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1340" r:id="rId2"/>
    <p:sldId id="7042" r:id="rId3"/>
    <p:sldId id="7217" r:id="rId4"/>
    <p:sldId id="6941" r:id="rId5"/>
    <p:sldId id="7032" r:id="rId6"/>
    <p:sldId id="7112" r:id="rId7"/>
    <p:sldId id="7113" r:id="rId8"/>
    <p:sldId id="7133" r:id="rId9"/>
    <p:sldId id="6962" r:id="rId10"/>
    <p:sldId id="7120" r:id="rId11"/>
    <p:sldId id="6807" r:id="rId12"/>
    <p:sldId id="6849" r:id="rId13"/>
    <p:sldId id="7234" r:id="rId14"/>
    <p:sldId id="7235" r:id="rId15"/>
    <p:sldId id="7231" r:id="rId16"/>
    <p:sldId id="7170" r:id="rId17"/>
    <p:sldId id="7230" r:id="rId18"/>
    <p:sldId id="7233" r:id="rId19"/>
    <p:sldId id="7228" r:id="rId20"/>
    <p:sldId id="7176" r:id="rId21"/>
    <p:sldId id="6911" r:id="rId22"/>
    <p:sldId id="6687" r:id="rId23"/>
    <p:sldId id="7119" r:id="rId24"/>
    <p:sldId id="6654" r:id="rId25"/>
    <p:sldId id="7194" r:id="rId26"/>
    <p:sldId id="6713" r:id="rId27"/>
    <p:sldId id="7236" r:id="rId28"/>
    <p:sldId id="7226" r:id="rId29"/>
    <p:sldId id="7225" r:id="rId30"/>
    <p:sldId id="6891" r:id="rId31"/>
    <p:sldId id="6892" r:id="rId32"/>
    <p:sldId id="7126" r:id="rId33"/>
    <p:sldId id="7237" r:id="rId34"/>
    <p:sldId id="6436" r:id="rId35"/>
    <p:sldId id="7220" r:id="rId36"/>
    <p:sldId id="6990" r:id="rId37"/>
    <p:sldId id="4884" r:id="rId38"/>
    <p:sldId id="7221" r:id="rId39"/>
    <p:sldId id="7209" r:id="rId40"/>
    <p:sldId id="7238" r:id="rId41"/>
  </p:sldIdLst>
  <p:sldSz cx="9144000" cy="6858000" type="screen4x3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rgbClr val="CC0000"/>
        </a:solidFill>
        <a:latin typeface="Arial" panose="020B0604020202020204" pitchFamily="34" charset="0"/>
        <a:ea typeface="HGP創英角ﾎﾟｯﾌﾟ体" panose="040B0A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藻谷浩介" initials="" lastIdx="1" clrIdx="0"/>
  <p:cmAuthor id="2" name="浩介 藻谷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  <a:srgbClr val="006699"/>
    <a:srgbClr val="FF6600"/>
    <a:srgbClr val="FF3300"/>
    <a:srgbClr val="008000"/>
    <a:srgbClr val="003300"/>
    <a:srgbClr val="CCECFF"/>
    <a:srgbClr val="CCFFCC"/>
    <a:srgbClr val="FFCC99"/>
    <a:srgbClr val="CDF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3733" autoAdjust="0"/>
  </p:normalViewPr>
  <p:slideViewPr>
    <p:cSldViewPr>
      <p:cViewPr varScale="1">
        <p:scale>
          <a:sx n="59" d="100"/>
          <a:sy n="5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92" y="3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FB6D32A8-9A06-42AD-8D6C-359495FBA0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人口成熟の実相と歯科の対応戦略</a:t>
            </a:r>
            <a:endParaRPr lang="en-US" altLang="ja-JP"/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67ADD373-481B-4E3B-961B-3D0CC82AEE8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0EF445-952E-4904-9E1D-DD1399DB287A}" type="datetime1">
              <a:rPr lang="ja-JP" altLang="en-US"/>
              <a:pPr>
                <a:defRPr/>
              </a:pPr>
              <a:t>2025/7/20</a:t>
            </a:fld>
            <a:endParaRPr lang="en-US" altLang="ja-JP"/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BE3E495B-CD53-4D0B-BA56-0420C2824F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(株)日本総合研究所 藻谷浩介 </a:t>
            </a:r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74578452-A8E2-4AAC-B668-8F0791CD7C7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fld id="{D75D68B2-A07A-40AF-95A5-9C0E0F5B1B6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49CECCD-C9E6-433B-A9F9-C5D4604510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人口成熟の実相と歯科の対応戦略</a:t>
            </a:r>
            <a:endParaRPr lang="en-US" altLang="ja-JP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19CB33-8F08-453F-BB5C-5A97B8E2B49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7CF42DA-4088-40E5-9335-E2B08B89EC80}" type="datetime1">
              <a:rPr lang="ja-JP" altLang="en-US"/>
              <a:pPr>
                <a:defRPr/>
              </a:pPr>
              <a:t>2025/7/20</a:t>
            </a:fld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3BF1907-EFCB-4DB5-ADCD-404BE7E3367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B3230014-6E01-46B3-8227-A2AE9AB897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AC260E7-5D07-4578-ABDD-735E80931F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(株)日本総合研究所 藻谷浩介 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778BAA9-1B74-4B97-ACA5-7BB4AFDBE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fld id="{999714DC-43B5-42FE-A792-F279D5532C8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F7DA663-F663-4AA1-9388-669F84D016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78D851AF-C6DC-48B6-9ABC-2999B5B712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7E534CC7-7286-43B9-99BF-B8D75F1DD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D78157D-B7FD-40EA-8561-95AF2CDE1E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64B461D7-8EF0-4EE2-934B-6454E7901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2CFF25-CC45-25BB-D9DF-780169389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DCA9E65-EE4E-6BBE-B14B-09CDEF7800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B4099A01-8743-B865-264A-D4AB7C2540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id="{F83A29ED-3AD9-CA0D-F7C3-FD14751CC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D4B343AF-3B82-4D2E-A575-E18B651DC048}" type="slidenum"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10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66F62515-7D6E-390B-EB39-09ED9FD857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42" name="Rectangle 3">
            <a:extLst>
              <a:ext uri="{FF2B5EF4-FFF2-40B4-BE49-F238E27FC236}">
                <a16:creationId xmlns:a16="http://schemas.microsoft.com/office/drawing/2014/main" id="{8C5F9D03-918C-57F4-9708-65F28598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47333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BCF564-2B58-4DEB-8D24-C78FC51F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EBB496C1-57BA-4A6C-B1BE-05D84D3A22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94F97AF3-E32D-4E4C-81FA-810595329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11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0D9D6F86-E9C1-408D-BD35-991E50015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415E667-BF1E-41B1-8576-5D5A8001F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191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BCF564-2B58-4DEB-8D24-C78FC51F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EBB496C1-57BA-4A6C-B1BE-05D84D3A22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94F97AF3-E32D-4E4C-81FA-810595329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12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0D9D6F86-E9C1-408D-BD35-991E50015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415E667-BF1E-41B1-8576-5D5A8001F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52492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C20B7-DC7F-82A2-A221-8525BCA31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11B3DE1-E458-E9F6-8B35-CB463A14C9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7FEA807E-72DD-3C22-C093-71354ED1A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13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F434237D-20D5-144C-50A4-4921815AAB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61A800D5-9B9E-3F4A-EB69-48CE3E1C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40365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C20B7-DC7F-82A2-A221-8525BCA31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11B3DE1-E458-E9F6-8B35-CB463A14C9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7FEA807E-72DD-3C22-C093-71354ED1A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14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F434237D-20D5-144C-50A4-4921815AAB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61A800D5-9B9E-3F4A-EB69-48CE3E1C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30267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C20B7-DC7F-82A2-A221-8525BCA31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11B3DE1-E458-E9F6-8B35-CB463A14C9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7FEA807E-72DD-3C22-C093-71354ED1A3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15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F434237D-20D5-144C-50A4-4921815AAB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61A800D5-9B9E-3F4A-EB69-48CE3E1C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141494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F7DA663-F663-4AA1-9388-669F84D016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78D851AF-C6DC-48B6-9ABC-2999B5B712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7E534CC7-7286-43B9-99BF-B8D75F1DD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16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D78157D-B7FD-40EA-8561-95AF2CDE1E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64B461D7-8EF0-4EE2-934B-6454E7901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08822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1CDE3-ECC0-8C21-882E-01E75D2DF7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D80D663-8E88-F33A-5ACE-45CADFF680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6FE40CF9-20BA-D6C0-879B-D83DA4CBCF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22B87838-8BB8-ABAE-7065-8ED67D2F68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17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B47FEFA-ADD8-6CC3-D3CF-224751B8E8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723C2538-164C-D1AE-6838-1A43B06DE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9376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F94C9-6B5D-8687-A51A-FD980007C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9BBDCD3-F859-F360-38C3-2C9F54206B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D4733F0D-4C74-D363-6637-AFB29AFDD53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885981E1-558A-B07F-C83E-88B6F74117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18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7D28A8F2-D2C2-4913-63A1-E2E309A128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DC5F0A72-1119-AB5B-3D08-17AEE2249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04503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B1C559-FB22-72B8-E09B-D6228056C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FAF7F0F-204C-FF54-A613-E885D07BBE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33A2F31D-37CD-B422-B6DA-9B2DCB5E43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19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BD37F0A2-D866-B300-35AF-B66F7F4289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0426D6BD-B1B0-E23D-E908-43F57F1BC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250787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AF5676-99D3-EBAE-F884-4FB3C3D8B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760DDD4-6351-1EAE-157B-F9A2876DAB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98F63842-BAE5-20EC-BB44-E0B5B6DC5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A6ED19A-7E59-CD24-3732-A9D84767D0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A931439A-05E5-F46D-B8DE-BC12DEB6B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04341DB1-C636-6B92-A122-02B5D70054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34363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70876-43D2-42C1-FD05-2F8BD407F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A864980-D612-C8AE-A009-25F16927FBE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9388C96E-7379-8AC1-BDE8-FEC29D21F7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E5FD3CE6-665E-ED8B-C692-D0535DDBDE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20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AE7FEAFC-D8B3-4F6E-EAC2-EB4C2A5EA4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69774067-7AA0-E580-E49E-6D4083880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355659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CCF9B0-0218-EE84-CFEB-B1038E33C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DCED323-69C6-CEBC-36FC-B50C0BD2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26309CBD-336F-9A16-18EE-BCD48611D4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08FDA020-EC21-F81B-9944-8D89BA1238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21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11EC8715-DC6C-E430-B9F6-757EF7745A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2D97360B-6724-C169-F525-737803CFB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47123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4DF5F0F-2FB5-4983-9519-CFA210E1B00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農山村へ暮らすことの魅力と可能性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8E54117F-2C03-4144-8CC3-FF8BB8B05E4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1093A374-7CDC-44A0-911D-0C2CB9E0813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algn="r" eaLnBrk="1" hangingPunct="1"/>
            <a:fld id="{0928C2E0-E229-4C30-A1B8-12BA605F6F34}" type="slidenum"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pPr algn="r" eaLnBrk="1" hangingPunct="1"/>
              <a:t>22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26FFCC3A-CC21-4494-AE96-FF6ED650F8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72AED111-9521-442E-BA50-C47AF9B06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700630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26A8B6-DF74-01BD-C0AD-B60EE52D34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4C0A6B3-86DA-FFD0-D61D-B57207D098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98E20087-5406-CC54-3BD4-4A60F8A9C1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23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C24C0282-BF97-4E32-9A00-CE40F582A2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D5A5CAF6-8A05-29D0-072C-CB8AA2702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673709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6244C43-A2E8-494A-BD5F-BB54428D091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農山村へ暮らすことの魅力と可能性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1267" name="Rectangle 6">
            <a:extLst>
              <a:ext uri="{FF2B5EF4-FFF2-40B4-BE49-F238E27FC236}">
                <a16:creationId xmlns:a16="http://schemas.microsoft.com/office/drawing/2014/main" id="{97BDE7A6-9570-4C6C-BC1B-5B88A8FD063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1268" name="Rectangle 7">
            <a:extLst>
              <a:ext uri="{FF2B5EF4-FFF2-40B4-BE49-F238E27FC236}">
                <a16:creationId xmlns:a16="http://schemas.microsoft.com/office/drawing/2014/main" id="{7BA561DA-1656-487B-9413-02D7CFDA2D2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algn="r" eaLnBrk="1" hangingPunct="1"/>
            <a:fld id="{60CF27B5-BFE3-4E95-A683-DE69F8E4D437}" type="slidenum"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pPr algn="r" eaLnBrk="1" hangingPunct="1"/>
              <a:t>24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46820180-2E27-4324-84E8-700A82A74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70" name="Rectangle 3">
            <a:extLst>
              <a:ext uri="{FF2B5EF4-FFF2-40B4-BE49-F238E27FC236}">
                <a16:creationId xmlns:a16="http://schemas.microsoft.com/office/drawing/2014/main" id="{482FBECE-D0B7-4F4E-8B00-BF9123719F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031851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F7DA663-F663-4AA1-9388-669F84D016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78D851AF-C6DC-48B6-9ABC-2999B5B712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7E534CC7-7286-43B9-99BF-B8D75F1DD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25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D78157D-B7FD-40EA-8561-95AF2CDE1E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64B461D7-8EF0-4EE2-934B-6454E7901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58536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836F815-1C8A-4E77-9F8E-8CE6F30862F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農山村へ暮らすことの魅力と可能性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3315" name="Rectangle 6">
            <a:extLst>
              <a:ext uri="{FF2B5EF4-FFF2-40B4-BE49-F238E27FC236}">
                <a16:creationId xmlns:a16="http://schemas.microsoft.com/office/drawing/2014/main" id="{E8F91A4D-2D19-4DA0-B029-8E8CC046CF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3316" name="Rectangle 7">
            <a:extLst>
              <a:ext uri="{FF2B5EF4-FFF2-40B4-BE49-F238E27FC236}">
                <a16:creationId xmlns:a16="http://schemas.microsoft.com/office/drawing/2014/main" id="{30FF1F3B-4ACE-44C4-A852-403A306CB25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algn="r" eaLnBrk="1" hangingPunct="1"/>
            <a:fld id="{ED9BE97D-2F36-47D2-A175-849424F108D4}" type="slidenum"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pPr algn="r" eaLnBrk="1" hangingPunct="1"/>
              <a:t>26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CB59CF42-695B-4E14-A680-FBE254CBD5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F0AFCD9C-AB9A-4257-BF6F-73C98190F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299114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A7585-96E3-7CC3-E67B-9331C36C8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C433948-3E46-A73B-8B96-10BD1F33D0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農山村へ暮らすことの魅力と可能性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3315" name="Rectangle 6">
            <a:extLst>
              <a:ext uri="{FF2B5EF4-FFF2-40B4-BE49-F238E27FC236}">
                <a16:creationId xmlns:a16="http://schemas.microsoft.com/office/drawing/2014/main" id="{A8E57A2A-5D92-C5F1-2A05-1401DB0ED6A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eaLnBrk="1" hangingPunct="1"/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3316" name="Rectangle 7">
            <a:extLst>
              <a:ext uri="{FF2B5EF4-FFF2-40B4-BE49-F238E27FC236}">
                <a16:creationId xmlns:a16="http://schemas.microsoft.com/office/drawing/2014/main" id="{B3D07577-93DA-EE10-4D66-6DC6A7A63B5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pPr algn="r" eaLnBrk="1" hangingPunct="1"/>
            <a:fld id="{ED9BE97D-2F36-47D2-A175-849424F108D4}" type="slidenum"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pPr algn="r" eaLnBrk="1" hangingPunct="1"/>
              <a:t>27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691D22F9-91AD-8A04-4B9A-B53D547381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4B85F6F3-2107-899D-7C06-1F08D9A771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905932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BCF564-2B58-4DEB-8D24-C78FC51F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94F97AF3-E32D-4E4C-81FA-810595329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28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0D9D6F86-E9C1-408D-BD35-991E50015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415E667-BF1E-41B1-8576-5D5A8001F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676481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6FBC3-3A44-7219-3564-E2A2BA2AC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4C1F117-94BB-7ABC-91CB-0D240523E2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E7F53DC9-7DA6-3040-0973-D57A40AADBE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F8466163-BE1E-6122-A742-2212058CC6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29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90F62423-A365-D4CF-8537-9705EBD59D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61853FE0-9FAD-ACB8-4083-E409E5D14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16747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E33EF-BAB1-244D-869A-164B3936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F2C55F6-C848-D1C2-E193-721F299D2D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56D85408-60E0-A1C6-0D70-E48EB58F9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856148F6-0DC5-61EC-F424-AB0E84578D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FE63D6BE-03F3-F9AA-CA88-3776E7414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772145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BCF564-2B58-4DEB-8D24-C78FC51F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94F97AF3-E32D-4E4C-81FA-810595329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30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0D9D6F86-E9C1-408D-BD35-991E50015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415E667-BF1E-41B1-8576-5D5A8001F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05406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70022-6CBF-2F84-851A-B4B891AC7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87FA0A4-5F94-06B1-E96D-7BB950A8FF8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4C00DA7C-D3D3-0B7D-3BC9-21AAF4D7F8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31</a:t>
            </a:fld>
            <a:endParaRPr lang="en-US" altLang="ja-JP" sz="1200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A309917C-D048-9E02-CE56-F7010E8E12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6B3F2492-E891-5640-7DE2-689A23309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222754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B9B0E-8FCA-0B78-9D98-955D5233BB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C8F12FC-8901-6578-DE4D-901420EDAA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31D5159A-70E7-DA72-9E8E-4F6C8E9C9A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32</a:t>
            </a:fld>
            <a:endParaRPr lang="en-US" altLang="ja-JP" sz="1200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37ABB25C-7928-33D8-B249-B0C3F60A84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E7A6099C-E157-6E8C-0F02-4B19C170D0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8872108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C3945-C6E4-97A1-3099-5AECF6A14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C0ACA80-8B24-7C4E-48C1-0E25B23D1D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2E19326D-B4A8-1209-C0C8-70A0865BA1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33</a:t>
            </a:fld>
            <a:endParaRPr lang="en-US" altLang="ja-JP" sz="1200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476A45B7-D62B-0A34-308B-AAF62349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1AA795D7-5DE3-6060-AE96-F06AA13FC4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087817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4C4438-2261-09ED-C4A7-47D67F69B9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74809F2-6273-DB41-56D0-7BADCF8FD3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2D910499-149B-1C8E-9849-1D53F36B0F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34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43EAAB5B-DB5C-536F-7D5A-37325459D9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AF556043-908D-A7FA-7677-DE64C2137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833841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466FD5-1D2F-5A66-EBC6-8796B856D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8F32D8E-26BE-A885-772F-CBBA0CAF86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AE181A8F-8043-990B-82BA-B504B40BD8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35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F9A3A820-6310-B1C8-37DA-BEDC61C238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9A51411E-2D70-2B70-A8DD-E68A2E9F78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492858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83E19A-D424-63E1-DF25-BE7013AB4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8C2B266-026E-35FC-4811-B76188DD8B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B4833F3B-275C-8E09-B2C8-15F6C04880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F4A54D5A-01DF-E58F-4B79-91EBB13E2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36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92F556C7-662E-C6F6-6121-965557F5F3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FDF9C00E-E31C-EE08-252A-8A5E358EE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76913123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F7DA663-F663-4AA1-9388-669F84D016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78D851AF-C6DC-48B6-9ABC-2999B5B712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7E534CC7-7286-43B9-99BF-B8D75F1DD9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37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FD78157D-B7FD-40EA-8561-95AF2CDE1E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64B461D7-8EF0-4EE2-934B-6454E7901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39239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29209-9A65-0C40-D82E-31A37B3A1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B492FB4-0CFB-32B3-EBD8-ABE25DB21F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4010965B-F13F-3EC1-70AA-8878EAFC047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CCA5B8E3-3F2E-B700-5682-A6A51869E6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B16CC099-73D5-4562-89EF-298DC8AF2BEE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38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96B9DC94-8BEE-7E55-A66C-DF2120AC30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4A922047-052F-8D1E-B6C5-556B59075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379001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FCF4B5-5FE1-5451-1E07-4AAFCB5DC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C42BE90-5011-8B7A-F898-A360908871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44FA9BEA-9A04-C724-6104-93EDF7A93E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39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F187E538-5CB2-231F-F766-7D752404E2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2FA4B557-05C8-5347-3B69-7E20C38AB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4252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BE33EF-BAB1-244D-869A-164B3936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F2C55F6-C848-D1C2-E193-721F299D2D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56D85408-60E0-A1C6-0D70-E48EB58F9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4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856148F6-0DC5-61EC-F424-AB0E84578D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FE63D6BE-03F3-F9AA-CA88-3776E7414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782573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219033-13A6-5EF7-E9B1-7368CF8FA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758BAB0-6207-E99E-1002-8BC655651C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7103F160-2C97-3ABB-D4F5-43D0CDBBF3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40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B055A61D-EBF5-58FC-874A-EDD4EC9A71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374C60CE-8102-4C85-577D-2B60C0093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05854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2BCF564-2B58-4DEB-8D24-C78FC51F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94F97AF3-E32D-4E4C-81FA-810595329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5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0D9D6F86-E9C1-408D-BD35-991E50015B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C415E667-BF1E-41B1-8576-5D5A8001F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9658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1AAB9-4CFC-A5D6-F897-63F840C07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8BF2A5D-0563-0FDD-9819-1906F0C9B0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6B3497C6-9A8B-083E-9C7B-D67451A59F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337B9C59-7632-E798-365D-4A61A264FD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F954ED56-F2A0-402B-9758-B46D1FED14B8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6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6151BCB7-CF41-7F6D-459E-43E3297135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A17012E3-72F6-177D-1E90-474AB9EFF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71928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1AAB9-4CFC-A5D6-F897-63F840C07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8BF2A5D-0563-0FDD-9819-1906F0C9B0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6B3497C6-9A8B-083E-9C7B-D67451A59F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337B9C59-7632-E798-365D-4A61A264FD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F954ED56-F2A0-402B-9758-B46D1FED14B8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7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6151BCB7-CF41-7F6D-459E-43E3297135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A17012E3-72F6-177D-1E90-474AB9EFF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6328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5C95B-68BD-E29A-98D2-3C8316782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8FAD1CD-5B69-F297-34C7-AD4CC7750B4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D3110946-5D17-152B-2BA9-E06BB3F6C8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9D3D4672-3242-A224-BD18-234EA103D7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F954ED56-F2A0-402B-9758-B46D1FED14B8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8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97BB35A0-61FE-B8B9-2B55-DB5818EA46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 w="12700" cap="flat">
            <a:solidFill>
              <a:schemeClr val="tx1"/>
            </a:solidFill>
          </a:ln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ABCCD652-8B70-06EB-1CB8-3D9C393A7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</p:spPr>
        <p:txBody>
          <a:bodyPr lIns="92075" tIns="46038" rIns="92075" bIns="46038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06034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A273A-D27A-A622-C7A7-C878EB076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6CC07B91-E72C-E0A4-E1C1-EB0E500AEE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人口成熟の実相と歯科の対応戦略</a:t>
            </a:r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1" name="Rectangle 6">
            <a:extLst>
              <a:ext uri="{FF2B5EF4-FFF2-40B4-BE49-F238E27FC236}">
                <a16:creationId xmlns:a16="http://schemas.microsoft.com/office/drawing/2014/main" id="{BA676721-0CA4-772D-84DD-98804BB6A9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(株)日本総合研究所 藻谷浩介 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id="{56CA7D85-CD12-6CA2-6BA4-C7C31A3AC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1pPr>
            <a:lvl2pPr marL="742950" indent="-28575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2pPr>
            <a:lvl3pPr marL="11430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3pPr>
            <a:lvl4pPr marL="16002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4pPr>
            <a:lvl5pPr marL="2057400" indent="-228600"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</a:defRPr>
            </a:lvl9pPr>
          </a:lstStyle>
          <a:p>
            <a:fld id="{96305BBA-D5D6-49DA-A047-515D42DD1CEF}" type="slidenum">
              <a:rPr lang="en-US" altLang="ja-JP" sz="120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pPr/>
              <a:t>9</a:t>
            </a:fld>
            <a:endParaRPr lang="en-US" altLang="ja-JP" sz="120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7413" name="Rectangle 2">
            <a:extLst>
              <a:ext uri="{FF2B5EF4-FFF2-40B4-BE49-F238E27FC236}">
                <a16:creationId xmlns:a16="http://schemas.microsoft.com/office/drawing/2014/main" id="{C0302DD7-23AE-A312-D8EA-116A1838B4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4" name="Rectangle 3">
            <a:extLst>
              <a:ext uri="{FF2B5EF4-FFF2-40B4-BE49-F238E27FC236}">
                <a16:creationId xmlns:a16="http://schemas.microsoft.com/office/drawing/2014/main" id="{8CE9D769-9A7C-C681-8373-1EEF745BD3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8454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BB620-F211-4764-839A-8CBE719926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8A5408-90D9-4AE6-AF86-0D853D0CC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744F8C-B5A6-4161-B064-5FD2BEAF5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9CB79-22FA-431A-AB36-33F73E1592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1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7D8153-0246-41A5-B893-D58E9DB2E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C3807E-02D7-40FB-8683-54EBA97292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0CC434-395D-4B56-AF65-ABBBA2209F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1EAC74-D57C-4E51-B9F7-22970C4046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511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B8B3FC-489F-4C60-B3C0-FE23C4F268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CFC27-5EC8-44A7-AC99-812DF3BF5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66C789-1A62-4FC6-A50C-B7E07DD5BD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676AB-B08B-415E-9340-315809E0B3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74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9F4C98-06A0-4772-8AA7-9C62A539B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C828E7-40A1-4545-A8C1-A246BC7A46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2112D6-7D34-4EDF-9D19-13E99DD5E7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1BBD2-B098-4876-8D87-0AA47A44D5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61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13C077-C67B-4F9F-8FEF-F352567336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5149B5-1EC2-4E42-B7A9-F6ABABD27C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56B693-1098-4C53-B1A5-4C2EFBBD25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19C15-F320-45C5-96E4-10D2D36007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6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97D8F8-182B-48D1-A990-731ECC2AA5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94F464-4163-4ED2-874F-B4AD5C1A1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6F4BDA-9D94-4972-BF05-7D7603ADC3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5F15C-586B-4B4F-A207-86CFFB17FA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08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4CBE71-08C9-4D24-85EA-7DDC3CA5D6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3CAF5F-E4EB-43C3-B7FB-F712E0981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F8AB231-DA65-4498-BFEC-EEC3B9577C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F6311-C07E-4C9B-9B71-297C3F1B1C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659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FA1D318-4F85-444B-80F2-7852EA03B9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57E025-D537-44E2-BFDF-14D0E21B5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135BE5-D7FB-4671-BB9C-A82AA73CBC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D0015-D7B0-45F4-B8E3-DF0AC5310C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81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AEE41A-B1F9-4214-B0D1-993F194EA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F4326DA-EB90-47C3-AC94-F90BD45C6C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27397D-1620-4AAB-9F5D-74BE84171E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78E203-9F2C-4B44-A855-860C193B82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89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BC3E6F-755D-41E6-B4C5-35F8CEEFDC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FDED48-2C8B-4B2D-B1EC-600E78D8D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87EB60-1531-4447-90B0-1DEE2DE9BC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CFD28-B034-4B3B-915D-6BDF26835E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902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DAD4DF-99AB-45DC-A569-B5D2C95251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16CD7E-C75D-4E1C-884B-CEFA5AE9E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EF8A6B-756B-48E1-8F9F-206F998AB4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05C8F-DEB9-413D-B594-94468D0E56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510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463967-7CDE-4858-8747-9344C4CC7F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7578EC-7679-48FE-A9C4-2B85E9FA4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9B4E6D-EB1E-46E6-9036-EADE03473B6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48C5314-8F92-4205-BCFA-1D1D6B390A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6AFBB3-11BB-41A8-B6BB-D658025497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fld id="{807CA658-235F-421D-8451-9DCA90D6E4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246313B-E36B-4EC1-B805-DC8BDA0D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6C9FC-802E-46B1-B38C-FA0B546A7E3C}" type="slidenum">
              <a:rPr lang="en-US" altLang="ja-JP"/>
              <a:pPr>
                <a:defRPr/>
              </a:pPr>
              <a:t>1</a:t>
            </a:fld>
            <a:endParaRPr lang="en-US" altLang="ja-JP"/>
          </a:p>
        </p:txBody>
      </p:sp>
      <p:pic>
        <p:nvPicPr>
          <p:cNvPr id="4099" name="Picture 2" descr="BD06663_">
            <a:extLst>
              <a:ext uri="{FF2B5EF4-FFF2-40B4-BE49-F238E27FC236}">
                <a16:creationId xmlns:a16="http://schemas.microsoft.com/office/drawing/2014/main" id="{F0B6FF9D-12AD-4D1C-A235-F84A63186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4144963"/>
            <a:ext cx="2743200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71AA90E7-D852-9DAB-6E13-250169ED3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925212"/>
            <a:ext cx="6265168" cy="268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 </a:t>
            </a:r>
            <a:r>
              <a:rPr lang="en-US" altLang="en-US" sz="1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政策投資銀行</a:t>
            </a:r>
            <a:r>
              <a:rPr lang="en-US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地域調査部 特任顧問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en-US" sz="18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総合研究所 主席研究員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12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みきわめ　・ 　みとおす</a:t>
            </a:r>
            <a:endParaRPr lang="en-US" altLang="ja-JP" sz="1200" b="1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18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事実発見＆構造把握業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も た に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藻谷浩介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kosuke@motani.com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F5BD805-05ED-33B1-A003-B147CEF7D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" y="2317901"/>
            <a:ext cx="9144000" cy="103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人口成熟の実相と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歯科の対応戦略</a:t>
            </a:r>
            <a:endParaRPr lang="ja-JP" altLang="en-US" sz="3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20EB0-1EA9-A3DB-A399-33377D994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A759B55-D6A0-44F7-73A2-ADAD0C150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04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038" rIns="0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</a:t>
            </a:r>
            <a:r>
              <a:rPr lang="en-US" altLang="ja-JP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藻谷</a:t>
            </a:r>
            <a:r>
              <a:rPr lang="en-US" altLang="ja-JP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が見ている経済指標</a:t>
            </a:r>
            <a:endParaRPr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15749" name="AutoShape 5">
            <a:extLst>
              <a:ext uri="{FF2B5EF4-FFF2-40B4-BE49-F238E27FC236}">
                <a16:creationId xmlns:a16="http://schemas.microsoft.com/office/drawing/2014/main" id="{348ACCBF-0789-D375-BF51-6935DE9F6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326" y="924346"/>
            <a:ext cx="3671886" cy="469916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altLang="ja-JP" sz="2400" b="1" dirty="0"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×</a:t>
            </a:r>
            <a:r>
              <a:rPr lang="ja-JP" altLang="en-US" sz="2400" b="1" dirty="0"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 </a:t>
            </a:r>
            <a:r>
              <a:rPr lang="ja-JP" altLang="en-US" sz="1800" b="1" dirty="0"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見ずに</a:t>
            </a:r>
            <a:r>
              <a:rPr lang="ja-JP" altLang="en-US" sz="2400" b="1" dirty="0"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無視する経済指標</a:t>
            </a:r>
          </a:p>
        </p:txBody>
      </p:sp>
      <p:sp>
        <p:nvSpPr>
          <p:cNvPr id="3615750" name="AutoShape 6">
            <a:extLst>
              <a:ext uri="{FF2B5EF4-FFF2-40B4-BE49-F238E27FC236}">
                <a16:creationId xmlns:a16="http://schemas.microsoft.com/office/drawing/2014/main" id="{F10B0E43-0DAB-17B5-73A2-D3B79AFFC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2494" y="924346"/>
            <a:ext cx="3671886" cy="469916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〇 常時</a:t>
            </a:r>
            <a:r>
              <a:rPr lang="ja-JP" altLang="en-US" sz="1800" b="1" dirty="0">
                <a:solidFill>
                  <a:srgbClr val="003300"/>
                </a:solidFill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確認している</a:t>
            </a:r>
            <a:r>
              <a:rPr lang="ja-JP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ea typeface="HGP創英角ｺﾞｼｯｸUB" panose="020B0900000000000000" pitchFamily="50" charset="-128"/>
              </a:rPr>
              <a:t>経済指標</a:t>
            </a:r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31CD6FE9-041D-C0E0-D9D9-016AD32F5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74" y="1509952"/>
            <a:ext cx="838379" cy="1836154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ja-JP" sz="6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3333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人口</a:t>
            </a:r>
            <a:endParaRPr lang="ja-JP" altLang="en-US" sz="1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ja-JP" sz="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ja-JP" altLang="en-US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ja-JP" altLang="en-US" sz="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ja-JP" altLang="en-US" sz="10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ja-JP" sz="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48E3AA81-DE38-A73B-9978-4CBB8B786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799" y="1484784"/>
            <a:ext cx="3671887" cy="112980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ts val="60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総人口増減率</a:t>
            </a:r>
            <a:endParaRPr lang="en-US" altLang="ja-JP" sz="24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高齢化率</a:t>
            </a:r>
            <a:endParaRPr lang="en-US" altLang="ja-JP" sz="24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合計特殊出生率</a:t>
            </a: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6C83B37C-F115-B9F7-10E9-C6BC9138F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174" y="1487282"/>
            <a:ext cx="3671887" cy="112980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ja-JP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15-44</a:t>
            </a:r>
            <a:r>
              <a:rPr lang="ja-JP" altLang="en-US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歳人口</a:t>
            </a:r>
            <a:r>
              <a:rPr lang="en-US" altLang="ja-JP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の増減率</a:t>
            </a:r>
            <a:r>
              <a:rPr lang="en-US" altLang="ja-JP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ja-JP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歳以上人口</a:t>
            </a:r>
            <a:r>
              <a:rPr lang="en-US" altLang="ja-JP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の増減率</a:t>
            </a:r>
            <a:r>
              <a:rPr lang="en-US" altLang="ja-JP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ja-JP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0-4</a:t>
            </a:r>
            <a:r>
              <a:rPr lang="ja-JP" altLang="en-US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歳人口</a:t>
            </a:r>
            <a:r>
              <a:rPr lang="en-US" altLang="ja-JP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の増減率</a:t>
            </a:r>
            <a:r>
              <a:rPr lang="en-US" altLang="ja-JP" sz="18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800" b="1" dirty="0">
              <a:solidFill>
                <a:srgbClr val="00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80980BFC-84B9-40E1-3DE5-ABA11A0D3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2799" y="2668525"/>
            <a:ext cx="3671887" cy="7604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行政区域の人口</a:t>
            </a:r>
            <a:endParaRPr lang="en-US" altLang="ja-JP" sz="24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人口密度</a:t>
            </a:r>
            <a:endParaRPr lang="ja-JP" altLang="en-US" sz="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Text Box 15">
            <a:extLst>
              <a:ext uri="{FF2B5EF4-FFF2-40B4-BE49-F238E27FC236}">
                <a16:creationId xmlns:a16="http://schemas.microsoft.com/office/drawing/2014/main" id="{AC13382D-AC93-8006-A37D-6A4A6FB3B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174" y="2668525"/>
            <a:ext cx="3671887" cy="760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ja-JP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都市圏人口</a:t>
            </a:r>
            <a:endParaRPr lang="en-US" altLang="ja-JP" sz="24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ja-JP" altLang="en-US" sz="2400" b="1" u="sng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可住地</a:t>
            </a:r>
            <a:r>
              <a:rPr lang="ja-JP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人口密度</a:t>
            </a:r>
            <a:endParaRPr lang="ja-JP" altLang="en-US" sz="1800" b="1" dirty="0">
              <a:solidFill>
                <a:srgbClr val="00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D1BFA0AD-5B61-470D-6094-19E4B5BB6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465630"/>
            <a:ext cx="863600" cy="84049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ja-JP" sz="6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3333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国際</a:t>
            </a:r>
            <a:endParaRPr lang="en-US" altLang="ja-JP" sz="2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3333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競争</a:t>
            </a:r>
            <a:endParaRPr lang="ja-JP" altLang="en-US" sz="1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ja-JP" altLang="en-US" sz="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21F4D433-F6FD-9783-ADE1-195FEB094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511672"/>
            <a:ext cx="3671887" cy="738354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各種の“競争力”指標</a:t>
            </a:r>
            <a:endParaRPr lang="en-US" altLang="ja-JP" sz="24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ja-JP" altLang="en-US" sz="8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22C8B509-2A94-1F0D-F8D5-098DD27A8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288" y="3500786"/>
            <a:ext cx="3671887" cy="7604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ja-JP" altLang="en-US" sz="24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輸出額、経常収支、　　一人当たり名目ＧＤＰ</a:t>
            </a:r>
            <a:endParaRPr lang="ja-JP" altLang="en-US" sz="18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21F219DE-3EEC-F70C-0E63-918848F75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390848"/>
            <a:ext cx="863600" cy="428076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ja-JP" sz="6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3333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景気</a:t>
            </a:r>
            <a:endParaRPr lang="ja-JP" altLang="en-US" sz="18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1FA1FD3A-0496-C029-74B9-CAE6F26BB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4390848"/>
            <a:ext cx="3671887" cy="39415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15000"/>
              </a:lnSpc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株価</a:t>
            </a:r>
            <a:r>
              <a:rPr lang="ja-JP" altLang="en-US" sz="18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（△時価総額、</a:t>
            </a:r>
            <a:r>
              <a:rPr lang="en-US" altLang="ja-JP" sz="18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×</a:t>
            </a:r>
            <a:r>
              <a:rPr lang="ja-JP" altLang="en-US" sz="18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日経平均）</a:t>
            </a:r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EB58E05E-076A-D9EF-B5CC-A5808B70F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288" y="4390848"/>
            <a:ext cx="3671887" cy="39229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15000"/>
              </a:lnSpc>
              <a:spcBef>
                <a:spcPct val="50000"/>
              </a:spcBef>
              <a:buFontTx/>
              <a:buNone/>
            </a:pPr>
            <a:r>
              <a:rPr lang="en-US" altLang="ja-JP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GDP </a:t>
            </a:r>
            <a:r>
              <a:rPr lang="ja-JP" altLang="en-US" sz="2400" b="1" dirty="0">
                <a:solidFill>
                  <a:srgbClr val="0033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CFB0989A-55C3-4530-CC81-2C9D5DE74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" y="4902970"/>
            <a:ext cx="863600" cy="118212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ja-JP" sz="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3333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生活</a:t>
            </a:r>
            <a:endParaRPr lang="en-US" altLang="ja-JP" sz="2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ja-JP" altLang="en-US" sz="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5EFBBD37-5E4F-0432-CB21-B53625824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25" y="4902970"/>
            <a:ext cx="3671888" cy="1215984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US" altLang="ja-JP" sz="12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各種の“イメージ”指標</a:t>
            </a:r>
            <a:endParaRPr lang="en-US" altLang="ja-JP" sz="24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ja-JP" altLang="en-US" sz="2400" b="1" dirty="0"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ja-JP" sz="200" b="1" dirty="0">
              <a:solidFill>
                <a:srgbClr val="33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8603A869-6D8A-6807-AB0C-00A7A08E1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4902970"/>
            <a:ext cx="3671888" cy="122060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ja-JP" altLang="en-US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生活保護費</a:t>
            </a:r>
            <a:r>
              <a:rPr lang="en-US" altLang="ja-JP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/</a:t>
            </a:r>
            <a:r>
              <a:rPr lang="ja-JP" altLang="en-US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人口</a:t>
            </a:r>
            <a:endParaRPr lang="en-US" altLang="ja-JP" sz="23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平均寿命</a:t>
            </a:r>
            <a:endParaRPr lang="en-US" altLang="ja-JP" sz="23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課税対象所得</a:t>
            </a:r>
            <a:r>
              <a:rPr lang="en-US" altLang="ja-JP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､</a:t>
            </a:r>
            <a:r>
              <a:rPr lang="ja-JP" altLang="en-US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完全失業率</a:t>
            </a:r>
            <a:endParaRPr lang="ja-JP" altLang="en-US" sz="20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ja-JP" sz="2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FE4BCA03-8954-C2F8-6248-C11D55B5D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48" y="6226636"/>
            <a:ext cx="863600" cy="423459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ja-JP" sz="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333300"/>
                </a:solidFill>
                <a:latin typeface="Times New Roman" panose="02020603050405020304" pitchFamily="18" charset="0"/>
                <a:ea typeface="HGP創英角ﾎﾟｯﾌﾟ体" panose="040B0A00000000000000" pitchFamily="50" charset="-128"/>
              </a:rPr>
              <a:t>追記</a:t>
            </a:r>
            <a:endParaRPr lang="en-US" altLang="ja-JP" sz="24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200" b="1" dirty="0">
              <a:solidFill>
                <a:srgbClr val="333300"/>
              </a:solidFill>
              <a:latin typeface="Times New Roman" panose="02020603050405020304" pitchFamily="18" charset="0"/>
              <a:ea typeface="HGP創英角ﾎﾟｯﾌﾟ体" panose="040B0A00000000000000" pitchFamily="50" charset="-128"/>
            </a:endParaRPr>
          </a:p>
        </p:txBody>
      </p:sp>
      <p:sp>
        <p:nvSpPr>
          <p:cNvPr id="32" name="Text Box 10">
            <a:extLst>
              <a:ext uri="{FF2B5EF4-FFF2-40B4-BE49-F238E27FC236}">
                <a16:creationId xmlns:a16="http://schemas.microsoft.com/office/drawing/2014/main" id="{E19DBC91-955A-917C-1845-A82C75ECF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2948" y="6210734"/>
            <a:ext cx="3671888" cy="48039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  <a:buFontTx/>
              <a:buNone/>
            </a:pPr>
            <a:endParaRPr lang="en-US" altLang="ja-JP" sz="600" b="1" dirty="0">
              <a:solidFill>
                <a:srgbClr val="00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2300" b="1" u="sng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ドル建</a:t>
            </a:r>
            <a:r>
              <a:rPr lang="ja-JP" altLang="en-US" sz="2300" b="1" dirty="0">
                <a:solidFill>
                  <a:srgbClr val="0033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ての数字</a:t>
            </a:r>
            <a:endParaRPr lang="en-US" altLang="ja-JP" sz="1600" b="1" dirty="0">
              <a:solidFill>
                <a:srgbClr val="00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ja-JP" sz="600" b="1" dirty="0">
              <a:solidFill>
                <a:srgbClr val="00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FAE641B0-92FB-CC20-BD75-185FC334E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727" y="6202978"/>
            <a:ext cx="3671888" cy="480398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10800" rIns="0" bIns="1080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110000"/>
              </a:lnSpc>
              <a:spcBef>
                <a:spcPct val="50000"/>
              </a:spcBef>
              <a:buFontTx/>
              <a:buNone/>
            </a:pPr>
            <a:endParaRPr lang="en-US" altLang="ja-JP" sz="600" b="1" dirty="0">
              <a:solidFill>
                <a:srgbClr val="663300"/>
              </a:solidFill>
              <a:latin typeface="Times New Roman" panose="02020603050405020304" pitchFamily="18" charset="0"/>
              <a:ea typeface="HG丸ｺﾞｼｯｸM-PRO" panose="020F0600000000000000" pitchFamily="50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2300" b="1" u="sng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円建て</a:t>
            </a:r>
            <a:r>
              <a:rPr lang="ja-JP" altLang="en-US" sz="2300" b="1" dirty="0">
                <a:latin typeface="Times New Roman" panose="02020603050405020304" pitchFamily="18" charset="0"/>
                <a:ea typeface="HG丸ｺﾞｼｯｸM-PRO" panose="020F0600000000000000" pitchFamily="50" charset="-128"/>
              </a:rPr>
              <a:t>の数字</a:t>
            </a:r>
            <a:endParaRPr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ja-JP" sz="600" b="1" dirty="0">
              <a:solidFill>
                <a:srgbClr val="3333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9698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15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15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15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15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5749" grpId="0" animBg="1" autoUpdateAnimBg="0"/>
      <p:bldP spid="3615750" grpId="0" animBg="1" autoUpdateAnimBg="0"/>
      <p:bldP spid="2" grpId="0" animBg="1"/>
      <p:bldP spid="3" grpId="0" build="p" animBg="1"/>
      <p:bldP spid="4" grpId="0" build="p" animBg="1"/>
      <p:bldP spid="5" grpId="0" build="p" animBg="1"/>
      <p:bldP spid="6" grpId="0" build="p" animBg="1"/>
      <p:bldP spid="19" grpId="0" animBg="1"/>
      <p:bldP spid="20" grpId="0" build="p" animBg="1"/>
      <p:bldP spid="21" grpId="0" build="p" animBg="1"/>
      <p:bldP spid="25" grpId="0" animBg="1"/>
      <p:bldP spid="26" grpId="0" animBg="1"/>
      <p:bldP spid="27" grpId="0" animBg="1"/>
      <p:bldP spid="28" grpId="0" animBg="1"/>
      <p:bldP spid="29" grpId="0" build="p" animBg="1"/>
      <p:bldP spid="30" grpId="0" build="p" animBg="1"/>
      <p:bldP spid="31" grpId="0" animBg="1"/>
      <p:bldP spid="32" grpId="0" build="p" animBg="1"/>
      <p:bldP spid="3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0ECCEB1B-184D-440F-8C31-A975BF347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83" y="116632"/>
            <a:ext cx="9072117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日本の高齢者（７５歳以上とする）は１９７５年には２８０万人。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では２０２４年元日には？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B6294455-3018-40A5-89B8-C1F6EC3E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2492896"/>
            <a:ext cx="7740352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その３倍の８００万人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その５倍の１４００万人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その７倍の２０００万人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0DAE44-1C25-459B-BC0A-732B0AA519B4}"/>
              </a:ext>
            </a:extLst>
          </p:cNvPr>
          <p:cNvSpPr txBox="1"/>
          <p:nvPr/>
        </p:nvSpPr>
        <p:spPr>
          <a:xfrm>
            <a:off x="797521" y="3429000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4BE6FA-A7C7-44AC-8CBB-7997019E7F9B}"/>
              </a:ext>
            </a:extLst>
          </p:cNvPr>
          <p:cNvSpPr txBox="1"/>
          <p:nvPr/>
        </p:nvSpPr>
        <p:spPr>
          <a:xfrm>
            <a:off x="827584" y="2553021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9FB76AF4-09D5-475D-BB2E-562919410535}"/>
              </a:ext>
            </a:extLst>
          </p:cNvPr>
          <p:cNvSpPr/>
          <p:nvPr/>
        </p:nvSpPr>
        <p:spPr bwMode="auto">
          <a:xfrm>
            <a:off x="924759" y="4395167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D01AEB5E-165D-3C62-333B-8B0D53D00159}"/>
              </a:ext>
            </a:extLst>
          </p:cNvPr>
          <p:cNvSpPr/>
          <p:nvPr/>
        </p:nvSpPr>
        <p:spPr bwMode="auto">
          <a:xfrm>
            <a:off x="1259632" y="5301208"/>
            <a:ext cx="7488832" cy="504056"/>
          </a:xfrm>
          <a:prstGeom prst="wedgeRoundRectCallout">
            <a:avLst>
              <a:gd name="adj1" fmla="val -35949"/>
              <a:gd name="adj2" fmla="val -63247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７５歳以上が増えれば</a:t>
            </a:r>
            <a:r>
              <a:rPr lang="en-US" altLang="ja-JP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､</a:t>
            </a: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年金・医療・介護の負担が増える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663300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54985020-8C18-36DB-EF42-BA59A59B237C}"/>
              </a:ext>
            </a:extLst>
          </p:cNvPr>
          <p:cNvSpPr/>
          <p:nvPr/>
        </p:nvSpPr>
        <p:spPr bwMode="auto">
          <a:xfrm>
            <a:off x="2852192" y="5877272"/>
            <a:ext cx="5715744" cy="764704"/>
          </a:xfrm>
          <a:prstGeom prst="wedgeRoundRectCallout">
            <a:avLst>
              <a:gd name="adj1" fmla="val -35949"/>
              <a:gd name="adj2" fmla="val -63247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７倍増という驚異の増加に、日本の社会と</a:t>
            </a:r>
            <a:endParaRPr lang="en-US" altLang="ja-JP" sz="2400" dirty="0">
              <a:solidFill>
                <a:srgbClr val="66330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企業は対応し、平均寿命も延び続けている</a:t>
            </a:r>
          </a:p>
        </p:txBody>
      </p:sp>
    </p:spTree>
    <p:extLst>
      <p:ext uri="{BB962C8B-B14F-4D97-AF65-F5344CB8AC3E}">
        <p14:creationId xmlns:p14="http://schemas.microsoft.com/office/powerpoint/2010/main" val="2477288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43" grpId="0" build="p"/>
      <p:bldP spid="6" grpId="0" animBg="1"/>
      <p:bldP spid="7" grpId="0" animBg="1"/>
      <p:bldP spid="8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0ECCEB1B-184D-440F-8C31-A975BF347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44624"/>
            <a:ext cx="9072117" cy="197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日本在住の乳幼児（０～４歳）は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１９７５年には１００４万人いた。</a:t>
            </a:r>
            <a:endParaRPr lang="en-US" altLang="ja-JP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２０２４年元日現在は何人？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B6294455-3018-40A5-89B8-C1F6EC3E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2060848"/>
            <a:ext cx="8208912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</a:t>
            </a:r>
            <a:r>
              <a:rPr lang="ja-JP" altLang="en-US" sz="5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３分の２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６７０万人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</a:t>
            </a:r>
            <a:r>
              <a:rPr lang="ja-JP" altLang="en-US" sz="5400" u="sng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４分の２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５００万人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</a:t>
            </a:r>
            <a:r>
              <a:rPr lang="ja-JP" altLang="en-US" sz="5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５分の２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en-US" altLang="ja-JP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１０万人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4F365D-0824-4E82-8845-4227757BD9D6}"/>
              </a:ext>
            </a:extLst>
          </p:cNvPr>
          <p:cNvSpPr txBox="1"/>
          <p:nvPr/>
        </p:nvSpPr>
        <p:spPr>
          <a:xfrm>
            <a:off x="683568" y="2959902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5A0D8B-B2F4-4FFF-97F3-98F6B73CCF15}"/>
              </a:ext>
            </a:extLst>
          </p:cNvPr>
          <p:cNvSpPr txBox="1"/>
          <p:nvPr/>
        </p:nvSpPr>
        <p:spPr>
          <a:xfrm>
            <a:off x="683568" y="2060848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6A36E5E7-C676-424B-B9BB-5B79DF12FCBB}"/>
              </a:ext>
            </a:extLst>
          </p:cNvPr>
          <p:cNvSpPr/>
          <p:nvPr/>
        </p:nvSpPr>
        <p:spPr bwMode="auto">
          <a:xfrm>
            <a:off x="843787" y="3952306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D4A1FF2C-220E-C247-3857-C03B0C9DCED6}"/>
              </a:ext>
            </a:extLst>
          </p:cNvPr>
          <p:cNvSpPr/>
          <p:nvPr/>
        </p:nvSpPr>
        <p:spPr bwMode="auto">
          <a:xfrm>
            <a:off x="179512" y="4797152"/>
            <a:ext cx="8352928" cy="757130"/>
          </a:xfrm>
          <a:prstGeom prst="wedgeRoundRectCallout">
            <a:avLst>
              <a:gd name="adj1" fmla="val -6903"/>
              <a:gd name="adj2" fmla="val -73795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日本の</a:t>
            </a:r>
            <a:r>
              <a:rPr lang="en-US" altLang="ja-JP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0</a:t>
            </a: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9</a:t>
            </a: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歳は </a:t>
            </a:r>
            <a:r>
              <a:rPr lang="ja-JP" altLang="en-US" sz="18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２０２４年元日現在 </a:t>
            </a:r>
            <a:r>
              <a:rPr lang="en-US" altLang="ja-JP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900</a:t>
            </a: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万人。</a:t>
            </a:r>
            <a:endParaRPr lang="en-US" altLang="ja-JP" sz="2400" dirty="0">
              <a:solidFill>
                <a:srgbClr val="FF660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18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それに対し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20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～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29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歳は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1280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万人、</a:t>
            </a: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50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～</a:t>
            </a: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59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歳は</a:t>
            </a: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1810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万人いる。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79BB4BBA-4830-7FCB-214A-C9DEFC5E8B17}"/>
              </a:ext>
            </a:extLst>
          </p:cNvPr>
          <p:cNvSpPr/>
          <p:nvPr/>
        </p:nvSpPr>
        <p:spPr bwMode="auto">
          <a:xfrm>
            <a:off x="107504" y="5661248"/>
            <a:ext cx="8964488" cy="1152128"/>
          </a:xfrm>
          <a:prstGeom prst="wedgeRoundRectCallout">
            <a:avLst>
              <a:gd name="adj1" fmla="val -4423"/>
              <a:gd name="adj2" fmla="val -60663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18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従って</a:t>
            </a:r>
            <a:r>
              <a:rPr lang="en-US" altLang="ja-JP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20</a:t>
            </a: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代は、</a:t>
            </a:r>
            <a:r>
              <a:rPr lang="en-US" altLang="ja-JP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20</a:t>
            </a: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年後には</a:t>
            </a:r>
            <a:r>
              <a:rPr lang="en-US" altLang="ja-JP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900</a:t>
            </a:r>
            <a:r>
              <a:rPr lang="ja-JP" altLang="en-US" sz="2400" dirty="0">
                <a:solidFill>
                  <a:srgbClr val="FF6600"/>
                </a:solidFill>
                <a:latin typeface="HGP創英角ﾎﾟｯﾌﾟ体" panose="040B0A00000000000000" pitchFamily="50" charset="-128"/>
              </a:rPr>
              <a:t>万人になる 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（←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1280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万人から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3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割減）</a:t>
            </a:r>
            <a:endParaRPr lang="en-US" altLang="ja-JP" sz="2400" dirty="0">
              <a:solidFill>
                <a:srgbClr val="006699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HGP創英角ﾎﾟｯﾌﾟ体" panose="040B0A00000000000000" pitchFamily="50" charset="-128"/>
              </a:rPr>
              <a:t>50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006699"/>
                </a:solidFill>
                <a:effectLst/>
                <a:latin typeface="HGP創英角ﾎﾟｯﾌﾟ体" panose="040B0A00000000000000" pitchFamily="50" charset="-128"/>
              </a:rPr>
              <a:t>代は、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30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年後には</a:t>
            </a:r>
            <a:r>
              <a:rPr lang="en-US" altLang="ja-JP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1280</a:t>
            </a:r>
            <a:r>
              <a:rPr lang="ja-JP" altLang="en-US" sz="2400" dirty="0">
                <a:solidFill>
                  <a:srgbClr val="006699"/>
                </a:solidFill>
                <a:latin typeface="HGP創英角ﾎﾟｯﾌﾟ体" panose="040B0A00000000000000" pitchFamily="50" charset="-128"/>
              </a:rPr>
              <a:t>万人になり </a:t>
            </a: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（←</a:t>
            </a:r>
            <a:r>
              <a:rPr lang="en-US" altLang="ja-JP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1810</a:t>
            </a: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万人から</a:t>
            </a:r>
            <a:r>
              <a:rPr lang="en-US" altLang="ja-JP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3</a:t>
            </a: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割減）</a:t>
            </a:r>
            <a:endParaRPr lang="en-US" altLang="ja-JP" sz="2400" dirty="0">
              <a:solidFill>
                <a:srgbClr val="66330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P創英角ﾎﾟｯﾌﾟ体" panose="040B0A00000000000000" pitchFamily="50" charset="-128"/>
              </a:rPr>
              <a:t>50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P創英角ﾎﾟｯﾌﾟ体" panose="040B0A00000000000000" pitchFamily="50" charset="-128"/>
              </a:rPr>
              <a:t>年後には</a:t>
            </a:r>
            <a:r>
              <a:rPr kumimoji="1" lang="en-US" altLang="ja-JP" sz="24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P創英角ﾎﾟｯﾌﾟ体" panose="040B0A00000000000000" pitchFamily="50" charset="-128"/>
              </a:rPr>
              <a:t>900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HGP創英角ﾎﾟｯﾌﾟ体" panose="040B0A00000000000000" pitchFamily="50" charset="-128"/>
              </a:rPr>
              <a:t>万人に</a:t>
            </a: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663300"/>
                </a:solidFill>
                <a:effectLst/>
                <a:latin typeface="HGP創英角ﾎﾟｯﾌﾟ体" panose="040B0A00000000000000" pitchFamily="50" charset="-128"/>
              </a:rPr>
              <a:t>なる </a:t>
            </a: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（←</a:t>
            </a:r>
            <a:r>
              <a:rPr lang="en-US" altLang="ja-JP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1810</a:t>
            </a:r>
            <a:r>
              <a:rPr lang="ja-JP" altLang="en-US" sz="2400" dirty="0">
                <a:solidFill>
                  <a:srgbClr val="663300"/>
                </a:solidFill>
                <a:latin typeface="HGP創英角ﾎﾟｯﾌﾟ体" panose="040B0A00000000000000" pitchFamily="50" charset="-128"/>
              </a:rPr>
              <a:t>万人から半減）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663300"/>
              </a:solidFill>
              <a:effectLst/>
              <a:latin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855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43" grpId="0" build="p"/>
      <p:bldP spid="4" grpId="0" animBg="1"/>
      <p:bldP spid="5" grpId="0" animBg="1"/>
      <p:bldP spid="6" grpId="0" animBg="1"/>
      <p:bldP spid="2" grpId="0" build="p" animBg="1"/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2AD2708-A04F-E871-C101-FFC05E862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A6E7748-7B99-4048-DB96-E0918705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1688232"/>
            <a:ext cx="2592288" cy="46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東京都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大阪府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愛知県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沖縄県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川崎市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秋田県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ja-JP" altLang="en-US" sz="1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</a:t>
            </a:r>
            <a:r>
              <a:rPr lang="ja-JP" altLang="en-US" sz="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うぶやま</a:t>
            </a:r>
            <a:endParaRPr lang="en-US" altLang="ja-JP" sz="1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産山村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B222871-162B-4032-A034-73CB2A91A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30" y="719543"/>
            <a:ext cx="1872206" cy="564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総人口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△１％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＋２％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24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8%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11D8E4C-C1A9-B446-C355-0C34DA13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732383"/>
            <a:ext cx="1872206" cy="62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15-44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endParaRPr lang="en-US" altLang="ja-JP" sz="18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の増減率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4%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15%</a:t>
            </a:r>
          </a:p>
          <a:p>
            <a:pPr algn="r" eaLnBrk="1" hangingPunct="1">
              <a:spcBef>
                <a:spcPts val="2100"/>
              </a:spcBef>
              <a:buNone/>
            </a:pP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±0%</a:t>
            </a:r>
          </a:p>
          <a:p>
            <a:pPr algn="r" eaLnBrk="1" hangingPunct="1">
              <a:spcBef>
                <a:spcPts val="600"/>
              </a:spcBef>
              <a:buFontTx/>
              <a:buNone/>
            </a:pP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C0F5146-E111-648C-7083-0F47D50D2534}"/>
              </a:ext>
            </a:extLst>
          </p:cNvPr>
          <p:cNvSpPr txBox="1"/>
          <p:nvPr/>
        </p:nvSpPr>
        <p:spPr>
          <a:xfrm>
            <a:off x="107504" y="544007"/>
            <a:ext cx="223224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住民票数の増減</a:t>
            </a:r>
            <a:endParaRPr kumimoji="1" lang="en-US" altLang="ja-JP" sz="20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>
              <a:lnSpc>
                <a:spcPct val="90000"/>
              </a:lnSpc>
            </a:pPr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（居住外国人含む）</a:t>
            </a:r>
            <a:endParaRPr kumimoji="1" lang="en-US" altLang="ja-JP" sz="20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>
              <a:lnSpc>
                <a:spcPct val="90000"/>
              </a:lnSpc>
            </a:pPr>
            <a:r>
              <a:rPr lang="ja-JP" altLang="en-US" sz="32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１９→２４年</a:t>
            </a:r>
            <a:endParaRPr kumimoji="1" lang="en-US" altLang="ja-JP" sz="3200" b="1" u="sng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01DF1FC9-177B-A530-A060-4B749D04A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723664"/>
            <a:ext cx="1998642" cy="560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75</a:t>
            </a: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2100"/>
              </a:spcBef>
              <a:buNone/>
            </a:pPr>
            <a:r>
              <a:rPr lang="ja-JP" altLang="en-US" sz="3400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4%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2F7077F-4695-C796-DFC8-1125BA2FC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3876" y="742932"/>
            <a:ext cx="1872206" cy="560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0-4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14%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24%</a:t>
            </a:r>
          </a:p>
          <a:p>
            <a:pPr algn="r" eaLnBrk="1" hangingPunct="1">
              <a:spcBef>
                <a:spcPts val="2100"/>
              </a:spcBef>
              <a:buNone/>
            </a:pPr>
            <a:r>
              <a:rPr lang="en-US" altLang="ja-JP" sz="3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+5</a:t>
            </a:r>
            <a:r>
              <a:rPr lang="ja-JP" altLang="en-US" sz="3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u="sng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2B85402C-C7F8-DA5B-7715-7AB24BC242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214" y="-27384"/>
            <a:ext cx="710329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人口が減ったのは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地方だけ？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9B950D7-F1AC-BE70-25D1-A4914018751F}"/>
              </a:ext>
            </a:extLst>
          </p:cNvPr>
          <p:cNvSpPr/>
          <p:nvPr/>
        </p:nvSpPr>
        <p:spPr bwMode="auto">
          <a:xfrm>
            <a:off x="107505" y="6245097"/>
            <a:ext cx="1861322" cy="502314"/>
          </a:xfrm>
          <a:prstGeom prst="wedgeRoundRectCallout">
            <a:avLst>
              <a:gd name="adj1" fmla="val -8890"/>
              <a:gd name="adj2" fmla="val -70417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半導体とは無関係の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熊本県の過疎農村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2E17C0EE-3DE2-9ADB-AA9B-5FF53E279770}"/>
              </a:ext>
            </a:extLst>
          </p:cNvPr>
          <p:cNvSpPr/>
          <p:nvPr/>
        </p:nvSpPr>
        <p:spPr bwMode="auto">
          <a:xfrm>
            <a:off x="2040836" y="6237312"/>
            <a:ext cx="2675180" cy="510099"/>
          </a:xfrm>
          <a:prstGeom prst="wedgeRoundRectCallout">
            <a:avLst>
              <a:gd name="adj1" fmla="val 46612"/>
              <a:gd name="adj2" fmla="val -76505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高齢化率４割超の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のうち、３町村で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増加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54EC79B1-6108-8A89-DEB4-743D964CCAB7}"/>
              </a:ext>
            </a:extLst>
          </p:cNvPr>
          <p:cNvSpPr/>
          <p:nvPr/>
        </p:nvSpPr>
        <p:spPr bwMode="auto">
          <a:xfrm>
            <a:off x="4788023" y="6243355"/>
            <a:ext cx="2124743" cy="504056"/>
          </a:xfrm>
          <a:prstGeom prst="wedgeRoundRectCallout">
            <a:avLst>
              <a:gd name="adj1" fmla="val 32846"/>
              <a:gd name="adj2" fmla="val -72058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同左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市町村の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うち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３３９市町村で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減少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4BC13DE5-2217-48AB-327B-6FE6E927A9A8}"/>
              </a:ext>
            </a:extLst>
          </p:cNvPr>
          <p:cNvSpPr/>
          <p:nvPr/>
        </p:nvSpPr>
        <p:spPr bwMode="auto">
          <a:xfrm>
            <a:off x="6984774" y="6243355"/>
            <a:ext cx="2051721" cy="504056"/>
          </a:xfrm>
          <a:prstGeom prst="wedgeRoundRectCallout">
            <a:avLst>
              <a:gd name="adj1" fmla="val -821"/>
              <a:gd name="adj2" fmla="val -82856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同左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市町村のうち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２２市町村で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増加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1752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2" grpId="0" uiExpand="1" build="p"/>
      <p:bldP spid="10" grpId="0" uiExpand="1" build="p"/>
      <p:bldP spid="5" grpId="0" uiExpand="1" build="p"/>
      <p:bldP spid="8" grpId="0" animBg="1"/>
      <p:bldP spid="11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2AD2708-A04F-E871-C101-FFC05E862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>
            <a:extLst>
              <a:ext uri="{FF2B5EF4-FFF2-40B4-BE49-F238E27FC236}">
                <a16:creationId xmlns:a16="http://schemas.microsoft.com/office/drawing/2014/main" id="{A745C8B9-31ED-4927-C872-2A04FEC2F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214" y="-27384"/>
            <a:ext cx="710329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人口が減ったのは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地方だけ？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A6E7748-7B99-4048-DB96-E0918705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1688232"/>
            <a:ext cx="2592288" cy="46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東京都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大阪府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愛知県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沖縄県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川崎市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秋田県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ja-JP" altLang="en-US" sz="1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</a:t>
            </a:r>
            <a:r>
              <a:rPr lang="ja-JP" altLang="en-US" sz="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うぶやま</a:t>
            </a:r>
            <a:endParaRPr lang="en-US" altLang="ja-JP" sz="1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産山村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B222871-162B-4032-A034-73CB2A91A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30" y="719543"/>
            <a:ext cx="1872206" cy="564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総人口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△１％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＋２％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24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8%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11D8E4C-C1A9-B446-C355-0C34DA13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732383"/>
            <a:ext cx="1872206" cy="62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15-44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endParaRPr lang="en-US" altLang="ja-JP" sz="18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の増減率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4%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15%</a:t>
            </a:r>
          </a:p>
          <a:p>
            <a:pPr algn="r" eaLnBrk="1" hangingPunct="1">
              <a:spcBef>
                <a:spcPts val="2100"/>
              </a:spcBef>
              <a:buNone/>
            </a:pP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±0%</a:t>
            </a:r>
          </a:p>
          <a:p>
            <a:pPr algn="r" eaLnBrk="1" hangingPunct="1">
              <a:spcBef>
                <a:spcPts val="600"/>
              </a:spcBef>
              <a:buFontTx/>
              <a:buNone/>
            </a:pP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C0F5146-E111-648C-7083-0F47D50D2534}"/>
              </a:ext>
            </a:extLst>
          </p:cNvPr>
          <p:cNvSpPr txBox="1"/>
          <p:nvPr/>
        </p:nvSpPr>
        <p:spPr>
          <a:xfrm>
            <a:off x="107504" y="544007"/>
            <a:ext cx="223224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住民票数の増減</a:t>
            </a:r>
            <a:endParaRPr kumimoji="1" lang="en-US" altLang="ja-JP" sz="20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>
              <a:lnSpc>
                <a:spcPct val="90000"/>
              </a:lnSpc>
            </a:pPr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（居住外国人含む）</a:t>
            </a:r>
            <a:endParaRPr kumimoji="1" lang="en-US" altLang="ja-JP" sz="20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>
              <a:lnSpc>
                <a:spcPct val="90000"/>
              </a:lnSpc>
            </a:pPr>
            <a:r>
              <a:rPr lang="ja-JP" altLang="en-US" sz="32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１９→２４年</a:t>
            </a:r>
            <a:endParaRPr kumimoji="1" lang="en-US" altLang="ja-JP" sz="3200" b="1" u="sng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01DF1FC9-177B-A530-A060-4B749D04A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723664"/>
            <a:ext cx="1998642" cy="560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75</a:t>
            </a: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2100"/>
              </a:spcBef>
              <a:buNone/>
            </a:pPr>
            <a:r>
              <a:rPr lang="ja-JP" altLang="en-US" sz="3400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4%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2F7077F-4695-C796-DFC8-1125BA2FC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3876" y="742932"/>
            <a:ext cx="1872206" cy="560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0-4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14%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24%</a:t>
            </a:r>
          </a:p>
          <a:p>
            <a:pPr algn="r" eaLnBrk="1" hangingPunct="1">
              <a:spcBef>
                <a:spcPts val="2100"/>
              </a:spcBef>
              <a:buNone/>
            </a:pPr>
            <a:r>
              <a:rPr lang="en-US" altLang="ja-JP" sz="3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+5</a:t>
            </a:r>
            <a:r>
              <a:rPr lang="ja-JP" altLang="en-US" sz="3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u="sng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9B950D7-F1AC-BE70-25D1-A4914018751F}"/>
              </a:ext>
            </a:extLst>
          </p:cNvPr>
          <p:cNvSpPr/>
          <p:nvPr/>
        </p:nvSpPr>
        <p:spPr bwMode="auto">
          <a:xfrm>
            <a:off x="107505" y="6245097"/>
            <a:ext cx="1861322" cy="502314"/>
          </a:xfrm>
          <a:prstGeom prst="wedgeRoundRectCallout">
            <a:avLst>
              <a:gd name="adj1" fmla="val -8890"/>
              <a:gd name="adj2" fmla="val -70417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半導体とは無関係の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熊本県の過疎農村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2E17C0EE-3DE2-9ADB-AA9B-5FF53E279770}"/>
              </a:ext>
            </a:extLst>
          </p:cNvPr>
          <p:cNvSpPr/>
          <p:nvPr/>
        </p:nvSpPr>
        <p:spPr bwMode="auto">
          <a:xfrm>
            <a:off x="2040836" y="6237312"/>
            <a:ext cx="2675180" cy="510099"/>
          </a:xfrm>
          <a:prstGeom prst="wedgeRoundRectCallout">
            <a:avLst>
              <a:gd name="adj1" fmla="val 46612"/>
              <a:gd name="adj2" fmla="val -76505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高齢化率４割超の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のうち、３町村で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増加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54EC79B1-6108-8A89-DEB4-743D964CCAB7}"/>
              </a:ext>
            </a:extLst>
          </p:cNvPr>
          <p:cNvSpPr/>
          <p:nvPr/>
        </p:nvSpPr>
        <p:spPr bwMode="auto">
          <a:xfrm>
            <a:off x="4788023" y="6243355"/>
            <a:ext cx="2124743" cy="504056"/>
          </a:xfrm>
          <a:prstGeom prst="wedgeRoundRectCallout">
            <a:avLst>
              <a:gd name="adj1" fmla="val 32846"/>
              <a:gd name="adj2" fmla="val -72058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同左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市町村の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うち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３３９市町村で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減少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4BC13DE5-2217-48AB-327B-6FE6E927A9A8}"/>
              </a:ext>
            </a:extLst>
          </p:cNvPr>
          <p:cNvSpPr/>
          <p:nvPr/>
        </p:nvSpPr>
        <p:spPr bwMode="auto">
          <a:xfrm>
            <a:off x="6984774" y="6243355"/>
            <a:ext cx="2051721" cy="504056"/>
          </a:xfrm>
          <a:prstGeom prst="wedgeRoundRectCallout">
            <a:avLst>
              <a:gd name="adj1" fmla="val -821"/>
              <a:gd name="adj2" fmla="val -82856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同左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市町村のうち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２２市町村で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増加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AutoShape 26">
            <a:extLst>
              <a:ext uri="{FF2B5EF4-FFF2-40B4-BE49-F238E27FC236}">
                <a16:creationId xmlns:a16="http://schemas.microsoft.com/office/drawing/2014/main" id="{6AC2D77D-6AC9-EA98-AE5B-4C36DF353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721" y="0"/>
            <a:ext cx="9214721" cy="6858000"/>
          </a:xfrm>
          <a:prstGeom prst="star24">
            <a:avLst>
              <a:gd name="adj" fmla="val 46787"/>
            </a:avLst>
          </a:prstGeom>
          <a:solidFill>
            <a:srgbClr val="FF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勘違いしてませんか、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「都会は若者が増え続ける」と。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ところが東京でも神奈川でも、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若者は減っていますし、今後も減ります。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どんどん流れ込んでいるのに、なぜ？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それは「地元生まれ」が減っているから。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都会は田舎に比べてとても出生率が低く、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新たに１５歳を超える地元生まれの子が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４５歳を超える人の半分もいません。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都会に若者が集まるほど、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子どもが消えます。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2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534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2" grpId="0" uiExpand="1" build="p"/>
      <p:bldP spid="10" grpId="0" uiExpand="1" build="p"/>
      <p:bldP spid="5" grpId="0" uiExpand="1" build="p"/>
      <p:bldP spid="8" grpId="0" animBg="1"/>
      <p:bldP spid="11" grpId="0" animBg="1"/>
      <p:bldP spid="13" grpId="0" animBg="1"/>
      <p:bldP spid="14" grpId="0" animBg="1"/>
      <p:bldP spid="7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D2708-A04F-E871-C101-FFC05E862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>
            <a:extLst>
              <a:ext uri="{FF2B5EF4-FFF2-40B4-BE49-F238E27FC236}">
                <a16:creationId xmlns:a16="http://schemas.microsoft.com/office/drawing/2014/main" id="{221E3445-532F-675A-C09D-0FE863B38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214" y="-27384"/>
            <a:ext cx="710329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人口が減ったのは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地方だけ？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A6E7748-7B99-4048-DB96-E09187052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1688232"/>
            <a:ext cx="2592288" cy="460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東京都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大阪府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愛知県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沖縄県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川崎市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秋田県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None/>
            </a:pPr>
            <a:r>
              <a:rPr lang="ja-JP" altLang="en-US" sz="1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</a:t>
            </a:r>
            <a:r>
              <a:rPr lang="ja-JP" altLang="en-US" sz="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うぶやま</a:t>
            </a:r>
            <a:endParaRPr lang="en-US" altLang="ja-JP" sz="1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産山村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B222871-162B-4032-A034-73CB2A91A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30" y="719543"/>
            <a:ext cx="1872206" cy="564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総人口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△１％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＋２％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24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8%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11D8E4C-C1A9-B446-C355-0C34DA13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920" y="732383"/>
            <a:ext cx="1872206" cy="62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15-44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endParaRPr lang="en-US" altLang="ja-JP" sz="18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の増減率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4%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2%</a:t>
            </a:r>
          </a:p>
          <a:p>
            <a:pPr algn="r" eaLnBrk="1" hangingPunct="1">
              <a:spcBef>
                <a:spcPts val="900"/>
              </a:spcBef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15%</a:t>
            </a:r>
          </a:p>
          <a:p>
            <a:pPr algn="r" eaLnBrk="1" hangingPunct="1">
              <a:spcBef>
                <a:spcPts val="2100"/>
              </a:spcBef>
              <a:buNone/>
            </a:pP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±0%</a:t>
            </a:r>
          </a:p>
          <a:p>
            <a:pPr algn="r" eaLnBrk="1" hangingPunct="1">
              <a:spcBef>
                <a:spcPts val="600"/>
              </a:spcBef>
              <a:buFontTx/>
              <a:buNone/>
            </a:pP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C0F5146-E111-648C-7083-0F47D50D2534}"/>
              </a:ext>
            </a:extLst>
          </p:cNvPr>
          <p:cNvSpPr txBox="1"/>
          <p:nvPr/>
        </p:nvSpPr>
        <p:spPr>
          <a:xfrm>
            <a:off x="107504" y="544007"/>
            <a:ext cx="223224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住民票数の増減</a:t>
            </a:r>
            <a:endParaRPr kumimoji="1" lang="en-US" altLang="ja-JP" sz="20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>
              <a:lnSpc>
                <a:spcPct val="90000"/>
              </a:lnSpc>
            </a:pPr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（居住外国人含む）</a:t>
            </a:r>
            <a:endParaRPr kumimoji="1" lang="en-US" altLang="ja-JP" sz="2000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>
              <a:lnSpc>
                <a:spcPct val="90000"/>
              </a:lnSpc>
            </a:pPr>
            <a:r>
              <a:rPr lang="ja-JP" altLang="en-US" sz="32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１９→２４年</a:t>
            </a:r>
            <a:endParaRPr kumimoji="1" lang="en-US" altLang="ja-JP" sz="3200" b="1" u="sng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01DF1FC9-177B-A530-A060-4B749D04A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4" y="723664"/>
            <a:ext cx="1998642" cy="560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75</a:t>
            </a:r>
            <a:r>
              <a:rPr lang="ja-JP" altLang="en-US" sz="1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以上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3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en-US" altLang="ja-JP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3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2100"/>
              </a:spcBef>
              <a:buNone/>
            </a:pPr>
            <a:r>
              <a:rPr lang="ja-JP" altLang="en-US" sz="3400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4%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2F7077F-4695-C796-DFC8-1125BA2FC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3876" y="742932"/>
            <a:ext cx="1872206" cy="560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0-4</a:t>
            </a:r>
            <a:r>
              <a:rPr lang="ja-JP" altLang="en-US" sz="18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14%</a:t>
            </a: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3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17%</a:t>
            </a:r>
          </a:p>
          <a:p>
            <a:pPr algn="r" eaLnBrk="1" hangingPunct="1">
              <a:spcBef>
                <a:spcPts val="900"/>
              </a:spcBef>
              <a:buFontTx/>
              <a:buNone/>
            </a:pPr>
            <a:r>
              <a:rPr lang="ja-JP" altLang="en-US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sz="3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24%</a:t>
            </a:r>
          </a:p>
          <a:p>
            <a:pPr algn="r" eaLnBrk="1" hangingPunct="1">
              <a:spcBef>
                <a:spcPts val="2100"/>
              </a:spcBef>
              <a:buNone/>
            </a:pPr>
            <a:r>
              <a:rPr lang="en-US" altLang="ja-JP" sz="3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+5</a:t>
            </a:r>
            <a:r>
              <a:rPr lang="ja-JP" altLang="en-US" sz="34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sz="3400" u="sng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9B950D7-F1AC-BE70-25D1-A4914018751F}"/>
              </a:ext>
            </a:extLst>
          </p:cNvPr>
          <p:cNvSpPr/>
          <p:nvPr/>
        </p:nvSpPr>
        <p:spPr bwMode="auto">
          <a:xfrm>
            <a:off x="107505" y="6245097"/>
            <a:ext cx="1861322" cy="502314"/>
          </a:xfrm>
          <a:prstGeom prst="wedgeRoundRectCallout">
            <a:avLst>
              <a:gd name="adj1" fmla="val -8890"/>
              <a:gd name="adj2" fmla="val -70417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半導体とは無関係の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熊本県の過疎農村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2E17C0EE-3DE2-9ADB-AA9B-5FF53E279770}"/>
              </a:ext>
            </a:extLst>
          </p:cNvPr>
          <p:cNvSpPr/>
          <p:nvPr/>
        </p:nvSpPr>
        <p:spPr bwMode="auto">
          <a:xfrm>
            <a:off x="2040836" y="6237312"/>
            <a:ext cx="2675180" cy="510099"/>
          </a:xfrm>
          <a:prstGeom prst="wedgeRoundRectCallout">
            <a:avLst>
              <a:gd name="adj1" fmla="val 46612"/>
              <a:gd name="adj2" fmla="val -76505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高齢化率４割超の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のうち、３町村で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増加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54EC79B1-6108-8A89-DEB4-743D964CCAB7}"/>
              </a:ext>
            </a:extLst>
          </p:cNvPr>
          <p:cNvSpPr/>
          <p:nvPr/>
        </p:nvSpPr>
        <p:spPr bwMode="auto">
          <a:xfrm>
            <a:off x="4788023" y="6243355"/>
            <a:ext cx="2124743" cy="504056"/>
          </a:xfrm>
          <a:prstGeom prst="wedgeRoundRectCallout">
            <a:avLst>
              <a:gd name="adj1" fmla="val 32846"/>
              <a:gd name="adj2" fmla="val -72058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同左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市町村の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うち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３３９市町村で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減少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4BC13DE5-2217-48AB-327B-6FE6E927A9A8}"/>
              </a:ext>
            </a:extLst>
          </p:cNvPr>
          <p:cNvSpPr/>
          <p:nvPr/>
        </p:nvSpPr>
        <p:spPr bwMode="auto">
          <a:xfrm>
            <a:off x="6984774" y="6243355"/>
            <a:ext cx="2051721" cy="504056"/>
          </a:xfrm>
          <a:prstGeom prst="wedgeRoundRectCallout">
            <a:avLst>
              <a:gd name="adj1" fmla="val -821"/>
              <a:gd name="adj2" fmla="val -82856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同左</a:t>
            </a:r>
            <a:r>
              <a:rPr kumimoji="1" lang="en-US" altLang="ja-JP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518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市町村のうち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２２市町村で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増加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AutoShape 26">
            <a:extLst>
              <a:ext uri="{FF2B5EF4-FFF2-40B4-BE49-F238E27FC236}">
                <a16:creationId xmlns:a16="http://schemas.microsoft.com/office/drawing/2014/main" id="{6AC2D77D-6AC9-EA98-AE5B-4C36DF353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721" y="0"/>
            <a:ext cx="9214721" cy="6858000"/>
          </a:xfrm>
          <a:prstGeom prst="star24">
            <a:avLst>
              <a:gd name="adj" fmla="val 46787"/>
            </a:avLst>
          </a:prstGeom>
          <a:solidFill>
            <a:srgbClr val="FF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勘違いしてませんか、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「都会は若者が増え続ける」と。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ところが東京でも神奈川でも、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若者は減っていますし、今後も減ります。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どんどん流れ込んでいるのに、なぜ？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それは「地元生まれ」が減っているから。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都会は田舎に比べてとても出生率が低く、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新たに１５歳を超える地元生まれの子が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４５歳を超える人の半分もいません。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都会に若者が集まるほど、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子どもが消えます。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2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AutoShape 26">
            <a:extLst>
              <a:ext uri="{FF2B5EF4-FFF2-40B4-BE49-F238E27FC236}">
                <a16:creationId xmlns:a16="http://schemas.microsoft.com/office/drawing/2014/main" id="{1B7C131C-1AD5-AACD-572F-B0CF37F63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5737" y="5612"/>
            <a:ext cx="9219737" cy="6858000"/>
          </a:xfrm>
          <a:prstGeom prst="star24">
            <a:avLst>
              <a:gd name="adj" fmla="val 46787"/>
            </a:avLst>
          </a:prstGeom>
          <a:solidFill>
            <a:schemeClr val="accent5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勘違いしてませんか、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「田舎は高齢者が増加中」と。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ところが数えてみると、過疎地ではもう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７５歳以上の人の数は減り始めています。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反対に都会では７５歳以上が今後も増加。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都会では、田舎から集まり続けた若者が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続々７５歳を越え、医療や介護がピンチ。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しかも支える側の若者は減っています。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田舎ではもう、年寄りの成り手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が足りず、医療介護の予算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が減って行きます。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2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0695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2" grpId="0" uiExpand="1" build="p"/>
      <p:bldP spid="10" grpId="0" uiExpand="1" build="p"/>
      <p:bldP spid="5" grpId="0" uiExpand="1" build="p"/>
      <p:bldP spid="8" grpId="0" animBg="1"/>
      <p:bldP spid="11" grpId="0" animBg="1"/>
      <p:bldP spid="13" grpId="0" animBg="1"/>
      <p:bldP spid="14" grpId="0" animBg="1"/>
      <p:bldP spid="7" grpId="0" build="p" animBg="1"/>
      <p:bldP spid="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779B4794-2B16-1FE0-61F1-D155DF9C1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80728"/>
            <a:ext cx="8909197" cy="5823459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A2451B37-0C10-5620-6D10-F1243AB51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225456"/>
            <a:ext cx="9145016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いまどきの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人口増≒高齢者の増加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97108253-D372-1D2C-5447-38E1A1C515F9}"/>
              </a:ext>
            </a:extLst>
          </p:cNvPr>
          <p:cNvSpPr/>
          <p:nvPr/>
        </p:nvSpPr>
        <p:spPr bwMode="auto">
          <a:xfrm>
            <a:off x="2206622" y="2904300"/>
            <a:ext cx="792088" cy="694114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ECE8034-0047-A770-9F09-63E5636C95BF}"/>
              </a:ext>
            </a:extLst>
          </p:cNvPr>
          <p:cNvSpPr/>
          <p:nvPr/>
        </p:nvSpPr>
        <p:spPr bwMode="auto">
          <a:xfrm>
            <a:off x="4406212" y="2879222"/>
            <a:ext cx="165788" cy="575176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C51FDBA-1B2D-2F7E-3B47-80008A228BE2}"/>
              </a:ext>
            </a:extLst>
          </p:cNvPr>
          <p:cNvSpPr/>
          <p:nvPr/>
        </p:nvSpPr>
        <p:spPr bwMode="auto">
          <a:xfrm>
            <a:off x="8759350" y="2867448"/>
            <a:ext cx="165788" cy="575176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1614549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F9C587-5E3D-DD4F-D42B-42461BE8F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3535DC8-96ED-A078-7F6F-6BEE84B46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896902"/>
            <a:ext cx="9036496" cy="5906668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3EFDF7E-225E-DF2D-8128-CF299E947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225456"/>
            <a:ext cx="9145016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今後の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人口増＝後期高齢者の増加</a:t>
            </a:r>
            <a:endParaRPr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36E6021-6422-8940-9558-4C230D143464}"/>
              </a:ext>
            </a:extLst>
          </p:cNvPr>
          <p:cNvSpPr/>
          <p:nvPr/>
        </p:nvSpPr>
        <p:spPr bwMode="auto">
          <a:xfrm>
            <a:off x="2627784" y="2846564"/>
            <a:ext cx="165788" cy="575176"/>
          </a:xfrm>
          <a:prstGeom prst="round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023169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EDC44E-6A4C-4C6E-20F2-8595727DD7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5E10708C-0D64-F81B-344B-DF2DF7393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116632"/>
            <a:ext cx="9217024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２０５０年の日本はどうなっている？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22D9D51D-D1C8-E36D-2017-C73A6AE27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949360"/>
            <a:ext cx="8927945" cy="607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過疎地は消滅に向かい、　都会だけが栄えている</a:t>
            </a:r>
            <a:endParaRPr lang="ja-JP" altLang="en-US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地方の若者が減り過ぎて都会への流入も減り</a:t>
            </a: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都会も衰退に向かう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過疎地から先に高齢者が増えなくなり、若者を受け入れる一部の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過疎地は子どもが再増加して、都会より先に再生に向かう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E1B70C-8205-27E8-9A97-C4BA474F5178}"/>
              </a:ext>
            </a:extLst>
          </p:cNvPr>
          <p:cNvSpPr txBox="1"/>
          <p:nvPr/>
        </p:nvSpPr>
        <p:spPr>
          <a:xfrm>
            <a:off x="90965" y="908720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1E757B64-4807-8ED9-7F06-07BE64A5D9B3}"/>
              </a:ext>
            </a:extLst>
          </p:cNvPr>
          <p:cNvSpPr/>
          <p:nvPr/>
        </p:nvSpPr>
        <p:spPr bwMode="auto">
          <a:xfrm>
            <a:off x="198637" y="2492008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AD1BA21F-6472-9295-D251-480D6D19EE79}"/>
              </a:ext>
            </a:extLst>
          </p:cNvPr>
          <p:cNvSpPr/>
          <p:nvPr/>
        </p:nvSpPr>
        <p:spPr bwMode="auto">
          <a:xfrm>
            <a:off x="221040" y="4066912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07470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43" grpId="0" uiExpand="1" build="p"/>
      <p:bldP spid="4" grpId="0" animBg="1"/>
      <p:bldP spid="6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0CCD1-AD18-A9E0-8723-B24AEE588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D63259AE-162D-0BF8-39F0-07CC683EC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5" y="1991318"/>
            <a:ext cx="3456385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中国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en-US" altLang="ja-JP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ASEAN</a:t>
            </a:r>
          </a:p>
          <a:p>
            <a:pPr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インド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欧州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南北米州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3600"/>
              </a:spcBef>
              <a:buFontTx/>
              <a:buNone/>
            </a:pPr>
            <a:r>
              <a:rPr lang="ja-JP" altLang="en-US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日本</a:t>
            </a:r>
            <a:endParaRPr lang="en-US" altLang="ja-JP" sz="2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東京都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⑧ 秋田県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02D660A-A766-5E99-09E7-585900C86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6707" y="1173154"/>
            <a:ext cx="2199589" cy="582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15-44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34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△１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3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22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48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EC87867D-CAE2-10FA-BE31-E239AF61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273" y="1166544"/>
            <a:ext cx="2088231" cy="582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75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歳以上増減率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+2.9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倍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en-US" altLang="ja-JP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+2.8</a:t>
            </a:r>
            <a:r>
              <a:rPr lang="ja-JP" altLang="en-US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倍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+2.9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倍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en-US" altLang="ja-JP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+57%</a:t>
            </a: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+2.2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倍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3600"/>
              </a:spcBef>
              <a:buNone/>
            </a:pPr>
            <a:r>
              <a:rPr lang="en-US" altLang="ja-JP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+13%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en-US" altLang="ja-JP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+31%</a:t>
            </a: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B5C23314-924F-9A2B-F174-98F8C1558682}"/>
              </a:ext>
            </a:extLst>
          </p:cNvPr>
          <p:cNvSpPr/>
          <p:nvPr/>
        </p:nvSpPr>
        <p:spPr bwMode="auto">
          <a:xfrm>
            <a:off x="1907704" y="5733262"/>
            <a:ext cx="1872208" cy="576058"/>
          </a:xfrm>
          <a:prstGeom prst="wedgeRoundRectCallout">
            <a:avLst>
              <a:gd name="adj1" fmla="val 54381"/>
              <a:gd name="adj2" fmla="val 31024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33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実際はもっと減る</a:t>
            </a:r>
            <a:endParaRPr lang="en-US" altLang="ja-JP" sz="1800" dirty="0">
              <a:solidFill>
                <a:srgbClr val="33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3366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(19-24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rgbClr val="3366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年は△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rgbClr val="3366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16%)</a:t>
            </a: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rgbClr val="33660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BA59119-1F5B-6597-EC58-C634B4B1A448}"/>
              </a:ext>
            </a:extLst>
          </p:cNvPr>
          <p:cNvSpPr/>
          <p:nvPr/>
        </p:nvSpPr>
        <p:spPr bwMode="auto">
          <a:xfrm>
            <a:off x="5205814" y="620688"/>
            <a:ext cx="1440160" cy="510850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8CECF0A-00EF-4789-CEDF-F5F0D8A06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234" y="1146516"/>
            <a:ext cx="1724463" cy="638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0-4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歳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増減率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16</a:t>
            </a:r>
            <a:r>
              <a:rPr lang="ja-JP" altLang="en-US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3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 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△</a:t>
            </a:r>
            <a:r>
              <a:rPr lang="en-US" altLang="ja-JP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45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600"/>
              </a:spcBef>
              <a:buNone/>
            </a:pP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4E12C9-18D7-607C-8F80-2D0C084C2EC8}"/>
              </a:ext>
            </a:extLst>
          </p:cNvPr>
          <p:cNvSpPr txBox="1"/>
          <p:nvPr/>
        </p:nvSpPr>
        <p:spPr>
          <a:xfrm>
            <a:off x="107504" y="671659"/>
            <a:ext cx="65527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国連人口部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2024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年推計予測 中位推計 移民含む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ja-JP" sz="36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2025</a:t>
            </a:r>
            <a:r>
              <a:rPr lang="ja-JP" altLang="en-US" sz="36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→</a:t>
            </a:r>
            <a:r>
              <a:rPr lang="en-US" altLang="ja-JP" sz="36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50</a:t>
            </a:r>
            <a:r>
              <a:rPr lang="ja-JP" altLang="en-US" sz="3600" b="1" u="sng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年</a:t>
            </a:r>
            <a:endParaRPr kumimoji="1" lang="ja-JP" altLang="en-US" sz="3600" b="1" u="sng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EDAE2302-E7E5-93D6-259B-8470887F6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-64434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人口が成熟するのは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日本だけの話？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29ADC62-7BF7-DAC7-402E-A30C79297621}"/>
              </a:ext>
            </a:extLst>
          </p:cNvPr>
          <p:cNvSpPr txBox="1"/>
          <p:nvPr/>
        </p:nvSpPr>
        <p:spPr>
          <a:xfrm>
            <a:off x="107504" y="482852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ja-JP" altLang="en-US" sz="20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↓以下 国立社会保障・人口問題研究所 中位推計 外国人居住者含む</a:t>
            </a:r>
            <a:endParaRPr kumimoji="1" lang="ja-JP" altLang="en-US" sz="2000" b="1" u="sng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FFEBA275-0A82-98DA-F643-29A57F41F831}"/>
              </a:ext>
            </a:extLst>
          </p:cNvPr>
          <p:cNvSpPr/>
          <p:nvPr/>
        </p:nvSpPr>
        <p:spPr bwMode="auto">
          <a:xfrm>
            <a:off x="5580112" y="4775944"/>
            <a:ext cx="2232248" cy="457557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058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2" grpId="0" uiExpand="1" build="p"/>
      <p:bldP spid="9" grpId="0" animBg="1"/>
      <p:bldP spid="18" grpId="0" animBg="1"/>
      <p:bldP spid="5" grpId="0" uiExpand="1" build="p"/>
      <p:bldP spid="11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FE44C-C66A-9E07-FBCE-7B8534696E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>
            <a:extLst>
              <a:ext uri="{FF2B5EF4-FFF2-40B4-BE49-F238E27FC236}">
                <a16:creationId xmlns:a16="http://schemas.microsoft.com/office/drawing/2014/main" id="{56738F7B-90F3-D604-6937-95B2D0878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624"/>
            <a:ext cx="85324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重要なのは５Ｗ１Ｈのどれ？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B6151CB-553A-938C-EEB7-2A42C8FB2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273398"/>
            <a:ext cx="2808312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None/>
            </a:pPr>
            <a:r>
              <a:rPr lang="en-US" altLang="ja-JP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WHY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WHEN</a:t>
            </a:r>
            <a:endParaRPr lang="ja-JP" altLang="en-US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WHERE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WHAT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WHO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ja-JP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HOW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B02C838-A1FD-C65E-2E7C-3AD6CFE54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832" y="1270218"/>
            <a:ext cx="4104456" cy="546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なぜ？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いつ？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どこで？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何が</a:t>
            </a:r>
            <a:r>
              <a:rPr lang="ja-JP" altLang="en-US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起きてる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  <a:endParaRPr lang="en-US" altLang="ja-JP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誰が？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どう対処？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078C6487-7CAA-B605-0C66-930D315B479B}"/>
              </a:ext>
            </a:extLst>
          </p:cNvPr>
          <p:cNvSpPr/>
          <p:nvPr/>
        </p:nvSpPr>
        <p:spPr bwMode="auto">
          <a:xfrm>
            <a:off x="6502492" y="4581128"/>
            <a:ext cx="2534004" cy="2160240"/>
          </a:xfrm>
          <a:prstGeom prst="wedgeRoundRectCallout">
            <a:avLst>
              <a:gd name="adj1" fmla="val -60006"/>
              <a:gd name="adj2" fmla="val 24938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日本人はこれが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とにかく大好き。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実態は何なのか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よく確認せずに、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対処を知りたがる。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600"/>
              </a:spcBef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＝手段の目的化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27CA0800-556F-2E7B-9A03-3168FDD7A3D1}"/>
              </a:ext>
            </a:extLst>
          </p:cNvPr>
          <p:cNvSpPr/>
          <p:nvPr/>
        </p:nvSpPr>
        <p:spPr bwMode="auto">
          <a:xfrm>
            <a:off x="6654892" y="908720"/>
            <a:ext cx="2395328" cy="1368152"/>
          </a:xfrm>
          <a:prstGeom prst="wedgeRoundRectCallout">
            <a:avLst>
              <a:gd name="adj1" fmla="val -60006"/>
              <a:gd name="adj2" fmla="val 14860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だめなプレゼンは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ＷＨＹ（理由）を</a:t>
            </a:r>
            <a:endParaRPr lang="en-US" altLang="ja-JP" sz="24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延々と語り、突然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ＨＯＷに話が飛ぶ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C2D6317B-3689-7089-B0A9-007334A8DD71}"/>
              </a:ext>
            </a:extLst>
          </p:cNvPr>
          <p:cNvSpPr/>
          <p:nvPr/>
        </p:nvSpPr>
        <p:spPr bwMode="auto">
          <a:xfrm>
            <a:off x="6654892" y="2348880"/>
            <a:ext cx="2381604" cy="2160240"/>
          </a:xfrm>
          <a:prstGeom prst="wedgeRoundRectCallout">
            <a:avLst>
              <a:gd name="adj1" fmla="val -59634"/>
              <a:gd name="adj2" fmla="val 31825"/>
              <a:gd name="adj3" fmla="val 16667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ja-JP" sz="24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HOW</a:t>
            </a:r>
            <a:r>
              <a:rPr lang="ja-JP" altLang="en-US" sz="24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や</a:t>
            </a:r>
            <a:r>
              <a:rPr lang="en-US" altLang="ja-JP" sz="24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WHY</a:t>
            </a:r>
            <a:r>
              <a:rPr lang="ja-JP" altLang="en-US" sz="24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の</a:t>
            </a:r>
            <a:endParaRPr lang="en-US" altLang="ja-JP" sz="2400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P創英角ﾎﾟｯﾌﾟ体" panose="040B0A00000000000000" pitchFamily="50" charset="-128"/>
              </a:rPr>
              <a:t>前に、こちら。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実態は如何なる</a:t>
            </a:r>
            <a:endParaRPr lang="en-US" altLang="ja-JP" sz="2400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P創英角ﾎﾟｯﾌﾟ体" panose="040B0A00000000000000" pitchFamily="50" charset="-128"/>
              </a:rPr>
              <a:t>ことになっている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GP創英角ﾎﾟｯﾌﾟ体" panose="040B0A00000000000000" pitchFamily="50" charset="-128"/>
              </a:rPr>
              <a:t>のか、現実を</a:t>
            </a:r>
            <a:endParaRPr kumimoji="1" lang="en-US" altLang="ja-JP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HGP創英角ﾎﾟｯﾌﾟ体" panose="040B0A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sz="24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把握しよう。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D68D5280-74EE-36A0-F015-0EC3476EC652}"/>
              </a:ext>
            </a:extLst>
          </p:cNvPr>
          <p:cNvSpPr/>
          <p:nvPr/>
        </p:nvSpPr>
        <p:spPr bwMode="auto">
          <a:xfrm>
            <a:off x="179512" y="3933056"/>
            <a:ext cx="2376264" cy="830997"/>
          </a:xfrm>
          <a:prstGeom prst="roundRect">
            <a:avLst>
              <a:gd name="adj" fmla="val 10242"/>
            </a:avLst>
          </a:prstGeom>
          <a:noFill/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A4BA6A85-1760-7241-2253-70F9EBBCC2A7}"/>
              </a:ext>
            </a:extLst>
          </p:cNvPr>
          <p:cNvSpPr/>
          <p:nvPr/>
        </p:nvSpPr>
        <p:spPr bwMode="auto">
          <a:xfrm>
            <a:off x="169352" y="5745147"/>
            <a:ext cx="1954376" cy="830997"/>
          </a:xfrm>
          <a:prstGeom prst="roundRect">
            <a:avLst>
              <a:gd name="adj" fmla="val 10242"/>
            </a:avLst>
          </a:prstGeom>
          <a:noFill/>
          <a:ln w="53975" cap="flat" cmpd="sng" algn="ctr">
            <a:solidFill>
              <a:srgbClr val="008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30EC5DE8-4800-E512-18BF-1AE96958C112}"/>
              </a:ext>
            </a:extLst>
          </p:cNvPr>
          <p:cNvSpPr/>
          <p:nvPr/>
        </p:nvSpPr>
        <p:spPr bwMode="auto">
          <a:xfrm>
            <a:off x="137984" y="1279808"/>
            <a:ext cx="1954376" cy="830997"/>
          </a:xfrm>
          <a:prstGeom prst="roundRect">
            <a:avLst>
              <a:gd name="adj" fmla="val 10242"/>
            </a:avLst>
          </a:prstGeom>
          <a:noFill/>
          <a:ln w="53975" cap="flat" cmpd="sng" algn="ctr">
            <a:solidFill>
              <a:srgbClr val="008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54679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5" grpId="0" build="p" animBg="1"/>
      <p:bldP spid="7" grpId="0" build="p" animBg="1"/>
      <p:bldP spid="9" grpId="0" uiExpand="1" build="p" animBg="1"/>
      <p:bldP spid="4" grpId="0" animBg="1"/>
      <p:bldP spid="6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BA5824B-38CD-50CE-2A4A-F4ECD59D7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D6860286-C2BF-DAC0-639D-A36565A24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116632"/>
            <a:ext cx="9217024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２０５０年の世界はどうなっている？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08A5DE81-4C48-6A39-DA67-C990F8B3B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949360"/>
            <a:ext cx="8927945" cy="607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日本や中国はかなり衰え、　インドや米国が栄えている</a:t>
            </a:r>
            <a:endParaRPr lang="ja-JP" altLang="en-US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世界中で少子化が始まり、高齢者は激増し、</a:t>
            </a: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各国が日本を追って衰える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世界に先駆けて高齢者が減少に転じる日本の地方の一部が、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子どもの　再増加を実現し、一足先に再生に向かう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928464-FEEB-7EF7-648B-6AC2D4785B83}"/>
              </a:ext>
            </a:extLst>
          </p:cNvPr>
          <p:cNvSpPr txBox="1"/>
          <p:nvPr/>
        </p:nvSpPr>
        <p:spPr>
          <a:xfrm>
            <a:off x="90965" y="908720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BE6959B7-FB8F-C7CA-9646-BB3D905CBF59}"/>
              </a:ext>
            </a:extLst>
          </p:cNvPr>
          <p:cNvSpPr/>
          <p:nvPr/>
        </p:nvSpPr>
        <p:spPr bwMode="auto">
          <a:xfrm>
            <a:off x="198637" y="2492008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CD12E7FC-6065-862B-F40A-8D3130115236}"/>
              </a:ext>
            </a:extLst>
          </p:cNvPr>
          <p:cNvSpPr/>
          <p:nvPr/>
        </p:nvSpPr>
        <p:spPr bwMode="auto">
          <a:xfrm>
            <a:off x="221040" y="4066912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3601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43" grpId="0" uiExpand="1" build="p"/>
      <p:bldP spid="4" grpId="0" animBg="1"/>
      <p:bldP spid="6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F646E-926F-631D-07A5-52931D230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EB251572-2CCE-8A78-6226-5A3279A94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116632"/>
            <a:ext cx="9217024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２０５０年の世界はどうなっている？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64B53ED3-D73A-C181-999E-32DA7F8B1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949360"/>
            <a:ext cx="8927945" cy="607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日本や中国はかなり衰え、　インドや米国が栄えている</a:t>
            </a:r>
            <a:endParaRPr lang="ja-JP" altLang="en-US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世界中で少子化が始まり、高齢者は激増し、</a:t>
            </a: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各国が日本を追って衰える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96938" indent="-896938" eaLnBrk="1" hangingPunct="1">
              <a:lnSpc>
                <a:spcPct val="85000"/>
              </a:lnSpc>
              <a:spcBef>
                <a:spcPts val="1200"/>
              </a:spcBef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世界に先駆けて高齢者が減少に転じる日本の地方の一部が、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子どもの　再増加を実現し、一足先に再生に向かう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5DB3D-43D5-0308-D670-07CB474DB908}"/>
              </a:ext>
            </a:extLst>
          </p:cNvPr>
          <p:cNvSpPr txBox="1"/>
          <p:nvPr/>
        </p:nvSpPr>
        <p:spPr>
          <a:xfrm>
            <a:off x="90965" y="908720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698A4009-162B-DCC1-8459-608A68F1F379}"/>
              </a:ext>
            </a:extLst>
          </p:cNvPr>
          <p:cNvSpPr/>
          <p:nvPr/>
        </p:nvSpPr>
        <p:spPr bwMode="auto">
          <a:xfrm>
            <a:off x="198637" y="2492008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7DC0D2D-EFC6-DF07-961E-E25A3B4FF9BB}"/>
              </a:ext>
            </a:extLst>
          </p:cNvPr>
          <p:cNvSpPr/>
          <p:nvPr/>
        </p:nvSpPr>
        <p:spPr bwMode="auto">
          <a:xfrm>
            <a:off x="221040" y="4066912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2" name="AutoShape 26">
            <a:extLst>
              <a:ext uri="{FF2B5EF4-FFF2-40B4-BE49-F238E27FC236}">
                <a16:creationId xmlns:a16="http://schemas.microsoft.com/office/drawing/2014/main" id="{0463970A-9023-F98D-2B4A-8F5463F6C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60" y="55510"/>
            <a:ext cx="9043941" cy="6840760"/>
          </a:xfrm>
          <a:prstGeom prst="star24">
            <a:avLst>
              <a:gd name="adj" fmla="val 46787"/>
            </a:avLst>
          </a:prstGeom>
          <a:solidFill>
            <a:schemeClr val="accent5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endParaRPr lang="en-US" altLang="ja-JP" sz="8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高齢者激増と</a:t>
            </a:r>
            <a:endParaRPr lang="en-US" altLang="ja-JP" sz="36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若者減少で、世界では</a:t>
            </a:r>
            <a:r>
              <a:rPr lang="en-US" altLang="ja-JP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医療・介護の従事者が不足し、</a:t>
            </a:r>
            <a:endParaRPr lang="en-US" altLang="ja-JP" sz="3600" dirty="0">
              <a:solidFill>
                <a:srgbClr val="9900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医薬品価格も長期的に高騰する。</a:t>
            </a:r>
            <a:endParaRPr lang="en-US" altLang="ja-JP" sz="3600" dirty="0">
              <a:solidFill>
                <a:srgbClr val="9900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ja-JP" altLang="en-US" sz="28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（特に漢方薬は、</a:t>
            </a:r>
            <a:r>
              <a:rPr lang="ja-JP" altLang="en-US" sz="24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中国の高齢者激増で</a:t>
            </a:r>
            <a:r>
              <a:rPr lang="ja-JP" altLang="en-US" sz="28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恒常的に品不足に）</a:t>
            </a:r>
            <a:endParaRPr lang="en-US" altLang="ja-JP" sz="2800" dirty="0">
              <a:solidFill>
                <a:srgbClr val="A5002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1800"/>
              </a:spcBef>
              <a:buFontTx/>
              <a:buNone/>
            </a:pPr>
            <a:r>
              <a:rPr lang="ja-JP" altLang="en-US" sz="36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しかし、</a:t>
            </a:r>
            <a:r>
              <a:rPr lang="ja-JP" altLang="en-US" sz="28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医療保険の負担者である現役世代は</a:t>
            </a:r>
            <a:endParaRPr lang="en-US" altLang="ja-JP" sz="2800" dirty="0">
              <a:solidFill>
                <a:srgbClr val="7030A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28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減り続けるので、高齢者増加に応じた</a:t>
            </a:r>
            <a:r>
              <a:rPr lang="ja-JP" altLang="en-US" sz="36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医療体制の</a:t>
            </a:r>
            <a:endParaRPr lang="en-US" altLang="ja-JP" sz="3600" dirty="0">
              <a:solidFill>
                <a:srgbClr val="7030A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維持は、市場経済原理</a:t>
            </a:r>
            <a:r>
              <a:rPr lang="ja-JP" altLang="en-US" sz="24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sz="36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保険</a:t>
            </a:r>
            <a:r>
              <a:rPr lang="ja-JP" altLang="en-US" sz="24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では</a:t>
            </a:r>
            <a:r>
              <a:rPr lang="ja-JP" altLang="en-US" sz="3600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不可能。</a:t>
            </a:r>
            <a:endParaRPr lang="en-US" altLang="ja-JP" sz="3600" dirty="0">
              <a:solidFill>
                <a:srgbClr val="7030A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→ 輸出企業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金融投資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への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課税強化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</a:t>
            </a:r>
            <a:endParaRPr lang="en-US" altLang="ja-JP" sz="2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財政支出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により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医療を支えるべし。</a:t>
            </a:r>
            <a:endParaRPr lang="en-US" altLang="ja-JP" sz="36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ja-JP" altLang="en-US" sz="2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そうできない国は社会が混乱へ。</a:t>
            </a:r>
            <a:endParaRPr lang="en-US" altLang="ja-JP" sz="28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FontTx/>
              <a:buNone/>
            </a:pPr>
            <a:endParaRPr lang="en-US" altLang="ja-JP" sz="2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7227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43" grpId="0" uiExpand="1" build="p"/>
      <p:bldP spid="4" grpId="0" animBg="1"/>
      <p:bldP spid="6" grpId="0" animBg="1"/>
      <p:bldP spid="2" grpId="0" animBg="1"/>
      <p:bldP spid="12" grpId="0" build="p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DF98021-5F1E-5E06-B888-BD35B7CD9C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264" y="1268760"/>
            <a:ext cx="9136203" cy="5483791"/>
          </a:xfrm>
          <a:prstGeom prst="rect">
            <a:avLst/>
          </a:prstGeom>
        </p:spPr>
      </p:pic>
      <p:sp>
        <p:nvSpPr>
          <p:cNvPr id="9" name="楕円 11">
            <a:extLst>
              <a:ext uri="{FF2B5EF4-FFF2-40B4-BE49-F238E27FC236}">
                <a16:creationId xmlns:a16="http://schemas.microsoft.com/office/drawing/2014/main" id="{8023BE76-24D9-4875-B5F8-9116870A2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9909" y="3277707"/>
            <a:ext cx="231574" cy="552861"/>
          </a:xfrm>
          <a:prstGeom prst="ellipse">
            <a:avLst/>
          </a:prstGeom>
          <a:noFill/>
          <a:ln w="38100" algn="ctr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0" name="楕円 11">
            <a:extLst>
              <a:ext uri="{FF2B5EF4-FFF2-40B4-BE49-F238E27FC236}">
                <a16:creationId xmlns:a16="http://schemas.microsoft.com/office/drawing/2014/main" id="{068682EC-B954-442E-B054-AAC251B0E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8424" y="1908667"/>
            <a:ext cx="257461" cy="552861"/>
          </a:xfrm>
          <a:prstGeom prst="ellips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1" name="AutoShape 4">
            <a:extLst>
              <a:ext uri="{FF2B5EF4-FFF2-40B4-BE49-F238E27FC236}">
                <a16:creationId xmlns:a16="http://schemas.microsoft.com/office/drawing/2014/main" id="{0D35BDB4-2526-417A-86B7-01C6AC474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9952" y="6246385"/>
            <a:ext cx="144000" cy="39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56715662-3469-490F-9A58-F3FCB76AC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583" y="6268003"/>
            <a:ext cx="144000" cy="34486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39AEF1DD-8DE8-42F4-65E8-7AAFD5818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6324" y="6236834"/>
            <a:ext cx="144000" cy="40555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4" name="楕円 11">
            <a:extLst>
              <a:ext uri="{FF2B5EF4-FFF2-40B4-BE49-F238E27FC236}">
                <a16:creationId xmlns:a16="http://schemas.microsoft.com/office/drawing/2014/main" id="{F6C9D5D9-1F9D-9057-66FA-D9FF3D95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3" y="5805264"/>
            <a:ext cx="216024" cy="399390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54468E9-8F03-9281-BDF2-6C5CD8C47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324644"/>
            <a:ext cx="8818562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しかしどうやっても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日本の人口は減る。</a:t>
            </a: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人がまばらな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田舎は消滅する</a:t>
            </a:r>
            <a:r>
              <a:rPr lang="en-US" altLang="ja-JP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0477313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3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6238C-6C77-DECA-886E-F1AA43A63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4FB54903-E3EB-CC7B-3DBA-74B98BA30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794" y="2393271"/>
            <a:ext cx="6227843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イタリア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中国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フランス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米国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ニュージーランド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4678605B-5A22-A745-3544-EFDC0B68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720"/>
            <a:ext cx="9144000" cy="142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山地と湖沼を除いた面積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（農地含む）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で人口を割ると、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u="sng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秋田県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には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東京の</a:t>
            </a: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33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分の１の</a:t>
            </a:r>
            <a:r>
              <a:rPr lang="en-US" altLang="ja-JP" u="sng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296</a:t>
            </a:r>
            <a:r>
              <a:rPr lang="ja-JP" altLang="en-US" u="sng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しか住んでいない。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世界の国の中で、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そんな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秋田と同じ密度感なのは</a:t>
            </a: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9FB5FB-13EC-1AC9-19D1-7BAAA14DF1F5}"/>
              </a:ext>
            </a:extLst>
          </p:cNvPr>
          <p:cNvSpPr txBox="1"/>
          <p:nvPr/>
        </p:nvSpPr>
        <p:spPr>
          <a:xfrm>
            <a:off x="565519" y="5074298"/>
            <a:ext cx="927831" cy="6832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48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2D0560-7234-D1FC-F554-7116ECE09944}"/>
              </a:ext>
            </a:extLst>
          </p:cNvPr>
          <p:cNvSpPr txBox="1"/>
          <p:nvPr/>
        </p:nvSpPr>
        <p:spPr>
          <a:xfrm>
            <a:off x="554633" y="4247018"/>
            <a:ext cx="907530" cy="6832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48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77B8464-66C3-3346-DF6D-AF46BAC5E34F}"/>
              </a:ext>
            </a:extLst>
          </p:cNvPr>
          <p:cNvSpPr txBox="1"/>
          <p:nvPr/>
        </p:nvSpPr>
        <p:spPr>
          <a:xfrm>
            <a:off x="584678" y="3321800"/>
            <a:ext cx="927831" cy="6832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48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9C870638-B847-5521-C21F-2C014D068059}"/>
              </a:ext>
            </a:extLst>
          </p:cNvPr>
          <p:cNvSpPr/>
          <p:nvPr/>
        </p:nvSpPr>
        <p:spPr bwMode="auto">
          <a:xfrm>
            <a:off x="654525" y="2442660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8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5CA2083-62F1-7B3A-1E4F-D9511BED1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461" y="2393271"/>
            <a:ext cx="301594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en-US" altLang="ja-JP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295</a:t>
            </a: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en-US" altLang="ja-JP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194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en-US" altLang="ja-JP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182</a:t>
            </a: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en-US" altLang="ja-JP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55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spcBef>
                <a:spcPts val="1200"/>
              </a:spcBef>
              <a:buFontTx/>
              <a:buNone/>
            </a:pPr>
            <a:r>
              <a:rPr lang="en-US" altLang="ja-JP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31</a:t>
            </a: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0B2AC2-EA96-ED84-BA21-C143CB5A3C9C}"/>
              </a:ext>
            </a:extLst>
          </p:cNvPr>
          <p:cNvSpPr txBox="1"/>
          <p:nvPr/>
        </p:nvSpPr>
        <p:spPr>
          <a:xfrm>
            <a:off x="569713" y="5960166"/>
            <a:ext cx="927831" cy="6832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48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C1062E6A-2A66-1287-E340-D5B477475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44624"/>
            <a:ext cx="914400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可住地人口密度で見た地方は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597134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386" grpId="0" build="p"/>
      <p:bldP spid="5" grpId="0" animBg="1"/>
      <p:bldP spid="6" grpId="0" animBg="1"/>
      <p:bldP spid="2" grpId="0" animBg="1"/>
      <p:bldP spid="9" grpId="0" animBg="1"/>
      <p:bldP spid="4" grpId="0" uiExpand="1" build="p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F4AE64A-0781-1BC8-9C32-2D76575B2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5" y="1196752"/>
            <a:ext cx="9071949" cy="5445224"/>
          </a:xfrm>
          <a:prstGeom prst="rect">
            <a:avLst/>
          </a:prstGeom>
        </p:spPr>
      </p:pic>
      <p:sp>
        <p:nvSpPr>
          <p:cNvPr id="10242" name="Rectangle 2">
            <a:extLst>
              <a:ext uri="{FF2B5EF4-FFF2-40B4-BE49-F238E27FC236}">
                <a16:creationId xmlns:a16="http://schemas.microsoft.com/office/drawing/2014/main" id="{173B2B77-4338-4C28-B467-17E3D924F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260648"/>
            <a:ext cx="8675687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日本の大都市圏は </a:t>
            </a:r>
            <a:r>
              <a:rPr lang="ja-JP" altLang="en-US" sz="36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世界的に見れば　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異常なレベルの人口“過密”地</a:t>
            </a:r>
          </a:p>
        </p:txBody>
      </p:sp>
      <p:sp>
        <p:nvSpPr>
          <p:cNvPr id="11" name="AutoShape 4">
            <a:extLst>
              <a:ext uri="{FF2B5EF4-FFF2-40B4-BE49-F238E27FC236}">
                <a16:creationId xmlns:a16="http://schemas.microsoft.com/office/drawing/2014/main" id="{FB5B0D38-A3C4-47F8-93AA-AB902E934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26" y="5712936"/>
            <a:ext cx="270368" cy="48712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246904E2-0B25-82B3-3E4C-10576C67E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6662" y="5661248"/>
            <a:ext cx="271082" cy="86409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B7600C1D-1A87-1DC8-B37E-5C19DA9F4AA0}"/>
              </a:ext>
            </a:extLst>
          </p:cNvPr>
          <p:cNvSpPr/>
          <p:nvPr/>
        </p:nvSpPr>
        <p:spPr bwMode="auto">
          <a:xfrm>
            <a:off x="5220072" y="4149080"/>
            <a:ext cx="3816424" cy="1080120"/>
          </a:xfrm>
          <a:prstGeom prst="downArrow">
            <a:avLst>
              <a:gd name="adj1" fmla="val 82834"/>
              <a:gd name="adj2" fmla="val 244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ガラパゴス化した日本の大都市の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目線では、人のいない田舎とされる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が、世界的に見れば、たいへん人口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密度が高い地域。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矢印: 左 1">
            <a:extLst>
              <a:ext uri="{FF2B5EF4-FFF2-40B4-BE49-F238E27FC236}">
                <a16:creationId xmlns:a16="http://schemas.microsoft.com/office/drawing/2014/main" id="{909A1876-348A-AC60-243E-B3D0C70DB324}"/>
              </a:ext>
            </a:extLst>
          </p:cNvPr>
          <p:cNvSpPr/>
          <p:nvPr/>
        </p:nvSpPr>
        <p:spPr bwMode="auto">
          <a:xfrm>
            <a:off x="1331640" y="2492896"/>
            <a:ext cx="3384376" cy="1584176"/>
          </a:xfrm>
          <a:prstGeom prst="leftArrow">
            <a:avLst>
              <a:gd name="adj1" fmla="val 70856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極端な密集で住居費が高く、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子どもを持てず、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出生率は下がる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地震や水害があれば、被災者の数は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地方よりはるかに多くなる。</a:t>
            </a:r>
            <a:endParaRPr kumimoji="1" lang="ja-JP" altLang="en-US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330941CD-AA61-90A7-E429-D05FD51C9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4293" y="5703583"/>
            <a:ext cx="299407" cy="28803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0C40488C-7791-EF0F-01BC-2EA83503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597" y="5669714"/>
            <a:ext cx="144001" cy="4317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3" name="AutoShape 4">
            <a:extLst>
              <a:ext uri="{FF2B5EF4-FFF2-40B4-BE49-F238E27FC236}">
                <a16:creationId xmlns:a16="http://schemas.microsoft.com/office/drawing/2014/main" id="{D5976774-30C6-2808-B644-2603BB74E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262" y="5669715"/>
            <a:ext cx="289304" cy="55913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E29BA8AF-70FB-41C4-1C39-C081912DE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376" y="5678182"/>
            <a:ext cx="144000" cy="4317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6" name="AutoShape 4">
            <a:extLst>
              <a:ext uri="{FF2B5EF4-FFF2-40B4-BE49-F238E27FC236}">
                <a16:creationId xmlns:a16="http://schemas.microsoft.com/office/drawing/2014/main" id="{DA52D03F-9934-A302-53AD-68224D01F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60" y="5669715"/>
            <a:ext cx="144000" cy="43179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7" name="AutoShape 4">
            <a:extLst>
              <a:ext uri="{FF2B5EF4-FFF2-40B4-BE49-F238E27FC236}">
                <a16:creationId xmlns:a16="http://schemas.microsoft.com/office/drawing/2014/main" id="{C0F25628-325B-E4BC-BD0B-45B272094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0082" y="5687535"/>
            <a:ext cx="233523" cy="73701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C883B1F6-75D2-B7C9-04EB-0B51ECFB4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3350" y="5670601"/>
            <a:ext cx="703146" cy="52945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7" name="矢印: 左 6">
            <a:extLst>
              <a:ext uri="{FF2B5EF4-FFF2-40B4-BE49-F238E27FC236}">
                <a16:creationId xmlns:a16="http://schemas.microsoft.com/office/drawing/2014/main" id="{1C5D3A51-77C1-286D-F6C5-AD1A19800CDA}"/>
              </a:ext>
            </a:extLst>
          </p:cNvPr>
          <p:cNvSpPr/>
          <p:nvPr/>
        </p:nvSpPr>
        <p:spPr bwMode="auto">
          <a:xfrm>
            <a:off x="4860032" y="2708920"/>
            <a:ext cx="3816424" cy="1296144"/>
          </a:xfrm>
          <a:prstGeom prst="leftArrow">
            <a:avLst>
              <a:gd name="adj1" fmla="val 70856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農林地がないので、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物々交換や贈与が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不活発⇒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お金に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100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％依存した生活に。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老後の生活に大きな不安が。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5C61A94-425E-7085-4D40-02212F09C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5181" y="5670461"/>
            <a:ext cx="144000" cy="43951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4990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5" grpId="0" build="p" animBg="1"/>
      <p:bldP spid="2" grpId="0" build="p" animBg="1"/>
      <p:bldP spid="9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7" grpId="0" build="p" animBg="1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D27FCD11-46F4-4167-B6A6-C23DD5E51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476672"/>
            <a:ext cx="8964613" cy="1234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住民１人当たりの生活保護費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2014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 　</a:t>
            </a:r>
            <a:r>
              <a:rPr lang="en-US" altLang="ja-JP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http://area-info.jpn.org/SehoPerPop.html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7CDF406-9AC5-4C40-8FBC-680742758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1955624"/>
            <a:ext cx="2952328" cy="495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04863" indent="-80486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大阪府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東京都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秋田県　 </a:t>
            </a:r>
          </a:p>
          <a:p>
            <a:pPr marL="896938" indent="-896938" eaLnBrk="1" hangingPunct="1"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愛知県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eaLnBrk="1" hangingPunct="1"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岐阜県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eaLnBrk="1" hangingPunct="1"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長野県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eaLnBrk="1" hangingPunct="1"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福井県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eaLnBrk="1" hangingPunct="1"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⑧ 富山県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AE3F7A4F-C078-4619-B6AF-C0FFB72F2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1844824"/>
            <a:ext cx="2736304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04863" indent="-804863" algn="r" eaLnBrk="1" hangingPunct="1">
              <a:spcBef>
                <a:spcPts val="300"/>
              </a:spcBef>
              <a:buFontTx/>
              <a:buNone/>
            </a:pP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67,200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</a:p>
          <a:p>
            <a:pPr marL="804863" indent="-804863" algn="r" eaLnBrk="1" hangingPunct="1">
              <a:spcBef>
                <a:spcPts val="600"/>
              </a:spcBef>
              <a:buNone/>
            </a:pP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41,200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</a:p>
          <a:p>
            <a:pPr marL="804863" indent="-804863" algn="r" eaLnBrk="1" hangingPunct="1">
              <a:spcBef>
                <a:spcPts val="600"/>
              </a:spcBef>
              <a:buFontTx/>
              <a:buNone/>
            </a:pP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23,000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algn="r" eaLnBrk="1" hangingPunct="1">
              <a:spcBef>
                <a:spcPts val="600"/>
              </a:spcBef>
              <a:buFontTx/>
              <a:buNone/>
            </a:pP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19,4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００円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algn="r" eaLnBrk="1" hangingPunct="1"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10,70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０円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algn="r" eaLnBrk="1" hangingPunct="1">
              <a:spcBef>
                <a:spcPts val="600"/>
              </a:spcBef>
              <a:buNone/>
            </a:pP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10,0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００円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algn="r" eaLnBrk="1" hangingPunct="1">
              <a:spcBef>
                <a:spcPts val="600"/>
              </a:spcBef>
              <a:buNone/>
            </a:pP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9,3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００円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990600" indent="-990600" algn="r" eaLnBrk="1" hangingPunct="1">
              <a:spcBef>
                <a:spcPts val="600"/>
              </a:spcBef>
              <a:buNone/>
            </a:pP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6,4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００円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9C9F24F-ED93-7CF5-845D-82FCB73D5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-27384"/>
            <a:ext cx="8964613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人が本当に豊かに暮らしているのはどこか？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FF617CB4-357E-692B-31BB-660A2F1516B8}"/>
              </a:ext>
            </a:extLst>
          </p:cNvPr>
          <p:cNvSpPr/>
          <p:nvPr/>
        </p:nvSpPr>
        <p:spPr bwMode="auto">
          <a:xfrm>
            <a:off x="5076056" y="1772816"/>
            <a:ext cx="3978250" cy="590930"/>
          </a:xfrm>
          <a:prstGeom prst="wedgeRoundRectCallout">
            <a:avLst>
              <a:gd name="adj1" fmla="val -55475"/>
              <a:gd name="adj2" fmla="val 727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1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位（全国ワースト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1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）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5DE8CFE8-2BD3-E516-43EE-756BF232F694}"/>
              </a:ext>
            </a:extLst>
          </p:cNvPr>
          <p:cNvSpPr/>
          <p:nvPr/>
        </p:nvSpPr>
        <p:spPr bwMode="auto">
          <a:xfrm>
            <a:off x="5004048" y="2406022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5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位（全国ワースト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5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）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8A5DF3C5-6B7B-6454-F56B-86B6CEDEEA40}"/>
              </a:ext>
            </a:extLst>
          </p:cNvPr>
          <p:cNvSpPr/>
          <p:nvPr/>
        </p:nvSpPr>
        <p:spPr bwMode="auto">
          <a:xfrm>
            <a:off x="5004048" y="3068960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25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(24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番目に豊か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)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F2C0F61A-4DB3-098E-A10A-32B53C036290}"/>
              </a:ext>
            </a:extLst>
          </p:cNvPr>
          <p:cNvSpPr/>
          <p:nvPr/>
        </p:nvSpPr>
        <p:spPr bwMode="auto">
          <a:xfrm>
            <a:off x="5014934" y="3717032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30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(19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番目に豊か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)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C95F93BC-FA38-CFE2-7B20-6391F751D7D5}"/>
              </a:ext>
            </a:extLst>
          </p:cNvPr>
          <p:cNvSpPr/>
          <p:nvPr/>
        </p:nvSpPr>
        <p:spPr bwMode="auto">
          <a:xfrm>
            <a:off x="5025820" y="4367816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44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(4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番目に豊か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)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16DD5BB3-5C31-FC40-17F7-D9275248ADF5}"/>
              </a:ext>
            </a:extLst>
          </p:cNvPr>
          <p:cNvSpPr/>
          <p:nvPr/>
        </p:nvSpPr>
        <p:spPr bwMode="auto">
          <a:xfrm>
            <a:off x="5021626" y="5030968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rgbClr val="FFCC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45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(3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番目に豊か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)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2630491F-17B3-3737-1848-F67FCC2D5E95}"/>
              </a:ext>
            </a:extLst>
          </p:cNvPr>
          <p:cNvSpPr/>
          <p:nvPr/>
        </p:nvSpPr>
        <p:spPr bwMode="auto">
          <a:xfrm>
            <a:off x="5017432" y="5661248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46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(2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番目に豊か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)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E1241EEA-F3CD-92F4-FE6F-310E87448737}"/>
              </a:ext>
            </a:extLst>
          </p:cNvPr>
          <p:cNvSpPr/>
          <p:nvPr/>
        </p:nvSpPr>
        <p:spPr bwMode="auto">
          <a:xfrm>
            <a:off x="5014934" y="6294454"/>
            <a:ext cx="4067944" cy="590930"/>
          </a:xfrm>
          <a:prstGeom prst="wedgeRoundRectCallout">
            <a:avLst>
              <a:gd name="adj1" fmla="val -54404"/>
              <a:gd name="adj2" fmla="val 7270"/>
              <a:gd name="adj3" fmla="val 16667"/>
            </a:avLst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都道府県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47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位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(</a:t>
            </a:r>
            <a:r>
              <a:rPr lang="ja-JP" altLang="en-US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全国一豊か</a:t>
            </a:r>
            <a:r>
              <a:rPr lang="en-US" altLang="ja-JP" sz="2400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)</a:t>
            </a:r>
            <a:endParaRPr kumimoji="1" lang="ja-JP" altLang="en-US" sz="24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9478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uiExpand="1" build="p"/>
      <p:bldP spid="3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27D1115-14AD-8847-8354-FCB3CDB75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4" y="1268760"/>
            <a:ext cx="9130383" cy="5480298"/>
          </a:xfrm>
          <a:prstGeom prst="rect">
            <a:avLst/>
          </a:prstGeom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DA1DDDF3-A5D4-401F-8D3E-4EF688D11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29" y="260648"/>
            <a:ext cx="8548851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“過疎</a:t>
            </a:r>
            <a:r>
              <a:rPr lang="en-US" altLang="ja-JP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”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r>
              <a:rPr lang="ja-JP" altLang="en-US" sz="36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自然資本の豊かな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“適疎”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人口が半減しても、地方は“適密”地帯</a:t>
            </a:r>
            <a:r>
              <a:rPr lang="ja-JP" altLang="en-US" sz="4800" dirty="0">
                <a:solidFill>
                  <a:schemeClr val="tx2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</a:p>
        </p:txBody>
      </p:sp>
      <p:sp>
        <p:nvSpPr>
          <p:cNvPr id="6" name="矢印: 上 5">
            <a:extLst>
              <a:ext uri="{FF2B5EF4-FFF2-40B4-BE49-F238E27FC236}">
                <a16:creationId xmlns:a16="http://schemas.microsoft.com/office/drawing/2014/main" id="{ACE02CF3-6F1F-428A-32B2-9D663AF8F198}"/>
              </a:ext>
            </a:extLst>
          </p:cNvPr>
          <p:cNvSpPr/>
          <p:nvPr/>
        </p:nvSpPr>
        <p:spPr bwMode="auto">
          <a:xfrm rot="1156162">
            <a:off x="3440926" y="4198847"/>
            <a:ext cx="4176464" cy="1017797"/>
          </a:xfrm>
          <a:prstGeom prst="upArrow">
            <a:avLst>
              <a:gd name="adj1" fmla="val 723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人口密度が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高いので、日本では</a:t>
            </a: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｢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田舎」でも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世界に比べれば、店も商売も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公共サービスも成り立ちやすい。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矢印: 上 9">
            <a:extLst>
              <a:ext uri="{FF2B5EF4-FFF2-40B4-BE49-F238E27FC236}">
                <a16:creationId xmlns:a16="http://schemas.microsoft.com/office/drawing/2014/main" id="{1F436751-7A53-C4CF-CAFF-24020E41AECB}"/>
              </a:ext>
            </a:extLst>
          </p:cNvPr>
          <p:cNvSpPr/>
          <p:nvPr/>
        </p:nvSpPr>
        <p:spPr bwMode="auto">
          <a:xfrm rot="1131166">
            <a:off x="422950" y="3792604"/>
            <a:ext cx="4176464" cy="863055"/>
          </a:xfrm>
          <a:prstGeom prst="upArrow">
            <a:avLst>
              <a:gd name="adj1" fmla="val 723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日本の人口は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これから半減していくが、そう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なっても世界の中では過密・適密</a:t>
            </a: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07D325D6-2A61-3CE2-F563-AB4BB0B54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04" y="5673102"/>
            <a:ext cx="360040" cy="33802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786F9681-94D1-4806-2DCE-51E472082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511" y="5639234"/>
            <a:ext cx="201241" cy="47628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30E8E2B5-C6E3-B2A6-A0A9-17191C40C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331" y="5627926"/>
            <a:ext cx="314306" cy="58603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6" name="AutoShape 4">
            <a:extLst>
              <a:ext uri="{FF2B5EF4-FFF2-40B4-BE49-F238E27FC236}">
                <a16:creationId xmlns:a16="http://schemas.microsoft.com/office/drawing/2014/main" id="{CDA2F529-8C6B-07FF-511D-94EC95816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303" y="5637542"/>
            <a:ext cx="335101" cy="48813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7" name="AutoShape 4">
            <a:extLst>
              <a:ext uri="{FF2B5EF4-FFF2-40B4-BE49-F238E27FC236}">
                <a16:creationId xmlns:a16="http://schemas.microsoft.com/office/drawing/2014/main" id="{70A4FBDD-01A7-C303-7A65-8ACB4908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040" y="5649395"/>
            <a:ext cx="193425" cy="36173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FE825F49-44F7-1A0E-8698-F37148F02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975" y="5646894"/>
            <a:ext cx="365599" cy="95045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158029C3-E2DE-011F-6FDB-3A275B54B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3893" y="5641813"/>
            <a:ext cx="853936" cy="94707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4D799134-0727-638B-E877-66B0E785BD6B}"/>
              </a:ext>
            </a:extLst>
          </p:cNvPr>
          <p:cNvSpPr/>
          <p:nvPr/>
        </p:nvSpPr>
        <p:spPr bwMode="auto">
          <a:xfrm rot="1131166">
            <a:off x="601298" y="4539941"/>
            <a:ext cx="3289007" cy="754151"/>
          </a:xfrm>
          <a:prstGeom prst="upArrow">
            <a:avLst>
              <a:gd name="adj1" fmla="val 723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それで成り立つ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行財政システム再構築を！</a:t>
            </a: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B123DDC1-CA17-7E26-4A49-9D2AB7C62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8322" y="5659575"/>
            <a:ext cx="148653" cy="5435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934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0" grpId="0" build="p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build="p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A5977-525F-8EAA-7CD5-24969FBF0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85A668E-A943-0314-DC4D-7B2DA0678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4" y="1268760"/>
            <a:ext cx="9130383" cy="5480298"/>
          </a:xfrm>
          <a:prstGeom prst="rect">
            <a:avLst/>
          </a:prstGeom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EDFDC60F-239A-FF5D-10CB-9D9A052A2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29" y="260648"/>
            <a:ext cx="8548851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“過疎</a:t>
            </a:r>
            <a:r>
              <a:rPr lang="en-US" altLang="ja-JP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”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</a:t>
            </a:r>
            <a:r>
              <a:rPr lang="ja-JP" altLang="en-US" sz="36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自然資本の豊かな</a:t>
            </a: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“適疎”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人口が半減しても、地方は“適密”地帯</a:t>
            </a:r>
            <a:r>
              <a:rPr lang="ja-JP" altLang="en-US" sz="4800" dirty="0">
                <a:solidFill>
                  <a:schemeClr val="tx2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</a:p>
        </p:txBody>
      </p:sp>
      <p:sp>
        <p:nvSpPr>
          <p:cNvPr id="6" name="矢印: 上 5">
            <a:extLst>
              <a:ext uri="{FF2B5EF4-FFF2-40B4-BE49-F238E27FC236}">
                <a16:creationId xmlns:a16="http://schemas.microsoft.com/office/drawing/2014/main" id="{8D5D0B64-5C47-14C4-7213-6E5D7EE41FBD}"/>
              </a:ext>
            </a:extLst>
          </p:cNvPr>
          <p:cNvSpPr/>
          <p:nvPr/>
        </p:nvSpPr>
        <p:spPr bwMode="auto">
          <a:xfrm rot="1156162">
            <a:off x="3440926" y="4198847"/>
            <a:ext cx="4176464" cy="1017797"/>
          </a:xfrm>
          <a:prstGeom prst="upArrow">
            <a:avLst>
              <a:gd name="adj1" fmla="val 723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人口密度が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高いので、日本では</a:t>
            </a: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｢</a:t>
            </a: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田舎」でも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世界に比べれば、店も商売も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公共サービスも成り立ちやすい。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矢印: 上 9">
            <a:extLst>
              <a:ext uri="{FF2B5EF4-FFF2-40B4-BE49-F238E27FC236}">
                <a16:creationId xmlns:a16="http://schemas.microsoft.com/office/drawing/2014/main" id="{9689AF33-9ABD-054D-4EE5-3C403974DFEE}"/>
              </a:ext>
            </a:extLst>
          </p:cNvPr>
          <p:cNvSpPr/>
          <p:nvPr/>
        </p:nvSpPr>
        <p:spPr bwMode="auto">
          <a:xfrm rot="1131166">
            <a:off x="422950" y="3792604"/>
            <a:ext cx="4176464" cy="863055"/>
          </a:xfrm>
          <a:prstGeom prst="upArrow">
            <a:avLst>
              <a:gd name="adj1" fmla="val 723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日本の人口は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これから半減していくが、そう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なっても世界の中では過密・適密</a:t>
            </a: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8D2F3580-B1C7-C727-C43F-2AA712137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704" y="5673102"/>
            <a:ext cx="360040" cy="33802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4" name="AutoShape 4">
            <a:extLst>
              <a:ext uri="{FF2B5EF4-FFF2-40B4-BE49-F238E27FC236}">
                <a16:creationId xmlns:a16="http://schemas.microsoft.com/office/drawing/2014/main" id="{14F57DE1-F77C-D92A-E72D-F2247323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3511" y="5639234"/>
            <a:ext cx="201241" cy="47628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86399DA5-0831-96CB-86E8-49F4C45F0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3331" y="5627926"/>
            <a:ext cx="314306" cy="58603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6" name="AutoShape 4">
            <a:extLst>
              <a:ext uri="{FF2B5EF4-FFF2-40B4-BE49-F238E27FC236}">
                <a16:creationId xmlns:a16="http://schemas.microsoft.com/office/drawing/2014/main" id="{C86A1D43-FC3B-1219-B906-9460D824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1303" y="5637542"/>
            <a:ext cx="335101" cy="48813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7" name="AutoShape 4">
            <a:extLst>
              <a:ext uri="{FF2B5EF4-FFF2-40B4-BE49-F238E27FC236}">
                <a16:creationId xmlns:a16="http://schemas.microsoft.com/office/drawing/2014/main" id="{11738FCC-E41B-B491-25D4-9C96C177C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040" y="5649395"/>
            <a:ext cx="193425" cy="36173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8" name="AutoShape 4">
            <a:extLst>
              <a:ext uri="{FF2B5EF4-FFF2-40B4-BE49-F238E27FC236}">
                <a16:creationId xmlns:a16="http://schemas.microsoft.com/office/drawing/2014/main" id="{A2062077-0AB1-326A-A2E4-99C9C2AE3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975" y="5646894"/>
            <a:ext cx="365599" cy="95045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C56B762B-BE4D-1817-4CB0-14B728600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3893" y="5641813"/>
            <a:ext cx="853936" cy="94707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3B048143-CD80-9689-5843-E187662D151F}"/>
              </a:ext>
            </a:extLst>
          </p:cNvPr>
          <p:cNvSpPr/>
          <p:nvPr/>
        </p:nvSpPr>
        <p:spPr bwMode="auto">
          <a:xfrm rot="1131166">
            <a:off x="601298" y="4539941"/>
            <a:ext cx="3289007" cy="754151"/>
          </a:xfrm>
          <a:prstGeom prst="upArrow">
            <a:avLst>
              <a:gd name="adj1" fmla="val 72300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それで成り立つ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行財政システム再構築を！</a:t>
            </a: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63A66196-13A4-00AA-8601-8C62939B0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8322" y="5659575"/>
            <a:ext cx="148653" cy="5435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5" name="AutoShape 26">
            <a:extLst>
              <a:ext uri="{FF2B5EF4-FFF2-40B4-BE49-F238E27FC236}">
                <a16:creationId xmlns:a16="http://schemas.microsoft.com/office/drawing/2014/main" id="{1C2EF70C-0101-8BDD-0B5B-ECE9C5217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45" y="368660"/>
            <a:ext cx="7455109" cy="6120680"/>
          </a:xfrm>
          <a:prstGeom prst="star24">
            <a:avLst>
              <a:gd name="adj" fmla="val 46787"/>
            </a:avLst>
          </a:prstGeom>
          <a:solidFill>
            <a:srgbClr val="FF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人口密度が欧州なみの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「過疎地」で、医療を維持し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市街地と公共交通を再建し、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お金だけに頼らずに助け合い、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きょういく</a:t>
            </a: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（＝今日行くところ）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きょうよう</a:t>
            </a: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（＝今日やる用事）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のある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高齢者を増やすことが大事。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支える医療介護従事者には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十全の所得と待遇を。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2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657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10" grpId="0" build="p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build="p" animBg="1"/>
      <p:bldP spid="4" grpId="0" animBg="1"/>
      <p:bldP spid="5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0B4937E4-24B0-BC1C-8A41-72CDC5D1A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3200196"/>
            <a:ext cx="4032448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赤字転落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黒字半減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黒字激増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0ECCEB1B-184D-440F-8C31-A975BF347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80728"/>
            <a:ext cx="9144000" cy="153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バブル期の９０年と昨年</a:t>
            </a:r>
            <a:r>
              <a:rPr lang="en-US" altLang="ja-JP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を比べる　　　　　と、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日本の経常収支（ドル）は？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＠財務省 国際収支状況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B6294455-3018-40A5-89B8-C1F6EC3E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665" y="2420888"/>
            <a:ext cx="5626511" cy="442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ヒント</a:t>
            </a:r>
            <a:r>
              <a:rPr lang="en-US" altLang="ja-JP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</a:t>
            </a:r>
          </a:p>
          <a:p>
            <a:pPr marL="536575" indent="-536575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経常収支は「㈱日本の経常利益」のようなものです</a:t>
            </a:r>
            <a:endParaRPr lang="en-US" altLang="ja-JP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36575" indent="-536575" eaLnBrk="1" hangingPunct="1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経常収支は、輸出－輸入に金利配当や観光、ソフト代金などを足した合計です</a:t>
            </a:r>
            <a:endParaRPr lang="en-US" altLang="ja-JP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36575" indent="-536575" eaLnBrk="1" hangingPunct="1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輸出－輸入は、バブル期は　１０兆円以上の黒字でしたが最近は赤字続きです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4D79601-67AB-4CF4-95B5-C172956B87B6}"/>
              </a:ext>
            </a:extLst>
          </p:cNvPr>
          <p:cNvSpPr/>
          <p:nvPr/>
        </p:nvSpPr>
        <p:spPr bwMode="auto">
          <a:xfrm>
            <a:off x="98672" y="5014726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B00A2F-DE4F-4FD5-92EF-23D9DD1D86B5}"/>
              </a:ext>
            </a:extLst>
          </p:cNvPr>
          <p:cNvSpPr txBox="1"/>
          <p:nvPr/>
        </p:nvSpPr>
        <p:spPr>
          <a:xfrm>
            <a:off x="10329" y="4073578"/>
            <a:ext cx="927831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7B2E73-E3A5-4E89-923C-5C9C9C0F01BF}"/>
              </a:ext>
            </a:extLst>
          </p:cNvPr>
          <p:cNvSpPr txBox="1"/>
          <p:nvPr/>
        </p:nvSpPr>
        <p:spPr>
          <a:xfrm>
            <a:off x="10329" y="3204587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71DB3FB-7434-C139-EC2D-64CF7D843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79582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日本は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儲かっているのかいないのか</a:t>
            </a:r>
            <a:endParaRPr lang="en-US" altLang="ja-JP" sz="36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03715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389443" grpId="0" uiExpand="1" build="p"/>
      <p:bldP spid="4" grpId="0" animBg="1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CF2A9-01D5-66E1-921E-40C6C0CE7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3F9200E0-78B2-E549-788F-613CDAA62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02" y="1124745"/>
            <a:ext cx="9032330" cy="5688631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ABED870D-CB40-2A7F-A21D-1988464E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167" y="116632"/>
            <a:ext cx="9194334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日本全体の黒字は史上最高レベル</a:t>
            </a:r>
            <a:endParaRPr lang="ja-JP" altLang="en-US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BC5D2F38-3BAF-42FC-E142-D2D791504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0948" y="5989920"/>
            <a:ext cx="177356" cy="7380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F307524C-B484-DE12-CB16-27BF872EA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052" y="6033809"/>
            <a:ext cx="177356" cy="738039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0BF91F26-1B46-DD15-AA0D-D00BF7927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9632" y="2183092"/>
            <a:ext cx="577840" cy="23779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23262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A62110C-DDC1-9DFB-A517-BB250B69A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929C2F5-87E5-44B8-A678-4867B11CD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82" y="2936250"/>
            <a:ext cx="8587670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人情が豊かだった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１９５０年</a:t>
            </a:r>
            <a:endParaRPr lang="en-US" altLang="ja-JP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高度成長期の</a:t>
            </a: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１９７０年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バブル景気の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１９９０年</a:t>
            </a:r>
            <a:endParaRPr lang="en-US" altLang="ja-JP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今現在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3DB31E36-F1DE-2A0D-B915-46FB2FB86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556792"/>
            <a:ext cx="8388425" cy="132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戦後の日本で殺人事件の件数が    一番少なかったのはいつ？ </a:t>
            </a:r>
            <a:r>
              <a:rPr lang="ja-JP" altLang="en-US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＠警察庁 犯罪白書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6E1581C-80FB-AA67-A2BF-480878066A8F}"/>
              </a:ext>
            </a:extLst>
          </p:cNvPr>
          <p:cNvSpPr/>
          <p:nvPr/>
        </p:nvSpPr>
        <p:spPr bwMode="auto">
          <a:xfrm>
            <a:off x="229403" y="5959219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720BFC-E691-E50B-0F79-2902B304A6E4}"/>
              </a:ext>
            </a:extLst>
          </p:cNvPr>
          <p:cNvSpPr txBox="1"/>
          <p:nvPr/>
        </p:nvSpPr>
        <p:spPr>
          <a:xfrm>
            <a:off x="115893" y="3979320"/>
            <a:ext cx="927831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F61A96-DF4F-B0C0-D767-8819E8A42F39}"/>
              </a:ext>
            </a:extLst>
          </p:cNvPr>
          <p:cNvSpPr txBox="1"/>
          <p:nvPr/>
        </p:nvSpPr>
        <p:spPr>
          <a:xfrm>
            <a:off x="107504" y="3021396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C7A9146-6626-118B-6E1F-2410E486F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-27384"/>
            <a:ext cx="8964613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どうする？の前に現実を把握せよ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例：日本の治安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A5599FC-0F33-9162-0C20-EFCD6E9F9AD6}"/>
              </a:ext>
            </a:extLst>
          </p:cNvPr>
          <p:cNvSpPr/>
          <p:nvPr/>
        </p:nvSpPr>
        <p:spPr bwMode="auto">
          <a:xfrm>
            <a:off x="7380312" y="3034114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２９００件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B139AD1B-DFB8-95FA-FA29-8AE901234CBD}"/>
              </a:ext>
            </a:extLst>
          </p:cNvPr>
          <p:cNvSpPr/>
          <p:nvPr/>
        </p:nvSpPr>
        <p:spPr bwMode="auto">
          <a:xfrm>
            <a:off x="7340559" y="4042226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２０００件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C608EB3E-4CB3-8E2B-651B-B63BB90861CF}"/>
              </a:ext>
            </a:extLst>
          </p:cNvPr>
          <p:cNvSpPr/>
          <p:nvPr/>
        </p:nvSpPr>
        <p:spPr bwMode="auto">
          <a:xfrm>
            <a:off x="7308304" y="5013176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１２００件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45DAD170-6D92-5B79-37DC-F5F95217FEBD}"/>
              </a:ext>
            </a:extLst>
          </p:cNvPr>
          <p:cNvSpPr/>
          <p:nvPr/>
        </p:nvSpPr>
        <p:spPr bwMode="auto">
          <a:xfrm>
            <a:off x="7380312" y="5914434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８５０件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C0342D-5C18-9869-E46D-7500C46BDFE2}"/>
              </a:ext>
            </a:extLst>
          </p:cNvPr>
          <p:cNvSpPr txBox="1"/>
          <p:nvPr/>
        </p:nvSpPr>
        <p:spPr>
          <a:xfrm>
            <a:off x="107504" y="4941168"/>
            <a:ext cx="927831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8938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0ECCEB1B-184D-440F-8C31-A975BF347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19" y="836712"/>
            <a:ext cx="9217024" cy="99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日本が経常収支赤字の相手は？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 </a:t>
            </a:r>
            <a:r>
              <a:rPr lang="en-US" altLang="ja-JP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©</a:t>
            </a:r>
            <a:r>
              <a:rPr lang="ja-JP" altLang="en-US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財務省国際収支状況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B6294455-3018-40A5-89B8-C1F6EC3E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647572"/>
            <a:ext cx="88204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対 米国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対 中国</a:t>
            </a: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香港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対 台湾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対 インド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対 ドイツ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対 イタリア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対 スイス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31ED87-B0BF-D118-71C9-FED7A1E5BD23}"/>
              </a:ext>
            </a:extLst>
          </p:cNvPr>
          <p:cNvSpPr txBox="1"/>
          <p:nvPr/>
        </p:nvSpPr>
        <p:spPr>
          <a:xfrm>
            <a:off x="4427984" y="1988840"/>
            <a:ext cx="4392488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ja-JP" altLang="en-US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経常収支とは、輸出－輸入</a:t>
            </a:r>
            <a:endParaRPr lang="en-US" altLang="ja-JP" sz="2800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のほか、金利配当、観光、</a:t>
            </a:r>
            <a:endParaRPr lang="en-US" altLang="ja-JP" sz="2800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kumimoji="1" lang="ja-JP" altLang="en-US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ソフト代金</a:t>
            </a:r>
            <a:r>
              <a:rPr kumimoji="1" lang="en-US" altLang="ja-JP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(</a:t>
            </a:r>
            <a:r>
              <a:rPr kumimoji="1" lang="ja-JP" altLang="en-US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デジタル赤字</a:t>
            </a:r>
            <a:r>
              <a:rPr kumimoji="1" lang="en-US" altLang="ja-JP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)</a:t>
            </a:r>
            <a:r>
              <a:rPr kumimoji="1" lang="ja-JP" altLang="en-US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、</a:t>
            </a:r>
            <a:endParaRPr kumimoji="1" lang="en-US" altLang="ja-JP" sz="2800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kumimoji="1" lang="ja-JP" altLang="en-US" sz="2800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著作権料などを加えた数字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5A718C8-9214-5CC0-BB4C-38274085D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8431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どうする？の前に現実把握 日本の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ライバル国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B4D6CC-4FE5-BC99-09A2-98EE89080A5F}"/>
              </a:ext>
            </a:extLst>
          </p:cNvPr>
          <p:cNvSpPr txBox="1"/>
          <p:nvPr/>
        </p:nvSpPr>
        <p:spPr>
          <a:xfrm>
            <a:off x="4427984" y="3965223"/>
            <a:ext cx="4392488" cy="277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ちなみに、化石燃料産出国に対しては大赤字</a:t>
            </a:r>
            <a:endParaRPr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  <a:spcBef>
                <a:spcPts val="2400"/>
              </a:spcBef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対中東 △９兆円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  <a:spcBef>
                <a:spcPts val="1200"/>
              </a:spcBef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対豪州 △３兆円</a:t>
            </a:r>
            <a:endParaRPr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  <a:spcBef>
                <a:spcPts val="1200"/>
              </a:spcBef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対 ｲﾝﾄﾞﾈｼｱ</a:t>
            </a:r>
            <a:r>
              <a:rPr kumimoji="1"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+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ﾏﾚｰｼｱ</a:t>
            </a:r>
            <a:r>
              <a:rPr kumimoji="1"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+</a:t>
            </a:r>
          </a:p>
          <a:p>
            <a:pPr algn="r">
              <a:lnSpc>
                <a:spcPct val="80000"/>
              </a:lnSpc>
              <a:spcBef>
                <a:spcPts val="0"/>
              </a:spcBef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ﾍﾞﾄﾅﾑ</a:t>
            </a:r>
            <a:r>
              <a:rPr kumimoji="1"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+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ﾌｨﾘﾋﾟﾝ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で△４兆円</a:t>
            </a:r>
            <a:endParaRPr kumimoji="1" lang="ja-JP" altLang="en-US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47245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9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89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43" grpId="0" uiExpand="1" build="p"/>
      <p:bldP spid="2" grpId="0" build="p"/>
      <p:bldP spid="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7B82212-1AE8-8883-3C65-B0422EC68A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43" name="Text Box 3">
            <a:extLst>
              <a:ext uri="{FF2B5EF4-FFF2-40B4-BE49-F238E27FC236}">
                <a16:creationId xmlns:a16="http://schemas.microsoft.com/office/drawing/2014/main" id="{FF2F9A19-4D4D-134D-0199-A4958E486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647572"/>
            <a:ext cx="88204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対 米国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対 中国</a:t>
            </a: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香港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対 台湾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対 インド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対 ドイツ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対 イタリア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対 スイス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353E3E-4B98-F7C5-7198-9541640A89A6}"/>
              </a:ext>
            </a:extLst>
          </p:cNvPr>
          <p:cNvSpPr txBox="1"/>
          <p:nvPr/>
        </p:nvSpPr>
        <p:spPr>
          <a:xfrm>
            <a:off x="64161" y="1556792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お得意様トップ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２１兆円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333243-DC8A-8150-667A-10FA0CDA21E7}"/>
              </a:ext>
            </a:extLst>
          </p:cNvPr>
          <p:cNvSpPr txBox="1"/>
          <p:nvPr/>
        </p:nvSpPr>
        <p:spPr>
          <a:xfrm>
            <a:off x="2980868" y="1844824"/>
            <a:ext cx="6163133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☜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黒字相手</a:t>
            </a: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位はｹｲﾏﾝ諸島 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kumimoji="1"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１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５位はオランダ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３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６位は韓国 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A837A4-60CA-6D9F-5936-63D79FD4E895}"/>
              </a:ext>
            </a:extLst>
          </p:cNvPr>
          <p:cNvSpPr txBox="1"/>
          <p:nvPr/>
        </p:nvSpPr>
        <p:spPr>
          <a:xfrm>
            <a:off x="64161" y="2348880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お得意様第２号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EBB9E0-1678-EA1A-58EC-EA53AB9DE16E}"/>
              </a:ext>
            </a:extLst>
          </p:cNvPr>
          <p:cNvSpPr txBox="1"/>
          <p:nvPr/>
        </p:nvSpPr>
        <p:spPr>
          <a:xfrm>
            <a:off x="35496" y="3127683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お得意様第３号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82F29F-9B07-6A9D-2915-A5141BE99824}"/>
              </a:ext>
            </a:extLst>
          </p:cNvPr>
          <p:cNvSpPr txBox="1"/>
          <p:nvPr/>
        </p:nvSpPr>
        <p:spPr>
          <a:xfrm>
            <a:off x="35496" y="3879773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お得意様第７号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8C7BBF-9A34-9447-FC4E-5B8E1AC72A53}"/>
              </a:ext>
            </a:extLst>
          </p:cNvPr>
          <p:cNvSpPr txBox="1"/>
          <p:nvPr/>
        </p:nvSpPr>
        <p:spPr>
          <a:xfrm>
            <a:off x="27107" y="4604749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</a:t>
            </a:r>
            <a:r>
              <a: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1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1</a:t>
            </a: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０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.8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AAE8D29-4B5D-F555-2A2E-909D9BC16C35}"/>
              </a:ext>
            </a:extLst>
          </p:cNvPr>
          <p:cNvSpPr txBox="1"/>
          <p:nvPr/>
        </p:nvSpPr>
        <p:spPr>
          <a:xfrm>
            <a:off x="35496" y="5334307"/>
            <a:ext cx="11089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日本が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常に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赤字</a:t>
            </a:r>
            <a:endParaRPr kumimoji="1" lang="ja-JP" altLang="en-US" sz="20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8FEC834-0B55-4FF7-A6B5-AC5F64A9B9C8}"/>
              </a:ext>
            </a:extLst>
          </p:cNvPr>
          <p:cNvSpPr txBox="1"/>
          <p:nvPr/>
        </p:nvSpPr>
        <p:spPr>
          <a:xfrm>
            <a:off x="35496" y="6126395"/>
            <a:ext cx="11089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日本が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常に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赤字</a:t>
            </a:r>
            <a:endParaRPr kumimoji="1" lang="ja-JP" altLang="en-US" sz="20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3231CB5-3E07-8B2F-975C-EE074A94E757}"/>
              </a:ext>
            </a:extLst>
          </p:cNvPr>
          <p:cNvSpPr txBox="1"/>
          <p:nvPr/>
        </p:nvSpPr>
        <p:spPr>
          <a:xfrm>
            <a:off x="3707904" y="5285063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ﾌﾞﾗﾝﾄﾞ衣料品・工芸品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・食加工品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パスタ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とオリーブオイル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7E6AF6C-E89D-810C-A55F-084C92B4EE39}"/>
              </a:ext>
            </a:extLst>
          </p:cNvPr>
          <p:cNvSpPr txBox="1"/>
          <p:nvPr/>
        </p:nvSpPr>
        <p:spPr>
          <a:xfrm>
            <a:off x="3491880" y="6077151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薬品と手作り時計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最低月給が</a:t>
            </a:r>
            <a:r>
              <a:rPr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50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万円以上</a:t>
            </a:r>
            <a:endParaRPr kumimoji="1" lang="ja-JP" altLang="en-US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2303C68-E173-2354-707F-625D9E216132}"/>
              </a:ext>
            </a:extLst>
          </p:cNvPr>
          <p:cNvSpPr txBox="1"/>
          <p:nvPr/>
        </p:nvSpPr>
        <p:spPr>
          <a:xfrm>
            <a:off x="3707904" y="4622656"/>
            <a:ext cx="5256584" cy="69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工業国相手だと日本は、機械･ハイテク部品･高機能素材を売って</a:t>
            </a:r>
            <a:r>
              <a:rPr lang="en-US" altLang="ja-JP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､</a:t>
            </a:r>
            <a:r>
              <a:rPr lang="ja-JP" altLang="en-US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大黒字</a:t>
            </a:r>
            <a:endParaRPr kumimoji="1" lang="ja-JP" altLang="en-US" sz="2400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8D1E1EC-DAE8-12C4-4CA2-5367378EE206}"/>
              </a:ext>
            </a:extLst>
          </p:cNvPr>
          <p:cNvSpPr txBox="1"/>
          <p:nvPr/>
        </p:nvSpPr>
        <p:spPr>
          <a:xfrm>
            <a:off x="2966052" y="3230745"/>
            <a:ext cx="6105940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☜ 黒字相手　</a:t>
            </a: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８</a:t>
            </a: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位は英国 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</a:t>
            </a:r>
            <a:r>
              <a:rPr kumimoji="1"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kumimoji="1"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９位はｼﾝｶﾞﾎﾟｰﾙ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１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７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１０位はﾒｷｼｺ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１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5296F77D-D4FC-A08B-990B-7DF3CA14E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19" y="836712"/>
            <a:ext cx="9217024" cy="99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日本が経常収支赤字の相手は？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 </a:t>
            </a:r>
            <a:r>
              <a:rPr lang="en-US" altLang="ja-JP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©</a:t>
            </a:r>
            <a:r>
              <a:rPr lang="ja-JP" altLang="en-US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財務省国際収支状況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78C1276-9123-2E12-9847-346D1D48E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8431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どうする？の前に現実把握 日本の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ライバル国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2663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  <p:bldP spid="14" grpId="0"/>
      <p:bldP spid="15" grpId="0"/>
      <p:bldP spid="10" grpId="0" build="p"/>
      <p:bldP spid="18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9DC3891-19C6-5689-CD98-968EC34194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43" name="Text Box 3">
            <a:extLst>
              <a:ext uri="{FF2B5EF4-FFF2-40B4-BE49-F238E27FC236}">
                <a16:creationId xmlns:a16="http://schemas.microsoft.com/office/drawing/2014/main" id="{D73EABC4-3B81-E8CF-3246-4A03BD1B5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647572"/>
            <a:ext cx="88204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対 米国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対 中国</a:t>
            </a: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香港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対 台湾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対 インド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対 ドイツ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対 イタリア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対 スイス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70F07FA-7DD0-D30C-BD47-DF7855BCBEC4}"/>
              </a:ext>
            </a:extLst>
          </p:cNvPr>
          <p:cNvSpPr txBox="1"/>
          <p:nvPr/>
        </p:nvSpPr>
        <p:spPr>
          <a:xfrm>
            <a:off x="64161" y="1556792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お得意様トップ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２１兆円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20E36B-7BF2-BBE6-6E5A-3AAD4E141524}"/>
              </a:ext>
            </a:extLst>
          </p:cNvPr>
          <p:cNvSpPr txBox="1"/>
          <p:nvPr/>
        </p:nvSpPr>
        <p:spPr>
          <a:xfrm>
            <a:off x="2980868" y="1844824"/>
            <a:ext cx="6163133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☜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黒字相手</a:t>
            </a: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位はｹｲﾏﾝ諸島 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kumimoji="1"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１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５位はオランダ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３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６位は韓国 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806D71-A019-9DF6-2D5D-6D6772CF50A0}"/>
              </a:ext>
            </a:extLst>
          </p:cNvPr>
          <p:cNvSpPr txBox="1"/>
          <p:nvPr/>
        </p:nvSpPr>
        <p:spPr>
          <a:xfrm>
            <a:off x="64161" y="2348880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お得意様第２号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DB00F39-9FA6-353C-FBD7-2E2AFFE0E5F0}"/>
              </a:ext>
            </a:extLst>
          </p:cNvPr>
          <p:cNvSpPr txBox="1"/>
          <p:nvPr/>
        </p:nvSpPr>
        <p:spPr>
          <a:xfrm>
            <a:off x="35496" y="3127683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お得意様第３号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1706FA-97D5-CD0A-D3B9-1B215C4B19E2}"/>
              </a:ext>
            </a:extLst>
          </p:cNvPr>
          <p:cNvSpPr txBox="1"/>
          <p:nvPr/>
        </p:nvSpPr>
        <p:spPr>
          <a:xfrm>
            <a:off x="35496" y="3879773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お得意様第７号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0F51351-8C08-2F0E-6759-6E78346573E9}"/>
              </a:ext>
            </a:extLst>
          </p:cNvPr>
          <p:cNvSpPr txBox="1"/>
          <p:nvPr/>
        </p:nvSpPr>
        <p:spPr>
          <a:xfrm>
            <a:off x="27107" y="4604749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</a:t>
            </a:r>
            <a:r>
              <a: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1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1</a:t>
            </a: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０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.8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F27BFF-D882-1892-3F63-F291AF04DC0C}"/>
              </a:ext>
            </a:extLst>
          </p:cNvPr>
          <p:cNvSpPr txBox="1"/>
          <p:nvPr/>
        </p:nvSpPr>
        <p:spPr>
          <a:xfrm>
            <a:off x="35496" y="5334307"/>
            <a:ext cx="11089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日本が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常に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赤字</a:t>
            </a:r>
            <a:endParaRPr kumimoji="1" lang="ja-JP" altLang="en-US" sz="20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CAC316-2190-BA29-7ABA-15CEC238C66D}"/>
              </a:ext>
            </a:extLst>
          </p:cNvPr>
          <p:cNvSpPr txBox="1"/>
          <p:nvPr/>
        </p:nvSpPr>
        <p:spPr>
          <a:xfrm>
            <a:off x="35496" y="6126395"/>
            <a:ext cx="11089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日本が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常に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赤字</a:t>
            </a:r>
            <a:endParaRPr kumimoji="1" lang="ja-JP" altLang="en-US" sz="20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3D1C8A5-8689-A91D-A4E8-35285E24DE30}"/>
              </a:ext>
            </a:extLst>
          </p:cNvPr>
          <p:cNvSpPr txBox="1"/>
          <p:nvPr/>
        </p:nvSpPr>
        <p:spPr>
          <a:xfrm>
            <a:off x="3707904" y="5285063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ﾌﾞﾗﾝﾄﾞ衣料品・工芸品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・食加工品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パスタ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とオリーブオイル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3836688-8589-9362-7F6D-182B3AAB2A5E}"/>
              </a:ext>
            </a:extLst>
          </p:cNvPr>
          <p:cNvSpPr txBox="1"/>
          <p:nvPr/>
        </p:nvSpPr>
        <p:spPr>
          <a:xfrm>
            <a:off x="3491880" y="6077151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薬品と手作り時計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最低月給が</a:t>
            </a:r>
            <a:r>
              <a:rPr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50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万円以上</a:t>
            </a:r>
            <a:endParaRPr kumimoji="1" lang="ja-JP" altLang="en-US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471B9E-829B-99C6-E072-3D31ABF47F4B}"/>
              </a:ext>
            </a:extLst>
          </p:cNvPr>
          <p:cNvSpPr txBox="1"/>
          <p:nvPr/>
        </p:nvSpPr>
        <p:spPr>
          <a:xfrm>
            <a:off x="3707904" y="4622656"/>
            <a:ext cx="5256584" cy="69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工業国相手だと日本は、機械･ハイテク部品･高機能素材を売って</a:t>
            </a:r>
            <a:r>
              <a:rPr lang="en-US" altLang="ja-JP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､</a:t>
            </a:r>
            <a:r>
              <a:rPr lang="ja-JP" altLang="en-US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大黒字</a:t>
            </a:r>
            <a:endParaRPr kumimoji="1" lang="ja-JP" altLang="en-US" sz="2400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4E3936E-3211-5D70-2638-52A01F881D1E}"/>
              </a:ext>
            </a:extLst>
          </p:cNvPr>
          <p:cNvSpPr txBox="1"/>
          <p:nvPr/>
        </p:nvSpPr>
        <p:spPr>
          <a:xfrm>
            <a:off x="2966052" y="3230745"/>
            <a:ext cx="6105940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☜ 黒字相手　</a:t>
            </a: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８</a:t>
            </a: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位は英国 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</a:t>
            </a:r>
            <a:r>
              <a:rPr kumimoji="1"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kumimoji="1"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９位はｼﾝｶﾞﾎﾟｰﾙ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１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７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１０位はﾒｷｼｺ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１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D0AF430-257B-D767-6CC0-7805F8B0AB4C}"/>
              </a:ext>
            </a:extLst>
          </p:cNvPr>
          <p:cNvSpPr txBox="1"/>
          <p:nvPr/>
        </p:nvSpPr>
        <p:spPr>
          <a:xfrm>
            <a:off x="3707904" y="5285063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ﾌﾞﾗﾝﾄﾞ衣料品・工芸品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・食加工品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パスタ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とオリーブオイル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C6D5C39A-4FC2-8A4B-38B1-99EF55AEE01C}"/>
              </a:ext>
            </a:extLst>
          </p:cNvPr>
          <p:cNvSpPr/>
          <p:nvPr/>
        </p:nvSpPr>
        <p:spPr bwMode="auto">
          <a:xfrm>
            <a:off x="3995936" y="5241394"/>
            <a:ext cx="2376264" cy="707886"/>
          </a:xfrm>
          <a:prstGeom prst="wedgeRoundRectCallout">
            <a:avLst>
              <a:gd name="adj1" fmla="val 1360"/>
              <a:gd name="adj2" fmla="val 6799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最大都市圏ミラノ</a:t>
            </a:r>
            <a:r>
              <a:rPr lang="ja-JP" altLang="en-US" sz="20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が</a:t>
            </a:r>
            <a:endParaRPr kumimoji="1" lang="en-US" altLang="ja-JP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横浜程度の大きさ</a:t>
            </a:r>
            <a:endParaRPr kumimoji="1" lang="ja-JP" alt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C539B226-2A3E-3096-E3A1-3C3B9BC9BB5B}"/>
              </a:ext>
            </a:extLst>
          </p:cNvPr>
          <p:cNvSpPr/>
          <p:nvPr/>
        </p:nvSpPr>
        <p:spPr bwMode="auto">
          <a:xfrm>
            <a:off x="6444208" y="5373216"/>
            <a:ext cx="2160240" cy="461899"/>
          </a:xfrm>
          <a:prstGeom prst="wedgeRoundRectCallout">
            <a:avLst>
              <a:gd name="adj1" fmla="val 1360"/>
              <a:gd name="adj2" fmla="val 6799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総人口６千万人弱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060E7F9C-F6E4-CF44-B47A-ECA42CD7D355}"/>
              </a:ext>
            </a:extLst>
          </p:cNvPr>
          <p:cNvSpPr/>
          <p:nvPr/>
        </p:nvSpPr>
        <p:spPr bwMode="auto">
          <a:xfrm>
            <a:off x="3572272" y="6033482"/>
            <a:ext cx="2871936" cy="707886"/>
          </a:xfrm>
          <a:prstGeom prst="wedgeRoundRectCallout">
            <a:avLst>
              <a:gd name="adj1" fmla="val -52679"/>
              <a:gd name="adj2" fmla="val -429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最大都市圏チューリッヒが</a:t>
            </a:r>
            <a:endParaRPr kumimoji="1" lang="en-US" altLang="ja-JP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浦和程度の大きさ</a:t>
            </a:r>
            <a:endParaRPr kumimoji="1" lang="ja-JP" alt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F47CF4AC-392D-D473-81F8-B477B477139B}"/>
              </a:ext>
            </a:extLst>
          </p:cNvPr>
          <p:cNvSpPr/>
          <p:nvPr/>
        </p:nvSpPr>
        <p:spPr bwMode="auto">
          <a:xfrm>
            <a:off x="6516216" y="6093296"/>
            <a:ext cx="1944216" cy="461899"/>
          </a:xfrm>
          <a:prstGeom prst="wedgeRoundRectCallout">
            <a:avLst>
              <a:gd name="adj1" fmla="val 1360"/>
              <a:gd name="adj2" fmla="val 6799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総人口８百万人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2A04B269-E07D-F8FE-D8B2-51C852E49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19" y="836712"/>
            <a:ext cx="9217024" cy="99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日本が経常収支赤字の相手は？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 </a:t>
            </a:r>
            <a:r>
              <a:rPr lang="en-US" altLang="ja-JP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©</a:t>
            </a:r>
            <a:r>
              <a:rPr lang="ja-JP" altLang="en-US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財務省国際収支状況</a:t>
            </a:r>
          </a:p>
        </p:txBody>
      </p:sp>
      <p:sp>
        <p:nvSpPr>
          <p:cNvPr id="23" name="Text Box 2">
            <a:extLst>
              <a:ext uri="{FF2B5EF4-FFF2-40B4-BE49-F238E27FC236}">
                <a16:creationId xmlns:a16="http://schemas.microsoft.com/office/drawing/2014/main" id="{8D714231-3E63-7C57-4016-00989F81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8431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どうする？の前に現実把握 日本の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ライバル国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734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  <p:bldP spid="14" grpId="0"/>
      <p:bldP spid="15" grpId="0"/>
      <p:bldP spid="10" grpId="0" build="p"/>
      <p:bldP spid="18" grpId="0" build="p" animBg="1"/>
      <p:bldP spid="11" grpId="0"/>
      <p:bldP spid="19" grpId="0" animBg="1"/>
      <p:bldP spid="20" grpId="0" animBg="1"/>
      <p:bldP spid="21" grpId="0" animBg="1"/>
      <p:bldP spid="2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AC839-8336-FE25-0458-520B69501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43" name="Text Box 3">
            <a:extLst>
              <a:ext uri="{FF2B5EF4-FFF2-40B4-BE49-F238E27FC236}">
                <a16:creationId xmlns:a16="http://schemas.microsoft.com/office/drawing/2014/main" id="{923A2FC0-16EC-FCA8-47B9-FCC3ABD37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647572"/>
            <a:ext cx="882047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対 米国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対 中国</a:t>
            </a:r>
            <a:r>
              <a:rPr lang="en-US" altLang="ja-JP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香港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対 台湾</a:t>
            </a:r>
            <a:endParaRPr lang="en-US" altLang="ja-JP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対 インド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対 ドイツ</a:t>
            </a:r>
            <a:endParaRPr lang="en-US" altLang="ja-JP" sz="48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 対 イタリア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⑦ 対 スイス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02849C-A7C1-DD0D-CA40-C91772732902}"/>
              </a:ext>
            </a:extLst>
          </p:cNvPr>
          <p:cNvSpPr txBox="1"/>
          <p:nvPr/>
        </p:nvSpPr>
        <p:spPr>
          <a:xfrm>
            <a:off x="64161" y="1556792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お得意様トップ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２１兆円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68531-2FDC-882F-1067-69D8A202B1C1}"/>
              </a:ext>
            </a:extLst>
          </p:cNvPr>
          <p:cNvSpPr txBox="1"/>
          <p:nvPr/>
        </p:nvSpPr>
        <p:spPr>
          <a:xfrm>
            <a:off x="2980868" y="1844824"/>
            <a:ext cx="6163133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☜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黒字相手</a:t>
            </a: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位はｹｲﾏﾝ諸島 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kumimoji="1"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１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kumimoji="1"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５位はオランダ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３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６位は韓国 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D74E11-F5B8-E685-840D-98AA07E04CAF}"/>
              </a:ext>
            </a:extLst>
          </p:cNvPr>
          <p:cNvSpPr txBox="1"/>
          <p:nvPr/>
        </p:nvSpPr>
        <p:spPr>
          <a:xfrm>
            <a:off x="64161" y="2348880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お得意様第２号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096DF2E-D779-5BF1-3648-FB3E458A0BE1}"/>
              </a:ext>
            </a:extLst>
          </p:cNvPr>
          <p:cNvSpPr txBox="1"/>
          <p:nvPr/>
        </p:nvSpPr>
        <p:spPr>
          <a:xfrm>
            <a:off x="35496" y="3127683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お得意様第３号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４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F6AD76-5008-05A4-ED92-086CA5EB187A}"/>
              </a:ext>
            </a:extLst>
          </p:cNvPr>
          <p:cNvSpPr txBox="1"/>
          <p:nvPr/>
        </p:nvSpPr>
        <p:spPr>
          <a:xfrm>
            <a:off x="35496" y="3879773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お得意様第７号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2CEADF-247D-525D-3FD2-9AE6A56A931C}"/>
              </a:ext>
            </a:extLst>
          </p:cNvPr>
          <p:cNvSpPr txBox="1"/>
          <p:nvPr/>
        </p:nvSpPr>
        <p:spPr>
          <a:xfrm>
            <a:off x="27107" y="4604749"/>
            <a:ext cx="1927438" cy="781752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お得意様第</a:t>
            </a:r>
            <a:r>
              <a:rPr kumimoji="1"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1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1</a:t>
            </a:r>
            <a:r>
              <a:rPr kumimoji="1"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号</a:t>
            </a:r>
            <a:endParaRPr kumimoji="1" lang="en-US" altLang="ja-JP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日本の黒字は</a:t>
            </a:r>
            <a:endParaRPr kumimoji="1" lang="en-US" altLang="ja-JP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０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.8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/</a:t>
            </a:r>
            <a:r>
              <a:rPr lang="ja-JP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年</a:t>
            </a:r>
            <a:endParaRPr kumimoji="1" lang="ja-JP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7F51D9-D2CC-CCF2-CF58-6C7EFDBB0323}"/>
              </a:ext>
            </a:extLst>
          </p:cNvPr>
          <p:cNvSpPr txBox="1"/>
          <p:nvPr/>
        </p:nvSpPr>
        <p:spPr>
          <a:xfrm>
            <a:off x="35496" y="5334307"/>
            <a:ext cx="11089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日本が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常に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赤字</a:t>
            </a:r>
            <a:endParaRPr kumimoji="1" lang="ja-JP" altLang="en-US" sz="20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5CDF807-24D3-B4C9-F884-28934FDCB14E}"/>
              </a:ext>
            </a:extLst>
          </p:cNvPr>
          <p:cNvSpPr txBox="1"/>
          <p:nvPr/>
        </p:nvSpPr>
        <p:spPr>
          <a:xfrm>
            <a:off x="35496" y="6126395"/>
            <a:ext cx="11089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日本が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常に</a:t>
            </a:r>
            <a:endParaRPr kumimoji="1" lang="en-US" altLang="ja-JP" sz="20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kumimoji="1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赤字</a:t>
            </a:r>
            <a:endParaRPr kumimoji="1" lang="ja-JP" altLang="en-US" sz="20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7C826CC-D332-ED3A-021A-47F4DC768B0F}"/>
              </a:ext>
            </a:extLst>
          </p:cNvPr>
          <p:cNvSpPr txBox="1"/>
          <p:nvPr/>
        </p:nvSpPr>
        <p:spPr>
          <a:xfrm>
            <a:off x="3707904" y="5285063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ﾌﾞﾗﾝﾄﾞ衣料品・工芸品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・食加工品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パスタ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とオリーブオイル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8F8092E-AEC4-0469-D89A-BCF44602302A}"/>
              </a:ext>
            </a:extLst>
          </p:cNvPr>
          <p:cNvSpPr txBox="1"/>
          <p:nvPr/>
        </p:nvSpPr>
        <p:spPr>
          <a:xfrm>
            <a:off x="3491880" y="6077151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薬品と手作り時計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最低月給が</a:t>
            </a:r>
            <a:r>
              <a:rPr lang="en-US" altLang="ja-JP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50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万円以上</a:t>
            </a:r>
            <a:endParaRPr kumimoji="1" lang="ja-JP" altLang="en-US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5ECFB58-DC6A-23E4-70F0-F7884A25F0D8}"/>
              </a:ext>
            </a:extLst>
          </p:cNvPr>
          <p:cNvSpPr txBox="1"/>
          <p:nvPr/>
        </p:nvSpPr>
        <p:spPr>
          <a:xfrm>
            <a:off x="3707904" y="4622656"/>
            <a:ext cx="5256584" cy="69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工業国相手だと日本は、機械･ハイテク部品･高機能素材を売って</a:t>
            </a:r>
            <a:r>
              <a:rPr lang="en-US" altLang="ja-JP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､</a:t>
            </a:r>
            <a:r>
              <a:rPr lang="ja-JP" altLang="en-US" sz="2400" dirty="0">
                <a:solidFill>
                  <a:srgbClr val="008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大黒字</a:t>
            </a:r>
            <a:endParaRPr kumimoji="1" lang="ja-JP" altLang="en-US" sz="2400" dirty="0">
              <a:solidFill>
                <a:srgbClr val="008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DFDA726-A887-2DFB-D888-3276DA30CCA2}"/>
              </a:ext>
            </a:extLst>
          </p:cNvPr>
          <p:cNvSpPr txBox="1"/>
          <p:nvPr/>
        </p:nvSpPr>
        <p:spPr>
          <a:xfrm>
            <a:off x="2966052" y="3230745"/>
            <a:ext cx="6105940" cy="166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☜ 黒字相手　</a:t>
            </a: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８</a:t>
            </a:r>
            <a:r>
              <a:rPr kumimoji="1"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位は英国 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２</a:t>
            </a:r>
            <a:r>
              <a:rPr kumimoji="1"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kumimoji="1"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６</a:t>
            </a:r>
            <a:r>
              <a:rPr kumimoji="1"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kumimoji="1" lang="en-US" altLang="ja-JP" sz="32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９位はｼﾝｶﾞﾎﾟｰﾙ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１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７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90000"/>
              </a:lnSpc>
            </a:pPr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１０位はﾒｷｼｺ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 １</a:t>
            </a:r>
            <a:r>
              <a:rPr lang="en-US" altLang="ja-JP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.</a:t>
            </a:r>
            <a:r>
              <a:rPr lang="ja-JP" alt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３</a:t>
            </a:r>
            <a:r>
              <a:rPr lang="ja-JP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</a:rPr>
              <a:t>兆円</a:t>
            </a:r>
            <a:endParaRPr lang="en-US" altLang="ja-JP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endParaRPr kumimoji="1" lang="ja-JP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544937-300D-9FE7-C352-B4213F0467B5}"/>
              </a:ext>
            </a:extLst>
          </p:cNvPr>
          <p:cNvSpPr txBox="1"/>
          <p:nvPr/>
        </p:nvSpPr>
        <p:spPr>
          <a:xfrm>
            <a:off x="3707904" y="5285063"/>
            <a:ext cx="5472608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ﾌﾞﾗﾝﾄﾞ衣料品・工芸品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・食加工品</a:t>
            </a:r>
            <a:endParaRPr kumimoji="1" lang="en-US" altLang="ja-JP" sz="2800" dirty="0">
              <a:solidFill>
                <a:srgbClr val="FF0000"/>
              </a:solidFill>
              <a:latin typeface="HGP創英角ﾎﾟｯﾌﾟ体" panose="040B0A00000000000000" pitchFamily="50" charset="-128"/>
            </a:endParaRPr>
          </a:p>
          <a:p>
            <a:pPr algn="r">
              <a:lnSpc>
                <a:spcPct val="80000"/>
              </a:lnSpc>
            </a:pPr>
            <a:r>
              <a:rPr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☜ パスタ</a:t>
            </a:r>
            <a:r>
              <a:rPr kumimoji="1" lang="ja-JP" altLang="en-US" sz="28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とオリーブオイル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85AC38E7-1D31-345A-090B-9D3671527C52}"/>
              </a:ext>
            </a:extLst>
          </p:cNvPr>
          <p:cNvSpPr/>
          <p:nvPr/>
        </p:nvSpPr>
        <p:spPr bwMode="auto">
          <a:xfrm>
            <a:off x="3995936" y="5241394"/>
            <a:ext cx="2376264" cy="707886"/>
          </a:xfrm>
          <a:prstGeom prst="wedgeRoundRectCallout">
            <a:avLst>
              <a:gd name="adj1" fmla="val 1360"/>
              <a:gd name="adj2" fmla="val 6799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最大都市圏ミラノ</a:t>
            </a:r>
            <a:r>
              <a:rPr lang="ja-JP" altLang="en-US" sz="20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が</a:t>
            </a:r>
            <a:endParaRPr kumimoji="1" lang="en-US" altLang="ja-JP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横浜程度の大きさ</a:t>
            </a:r>
            <a:endParaRPr kumimoji="1" lang="ja-JP" alt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1CFC0381-E312-86AE-BC3F-8462184FE6F7}"/>
              </a:ext>
            </a:extLst>
          </p:cNvPr>
          <p:cNvSpPr/>
          <p:nvPr/>
        </p:nvSpPr>
        <p:spPr bwMode="auto">
          <a:xfrm>
            <a:off x="6444208" y="5373216"/>
            <a:ext cx="2160240" cy="461899"/>
          </a:xfrm>
          <a:prstGeom prst="wedgeRoundRectCallout">
            <a:avLst>
              <a:gd name="adj1" fmla="val 1360"/>
              <a:gd name="adj2" fmla="val 6799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総人口６千万人弱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A7C26925-5CEF-4359-E3D6-67B281117DB7}"/>
              </a:ext>
            </a:extLst>
          </p:cNvPr>
          <p:cNvSpPr/>
          <p:nvPr/>
        </p:nvSpPr>
        <p:spPr bwMode="auto">
          <a:xfrm>
            <a:off x="3572272" y="6033482"/>
            <a:ext cx="2871936" cy="707886"/>
          </a:xfrm>
          <a:prstGeom prst="wedgeRoundRectCallout">
            <a:avLst>
              <a:gd name="adj1" fmla="val -52679"/>
              <a:gd name="adj2" fmla="val -429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最大都市圏チューリッヒが</a:t>
            </a:r>
            <a:endParaRPr kumimoji="1" lang="en-US" altLang="ja-JP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浦和程度の大きさ</a:t>
            </a:r>
            <a:endParaRPr kumimoji="1" lang="ja-JP" altLang="en-US" sz="20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8397B744-3EDA-29FF-1080-55740C96B438}"/>
              </a:ext>
            </a:extLst>
          </p:cNvPr>
          <p:cNvSpPr/>
          <p:nvPr/>
        </p:nvSpPr>
        <p:spPr bwMode="auto">
          <a:xfrm>
            <a:off x="6516216" y="6093296"/>
            <a:ext cx="1944216" cy="461899"/>
          </a:xfrm>
          <a:prstGeom prst="wedgeRoundRectCallout">
            <a:avLst>
              <a:gd name="adj1" fmla="val 1360"/>
              <a:gd name="adj2" fmla="val 6799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総人口８百万人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3E365521-A410-745B-9E9D-61802E0A4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8519" y="836712"/>
            <a:ext cx="9217024" cy="993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日本が経常収支赤字の相手は？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70000"/>
              </a:lnSpc>
              <a:spcBef>
                <a:spcPts val="0"/>
              </a:spcBef>
              <a:buFontTx/>
              <a:buNone/>
            </a:pP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en-US" altLang="ja-JP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 </a:t>
            </a:r>
            <a:r>
              <a:rPr lang="en-US" altLang="ja-JP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©</a:t>
            </a:r>
            <a:r>
              <a:rPr lang="ja-JP" altLang="en-US" sz="1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財務省国際収支状況</a:t>
            </a:r>
          </a:p>
        </p:txBody>
      </p:sp>
      <p:sp>
        <p:nvSpPr>
          <p:cNvPr id="24" name="Text Box 2">
            <a:extLst>
              <a:ext uri="{FF2B5EF4-FFF2-40B4-BE49-F238E27FC236}">
                <a16:creationId xmlns:a16="http://schemas.microsoft.com/office/drawing/2014/main" id="{A8CE60F1-678E-DE1A-AC2E-948B63AFC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8431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どうする？の前に現実把握 日本の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ライバル国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AutoShape 26">
            <a:extLst>
              <a:ext uri="{FF2B5EF4-FFF2-40B4-BE49-F238E27FC236}">
                <a16:creationId xmlns:a16="http://schemas.microsoft.com/office/drawing/2014/main" id="{1BF8C25C-08A1-77E9-5BD7-F48C8F02D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307" y="188640"/>
            <a:ext cx="7455109" cy="6569960"/>
          </a:xfrm>
          <a:prstGeom prst="star24">
            <a:avLst>
              <a:gd name="adj" fmla="val 46787"/>
            </a:avLst>
          </a:prstGeom>
          <a:solidFill>
            <a:srgbClr val="CC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日本は新興工業国や</a:t>
            </a:r>
            <a:endParaRPr lang="en-US" altLang="ja-JP" sz="32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米英独から儲け続けている。</a:t>
            </a:r>
            <a:endParaRPr lang="en-US" altLang="ja-JP" sz="32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他方で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スイスやイタリア</a:t>
            </a:r>
            <a:r>
              <a:rPr lang="en-US" altLang="ja-JP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､</a:t>
            </a: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フランスには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赤字。共通点は</a:t>
            </a:r>
            <a:r>
              <a:rPr lang="en-US" altLang="ja-JP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?</a:t>
            </a: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観光立国、手作りブランド立国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90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sz="36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高い人件費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、短い労働時間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36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地方都市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に売上単価の高い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産業、豊かな暮らしがある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</a:t>
            </a:r>
            <a:r>
              <a:rPr lang="ja-JP" altLang="en-US" sz="3600" u="sng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地消地産</a:t>
            </a:r>
            <a:r>
              <a:rPr lang="ja-JP" altLang="en-US" sz="3600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を実践し豊か</a:t>
            </a:r>
            <a:endParaRPr lang="en-US" altLang="ja-JP" sz="3600" dirty="0">
              <a:solidFill>
                <a:srgbClr val="FF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FF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に暮らすことを優先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600"/>
              </a:spcBef>
              <a:buFontTx/>
              <a:buNone/>
            </a:pPr>
            <a:r>
              <a:rPr lang="ja-JP" altLang="en-US" sz="1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393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/>
      <p:bldP spid="5" grpId="0" animBg="1"/>
      <p:bldP spid="6" grpId="0" animBg="1"/>
      <p:bldP spid="7" grpId="0" animBg="1"/>
      <p:bldP spid="9" grpId="0" animBg="1"/>
      <p:bldP spid="12" grpId="0" animBg="1"/>
      <p:bldP spid="13" grpId="0" animBg="1"/>
      <p:bldP spid="14" grpId="0"/>
      <p:bldP spid="15" grpId="0"/>
      <p:bldP spid="10" grpId="0" build="p"/>
      <p:bldP spid="18" grpId="0" build="p" animBg="1"/>
      <p:bldP spid="11" grpId="0"/>
      <p:bldP spid="19" grpId="0" animBg="1"/>
      <p:bldP spid="20" grpId="0" animBg="1"/>
      <p:bldP spid="21" grpId="0" animBg="1"/>
      <p:bldP spid="22" grpId="0" animBg="1"/>
      <p:bldP spid="16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7B1FE-51AC-441D-4239-7C608E7F8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F26A9B8C-C0D5-A1C9-62FC-24C4444B9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" y="2647940"/>
            <a:ext cx="907607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８０年代：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日米貿易摩擦→日本叩き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１９９</a:t>
            </a:r>
            <a:r>
              <a:rPr lang="en-US" altLang="ja-JP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バブル崩壊→就職氷河期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２００７年：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小泉改革→郵政民営化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</a:t>
            </a:r>
            <a:r>
              <a:rPr lang="en-US" altLang="ja-JP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１年：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民主党政権→東日本震災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</a:t>
            </a:r>
            <a:r>
              <a:rPr lang="en-US" altLang="ja-JP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2013</a:t>
            </a: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アベノミクス→異次元緩和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FFA16361-A091-DD64-AC96-59C482ED9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277890"/>
            <a:ext cx="9144000" cy="164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日米の経済力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１人当たり名目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GDP-$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に差がつき始めたのはいつから？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＠</a:t>
            </a:r>
            <a:r>
              <a:rPr lang="en-US" altLang="ja-JP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IMF</a:t>
            </a:r>
            <a:endParaRPr lang="ja-JP" altLang="en-US" sz="1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85C1FD66-D34A-34DB-C9B0-76B675E95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51823"/>
            <a:ext cx="8964613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どうする？の前に現実を把握せよ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黒字でも衰退する日本経済？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448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327241C-B5C9-DB1C-4E8C-09D22BCD7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E1F8568D-46FC-B221-2283-C82465751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" y="2647940"/>
            <a:ext cx="907607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８０年代：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日米貿易摩擦→日本叩き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１９９</a:t>
            </a:r>
            <a:r>
              <a:rPr lang="en-US" altLang="ja-JP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バブル崩壊→就職氷河期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２００７年：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小泉改革→郵政民営化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</a:t>
            </a:r>
            <a:r>
              <a:rPr lang="en-US" altLang="ja-JP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１年：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民主党政権→東日本震災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</a:t>
            </a:r>
            <a:r>
              <a:rPr lang="en-US" altLang="ja-JP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2013</a:t>
            </a: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アベノミクス→異次元緩和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0767671C-31ED-2B3F-CBFF-5B61A5A16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277890"/>
            <a:ext cx="9144000" cy="164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日米の経済力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１人当たり名目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GDP-$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に差がつき始めたのはいつから？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＠</a:t>
            </a:r>
            <a:r>
              <a:rPr lang="en-US" altLang="ja-JP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IMF</a:t>
            </a:r>
            <a:endParaRPr lang="ja-JP" altLang="en-US" sz="1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09F278-F690-C010-4BE3-03D1026B9683}"/>
              </a:ext>
            </a:extLst>
          </p:cNvPr>
          <p:cNvSpPr txBox="1"/>
          <p:nvPr/>
        </p:nvSpPr>
        <p:spPr>
          <a:xfrm>
            <a:off x="67922" y="3503183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03F40E-5086-FF3F-B6F5-80FB9776BC96}"/>
              </a:ext>
            </a:extLst>
          </p:cNvPr>
          <p:cNvSpPr txBox="1"/>
          <p:nvPr/>
        </p:nvSpPr>
        <p:spPr>
          <a:xfrm>
            <a:off x="67922" y="2679268"/>
            <a:ext cx="90971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80F96B-0919-7152-64BC-6CBF4D01FCBC}"/>
              </a:ext>
            </a:extLst>
          </p:cNvPr>
          <p:cNvSpPr txBox="1"/>
          <p:nvPr/>
        </p:nvSpPr>
        <p:spPr>
          <a:xfrm>
            <a:off x="63310" y="4266932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41E41C2-7B20-3E1B-5D97-07C13928EA0C}"/>
              </a:ext>
            </a:extLst>
          </p:cNvPr>
          <p:cNvSpPr txBox="1"/>
          <p:nvPr/>
        </p:nvSpPr>
        <p:spPr>
          <a:xfrm>
            <a:off x="63960" y="5026362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56E59E8F-6B47-D28E-7630-B90EFDC71E68}"/>
              </a:ext>
            </a:extLst>
          </p:cNvPr>
          <p:cNvSpPr/>
          <p:nvPr/>
        </p:nvSpPr>
        <p:spPr bwMode="auto">
          <a:xfrm>
            <a:off x="139902" y="5930755"/>
            <a:ext cx="665328" cy="638133"/>
          </a:xfrm>
          <a:prstGeom prst="ellipse">
            <a:avLst/>
          </a:prstGeom>
          <a:noFill/>
          <a:ln w="152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38761A7C-3124-BCD0-FCE6-9FC9D5DCA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51823"/>
            <a:ext cx="8964613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どうする？の前に現実を把握せよ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黒字でも衰退する日本経済？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290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4" grpId="0" animBg="1"/>
      <p:bldP spid="7" grpId="0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97AC9-9F7C-1DF0-1910-8B527CD7D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>
            <a:extLst>
              <a:ext uri="{FF2B5EF4-FFF2-40B4-BE49-F238E27FC236}">
                <a16:creationId xmlns:a16="http://schemas.microsoft.com/office/drawing/2014/main" id="{6DCB2EFD-3A01-89D0-881B-5BF752057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617" y="800463"/>
            <a:ext cx="8932887" cy="6084921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4444482-A789-3750-61B8-EE5C0C4AAEAC}"/>
              </a:ext>
            </a:extLst>
          </p:cNvPr>
          <p:cNvCxnSpPr/>
          <p:nvPr/>
        </p:nvCxnSpPr>
        <p:spPr bwMode="auto">
          <a:xfrm flipV="1">
            <a:off x="3473414" y="2420888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F232B0B-7AE5-5913-A7BB-9D6508F3B0B8}"/>
              </a:ext>
            </a:extLst>
          </p:cNvPr>
          <p:cNvCxnSpPr/>
          <p:nvPr/>
        </p:nvCxnSpPr>
        <p:spPr bwMode="auto">
          <a:xfrm flipV="1">
            <a:off x="5950312" y="2430982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C5C5893-B41F-140A-283E-8D3700919717}"/>
              </a:ext>
            </a:extLst>
          </p:cNvPr>
          <p:cNvCxnSpPr/>
          <p:nvPr/>
        </p:nvCxnSpPr>
        <p:spPr bwMode="auto">
          <a:xfrm flipV="1">
            <a:off x="6296399" y="2452028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E034C3B-1CFB-B07F-0E0F-856C565428F8}"/>
              </a:ext>
            </a:extLst>
          </p:cNvPr>
          <p:cNvCxnSpPr/>
          <p:nvPr/>
        </p:nvCxnSpPr>
        <p:spPr bwMode="auto">
          <a:xfrm flipV="1">
            <a:off x="6636444" y="2451710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CCED7EAA-3B01-9824-7CDA-F62C4E2A1FFC}"/>
              </a:ext>
            </a:extLst>
          </p:cNvPr>
          <p:cNvCxnSpPr/>
          <p:nvPr/>
        </p:nvCxnSpPr>
        <p:spPr bwMode="auto">
          <a:xfrm flipV="1">
            <a:off x="1692292" y="2482622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E46457BC-2CEF-E014-DE77-98BF929FAB05}"/>
              </a:ext>
            </a:extLst>
          </p:cNvPr>
          <p:cNvSpPr/>
          <p:nvPr/>
        </p:nvSpPr>
        <p:spPr bwMode="auto">
          <a:xfrm rot="3142716">
            <a:off x="6292569" y="3151924"/>
            <a:ext cx="193085" cy="426581"/>
          </a:xfrm>
          <a:prstGeom prst="ellipse">
            <a:avLst/>
          </a:prstGeom>
          <a:noFill/>
          <a:ln w="38100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7D33B8B-ADAD-DF20-3B7E-F110E751A8F5}"/>
              </a:ext>
            </a:extLst>
          </p:cNvPr>
          <p:cNvSpPr/>
          <p:nvPr/>
        </p:nvSpPr>
        <p:spPr bwMode="auto">
          <a:xfrm>
            <a:off x="692006" y="5085184"/>
            <a:ext cx="240245" cy="360040"/>
          </a:xfrm>
          <a:prstGeom prst="ellipse">
            <a:avLst/>
          </a:prstGeom>
          <a:noFill/>
          <a:ln w="38100" cap="flat" cmpd="sng" algn="ctr">
            <a:solidFill>
              <a:srgbClr val="66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93675C9-7028-2414-0506-704251557EB6}"/>
              </a:ext>
            </a:extLst>
          </p:cNvPr>
          <p:cNvSpPr txBox="1"/>
          <p:nvPr/>
        </p:nvSpPr>
        <p:spPr>
          <a:xfrm>
            <a:off x="1360626" y="2567806"/>
            <a:ext cx="259044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プラザ合意</a:t>
            </a:r>
            <a:endParaRPr kumimoji="1" lang="en-US" altLang="ja-JP" dirty="0">
              <a:solidFill>
                <a:schemeClr val="accent5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で円高始まる</a:t>
            </a:r>
            <a:endParaRPr kumimoji="1" lang="ja-JP" altLang="en-US" dirty="0">
              <a:solidFill>
                <a:schemeClr val="accent5">
                  <a:lumMod val="2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F5C7AE-33A2-0D6F-0020-98C9FB1BDFEA}"/>
              </a:ext>
            </a:extLst>
          </p:cNvPr>
          <p:cNvSpPr txBox="1"/>
          <p:nvPr/>
        </p:nvSpPr>
        <p:spPr>
          <a:xfrm>
            <a:off x="3214008" y="1988840"/>
            <a:ext cx="236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就職氷河期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D41C58D-3CB5-6031-422C-598EB4E9D8B8}"/>
              </a:ext>
            </a:extLst>
          </p:cNvPr>
          <p:cNvSpPr txBox="1"/>
          <p:nvPr/>
        </p:nvSpPr>
        <p:spPr>
          <a:xfrm>
            <a:off x="5293241" y="1844824"/>
            <a:ext cx="430887" cy="16561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郵政民営化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EBB57C-3FA1-5AF4-D640-539672790E08}"/>
              </a:ext>
            </a:extLst>
          </p:cNvPr>
          <p:cNvSpPr txBox="1"/>
          <p:nvPr/>
        </p:nvSpPr>
        <p:spPr>
          <a:xfrm>
            <a:off x="6558905" y="1851516"/>
            <a:ext cx="430887" cy="13288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アベノミクス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2ADA013-254C-8CF8-047D-E4F135506DDB}"/>
              </a:ext>
            </a:extLst>
          </p:cNvPr>
          <p:cNvCxnSpPr/>
          <p:nvPr/>
        </p:nvCxnSpPr>
        <p:spPr bwMode="auto">
          <a:xfrm flipV="1">
            <a:off x="7894528" y="2464432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071D1D-FF4E-44BC-D1B0-15D0932877D7}"/>
              </a:ext>
            </a:extLst>
          </p:cNvPr>
          <p:cNvSpPr txBox="1"/>
          <p:nvPr/>
        </p:nvSpPr>
        <p:spPr>
          <a:xfrm>
            <a:off x="6225552" y="1615172"/>
            <a:ext cx="430887" cy="12961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r"/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東日本震災</a:t>
            </a:r>
          </a:p>
        </p:txBody>
      </p:sp>
      <p:sp>
        <p:nvSpPr>
          <p:cNvPr id="17" name="矢印: 上下 16">
            <a:extLst>
              <a:ext uri="{FF2B5EF4-FFF2-40B4-BE49-F238E27FC236}">
                <a16:creationId xmlns:a16="http://schemas.microsoft.com/office/drawing/2014/main" id="{063ED1C5-19B9-C887-F662-E9EC00C730CB}"/>
              </a:ext>
            </a:extLst>
          </p:cNvPr>
          <p:cNvSpPr/>
          <p:nvPr/>
        </p:nvSpPr>
        <p:spPr bwMode="auto">
          <a:xfrm>
            <a:off x="6789168" y="3200866"/>
            <a:ext cx="514329" cy="627524"/>
          </a:xfrm>
          <a:prstGeom prst="upDownArrow">
            <a:avLst>
              <a:gd name="adj1" fmla="val 50000"/>
              <a:gd name="adj2" fmla="val 2460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91D8F16-3F47-0B5A-07FB-8827F5FB3F04}"/>
              </a:ext>
            </a:extLst>
          </p:cNvPr>
          <p:cNvCxnSpPr/>
          <p:nvPr/>
        </p:nvCxnSpPr>
        <p:spPr bwMode="auto">
          <a:xfrm flipV="1">
            <a:off x="2568678" y="2450804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70B6354-8D1E-61AF-F9A7-00B83111FDCE}"/>
              </a:ext>
            </a:extLst>
          </p:cNvPr>
          <p:cNvSpPr txBox="1"/>
          <p:nvPr/>
        </p:nvSpPr>
        <p:spPr>
          <a:xfrm>
            <a:off x="2598364" y="2511926"/>
            <a:ext cx="236574" cy="68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バブル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DD577AC-1685-8CC4-05E4-B59695921945}"/>
              </a:ext>
            </a:extLst>
          </p:cNvPr>
          <p:cNvCxnSpPr/>
          <p:nvPr/>
        </p:nvCxnSpPr>
        <p:spPr bwMode="auto">
          <a:xfrm flipV="1">
            <a:off x="5620752" y="2452256"/>
            <a:ext cx="0" cy="3384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5F6B86E-8D6A-7BE3-0DC3-66A95D7C9B5A}"/>
              </a:ext>
            </a:extLst>
          </p:cNvPr>
          <p:cNvSpPr txBox="1"/>
          <p:nvPr/>
        </p:nvSpPr>
        <p:spPr>
          <a:xfrm>
            <a:off x="5879465" y="1873288"/>
            <a:ext cx="430887" cy="16561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リーマンショック</a:t>
            </a:r>
          </a:p>
        </p:txBody>
      </p:sp>
      <p:sp>
        <p:nvSpPr>
          <p:cNvPr id="21" name="矢印: 上 20">
            <a:extLst>
              <a:ext uri="{FF2B5EF4-FFF2-40B4-BE49-F238E27FC236}">
                <a16:creationId xmlns:a16="http://schemas.microsoft.com/office/drawing/2014/main" id="{F5B2098A-C9BA-42A2-CDBB-41729127E99D}"/>
              </a:ext>
            </a:extLst>
          </p:cNvPr>
          <p:cNvSpPr/>
          <p:nvPr/>
        </p:nvSpPr>
        <p:spPr bwMode="auto">
          <a:xfrm>
            <a:off x="6012160" y="4869160"/>
            <a:ext cx="2945635" cy="897454"/>
          </a:xfrm>
          <a:prstGeom prst="upArrow">
            <a:avLst>
              <a:gd name="adj1" fmla="val 77129"/>
              <a:gd name="adj2" fmla="val 2351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日本の株価は史上最高。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個人の貯蓄額は世界一。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でも経済は縮小の一途。</a:t>
            </a:r>
            <a:endParaRPr lang="en-US" altLang="ja-JP" sz="10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9EE83885-5260-0CF7-DF0E-111E6ABA9100}"/>
              </a:ext>
            </a:extLst>
          </p:cNvPr>
          <p:cNvSpPr/>
          <p:nvPr/>
        </p:nvSpPr>
        <p:spPr bwMode="auto">
          <a:xfrm rot="1932092">
            <a:off x="3630984" y="2348884"/>
            <a:ext cx="1735419" cy="1293242"/>
          </a:xfrm>
          <a:prstGeom prst="downArrow">
            <a:avLst>
              <a:gd name="adj1" fmla="val 75236"/>
              <a:gd name="adj2" fmla="val 1834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生産年齢人口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が減り始めた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のに、非正規を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増やし賃下げ</a:t>
            </a:r>
            <a:endParaRPr lang="en-US" altLang="ja-JP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したら、低迷</a:t>
            </a:r>
            <a:r>
              <a:rPr lang="en-US" altLang="ja-JP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</p:txBody>
      </p:sp>
      <p:sp>
        <p:nvSpPr>
          <p:cNvPr id="24" name="矢印: 上 23">
            <a:extLst>
              <a:ext uri="{FF2B5EF4-FFF2-40B4-BE49-F238E27FC236}">
                <a16:creationId xmlns:a16="http://schemas.microsoft.com/office/drawing/2014/main" id="{6CEDA2BA-2D44-6D32-2590-B0C48514ACA8}"/>
              </a:ext>
            </a:extLst>
          </p:cNvPr>
          <p:cNvSpPr/>
          <p:nvPr/>
        </p:nvSpPr>
        <p:spPr bwMode="auto">
          <a:xfrm rot="19624061">
            <a:off x="5722697" y="3835445"/>
            <a:ext cx="859984" cy="539482"/>
          </a:xfrm>
          <a:prstGeom prst="upArrow">
            <a:avLst>
              <a:gd name="adj1" fmla="val 72300"/>
              <a:gd name="adj2" fmla="val 3124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</a:pP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円高で</a:t>
            </a: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再増加</a:t>
            </a: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矢印: 上 24">
            <a:extLst>
              <a:ext uri="{FF2B5EF4-FFF2-40B4-BE49-F238E27FC236}">
                <a16:creationId xmlns:a16="http://schemas.microsoft.com/office/drawing/2014/main" id="{3D3B9287-AC4F-9635-A28E-E2B9D6DD968E}"/>
              </a:ext>
            </a:extLst>
          </p:cNvPr>
          <p:cNvSpPr/>
          <p:nvPr/>
        </p:nvSpPr>
        <p:spPr bwMode="auto">
          <a:xfrm>
            <a:off x="6952376" y="4293096"/>
            <a:ext cx="859984" cy="539482"/>
          </a:xfrm>
          <a:prstGeom prst="upArrow">
            <a:avLst>
              <a:gd name="adj1" fmla="val 72300"/>
              <a:gd name="adj2" fmla="val 3124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</a:pP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円安で</a:t>
            </a: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凋落</a:t>
            </a: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 eaLnBrk="1" hangingPunct="1">
              <a:lnSpc>
                <a:spcPct val="80000"/>
              </a:lnSpc>
            </a:pPr>
            <a:endParaRPr lang="en-US" altLang="ja-JP" sz="1400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Text Box 2">
            <a:extLst>
              <a:ext uri="{FF2B5EF4-FFF2-40B4-BE49-F238E27FC236}">
                <a16:creationId xmlns:a16="http://schemas.microsoft.com/office/drawing/2014/main" id="{A4B7202E-5673-9D75-DF58-0FFBA43E5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4624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「ワニの口」のように開く日米格差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997CA25-ADEF-E7B0-9DCA-3CA7BD67582C}"/>
              </a:ext>
            </a:extLst>
          </p:cNvPr>
          <p:cNvSpPr txBox="1"/>
          <p:nvPr/>
        </p:nvSpPr>
        <p:spPr>
          <a:xfrm>
            <a:off x="7884368" y="2870705"/>
            <a:ext cx="1086809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dirty="0">
                <a:solidFill>
                  <a:srgbClr val="00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</a:t>
            </a:r>
            <a:endParaRPr kumimoji="1" lang="en-US" altLang="ja-JP" dirty="0">
              <a:solidFill>
                <a:srgbClr val="0033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80000"/>
              </a:lnSpc>
            </a:pPr>
            <a:r>
              <a:rPr kumimoji="1" lang="ja-JP" altLang="en-US" dirty="0">
                <a:solidFill>
                  <a:srgbClr val="0033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ショック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38B96E-955F-1A8A-8437-BFC82D68BDD1}"/>
              </a:ext>
            </a:extLst>
          </p:cNvPr>
          <p:cNvSpPr txBox="1"/>
          <p:nvPr/>
        </p:nvSpPr>
        <p:spPr>
          <a:xfrm>
            <a:off x="928580" y="3542004"/>
            <a:ext cx="259044" cy="1471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dirty="0">
                <a:solidFill>
                  <a:schemeClr val="accent5">
                    <a:lumMod val="2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日米貿易摩擦↓</a:t>
            </a:r>
          </a:p>
        </p:txBody>
      </p:sp>
      <p:sp>
        <p:nvSpPr>
          <p:cNvPr id="16" name="矢印: 上下 15">
            <a:extLst>
              <a:ext uri="{FF2B5EF4-FFF2-40B4-BE49-F238E27FC236}">
                <a16:creationId xmlns:a16="http://schemas.microsoft.com/office/drawing/2014/main" id="{EEAD1F75-7577-7F5B-BC87-1A20BA054A64}"/>
              </a:ext>
            </a:extLst>
          </p:cNvPr>
          <p:cNvSpPr/>
          <p:nvPr/>
        </p:nvSpPr>
        <p:spPr bwMode="auto">
          <a:xfrm>
            <a:off x="6793975" y="3202090"/>
            <a:ext cx="514329" cy="627524"/>
          </a:xfrm>
          <a:prstGeom prst="upDownArrow">
            <a:avLst>
              <a:gd name="adj1" fmla="val 50000"/>
              <a:gd name="adj2" fmla="val 2460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3838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" grpId="0"/>
      <p:bldP spid="4" grpId="0"/>
      <p:bldP spid="14" grpId="0"/>
      <p:bldP spid="15" grpId="0"/>
      <p:bldP spid="7" grpId="0"/>
      <p:bldP spid="17" grpId="0" animBg="1"/>
      <p:bldP spid="19" grpId="0"/>
      <p:bldP spid="22" grpId="0"/>
      <p:bldP spid="21" grpId="0" build="p" animBg="1"/>
      <p:bldP spid="23" grpId="0" build="p" animBg="1"/>
      <p:bldP spid="24" grpId="0" uiExpand="1" build="p" animBg="1"/>
      <p:bldP spid="25" grpId="0" build="p" animBg="1"/>
      <p:bldP spid="28" grpId="0"/>
      <p:bldP spid="3" grpId="0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114A8ABD-3500-B80B-E413-02516A654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35" y="1484784"/>
            <a:ext cx="8931289" cy="540060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0730BD69-C243-45D8-7081-5903B4127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99392"/>
            <a:ext cx="914400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36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日米金利差で</a:t>
            </a:r>
            <a:r>
              <a:rPr lang="ja-JP" altLang="en-US" sz="5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キャピタルフライト</a:t>
            </a:r>
            <a:r>
              <a:rPr lang="ja-JP" altLang="en-US" sz="36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発生</a:t>
            </a:r>
            <a:endParaRPr lang="en-US" altLang="ja-JP" sz="36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ネット対内投資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＋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経常黒字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赤字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ＧＤＰ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低下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0100AB40-1C05-520C-30D2-E29B6806BB98}"/>
              </a:ext>
            </a:extLst>
          </p:cNvPr>
          <p:cNvSpPr/>
          <p:nvPr/>
        </p:nvSpPr>
        <p:spPr bwMode="auto">
          <a:xfrm>
            <a:off x="8575984" y="2060848"/>
            <a:ext cx="288032" cy="360040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6E6CD349-89A9-3552-6F02-3077FEAA63A0}"/>
              </a:ext>
            </a:extLst>
          </p:cNvPr>
          <p:cNvSpPr/>
          <p:nvPr/>
        </p:nvSpPr>
        <p:spPr bwMode="auto">
          <a:xfrm>
            <a:off x="971600" y="4869160"/>
            <a:ext cx="2952328" cy="792088"/>
          </a:xfrm>
          <a:prstGeom prst="wedgeRoundRectCallout">
            <a:avLst>
              <a:gd name="adj1" fmla="val 54902"/>
              <a:gd name="adj2" fmla="val -129466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リーマンショックで外資は引き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上げたが、</a:t>
            </a: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“有事の円高”で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国内資本の海外流出はなし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FBC53370-8716-EC5C-E7CC-D6F6642063A8}"/>
              </a:ext>
            </a:extLst>
          </p:cNvPr>
          <p:cNvSpPr/>
          <p:nvPr/>
        </p:nvSpPr>
        <p:spPr bwMode="auto">
          <a:xfrm>
            <a:off x="3884579" y="3158546"/>
            <a:ext cx="792087" cy="1224136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A0DEC268-BB7A-093F-DC96-5C5977E0980D}"/>
              </a:ext>
            </a:extLst>
          </p:cNvPr>
          <p:cNvSpPr/>
          <p:nvPr/>
        </p:nvSpPr>
        <p:spPr bwMode="auto">
          <a:xfrm>
            <a:off x="4644008" y="4382682"/>
            <a:ext cx="1224136" cy="1350574"/>
          </a:xfrm>
          <a:prstGeom prst="wedgeRoundRectCallout">
            <a:avLst>
              <a:gd name="adj1" fmla="val 46525"/>
              <a:gd name="adj2" fmla="val -69445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アベノミクス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のマイナス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金利政策で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米国に資金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が流出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24B57D2F-C73E-16D2-84D3-3D076947003C}"/>
              </a:ext>
            </a:extLst>
          </p:cNvPr>
          <p:cNvSpPr/>
          <p:nvPr/>
        </p:nvSpPr>
        <p:spPr bwMode="auto">
          <a:xfrm rot="19877222">
            <a:off x="5698814" y="3124652"/>
            <a:ext cx="1041284" cy="1241714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6D42BF33-794C-7124-00FD-9B2E7A478DA4}"/>
              </a:ext>
            </a:extLst>
          </p:cNvPr>
          <p:cNvSpPr/>
          <p:nvPr/>
        </p:nvSpPr>
        <p:spPr bwMode="auto">
          <a:xfrm>
            <a:off x="7565855" y="1782816"/>
            <a:ext cx="938121" cy="494056"/>
          </a:xfrm>
          <a:prstGeom prst="wedgeRoundRectCallout">
            <a:avLst>
              <a:gd name="adj1" fmla="val 66236"/>
              <a:gd name="adj2" fmla="val 18896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円ならば</a:t>
            </a:r>
            <a:endParaRPr lang="en-US" altLang="ja-JP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史上最高</a:t>
            </a:r>
            <a:endParaRPr lang="en-US" altLang="ja-JP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CEE8A009-0CF9-DD1A-8B2A-C1514DB2FA3D}"/>
              </a:ext>
            </a:extLst>
          </p:cNvPr>
          <p:cNvSpPr/>
          <p:nvPr/>
        </p:nvSpPr>
        <p:spPr bwMode="auto">
          <a:xfrm>
            <a:off x="6555565" y="4797152"/>
            <a:ext cx="1760851" cy="1064745"/>
          </a:xfrm>
          <a:prstGeom prst="wedgeRoundRectCallout">
            <a:avLst>
              <a:gd name="adj1" fmla="val 45175"/>
              <a:gd name="adj2" fmla="val -77000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コロナ明けの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米国のインフレ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と新ＮＩＳＡで、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資金流出→円安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83361E6-9661-B1F8-F29D-F42FA6E921D6}"/>
              </a:ext>
            </a:extLst>
          </p:cNvPr>
          <p:cNvSpPr/>
          <p:nvPr/>
        </p:nvSpPr>
        <p:spPr bwMode="auto">
          <a:xfrm rot="11496444">
            <a:off x="8209311" y="3071702"/>
            <a:ext cx="699088" cy="1615002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F3988C68-D17B-6AEE-9879-301ADF4EEEB1}"/>
              </a:ext>
            </a:extLst>
          </p:cNvPr>
          <p:cNvSpPr/>
          <p:nvPr/>
        </p:nvSpPr>
        <p:spPr bwMode="auto">
          <a:xfrm>
            <a:off x="5796136" y="6540719"/>
            <a:ext cx="2707840" cy="317281"/>
          </a:xfrm>
          <a:prstGeom prst="wedgeRoundRectCallout">
            <a:avLst>
              <a:gd name="adj1" fmla="val -10302"/>
              <a:gd name="adj2" fmla="val -265702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さらに</a:t>
            </a: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資金流出</a:t>
            </a:r>
            <a:r>
              <a:rPr lang="ja-JP" altLang="en-US" sz="14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→さらに</a:t>
            </a: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円安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65294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nimBg="1"/>
      <p:bldP spid="8" grpId="0" animBg="1"/>
      <p:bldP spid="9" grpId="0" build="p" animBg="1"/>
      <p:bldP spid="12" grpId="0" animBg="1"/>
      <p:bldP spid="11" grpId="0" build="allAtOnce" animBg="1"/>
      <p:bldP spid="14" grpId="0" build="p" animBg="1"/>
      <p:bldP spid="15" grpId="0" animBg="1"/>
      <p:bldP spid="16" grpId="0" build="p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E68F60-4538-0706-9AB6-1AB49E8B3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82648D2-B197-B6DC-26A2-A13DABF4CF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35" y="1484784"/>
            <a:ext cx="8931289" cy="540060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698BF514-916F-5975-D776-9E71E2DDA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99392"/>
            <a:ext cx="9144000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36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日米金利差で</a:t>
            </a:r>
            <a:r>
              <a:rPr lang="ja-JP" altLang="en-US" sz="54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キャピタルフライト</a:t>
            </a:r>
            <a:r>
              <a:rPr lang="ja-JP" altLang="en-US" sz="3600" dirty="0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発生</a:t>
            </a:r>
            <a:endParaRPr lang="en-US" altLang="ja-JP" sz="3600" dirty="0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ネット対内投資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＋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経常黒字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赤字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ＧＤＰ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</a:t>
            </a:r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低下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FF13C03A-7B68-8F95-50D7-2328F35D5C6E}"/>
              </a:ext>
            </a:extLst>
          </p:cNvPr>
          <p:cNvSpPr/>
          <p:nvPr/>
        </p:nvSpPr>
        <p:spPr bwMode="auto">
          <a:xfrm>
            <a:off x="8575984" y="2060848"/>
            <a:ext cx="288032" cy="360040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6B4AEE1-3536-E801-5DF3-5DFDC3380C2C}"/>
              </a:ext>
            </a:extLst>
          </p:cNvPr>
          <p:cNvSpPr/>
          <p:nvPr/>
        </p:nvSpPr>
        <p:spPr bwMode="auto">
          <a:xfrm>
            <a:off x="971600" y="4869160"/>
            <a:ext cx="2952328" cy="792088"/>
          </a:xfrm>
          <a:prstGeom prst="wedgeRoundRectCallout">
            <a:avLst>
              <a:gd name="adj1" fmla="val 54902"/>
              <a:gd name="adj2" fmla="val -129466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リーマンショックで外資は引き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上げたが、</a:t>
            </a: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“有事の円高”で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国内資本の海外流出はなし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BDB60BDE-DBE9-B832-9481-B1CE7416C170}"/>
              </a:ext>
            </a:extLst>
          </p:cNvPr>
          <p:cNvSpPr/>
          <p:nvPr/>
        </p:nvSpPr>
        <p:spPr bwMode="auto">
          <a:xfrm>
            <a:off x="3884579" y="3158546"/>
            <a:ext cx="792087" cy="1224136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AF6E0ECE-E573-652A-979E-8BA1E45B4235}"/>
              </a:ext>
            </a:extLst>
          </p:cNvPr>
          <p:cNvSpPr/>
          <p:nvPr/>
        </p:nvSpPr>
        <p:spPr bwMode="auto">
          <a:xfrm>
            <a:off x="4644008" y="4382682"/>
            <a:ext cx="1224136" cy="1350574"/>
          </a:xfrm>
          <a:prstGeom prst="wedgeRoundRectCallout">
            <a:avLst>
              <a:gd name="adj1" fmla="val 46525"/>
              <a:gd name="adj2" fmla="val -69445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アベノミクス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のマイナス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金利政策で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米国に資金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が流出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364E5CF-D606-7602-BC58-F89DB29295D8}"/>
              </a:ext>
            </a:extLst>
          </p:cNvPr>
          <p:cNvSpPr/>
          <p:nvPr/>
        </p:nvSpPr>
        <p:spPr bwMode="auto">
          <a:xfrm rot="19877222">
            <a:off x="5698814" y="3124652"/>
            <a:ext cx="1041284" cy="1241714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0F08F96B-A850-D0E3-EA0E-5555305754A5}"/>
              </a:ext>
            </a:extLst>
          </p:cNvPr>
          <p:cNvSpPr/>
          <p:nvPr/>
        </p:nvSpPr>
        <p:spPr bwMode="auto">
          <a:xfrm>
            <a:off x="7565855" y="1782816"/>
            <a:ext cx="938121" cy="494056"/>
          </a:xfrm>
          <a:prstGeom prst="wedgeRoundRectCallout">
            <a:avLst>
              <a:gd name="adj1" fmla="val 66236"/>
              <a:gd name="adj2" fmla="val 18896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円ならば</a:t>
            </a:r>
            <a:endParaRPr lang="en-US" altLang="ja-JP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史上最高</a:t>
            </a:r>
            <a:endParaRPr lang="en-US" altLang="ja-JP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912360C4-5399-0482-24BB-D6D6E04B157D}"/>
              </a:ext>
            </a:extLst>
          </p:cNvPr>
          <p:cNvSpPr/>
          <p:nvPr/>
        </p:nvSpPr>
        <p:spPr bwMode="auto">
          <a:xfrm>
            <a:off x="6555565" y="4797152"/>
            <a:ext cx="1760851" cy="1064745"/>
          </a:xfrm>
          <a:prstGeom prst="wedgeRoundRectCallout">
            <a:avLst>
              <a:gd name="adj1" fmla="val 45175"/>
              <a:gd name="adj2" fmla="val -77000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コロナ明けの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accent1">
                    <a:lumMod val="25000"/>
                  </a:schemeClr>
                </a:solidFill>
                <a:effectLst/>
                <a:latin typeface="HGP創英角ﾎﾟｯﾌﾟ体" panose="040B0A00000000000000" pitchFamily="50" charset="-128"/>
              </a:rPr>
              <a:t>米国のインフレ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chemeClr val="accent1">
                  <a:lumMod val="25000"/>
                </a:schemeClr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と新ＮＩＳＡで、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資金流出→円安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2483B4-B43E-85D4-6A51-BAE856BF5225}"/>
              </a:ext>
            </a:extLst>
          </p:cNvPr>
          <p:cNvSpPr/>
          <p:nvPr/>
        </p:nvSpPr>
        <p:spPr bwMode="auto">
          <a:xfrm rot="11496444">
            <a:off x="8209311" y="3071702"/>
            <a:ext cx="699088" cy="1615002"/>
          </a:xfrm>
          <a:prstGeom prst="ellipse">
            <a:avLst/>
          </a:prstGeom>
          <a:solidFill>
            <a:srgbClr val="BBE0E3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B96A7662-DDA1-3DB6-79BE-54B24C4090AF}"/>
              </a:ext>
            </a:extLst>
          </p:cNvPr>
          <p:cNvSpPr/>
          <p:nvPr/>
        </p:nvSpPr>
        <p:spPr bwMode="auto">
          <a:xfrm>
            <a:off x="5796136" y="6540719"/>
            <a:ext cx="2707840" cy="317281"/>
          </a:xfrm>
          <a:prstGeom prst="wedgeRoundRectCallout">
            <a:avLst>
              <a:gd name="adj1" fmla="val -10302"/>
              <a:gd name="adj2" fmla="val -265702"/>
              <a:gd name="adj3" fmla="val 16667"/>
            </a:avLst>
          </a:prstGeom>
          <a:solidFill>
            <a:srgbClr val="DAEDEF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さらに</a:t>
            </a: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資金流出</a:t>
            </a:r>
            <a:r>
              <a:rPr lang="ja-JP" altLang="en-US" sz="14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→さらに</a:t>
            </a:r>
            <a:r>
              <a:rPr lang="ja-JP" altLang="en-US" sz="1800" dirty="0">
                <a:solidFill>
                  <a:schemeClr val="accent1">
                    <a:lumMod val="25000"/>
                  </a:schemeClr>
                </a:solidFill>
                <a:latin typeface="HGP創英角ﾎﾟｯﾌﾟ体" panose="040B0A00000000000000" pitchFamily="50" charset="-128"/>
              </a:rPr>
              <a:t>円安</a:t>
            </a:r>
            <a:endParaRPr lang="en-US" altLang="ja-JP" sz="1800" dirty="0">
              <a:solidFill>
                <a:schemeClr val="accent1">
                  <a:lumMod val="25000"/>
                </a:schemeClr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3" name="AutoShape 26">
            <a:extLst>
              <a:ext uri="{FF2B5EF4-FFF2-40B4-BE49-F238E27FC236}">
                <a16:creationId xmlns:a16="http://schemas.microsoft.com/office/drawing/2014/main" id="{367421CA-22CE-839A-05CC-77F10F345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60" y="55510"/>
            <a:ext cx="9043941" cy="6840760"/>
          </a:xfrm>
          <a:prstGeom prst="star24">
            <a:avLst>
              <a:gd name="adj" fmla="val 46787"/>
            </a:avLst>
          </a:prstGeom>
          <a:solidFill>
            <a:schemeClr val="accent5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endParaRPr lang="en-US" altLang="ja-JP" sz="4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ja-JP" altLang="en-US" sz="4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アベノミクスは</a:t>
            </a:r>
            <a:r>
              <a:rPr lang="en-US" altLang="ja-JP" sz="4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異次元金融緩和</a:t>
            </a:r>
            <a:r>
              <a:rPr lang="ja-JP" altLang="en-US" sz="36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→ゼロ金利→</a:t>
            </a:r>
            <a:endParaRPr lang="en-US" altLang="ja-JP" sz="3600" dirty="0">
              <a:solidFill>
                <a:srgbClr val="A5002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円安→米国への投資還流を生んだ、</a:t>
            </a:r>
            <a:endParaRPr lang="en-US" altLang="ja-JP" sz="3600" dirty="0">
              <a:solidFill>
                <a:srgbClr val="A5002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ミッドウェー敗戦</a:t>
            </a:r>
            <a:r>
              <a:rPr lang="ja-JP" altLang="en-US" sz="24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（前半）</a:t>
            </a:r>
            <a:r>
              <a:rPr lang="en-US" altLang="ja-JP" sz="24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+</a:t>
            </a:r>
            <a:r>
              <a:rPr lang="ja-JP" altLang="en-US" sz="36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インパール</a:t>
            </a:r>
            <a:r>
              <a:rPr lang="ja-JP" altLang="en-US" sz="2400" dirty="0">
                <a:solidFill>
                  <a:srgbClr val="A5002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（後半）</a:t>
            </a:r>
            <a:endParaRPr lang="en-US" altLang="ja-JP" sz="2400" dirty="0">
              <a:solidFill>
                <a:srgbClr val="A5002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ja-JP" altLang="en-US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日本敗戦の主戦犯は、アベ信者。儲けたのは</a:t>
            </a:r>
            <a:endParaRPr lang="en-US" altLang="ja-JP" dirty="0">
              <a:solidFill>
                <a:srgbClr val="7030A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7030A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ウォール街。日本からの資金流入で株高を維持。</a:t>
            </a:r>
            <a:endParaRPr lang="en-US" altLang="ja-JP" dirty="0">
              <a:solidFill>
                <a:srgbClr val="7030A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ja-JP" altLang="en-US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ウォール街は、</a:t>
            </a:r>
            <a:r>
              <a:rPr lang="ja-JP" altLang="en-US" sz="24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浜田宏一などを動員して</a:t>
            </a:r>
            <a:r>
              <a:rPr lang="ja-JP" altLang="en-US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安倍氏を</a:t>
            </a:r>
            <a:endParaRPr lang="en-US" altLang="ja-JP" dirty="0">
              <a:solidFill>
                <a:srgbClr val="9900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操り、「売国政策」（</a:t>
            </a:r>
            <a:r>
              <a:rPr lang="ja-JP" altLang="en-US" sz="2400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正確には</a:t>
            </a:r>
            <a:r>
              <a:rPr lang="ja-JP" altLang="en-US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売「円」政策）を</a:t>
            </a:r>
            <a:endParaRPr lang="en-US" altLang="ja-JP" dirty="0">
              <a:solidFill>
                <a:srgbClr val="9900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990033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取らせ、菅・岸田にも新ＮＩＳＡを広めさせた。</a:t>
            </a:r>
            <a:endParaRPr lang="en-US" altLang="ja-JP" dirty="0">
              <a:solidFill>
                <a:srgbClr val="9900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1200"/>
              </a:spcBef>
              <a:buNone/>
            </a:pPr>
            <a:r>
              <a:rPr lang="ja-JP" altLang="en-US" sz="2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でもなお</a:t>
            </a:r>
            <a:r>
              <a:rPr lang="ja-JP" altLang="en-US" sz="4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対外黒字は世界３位。</a:t>
            </a:r>
            <a:endParaRPr lang="en-US" altLang="ja-JP" sz="2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国力衰退ではなく、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鬱病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認知症</a:t>
            </a:r>
            <a:endParaRPr lang="en-US" altLang="ja-JP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1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＋</a:t>
            </a:r>
            <a:r>
              <a:rPr lang="ja-JP" altLang="en-US" sz="2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貯金の亡者が今の日本。</a:t>
            </a:r>
            <a:endParaRPr lang="en-US" altLang="ja-JP" sz="24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0000"/>
              </a:lnSpc>
              <a:spcBef>
                <a:spcPts val="0"/>
              </a:spcBef>
              <a:buFontTx/>
              <a:buNone/>
            </a:pPr>
            <a:endParaRPr lang="en-US" altLang="ja-JP" sz="4400" dirty="0">
              <a:solidFill>
                <a:srgbClr val="990033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20267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p" animBg="1"/>
      <p:bldP spid="8" grpId="0" animBg="1"/>
      <p:bldP spid="9" grpId="0" build="p" animBg="1"/>
      <p:bldP spid="12" grpId="0" animBg="1"/>
      <p:bldP spid="11" grpId="0" build="allAtOnce" animBg="1"/>
      <p:bldP spid="14" grpId="0" build="p" animBg="1"/>
      <p:bldP spid="15" grpId="0" animBg="1"/>
      <p:bldP spid="16" grpId="0" build="p" animBg="1"/>
      <p:bldP spid="23" grpId="0" build="p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37142495-5396-5E08-E056-B69CA069E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191228A4-B264-DDE0-F5CB-8A4278E1C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" y="764704"/>
            <a:ext cx="9076078" cy="6220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産業力衰退：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経常黒字は世界３位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外国人優遇：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金額些少で、影響ゼロ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財務省：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税収は史上最高だが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大赤字予算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を組む</a:t>
            </a:r>
            <a:endParaRPr lang="en-US" altLang="ja-JP" sz="2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→ 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やっているのは緊縮財政どころか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超積極財政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→ 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なのにドル建て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GDP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縮小 ☜ </a:t>
            </a:r>
            <a:r>
              <a:rPr lang="ja-JP" altLang="en-US" sz="2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つまり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無能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☜ </a:t>
            </a:r>
            <a:r>
              <a:rPr lang="en-US" altLang="ja-JP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MMT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論者の求める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積極財政は効果なし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消費税：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減税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廃止→貯金増</a:t>
            </a:r>
            <a:r>
              <a:rPr lang="ja-JP" altLang="en-US" sz="2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となるだけ</a:t>
            </a:r>
            <a:endParaRPr lang="en-US" altLang="ja-JP" sz="2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財界：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円安→保有ドル増価でウハウハ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☜ 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なのに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賃上げ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や納入価格上げをせず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内需を破壊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EA234D-4D67-8A32-CAD9-E5D54929084C}"/>
              </a:ext>
            </a:extLst>
          </p:cNvPr>
          <p:cNvSpPr txBox="1"/>
          <p:nvPr/>
        </p:nvSpPr>
        <p:spPr>
          <a:xfrm>
            <a:off x="67922" y="1619947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68289D-24CC-BC1F-96B3-9D1EC6934A7B}"/>
              </a:ext>
            </a:extLst>
          </p:cNvPr>
          <p:cNvSpPr txBox="1"/>
          <p:nvPr/>
        </p:nvSpPr>
        <p:spPr>
          <a:xfrm>
            <a:off x="67922" y="796032"/>
            <a:ext cx="90971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2D4996-337E-4018-3EA4-69580D152075}"/>
              </a:ext>
            </a:extLst>
          </p:cNvPr>
          <p:cNvSpPr txBox="1"/>
          <p:nvPr/>
        </p:nvSpPr>
        <p:spPr>
          <a:xfrm>
            <a:off x="63310" y="2383696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△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FF77640-E8B6-EA1A-0272-C5FD8B6F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-27384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日本経済衰退の真犯人は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E10259-6173-4466-AF17-B464B4508D98}"/>
              </a:ext>
            </a:extLst>
          </p:cNvPr>
          <p:cNvSpPr/>
          <p:nvPr/>
        </p:nvSpPr>
        <p:spPr bwMode="auto">
          <a:xfrm>
            <a:off x="140162" y="5682878"/>
            <a:ext cx="665328" cy="638133"/>
          </a:xfrm>
          <a:prstGeom prst="ellipse">
            <a:avLst/>
          </a:prstGeom>
          <a:noFill/>
          <a:ln w="152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91D307B-9E79-97E2-E0BA-E1C7215C106C}"/>
              </a:ext>
            </a:extLst>
          </p:cNvPr>
          <p:cNvSpPr txBox="1"/>
          <p:nvPr/>
        </p:nvSpPr>
        <p:spPr>
          <a:xfrm>
            <a:off x="35496" y="4832110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△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387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4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2110C-DDC1-9DFB-A517-BB250B69A4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929C2F5-87E5-44B8-A678-4867B11CD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82" y="2936250"/>
            <a:ext cx="8587670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人情が豊かだった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１９５０年</a:t>
            </a:r>
            <a:endParaRPr lang="en-US" altLang="ja-JP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高度成長期の</a:t>
            </a: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１９７０年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バブル景気の</a:t>
            </a: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１９９０年</a:t>
            </a:r>
            <a:endParaRPr lang="en-US" altLang="ja-JP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今現在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3DB31E36-F1DE-2A0D-B915-46FB2FB86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556792"/>
            <a:ext cx="8388425" cy="1320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戦後の日本で殺人事件の件数が    一番少なかったのはいつ？ </a:t>
            </a:r>
            <a:r>
              <a:rPr lang="ja-JP" altLang="en-US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＠警察庁 犯罪白書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6E1581C-80FB-AA67-A2BF-480878066A8F}"/>
              </a:ext>
            </a:extLst>
          </p:cNvPr>
          <p:cNvSpPr/>
          <p:nvPr/>
        </p:nvSpPr>
        <p:spPr bwMode="auto">
          <a:xfrm>
            <a:off x="229403" y="5959219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720BFC-E691-E50B-0F79-2902B304A6E4}"/>
              </a:ext>
            </a:extLst>
          </p:cNvPr>
          <p:cNvSpPr txBox="1"/>
          <p:nvPr/>
        </p:nvSpPr>
        <p:spPr>
          <a:xfrm>
            <a:off x="115893" y="3979320"/>
            <a:ext cx="927831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F61A96-DF4F-B0C0-D767-8819E8A42F39}"/>
              </a:ext>
            </a:extLst>
          </p:cNvPr>
          <p:cNvSpPr txBox="1"/>
          <p:nvPr/>
        </p:nvSpPr>
        <p:spPr>
          <a:xfrm>
            <a:off x="107504" y="3021396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C7A9146-6626-118B-6E1F-2410E486F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-27384"/>
            <a:ext cx="8964613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どうする？の前に現実を把握せよ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例：日本の治安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A5599FC-0F33-9162-0C20-EFCD6E9F9AD6}"/>
              </a:ext>
            </a:extLst>
          </p:cNvPr>
          <p:cNvSpPr/>
          <p:nvPr/>
        </p:nvSpPr>
        <p:spPr bwMode="auto">
          <a:xfrm>
            <a:off x="7380312" y="3034114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２９００件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B139AD1B-DFB8-95FA-FA29-8AE901234CBD}"/>
              </a:ext>
            </a:extLst>
          </p:cNvPr>
          <p:cNvSpPr/>
          <p:nvPr/>
        </p:nvSpPr>
        <p:spPr bwMode="auto">
          <a:xfrm>
            <a:off x="7340559" y="4042226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２０００件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C608EB3E-4CB3-8E2B-651B-B63BB90861CF}"/>
              </a:ext>
            </a:extLst>
          </p:cNvPr>
          <p:cNvSpPr/>
          <p:nvPr/>
        </p:nvSpPr>
        <p:spPr bwMode="auto">
          <a:xfrm>
            <a:off x="7308304" y="5013176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１２００件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45DAD170-6D92-5B79-37DC-F5F95217FEBD}"/>
              </a:ext>
            </a:extLst>
          </p:cNvPr>
          <p:cNvSpPr/>
          <p:nvPr/>
        </p:nvSpPr>
        <p:spPr bwMode="auto">
          <a:xfrm>
            <a:off x="7380312" y="5914434"/>
            <a:ext cx="1767945" cy="610910"/>
          </a:xfrm>
          <a:prstGeom prst="wedgeRoundRectCallout">
            <a:avLst>
              <a:gd name="adj1" fmla="val -56197"/>
              <a:gd name="adj2" fmla="val 19974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800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８５０件</a:t>
            </a:r>
            <a:endParaRPr lang="en-US" altLang="ja-JP" sz="2800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8C0342D-5C18-9869-E46D-7500C46BDFE2}"/>
              </a:ext>
            </a:extLst>
          </p:cNvPr>
          <p:cNvSpPr txBox="1"/>
          <p:nvPr/>
        </p:nvSpPr>
        <p:spPr>
          <a:xfrm>
            <a:off x="107504" y="4941168"/>
            <a:ext cx="927831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AutoShape 26">
            <a:extLst>
              <a:ext uri="{FF2B5EF4-FFF2-40B4-BE49-F238E27FC236}">
                <a16:creationId xmlns:a16="http://schemas.microsoft.com/office/drawing/2014/main" id="{F1A08524-E637-8D96-5A68-762D11054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45" y="368660"/>
            <a:ext cx="7455109" cy="6120680"/>
          </a:xfrm>
          <a:prstGeom prst="star24">
            <a:avLst>
              <a:gd name="adj" fmla="val 46787"/>
            </a:avLst>
          </a:prstGeom>
          <a:solidFill>
            <a:srgbClr val="FF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昭和どころか、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もう平成も終わっている。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世の中はすっかり変わった。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でも頭の中は昭和のまんま。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大谷翔平が出ている時代に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まだ自分は長嶋茂雄が一番</a:t>
            </a:r>
            <a:r>
              <a:rPr lang="en-US" altLang="ja-JP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昭和の価値観で判断していると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やっぱり間違ってしまう。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令和の現実を学べ。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2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94179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43B3D-14CE-20CB-7168-410FD0CA8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D7BD0C60-E0D8-C5A1-151D-AE3AEC51D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22" y="764704"/>
            <a:ext cx="9076078" cy="6220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産業力衰退：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経常黒字は世界３位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外国人優遇：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金額些少で、影響ゼロ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財務省：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税収は史上最高だが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大赤字予算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を組む</a:t>
            </a:r>
            <a:endParaRPr lang="en-US" altLang="ja-JP" sz="2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→ 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やっているのは緊縮財政どころか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超積極財政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→ 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なのにドル建て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GDP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縮小 ☜ </a:t>
            </a:r>
            <a:r>
              <a:rPr lang="ja-JP" altLang="en-US" sz="2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つまり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無能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☜ </a:t>
            </a:r>
            <a:r>
              <a:rPr lang="en-US" altLang="ja-JP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MMT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論者の求める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積極財政は効果なし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 消費税：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減税</a:t>
            </a:r>
            <a:r>
              <a:rPr lang="en-US" altLang="ja-JP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廃止→貯金増</a:t>
            </a:r>
            <a:r>
              <a:rPr lang="ja-JP" altLang="en-US" sz="2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となるだけ</a:t>
            </a:r>
            <a:endParaRPr lang="en-US" altLang="ja-JP" sz="2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ja-JP" altLang="en-US" sz="48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 財界： 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円安→保有ドル増価でウハウハ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☜ 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なのに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賃上げ</a:t>
            </a:r>
            <a:r>
              <a:rPr lang="ja-JP" altLang="en-US" sz="2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や納入価格上げをせず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内需を破壊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154FB1-806C-6171-434B-0B71A7BBDD1B}"/>
              </a:ext>
            </a:extLst>
          </p:cNvPr>
          <p:cNvSpPr txBox="1"/>
          <p:nvPr/>
        </p:nvSpPr>
        <p:spPr>
          <a:xfrm>
            <a:off x="67922" y="1619947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4B524A-069A-5A93-F29B-3B25F1BD27FE}"/>
              </a:ext>
            </a:extLst>
          </p:cNvPr>
          <p:cNvSpPr txBox="1"/>
          <p:nvPr/>
        </p:nvSpPr>
        <p:spPr>
          <a:xfrm>
            <a:off x="67922" y="796032"/>
            <a:ext cx="90971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99C98C-A6B5-2D98-2D5D-55C5F5DB5435}"/>
              </a:ext>
            </a:extLst>
          </p:cNvPr>
          <p:cNvSpPr txBox="1"/>
          <p:nvPr/>
        </p:nvSpPr>
        <p:spPr>
          <a:xfrm>
            <a:off x="63310" y="2383696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△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3670F2C-5FDE-D8BF-1A7B-F5E5B1D35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-27384"/>
            <a:ext cx="8964613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日本経済衰退の真犯人は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…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0B4556B-5A43-FD62-204B-CD5C207AA152}"/>
              </a:ext>
            </a:extLst>
          </p:cNvPr>
          <p:cNvSpPr/>
          <p:nvPr/>
        </p:nvSpPr>
        <p:spPr bwMode="auto">
          <a:xfrm>
            <a:off x="140162" y="5682878"/>
            <a:ext cx="665328" cy="638133"/>
          </a:xfrm>
          <a:prstGeom prst="ellipse">
            <a:avLst/>
          </a:prstGeom>
          <a:noFill/>
          <a:ln w="152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0B8C02-813B-7730-F552-8B40266BEA72}"/>
              </a:ext>
            </a:extLst>
          </p:cNvPr>
          <p:cNvSpPr txBox="1"/>
          <p:nvPr/>
        </p:nvSpPr>
        <p:spPr>
          <a:xfrm>
            <a:off x="35496" y="4832110"/>
            <a:ext cx="930062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△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AutoShape 26">
            <a:extLst>
              <a:ext uri="{FF2B5EF4-FFF2-40B4-BE49-F238E27FC236}">
                <a16:creationId xmlns:a16="http://schemas.microsoft.com/office/drawing/2014/main" id="{B2EB92FF-E5A0-EEA5-8554-844D8D172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45" y="368660"/>
            <a:ext cx="7455109" cy="6120680"/>
          </a:xfrm>
          <a:prstGeom prst="star24">
            <a:avLst>
              <a:gd name="adj" fmla="val 46787"/>
            </a:avLst>
          </a:prstGeom>
          <a:solidFill>
            <a:srgbClr val="FF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歯科医療の維持に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絶対に必要なのは</a:t>
            </a:r>
            <a:r>
              <a:rPr lang="en-US" altLang="ja-JP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患者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保険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税金の負担比率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の設定し直し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☜ 税部分の増額</a:t>
            </a:r>
            <a:r>
              <a:rPr lang="en-US" altLang="ja-JP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ja-JP" altLang="en-US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そのためにやるべきことは</a:t>
            </a:r>
            <a:r>
              <a:rPr lang="en-US" altLang="ja-JP" sz="32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…</a:t>
            </a: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命や健康よりも利潤を優先する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「新自由主義」の否定を明言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金融所得</a:t>
            </a: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への税率上昇</a:t>
            </a:r>
            <a:endParaRPr lang="en-US" altLang="ja-JP" sz="32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→医療関係への充当を、</a:t>
            </a:r>
            <a:endParaRPr lang="en-US" altLang="ja-JP" sz="32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32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業界で主張</a:t>
            </a:r>
            <a:endParaRPr lang="en-US" altLang="ja-JP" sz="32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2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502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4" grpId="0" animBg="1"/>
      <p:bldP spid="10" grpId="0" animBg="1"/>
      <p:bldP spid="11" grpId="0" animBg="1"/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0B4937E4-24B0-BC1C-8A41-72CDC5D1A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3200196"/>
            <a:ext cx="3880043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半減以下</a:t>
            </a:r>
            <a:endParaRPr lang="en-US" altLang="ja-JP" sz="54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同水準</a:t>
            </a:r>
            <a:endParaRPr lang="en-US" altLang="ja-JP" sz="54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ja-JP" altLang="en-US" sz="54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倍増以上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0ECCEB1B-184D-440F-8C31-A975BF347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244674"/>
            <a:ext cx="9144000" cy="153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altLang="ja-JP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90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ja-JP" altLang="en-US" sz="2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（バブル最盛期）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と、２</a:t>
            </a:r>
            <a:r>
              <a:rPr lang="en-US" altLang="ja-JP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ja-JP" altLang="en-US" sz="2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（昨年）</a:t>
            </a: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を比べると、</a:t>
            </a:r>
            <a:r>
              <a:rPr lang="ja-JP" altLang="en-US" sz="48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日本の輸出額（ドル）は？</a:t>
            </a:r>
            <a:endParaRPr lang="en-US" altLang="ja-JP" sz="48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1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＠財務省 国際収支状況</a:t>
            </a:r>
          </a:p>
        </p:txBody>
      </p:sp>
      <p:sp>
        <p:nvSpPr>
          <p:cNvPr id="3389443" name="Text Box 3">
            <a:extLst>
              <a:ext uri="{FF2B5EF4-FFF2-40B4-BE49-F238E27FC236}">
                <a16:creationId xmlns:a16="http://schemas.microsoft.com/office/drawing/2014/main" id="{B6294455-3018-40A5-89B8-C1F6EC3E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7795" y="2605753"/>
            <a:ext cx="5350709" cy="442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ヒント</a:t>
            </a:r>
            <a:r>
              <a:rPr lang="en-US" altLang="ja-JP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:</a:t>
            </a:r>
          </a:p>
          <a:p>
            <a:pPr marL="536575" indent="-536575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輸出は「㈱日本の売上」のようなものです</a:t>
            </a:r>
            <a:endParaRPr lang="en-US" altLang="ja-JP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36575" indent="-536575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 輸出は日本で生産され、　　税関を通って海外に売られた商品の額で、９９％が　　　　</a:t>
            </a:r>
            <a:r>
              <a:rPr lang="en-US" altLang="ja-JP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ハイテク</a:t>
            </a:r>
            <a:r>
              <a:rPr lang="en-US" altLang="ja-JP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工業製品です</a:t>
            </a:r>
            <a:endParaRPr lang="en-US" altLang="ja-JP" dirty="0">
              <a:solidFill>
                <a:srgbClr val="FF66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36575" indent="-536575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ja-JP" altLang="en-US" dirty="0">
                <a:solidFill>
                  <a:srgbClr val="FF66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海外移転した工場の売上は、輸出に入らなくなります</a:t>
            </a:r>
            <a:endParaRPr lang="en-US" altLang="ja-JP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D4D79601-67AB-4CF4-95B5-C172956B87B6}"/>
              </a:ext>
            </a:extLst>
          </p:cNvPr>
          <p:cNvSpPr/>
          <p:nvPr/>
        </p:nvSpPr>
        <p:spPr bwMode="auto">
          <a:xfrm>
            <a:off x="140617" y="5236494"/>
            <a:ext cx="663732" cy="638133"/>
          </a:xfrm>
          <a:prstGeom prst="ellipse">
            <a:avLst/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B00A2F-DE4F-4FD5-92EF-23D9DD1D86B5}"/>
              </a:ext>
            </a:extLst>
          </p:cNvPr>
          <p:cNvSpPr txBox="1"/>
          <p:nvPr/>
        </p:nvSpPr>
        <p:spPr>
          <a:xfrm>
            <a:off x="27107" y="4243266"/>
            <a:ext cx="927831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7B2E73-E3A5-4E89-923C-5C9C9C0F01BF}"/>
              </a:ext>
            </a:extLst>
          </p:cNvPr>
          <p:cNvSpPr txBox="1"/>
          <p:nvPr/>
        </p:nvSpPr>
        <p:spPr>
          <a:xfrm>
            <a:off x="18718" y="3285342"/>
            <a:ext cx="907530" cy="757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5400" dirty="0">
                <a:solidFill>
                  <a:srgbClr val="FF0000"/>
                </a:solidFill>
                <a:latin typeface="HGP創英角ﾎﾟｯﾌﾟ体" panose="040B0A00000000000000" pitchFamily="50" charset="-128"/>
              </a:rPr>
              <a:t>×</a:t>
            </a:r>
            <a:endParaRPr kumimoji="1" lang="ja-JP" altLang="en-US" sz="5400" dirty="0">
              <a:solidFill>
                <a:srgbClr val="7030A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67C8DF1D-237C-D9A1-363D-D63CFC5F6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93" y="51823"/>
            <a:ext cx="8964613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0"/>
              </a:spcBef>
              <a:buNone/>
            </a:pP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どうする？の前に現実を把握せよ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例：日本の輸出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96234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389443" grpId="0" uiExpand="1" build="p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0A12B9E-2456-7327-E70B-3E490CB3A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8C4F00A-6DED-73A9-83EA-1E33B3B6F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24745"/>
            <a:ext cx="8903707" cy="5616624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10F7363E-D3FB-0791-41EB-C39F0D3D2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628"/>
            <a:ext cx="91440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日本製品の輸出額は高位安定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という事実を、誰も確かめず語らないガラパゴス日本</a:t>
            </a: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1DD5130E-F992-0588-D4D5-D22691338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6528" y="6073072"/>
            <a:ext cx="232430" cy="62088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6705D33-F957-2F22-33F0-C729C0717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4044" y="2861745"/>
            <a:ext cx="465056" cy="23567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48A70C11-E92B-EA95-B4BF-EB94F3B34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816" y="4485102"/>
            <a:ext cx="330488" cy="18835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03D67FA8-0B2D-C04E-C3F0-21E14414A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2" y="6069591"/>
            <a:ext cx="232430" cy="62088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51E1313A-71AF-B3FE-4DE3-49B341C6C520}"/>
              </a:ext>
            </a:extLst>
          </p:cNvPr>
          <p:cNvSpPr/>
          <p:nvPr/>
        </p:nvSpPr>
        <p:spPr bwMode="auto">
          <a:xfrm>
            <a:off x="2566662" y="2759156"/>
            <a:ext cx="1872208" cy="1010931"/>
          </a:xfrm>
          <a:prstGeom prst="rightArrow">
            <a:avLst>
              <a:gd name="adj1" fmla="val 75390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車は６分の１だけ。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主力は</a:t>
            </a: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製造業向け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機械、部品</a:t>
            </a:r>
            <a:r>
              <a:rPr lang="en-US" altLang="ja-JP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､</a:t>
            </a: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素材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040B6C-70AB-C672-49FA-C687D78FEA35}"/>
              </a:ext>
            </a:extLst>
          </p:cNvPr>
          <p:cNvSpPr txBox="1"/>
          <p:nvPr/>
        </p:nvSpPr>
        <p:spPr>
          <a:xfrm>
            <a:off x="4953812" y="3562372"/>
            <a:ext cx="432048" cy="256264"/>
          </a:xfrm>
          <a:prstGeom prst="rect">
            <a:avLst/>
          </a:prstGeom>
          <a:solidFill>
            <a:srgbClr val="CCF1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82D76E3D-5025-2C03-6492-3E7B967AC314}"/>
              </a:ext>
            </a:extLst>
          </p:cNvPr>
          <p:cNvSpPr/>
          <p:nvPr/>
        </p:nvSpPr>
        <p:spPr bwMode="auto">
          <a:xfrm>
            <a:off x="7448299" y="1268760"/>
            <a:ext cx="1411523" cy="576064"/>
          </a:xfrm>
          <a:prstGeom prst="downArrow">
            <a:avLst>
              <a:gd name="adj1" fmla="val 69932"/>
              <a:gd name="adj2" fmla="val 412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最高水準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は維持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504437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5" grpId="0" animBg="1"/>
      <p:bldP spid="10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80A12B9E-2456-7327-E70B-3E490CB3A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8C4F00A-6DED-73A9-83EA-1E33B3B6F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24745"/>
            <a:ext cx="8903707" cy="5616624"/>
          </a:xfrm>
          <a:prstGeom prst="rect">
            <a:avLst/>
          </a:prstGeom>
        </p:spPr>
      </p:pic>
      <p:sp>
        <p:nvSpPr>
          <p:cNvPr id="3" name="AutoShape 4">
            <a:extLst>
              <a:ext uri="{FF2B5EF4-FFF2-40B4-BE49-F238E27FC236}">
                <a16:creationId xmlns:a16="http://schemas.microsoft.com/office/drawing/2014/main" id="{1DD5130E-F992-0588-D4D5-D22691338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6528" y="6073072"/>
            <a:ext cx="232430" cy="62088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E6705D33-F957-2F22-33F0-C729C0717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4044" y="2861745"/>
            <a:ext cx="465056" cy="23567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1923B9C1-AB03-0A2D-64A4-6BE431682304}"/>
              </a:ext>
            </a:extLst>
          </p:cNvPr>
          <p:cNvSpPr/>
          <p:nvPr/>
        </p:nvSpPr>
        <p:spPr bwMode="auto">
          <a:xfrm>
            <a:off x="7448299" y="1340768"/>
            <a:ext cx="1411523" cy="576064"/>
          </a:xfrm>
          <a:prstGeom prst="downArrow">
            <a:avLst>
              <a:gd name="adj1" fmla="val 69932"/>
              <a:gd name="adj2" fmla="val 412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最高水準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は維持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48A70C11-E92B-EA95-B4BF-EB94F3B34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816" y="4485102"/>
            <a:ext cx="330488" cy="18835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03D67FA8-0B2D-C04E-C3F0-21E14414A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2" y="6069591"/>
            <a:ext cx="232430" cy="62088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51E1313A-71AF-B3FE-4DE3-49B341C6C520}"/>
              </a:ext>
            </a:extLst>
          </p:cNvPr>
          <p:cNvSpPr/>
          <p:nvPr/>
        </p:nvSpPr>
        <p:spPr bwMode="auto">
          <a:xfrm>
            <a:off x="2566662" y="2759156"/>
            <a:ext cx="1872208" cy="1010931"/>
          </a:xfrm>
          <a:prstGeom prst="rightArrow">
            <a:avLst>
              <a:gd name="adj1" fmla="val 75390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車は６分の１だけ。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主力は</a:t>
            </a: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製造業向け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機械、部品</a:t>
            </a:r>
            <a:r>
              <a:rPr lang="en-US" altLang="ja-JP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､</a:t>
            </a: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素材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67E83601-19A5-4719-FD80-1F044DDF282A}"/>
              </a:ext>
            </a:extLst>
          </p:cNvPr>
          <p:cNvSpPr/>
          <p:nvPr/>
        </p:nvSpPr>
        <p:spPr bwMode="auto">
          <a:xfrm rot="779202">
            <a:off x="5728580" y="1834432"/>
            <a:ext cx="2507927" cy="325065"/>
          </a:xfrm>
          <a:prstGeom prst="rightArrow">
            <a:avLst>
              <a:gd name="adj1" fmla="val 66776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ゆっくり低落傾向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571F51BE-BF42-69EC-DF73-BBD5BB803FBB}"/>
              </a:ext>
            </a:extLst>
          </p:cNvPr>
          <p:cNvSpPr/>
          <p:nvPr/>
        </p:nvSpPr>
        <p:spPr bwMode="auto">
          <a:xfrm rot="20502092">
            <a:off x="5886567" y="4143424"/>
            <a:ext cx="2360309" cy="364419"/>
          </a:xfrm>
          <a:prstGeom prst="rightArrow">
            <a:avLst>
              <a:gd name="adj1" fmla="val 66776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円安に向かったが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1D749169-BB95-B1CD-9020-7E3F519411D9}"/>
              </a:ext>
            </a:extLst>
          </p:cNvPr>
          <p:cNvSpPr/>
          <p:nvPr/>
        </p:nvSpPr>
        <p:spPr bwMode="auto">
          <a:xfrm rot="1387224">
            <a:off x="961032" y="3396115"/>
            <a:ext cx="5042272" cy="366910"/>
          </a:xfrm>
          <a:prstGeom prst="rightArrow">
            <a:avLst>
              <a:gd name="adj1" fmla="val 66776"/>
              <a:gd name="adj2" fmla="val 28936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円高になって行ったが　　　</a:t>
            </a:r>
            <a:endParaRPr lang="en-US" altLang="ja-JP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0F56B333-72C0-D4FF-7E51-F58AE32A183A}"/>
              </a:ext>
            </a:extLst>
          </p:cNvPr>
          <p:cNvSpPr/>
          <p:nvPr/>
        </p:nvSpPr>
        <p:spPr bwMode="auto">
          <a:xfrm rot="19689742">
            <a:off x="337328" y="3090946"/>
            <a:ext cx="5721535" cy="368876"/>
          </a:xfrm>
          <a:prstGeom prst="rightArrow">
            <a:avLst>
              <a:gd name="adj1" fmla="val 66776"/>
              <a:gd name="adj2" fmla="val 28936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　輸出は激増。順序が逆で、輸出激増だから円高になった。</a:t>
            </a:r>
            <a:endParaRPr lang="en-US" altLang="ja-JP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BA807A-4103-A0C0-8782-036ED0A944A3}"/>
              </a:ext>
            </a:extLst>
          </p:cNvPr>
          <p:cNvSpPr txBox="1"/>
          <p:nvPr/>
        </p:nvSpPr>
        <p:spPr>
          <a:xfrm>
            <a:off x="4953812" y="3562372"/>
            <a:ext cx="432048" cy="256264"/>
          </a:xfrm>
          <a:prstGeom prst="rect">
            <a:avLst/>
          </a:prstGeom>
          <a:solidFill>
            <a:srgbClr val="CCF1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310C0CD2-0851-3482-A722-074B46AB6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628"/>
            <a:ext cx="91440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ドルで見た輸出額は高位安定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という事実を、誰も知らず語らないガラパゴス日本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10F7363E-D3FB-0791-41EB-C39F0D3D2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772" y="17328"/>
            <a:ext cx="9252520" cy="11794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6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円高でも売れる＝円安でも増えない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という事実を、誰も確かめず語らないガラパゴス日本</a:t>
            </a:r>
            <a:endParaRPr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ja-JP" altLang="en-US" sz="6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1923B9C1-AB03-0A2D-64A4-6BE431682304}"/>
              </a:ext>
            </a:extLst>
          </p:cNvPr>
          <p:cNvSpPr/>
          <p:nvPr/>
        </p:nvSpPr>
        <p:spPr bwMode="auto">
          <a:xfrm>
            <a:off x="7448299" y="1196752"/>
            <a:ext cx="1516189" cy="792088"/>
          </a:xfrm>
          <a:prstGeom prst="downArrow">
            <a:avLst>
              <a:gd name="adj1" fmla="val 90086"/>
              <a:gd name="adj2" fmla="val 412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000" dirty="0">
              <a:solidFill>
                <a:srgbClr val="002060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円安に甘え</a:t>
            </a:r>
            <a:endParaRPr lang="en-US" altLang="ja-JP" sz="1800" dirty="0">
              <a:solidFill>
                <a:srgbClr val="002060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値上げに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失敗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36200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 animBg="1"/>
      <p:bldP spid="15" grpId="0" animBg="1"/>
      <p:bldP spid="10" grpId="0" animBg="1"/>
      <p:bldP spid="8" grpId="0" animBg="1"/>
      <p:bldP spid="11" grpId="0" animBg="1"/>
      <p:bldP spid="12" grpId="0" animBg="1"/>
      <p:bldP spid="1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4CE42-2B37-C894-2FD3-FB6B43D39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70FAF2F-FEF3-68EC-314E-434469BC5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24745"/>
            <a:ext cx="8903707" cy="5616624"/>
          </a:xfrm>
          <a:prstGeom prst="rect">
            <a:avLst/>
          </a:prstGeom>
        </p:spPr>
      </p:pic>
      <p:sp>
        <p:nvSpPr>
          <p:cNvPr id="3" name="AutoShape 4">
            <a:extLst>
              <a:ext uri="{FF2B5EF4-FFF2-40B4-BE49-F238E27FC236}">
                <a16:creationId xmlns:a16="http://schemas.microsoft.com/office/drawing/2014/main" id="{F445F582-277C-2523-F951-04EC7199A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36528" y="6073072"/>
            <a:ext cx="232430" cy="62088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D54DBC43-6D59-1B95-EBEF-0A6766E2B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4044" y="2861745"/>
            <a:ext cx="465056" cy="235679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0833AE1A-7C36-867F-B039-58864CB5B542}"/>
              </a:ext>
            </a:extLst>
          </p:cNvPr>
          <p:cNvSpPr/>
          <p:nvPr/>
        </p:nvSpPr>
        <p:spPr bwMode="auto">
          <a:xfrm>
            <a:off x="7448299" y="1340768"/>
            <a:ext cx="1411523" cy="576064"/>
          </a:xfrm>
          <a:prstGeom prst="downArrow">
            <a:avLst>
              <a:gd name="adj1" fmla="val 69932"/>
              <a:gd name="adj2" fmla="val 412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</a:rPr>
              <a:t>最高水準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は維持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9DF4CA37-9698-8CDB-4B4F-CD9C77ECC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816" y="4485102"/>
            <a:ext cx="330488" cy="18835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5" name="AutoShape 4">
            <a:extLst>
              <a:ext uri="{FF2B5EF4-FFF2-40B4-BE49-F238E27FC236}">
                <a16:creationId xmlns:a16="http://schemas.microsoft.com/office/drawing/2014/main" id="{6CAB5701-9F6A-87C9-32A9-542F02D79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2" y="6069591"/>
            <a:ext cx="232430" cy="620886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ja-JP" altLang="en-US" sz="1600">
              <a:solidFill>
                <a:srgbClr val="CC0000"/>
              </a:solidFill>
              <a:ea typeface="HGP創英角ﾎﾟｯﾌﾟ体" panose="040B0A00000000000000" pitchFamily="50" charset="-128"/>
            </a:endParaRP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27764FE5-53D6-47FF-473F-463E55BB0788}"/>
              </a:ext>
            </a:extLst>
          </p:cNvPr>
          <p:cNvSpPr/>
          <p:nvPr/>
        </p:nvSpPr>
        <p:spPr bwMode="auto">
          <a:xfrm>
            <a:off x="2566662" y="2759156"/>
            <a:ext cx="1872208" cy="1010931"/>
          </a:xfrm>
          <a:prstGeom prst="rightArrow">
            <a:avLst>
              <a:gd name="adj1" fmla="val 75390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車は６分の１だけ。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HGP創英角ﾎﾟｯﾌﾟ体" panose="040B0A00000000000000" pitchFamily="50" charset="-128"/>
              </a:rPr>
              <a:t>主力は</a:t>
            </a: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製造業向け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機械、部品</a:t>
            </a:r>
            <a:r>
              <a:rPr lang="en-US" altLang="ja-JP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､</a:t>
            </a: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素材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0E015D55-0E0E-FC32-509D-477FBFD65BEA}"/>
              </a:ext>
            </a:extLst>
          </p:cNvPr>
          <p:cNvSpPr/>
          <p:nvPr/>
        </p:nvSpPr>
        <p:spPr bwMode="auto">
          <a:xfrm rot="779202">
            <a:off x="5728580" y="1834432"/>
            <a:ext cx="2507927" cy="325065"/>
          </a:xfrm>
          <a:prstGeom prst="rightArrow">
            <a:avLst>
              <a:gd name="adj1" fmla="val 66776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ゆっくり低落傾向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C90BCBC3-4826-82C1-A2B8-D001DE72FB57}"/>
              </a:ext>
            </a:extLst>
          </p:cNvPr>
          <p:cNvSpPr/>
          <p:nvPr/>
        </p:nvSpPr>
        <p:spPr bwMode="auto">
          <a:xfrm rot="20502092">
            <a:off x="5886567" y="4143424"/>
            <a:ext cx="2360309" cy="364419"/>
          </a:xfrm>
          <a:prstGeom prst="rightArrow">
            <a:avLst>
              <a:gd name="adj1" fmla="val 66776"/>
              <a:gd name="adj2" fmla="val 2893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2060"/>
                </a:solidFill>
                <a:latin typeface="HGP創英角ﾎﾟｯﾌﾟ体" panose="040B0A00000000000000" pitchFamily="50" charset="-128"/>
              </a:rPr>
              <a:t>円安に向かったが</a:t>
            </a:r>
            <a:endParaRPr lang="en-US" altLang="ja-JP" dirty="0">
              <a:solidFill>
                <a:srgbClr val="00206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2" name="矢印: 右 11">
            <a:extLst>
              <a:ext uri="{FF2B5EF4-FFF2-40B4-BE49-F238E27FC236}">
                <a16:creationId xmlns:a16="http://schemas.microsoft.com/office/drawing/2014/main" id="{64311C80-2856-2545-A7A1-ED39A62A79A5}"/>
              </a:ext>
            </a:extLst>
          </p:cNvPr>
          <p:cNvSpPr/>
          <p:nvPr/>
        </p:nvSpPr>
        <p:spPr bwMode="auto">
          <a:xfrm rot="1387224">
            <a:off x="961032" y="3396115"/>
            <a:ext cx="5042272" cy="366910"/>
          </a:xfrm>
          <a:prstGeom prst="rightArrow">
            <a:avLst>
              <a:gd name="adj1" fmla="val 66776"/>
              <a:gd name="adj2" fmla="val 28936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円高になって行ったが　　　</a:t>
            </a:r>
            <a:endParaRPr lang="en-US" altLang="ja-JP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3" name="矢印: 右 12">
            <a:extLst>
              <a:ext uri="{FF2B5EF4-FFF2-40B4-BE49-F238E27FC236}">
                <a16:creationId xmlns:a16="http://schemas.microsoft.com/office/drawing/2014/main" id="{B795303D-B88D-90A7-C5B9-5BDA92CA682C}"/>
              </a:ext>
            </a:extLst>
          </p:cNvPr>
          <p:cNvSpPr/>
          <p:nvPr/>
        </p:nvSpPr>
        <p:spPr bwMode="auto">
          <a:xfrm rot="19689742">
            <a:off x="337328" y="3090946"/>
            <a:ext cx="5721535" cy="368876"/>
          </a:xfrm>
          <a:prstGeom prst="rightArrow">
            <a:avLst>
              <a:gd name="adj1" fmla="val 66776"/>
              <a:gd name="adj2" fmla="val 28936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C00000"/>
                </a:solidFill>
                <a:latin typeface="HGP創英角ﾎﾟｯﾌﾟ体" panose="040B0A00000000000000" pitchFamily="50" charset="-128"/>
              </a:rPr>
              <a:t>　輸出は激増。順序が逆で、輸出激増だから円高になった。</a:t>
            </a:r>
            <a:endParaRPr lang="en-US" altLang="ja-JP" dirty="0">
              <a:solidFill>
                <a:srgbClr val="C00000"/>
              </a:solidFill>
              <a:latin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248E8B0-67AB-9681-F2DE-89EDCDB79049}"/>
              </a:ext>
            </a:extLst>
          </p:cNvPr>
          <p:cNvSpPr txBox="1"/>
          <p:nvPr/>
        </p:nvSpPr>
        <p:spPr>
          <a:xfrm>
            <a:off x="4953812" y="3562372"/>
            <a:ext cx="432048" cy="256264"/>
          </a:xfrm>
          <a:prstGeom prst="rect">
            <a:avLst/>
          </a:prstGeom>
          <a:solidFill>
            <a:srgbClr val="CCF1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756720B1-CD69-ED4A-01B5-5E67FAAC7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628"/>
            <a:ext cx="91440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ドルで見た輸出額は高位安定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という事実を、誰も知らず語らないガラパゴス日本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36A2E5A-E972-9E33-9298-A74BC4409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772" y="17328"/>
            <a:ext cx="9252520" cy="11794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1430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2286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3429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4572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914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1371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ja-JP" sz="6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円高でも売れる＝円安でも増えない</a:t>
            </a:r>
            <a:endParaRPr lang="en-US" altLang="ja-JP" sz="48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という事実を、誰も確かめず語らないガラパゴス日本</a:t>
            </a:r>
            <a:endParaRPr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ja-JP" altLang="en-US" sz="6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矢印: 下 6">
            <a:extLst>
              <a:ext uri="{FF2B5EF4-FFF2-40B4-BE49-F238E27FC236}">
                <a16:creationId xmlns:a16="http://schemas.microsoft.com/office/drawing/2014/main" id="{8810BEC4-1672-FE50-ACF3-D78B64AE37B7}"/>
              </a:ext>
            </a:extLst>
          </p:cNvPr>
          <p:cNvSpPr/>
          <p:nvPr/>
        </p:nvSpPr>
        <p:spPr bwMode="auto">
          <a:xfrm>
            <a:off x="7448299" y="1196752"/>
            <a:ext cx="1516189" cy="792088"/>
          </a:xfrm>
          <a:prstGeom prst="downArrow">
            <a:avLst>
              <a:gd name="adj1" fmla="val 90086"/>
              <a:gd name="adj2" fmla="val 412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0800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000" dirty="0">
              <a:solidFill>
                <a:srgbClr val="002060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円安に甘え</a:t>
            </a:r>
            <a:endParaRPr lang="en-US" altLang="ja-JP" sz="1800" dirty="0">
              <a:solidFill>
                <a:srgbClr val="002060"/>
              </a:solidFill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値上げに</a:t>
            </a:r>
            <a:endParaRPr kumimoji="1" lang="en-US" altLang="ja-JP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dirty="0">
                <a:solidFill>
                  <a:srgbClr val="002060"/>
                </a:solidFill>
              </a:rPr>
              <a:t>失敗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  <p:sp>
        <p:nvSpPr>
          <p:cNvPr id="18" name="AutoShape 26">
            <a:extLst>
              <a:ext uri="{FF2B5EF4-FFF2-40B4-BE49-F238E27FC236}">
                <a16:creationId xmlns:a16="http://schemas.microsoft.com/office/drawing/2014/main" id="{0B8E7A31-81E5-C57B-084A-B1925292D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7384"/>
            <a:ext cx="8820471" cy="6858000"/>
          </a:xfrm>
          <a:prstGeom prst="star24">
            <a:avLst>
              <a:gd name="adj" fmla="val 46787"/>
            </a:avLst>
          </a:prstGeom>
          <a:solidFill>
            <a:srgbClr val="FFFFCC"/>
          </a:solidFill>
          <a:ln w="762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1600" kern="1200">
                <a:solidFill>
                  <a:srgbClr val="CC0000"/>
                </a:solidFill>
                <a:latin typeface="Arial" panose="020B0604020202020204" pitchFamily="34" charset="0"/>
                <a:ea typeface="HGP創英角ﾎﾟｯﾌﾟ体" panose="040B0A00000000000000" pitchFamily="50" charset="-128"/>
                <a:cs typeface="+mn-cs"/>
              </a:defRPr>
            </a:lvl9pPr>
          </a:lstStyle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必要なのは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アンラーニング。</a:t>
            </a:r>
            <a:endParaRPr lang="en-US" altLang="ja-JP" sz="48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endParaRPr lang="en-US" altLang="ja-JP" sz="1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“円</a:t>
            </a:r>
            <a:r>
              <a:rPr lang="ja-JP" altLang="en-US" sz="40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高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→輸出</a:t>
            </a:r>
            <a:r>
              <a:rPr lang="ja-JP" altLang="en-US" sz="40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減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”という通説と、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“円</a:t>
            </a:r>
            <a:r>
              <a:rPr lang="ja-JP" altLang="en-US" sz="40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安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→輸出</a:t>
            </a:r>
            <a:r>
              <a:rPr lang="ja-JP" altLang="en-US" sz="4000" u="sng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増</a:t>
            </a: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”という通説を、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現実の数字は逆だったと確認して、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いったん捨てなくてはならない。</a:t>
            </a:r>
            <a:endParaRPr lang="en-US" altLang="ja-JP" sz="40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120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「逆が常に正解」というのでもない。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8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正解のない状態に耐えつつ、</a:t>
            </a:r>
            <a:endParaRPr lang="en-US" altLang="ja-JP" sz="48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数字をウォッチし続けるのが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85000"/>
              </a:lnSpc>
              <a:spcBef>
                <a:spcPts val="0"/>
              </a:spcBef>
              <a:buFontTx/>
              <a:buNone/>
            </a:pPr>
            <a:r>
              <a:rPr lang="ja-JP" altLang="en-US" sz="40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正しい態度。</a:t>
            </a:r>
            <a:endParaRPr lang="en-US" altLang="ja-JP" sz="40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33665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9" grpId="0" animBg="1"/>
      <p:bldP spid="15" grpId="0" animBg="1"/>
      <p:bldP spid="10" grpId="0" animBg="1"/>
      <p:bldP spid="8" grpId="0" animBg="1"/>
      <p:bldP spid="11" grpId="0" animBg="1"/>
      <p:bldP spid="12" grpId="0" animBg="1"/>
      <p:bldP spid="13" grpId="0" animBg="1"/>
      <p:bldP spid="7" grpId="0" animBg="1"/>
      <p:bldP spid="18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07F8B7-B129-DB7C-D1DE-DA973049E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74D2F81A-011C-0F54-3266-D2CAC5801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1" y="44624"/>
            <a:ext cx="91805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情報をどこから取っていますか？</a:t>
            </a:r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FB575BD-8849-94F7-F026-B7EA84F9D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98" y="980728"/>
            <a:ext cx="8910290" cy="6053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1071563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25095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30338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804863" indent="-804863" eaLnBrk="1" hangingPunct="1">
              <a:lnSpc>
                <a:spcPct val="85000"/>
              </a:lnSpc>
              <a:spcBef>
                <a:spcPts val="1800"/>
              </a:spcBef>
              <a:buNone/>
            </a:pPr>
            <a:r>
              <a:rPr lang="ja-JP" altLang="en-US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☆ 言語情報</a:t>
            </a:r>
            <a:endParaRPr lang="en-US" altLang="ja-JP" sz="4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★ テキスト（文字になった情報）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 数字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1800"/>
              </a:spcBef>
              <a:buFontTx/>
              <a:buNone/>
            </a:pPr>
            <a:r>
              <a:rPr lang="ja-JP" altLang="en-US" sz="4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☆ 非言語情報</a:t>
            </a:r>
            <a:endParaRPr lang="en-US" altLang="ja-JP" sz="48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FontTx/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 誰かの作成した動画・画像</a:t>
            </a:r>
            <a:endParaRPr lang="en-US" altLang="ja-JP" sz="3600" dirty="0">
              <a:solidFill>
                <a:srgbClr val="6633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★ 地図や衛星写真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6633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 自分で見た光景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★ 自分で聞いた音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★ 自分で感じた触覚・味覚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804863" indent="-804863" eaLnBrk="1" hangingPunct="1">
              <a:lnSpc>
                <a:spcPct val="85000"/>
              </a:lnSpc>
              <a:spcBef>
                <a:spcPts val="600"/>
              </a:spcBef>
              <a:buNone/>
            </a:pPr>
            <a:r>
              <a:rPr lang="ja-JP" altLang="en-US" sz="3600" dirty="0">
                <a:solidFill>
                  <a:srgbClr val="006699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★ 潜在意識に眠る感情</a:t>
            </a:r>
            <a:endParaRPr lang="en-US" altLang="ja-JP" sz="3600" dirty="0">
              <a:solidFill>
                <a:srgbClr val="006699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AC4F601E-E508-D8C5-EF03-E3F655847E97}"/>
              </a:ext>
            </a:extLst>
          </p:cNvPr>
          <p:cNvSpPr/>
          <p:nvPr/>
        </p:nvSpPr>
        <p:spPr bwMode="auto">
          <a:xfrm>
            <a:off x="7020272" y="1700808"/>
            <a:ext cx="1656184" cy="432048"/>
          </a:xfrm>
          <a:prstGeom prst="wedgeRoundRectCallout">
            <a:avLst>
              <a:gd name="adj1" fmla="val -55489"/>
              <a:gd name="adj2" fmla="val -2552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はこれ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HGP創英角ﾎﾟｯﾌﾟ体" panose="040B0A00000000000000" pitchFamily="50" charset="-128"/>
              </a:rPr>
              <a:t>を編集</a:t>
            </a:r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404A0336-9D76-C9F3-E267-5E040F2ED4D8}"/>
              </a:ext>
            </a:extLst>
          </p:cNvPr>
          <p:cNvSpPr/>
          <p:nvPr/>
        </p:nvSpPr>
        <p:spPr bwMode="auto">
          <a:xfrm>
            <a:off x="6886416" y="3565058"/>
            <a:ext cx="1646024" cy="432048"/>
          </a:xfrm>
          <a:prstGeom prst="wedgeRoundRectCallout">
            <a:avLst>
              <a:gd name="adj1" fmla="val -66239"/>
              <a:gd name="adj2" fmla="val 35616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はこれ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HGP創英角ﾎﾟｯﾌﾟ体" panose="040B0A00000000000000" pitchFamily="50" charset="-128"/>
              </a:rPr>
              <a:t>を利用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1ED3A6A4-FC2F-3B9D-B6D5-276AF4850940}"/>
              </a:ext>
            </a:extLst>
          </p:cNvPr>
          <p:cNvSpPr/>
          <p:nvPr/>
        </p:nvSpPr>
        <p:spPr bwMode="auto">
          <a:xfrm>
            <a:off x="2504088" y="2276872"/>
            <a:ext cx="1707872" cy="432048"/>
          </a:xfrm>
          <a:prstGeom prst="wedgeRoundRectCallout">
            <a:avLst>
              <a:gd name="adj1" fmla="val -55965"/>
              <a:gd name="adj2" fmla="val -25525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では出てこない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67BB0BBA-B7E8-ED83-1B4A-EB929099DF0B}"/>
              </a:ext>
            </a:extLst>
          </p:cNvPr>
          <p:cNvSpPr/>
          <p:nvPr/>
        </p:nvSpPr>
        <p:spPr bwMode="auto">
          <a:xfrm>
            <a:off x="4788024" y="4233450"/>
            <a:ext cx="1779880" cy="432048"/>
          </a:xfrm>
          <a:prstGeom prst="wedgeRoundRectCallout">
            <a:avLst>
              <a:gd name="adj1" fmla="val -63475"/>
              <a:gd name="adj2" fmla="val -23173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では出てこない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1C95103F-D681-7C7D-F4D1-AE6560D7C309}"/>
              </a:ext>
            </a:extLst>
          </p:cNvPr>
          <p:cNvSpPr/>
          <p:nvPr/>
        </p:nvSpPr>
        <p:spPr bwMode="auto">
          <a:xfrm>
            <a:off x="6176496" y="4809514"/>
            <a:ext cx="288032" cy="1859846"/>
          </a:xfrm>
          <a:prstGeom prst="rightBrace">
            <a:avLst>
              <a:gd name="adj1" fmla="val 10583"/>
              <a:gd name="adj2" fmla="val 29118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600" b="0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Arial" panose="020B0604020202020204" pitchFamily="34" charset="0"/>
              <a:ea typeface="HGP創英角ﾎﾟｯﾌﾟ体" panose="040B0A00000000000000" pitchFamily="50" charset="-128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E7791B31-53E4-FE18-4C38-32A08E700C8C}"/>
              </a:ext>
            </a:extLst>
          </p:cNvPr>
          <p:cNvSpPr/>
          <p:nvPr/>
        </p:nvSpPr>
        <p:spPr bwMode="auto">
          <a:xfrm>
            <a:off x="6732240" y="5013176"/>
            <a:ext cx="1779880" cy="432048"/>
          </a:xfrm>
          <a:prstGeom prst="wedgeRoundRectCallout">
            <a:avLst>
              <a:gd name="adj1" fmla="val -64617"/>
              <a:gd name="adj2" fmla="val 23859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では出てこない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B806B6B7-95CD-C80A-8757-F8231CA42AC1}"/>
              </a:ext>
            </a:extLst>
          </p:cNvPr>
          <p:cNvSpPr/>
          <p:nvPr/>
        </p:nvSpPr>
        <p:spPr bwMode="auto">
          <a:xfrm>
            <a:off x="4406776" y="2298080"/>
            <a:ext cx="3940120" cy="432048"/>
          </a:xfrm>
          <a:prstGeom prst="wedgeRoundRectCallout">
            <a:avLst>
              <a:gd name="adj1" fmla="val -55965"/>
              <a:gd name="adj2" fmla="val -25525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は数字を読んで推論することができない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438A235F-0287-B096-52DE-655F699FCE75}"/>
              </a:ext>
            </a:extLst>
          </p:cNvPr>
          <p:cNvSpPr/>
          <p:nvPr/>
        </p:nvSpPr>
        <p:spPr bwMode="auto">
          <a:xfrm>
            <a:off x="6660232" y="4221088"/>
            <a:ext cx="2270170" cy="572119"/>
          </a:xfrm>
          <a:prstGeom prst="wedgeRoundRectCallout">
            <a:avLst>
              <a:gd name="adj1" fmla="val -55965"/>
              <a:gd name="adj2" fmla="val -25525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は地図を読んで推論</a:t>
            </a:r>
            <a:endParaRPr lang="en-US" altLang="ja-JP" dirty="0">
              <a:solidFill>
                <a:srgbClr val="000066"/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することができない</a:t>
            </a:r>
            <a:endParaRPr kumimoji="1" lang="ja-JP" altLang="en-US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02632A92-5247-88A6-349F-0DBAE0C82D31}"/>
              </a:ext>
            </a:extLst>
          </p:cNvPr>
          <p:cNvSpPr/>
          <p:nvPr/>
        </p:nvSpPr>
        <p:spPr bwMode="auto">
          <a:xfrm>
            <a:off x="6516216" y="5568920"/>
            <a:ext cx="2160240" cy="572119"/>
          </a:xfrm>
          <a:prstGeom prst="wedgeRoundRectCallout">
            <a:avLst>
              <a:gd name="adj1" fmla="val -30097"/>
              <a:gd name="adj2" fmla="val -68146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Ａ</a:t>
            </a: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は自分で見て聞いて</a:t>
            </a:r>
            <a:endParaRPr lang="en-US" altLang="ja-JP" dirty="0">
              <a:solidFill>
                <a:srgbClr val="000066"/>
              </a:solidFill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HGP創英角ﾎﾟｯﾌﾟ体" panose="040B0A00000000000000" pitchFamily="50" charset="-128"/>
              </a:rPr>
              <a:t>感じることができない</a:t>
            </a:r>
          </a:p>
        </p:txBody>
      </p:sp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5C9E3204-4CFE-5BF5-7950-BD44DFD8BD71}"/>
              </a:ext>
            </a:extLst>
          </p:cNvPr>
          <p:cNvSpPr/>
          <p:nvPr/>
        </p:nvSpPr>
        <p:spPr bwMode="auto">
          <a:xfrm>
            <a:off x="6516216" y="6208575"/>
            <a:ext cx="2160240" cy="572119"/>
          </a:xfrm>
          <a:prstGeom prst="wedgeRoundRectCallout">
            <a:avLst>
              <a:gd name="adj1" fmla="val -30097"/>
              <a:gd name="adj2" fmla="val -68146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AI</a:t>
            </a:r>
            <a:r>
              <a:rPr lang="ja-JP" altLang="en-US" dirty="0">
                <a:solidFill>
                  <a:srgbClr val="000066"/>
                </a:solidFill>
                <a:latin typeface="HGP創英角ﾎﾟｯﾌﾟ体" panose="040B0A00000000000000" pitchFamily="50" charset="-128"/>
              </a:rPr>
              <a:t>は、見て聞いて</a:t>
            </a: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HGP創英角ﾎﾟｯﾌﾟ体" panose="040B0A00000000000000" pitchFamily="50" charset="-128"/>
              </a:rPr>
              <a:t>感じた</a:t>
            </a:r>
            <a:endParaRPr kumimoji="1" lang="en-US" altLang="ja-JP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HGP創英角ﾎﾟｯﾌﾟ体" panose="040B0A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HGP創英角ﾎﾟｯﾌﾟ体" panose="040B0A00000000000000" pitchFamily="50" charset="-128"/>
              </a:rPr>
              <a:t>ことを言語化できない</a:t>
            </a:r>
          </a:p>
        </p:txBody>
      </p:sp>
    </p:spTree>
    <p:extLst>
      <p:ext uri="{BB962C8B-B14F-4D97-AF65-F5344CB8AC3E}">
        <p14:creationId xmlns:p14="http://schemas.microsoft.com/office/powerpoint/2010/main" val="28041694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build="allAtOnce" animBg="1"/>
      <p:bldP spid="5" grpId="0" build="allAtOnce" animBg="1"/>
      <p:bldP spid="6" grpId="0" build="allAtOnce" animBg="1"/>
      <p:bldP spid="7" grpId="0" build="allAtOnce" animBg="1"/>
      <p:bldP spid="8" grpId="0" animBg="1"/>
      <p:bldP spid="2" grpId="0" build="allAtOnce" animBg="1"/>
      <p:bldP spid="9" grpId="0" build="allAtOnce" animBg="1"/>
      <p:bldP spid="12" grpId="0" build="allAtOnce" animBg="1"/>
      <p:bldP spid="13" grpId="0" build="allAtOnce" animBg="1"/>
      <p:bldP spid="14" grpId="0" build="allAtOnce" animBg="1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panose="020B0604020202020204" pitchFamily="34" charset="0"/>
            <a:ea typeface="HGP創英角ﾎﾟｯﾌﾟ体" panose="040B0A00000000000000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rgbClr val="CC0000"/>
            </a:solidFill>
            <a:effectLst/>
            <a:latin typeface="Arial" panose="020B0604020202020204" pitchFamily="34" charset="0"/>
            <a:ea typeface="HGP創英角ﾎﾟｯﾌﾟ体" panose="040B0A00000000000000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16347</TotalTime>
  <Words>5297</Words>
  <Application>Microsoft Office PowerPoint</Application>
  <PresentationFormat>画面に合わせる (4:3)</PresentationFormat>
  <Paragraphs>1054</Paragraphs>
  <Slides>40</Slides>
  <Notes>40</Notes>
  <HiddenSlides>12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9" baseType="lpstr">
      <vt:lpstr>HGP創英角ｺﾞｼｯｸUB</vt:lpstr>
      <vt:lpstr>HGP創英角ﾎﾟｯﾌﾟ体</vt:lpstr>
      <vt:lpstr>HG丸ｺﾞｼｯｸM-PRO</vt:lpstr>
      <vt:lpstr>HG創英角ｺﾞｼｯｸUB</vt:lpstr>
      <vt:lpstr>ＭＳ Ｐゴシック</vt:lpstr>
      <vt:lpstr>UD デジタル 教科書体 NK-B</vt:lpstr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人口成熟の実相と歯科の対応戦略</dc:title>
  <dc:creator>Admin</dc:creator>
  <cp:lastModifiedBy>浩介 藻谷</cp:lastModifiedBy>
  <cp:revision>2712</cp:revision>
  <dcterms:created xsi:type="dcterms:W3CDTF">2007-11-10T00:11:24Z</dcterms:created>
  <dcterms:modified xsi:type="dcterms:W3CDTF">2025-07-20T04:48:51Z</dcterms:modified>
</cp:coreProperties>
</file>