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4"/>
  </p:sldMasterIdLst>
  <p:notesMasterIdLst>
    <p:notesMasterId r:id="rId11"/>
  </p:notesMasterIdLst>
  <p:handoutMasterIdLst>
    <p:handoutMasterId r:id="rId12"/>
  </p:handoutMasterIdLst>
  <p:sldIdLst>
    <p:sldId id="259" r:id="rId5"/>
    <p:sldId id="262" r:id="rId6"/>
    <p:sldId id="263" r:id="rId7"/>
    <p:sldId id="260" r:id="rId8"/>
    <p:sldId id="264" r:id="rId9"/>
    <p:sldId id="261"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47" autoAdjust="0"/>
  </p:normalViewPr>
  <p:slideViewPr>
    <p:cSldViewPr>
      <p:cViewPr varScale="1">
        <p:scale>
          <a:sx n="76" d="100"/>
          <a:sy n="76" d="100"/>
        </p:scale>
        <p:origin x="127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杉田　惠美子" userId="853724bb-0913-46f6-a5bd-1a897165b88f" providerId="ADAL" clId="{AD695E5E-D4B2-4BBD-AB53-96FF0C575778}"/>
    <pc:docChg chg="modSld">
      <pc:chgData name="杉田　惠美子" userId="853724bb-0913-46f6-a5bd-1a897165b88f" providerId="ADAL" clId="{AD695E5E-D4B2-4BBD-AB53-96FF0C575778}" dt="2024-04-15T02:26:17.277" v="45"/>
      <pc:docMkLst>
        <pc:docMk/>
      </pc:docMkLst>
      <pc:sldChg chg="modSp mod">
        <pc:chgData name="杉田　惠美子" userId="853724bb-0913-46f6-a5bd-1a897165b88f" providerId="ADAL" clId="{AD695E5E-D4B2-4BBD-AB53-96FF0C575778}" dt="2024-04-15T02:09:12.453" v="4" actId="20577"/>
        <pc:sldMkLst>
          <pc:docMk/>
          <pc:sldMk cId="2178768415" sldId="259"/>
        </pc:sldMkLst>
        <pc:spChg chg="mod">
          <ac:chgData name="杉田　惠美子" userId="853724bb-0913-46f6-a5bd-1a897165b88f" providerId="ADAL" clId="{AD695E5E-D4B2-4BBD-AB53-96FF0C575778}" dt="2024-04-15T02:09:12.453" v="4" actId="20577"/>
          <ac:spMkLst>
            <pc:docMk/>
            <pc:sldMk cId="2178768415" sldId="259"/>
            <ac:spMk id="2" creationId="{00000000-0000-0000-0000-000000000000}"/>
          </ac:spMkLst>
        </pc:spChg>
      </pc:sldChg>
      <pc:sldChg chg="modSp mod">
        <pc:chgData name="杉田　惠美子" userId="853724bb-0913-46f6-a5bd-1a897165b88f" providerId="ADAL" clId="{AD695E5E-D4B2-4BBD-AB53-96FF0C575778}" dt="2024-04-15T02:26:17.277" v="45"/>
        <pc:sldMkLst>
          <pc:docMk/>
          <pc:sldMk cId="4127700007" sldId="261"/>
        </pc:sldMkLst>
        <pc:graphicFrameChg chg="mod modGraphic">
          <ac:chgData name="杉田　惠美子" userId="853724bb-0913-46f6-a5bd-1a897165b88f" providerId="ADAL" clId="{AD695E5E-D4B2-4BBD-AB53-96FF0C575778}" dt="2024-04-15T02:26:17.277" v="45"/>
          <ac:graphicFrameMkLst>
            <pc:docMk/>
            <pc:sldMk cId="4127700007" sldId="261"/>
            <ac:graphicFrameMk id="22" creationId="{00000000-0000-0000-0000-000000000000}"/>
          </ac:graphicFrameMkLst>
        </pc:graphicFrameChg>
      </pc:sldChg>
      <pc:sldChg chg="modSp mod">
        <pc:chgData name="杉田　惠美子" userId="853724bb-0913-46f6-a5bd-1a897165b88f" providerId="ADAL" clId="{AD695E5E-D4B2-4BBD-AB53-96FF0C575778}" dt="2024-04-15T02:17:14.674" v="40" actId="20577"/>
        <pc:sldMkLst>
          <pc:docMk/>
          <pc:sldMk cId="3578445120" sldId="264"/>
        </pc:sldMkLst>
        <pc:spChg chg="mod">
          <ac:chgData name="杉田　惠美子" userId="853724bb-0913-46f6-a5bd-1a897165b88f" providerId="ADAL" clId="{AD695E5E-D4B2-4BBD-AB53-96FF0C575778}" dt="2024-04-15T02:14:49.897" v="24" actId="20577"/>
          <ac:spMkLst>
            <pc:docMk/>
            <pc:sldMk cId="3578445120" sldId="264"/>
            <ac:spMk id="7" creationId="{00000000-0000-0000-0000-000000000000}"/>
          </ac:spMkLst>
        </pc:spChg>
        <pc:spChg chg="mod">
          <ac:chgData name="杉田　惠美子" userId="853724bb-0913-46f6-a5bd-1a897165b88f" providerId="ADAL" clId="{AD695E5E-D4B2-4BBD-AB53-96FF0C575778}" dt="2024-04-15T02:13:31.343" v="9" actId="20577"/>
          <ac:spMkLst>
            <pc:docMk/>
            <pc:sldMk cId="3578445120" sldId="264"/>
            <ac:spMk id="8" creationId="{00000000-0000-0000-0000-000000000000}"/>
          </ac:spMkLst>
        </pc:spChg>
        <pc:graphicFrameChg chg="modGraphic">
          <ac:chgData name="杉田　惠美子" userId="853724bb-0913-46f6-a5bd-1a897165b88f" providerId="ADAL" clId="{AD695E5E-D4B2-4BBD-AB53-96FF0C575778}" dt="2024-04-15T02:17:14.674" v="40" actId="20577"/>
          <ac:graphicFrameMkLst>
            <pc:docMk/>
            <pc:sldMk cId="3578445120" sldId="264"/>
            <ac:graphicFrameMk id="18" creationId="{00000000-0000-0000-0000-000000000000}"/>
          </ac:graphicFrameMkLst>
        </pc:graphicFrameChg>
      </pc:sldChg>
    </pc:docChg>
  </pc:docChgLst>
  <pc:docChgLst>
    <pc:chgData name="杉田　惠美子" userId="853724bb-0913-46f6-a5bd-1a897165b88f" providerId="ADAL" clId="{42071EDE-C587-44AF-A516-274A0929182A}"/>
    <pc:docChg chg="undo custSel modSld">
      <pc:chgData name="杉田　惠美子" userId="853724bb-0913-46f6-a5bd-1a897165b88f" providerId="ADAL" clId="{42071EDE-C587-44AF-A516-274A0929182A}" dt="2023-12-13T06:47:41.513" v="239" actId="20577"/>
      <pc:docMkLst>
        <pc:docMk/>
      </pc:docMkLst>
      <pc:sldChg chg="modSp mod">
        <pc:chgData name="杉田　惠美子" userId="853724bb-0913-46f6-a5bd-1a897165b88f" providerId="ADAL" clId="{42071EDE-C587-44AF-A516-274A0929182A}" dt="2023-12-13T06:07:40.486" v="2" actId="20577"/>
        <pc:sldMkLst>
          <pc:docMk/>
          <pc:sldMk cId="2178768415" sldId="259"/>
        </pc:sldMkLst>
        <pc:spChg chg="mod">
          <ac:chgData name="杉田　惠美子" userId="853724bb-0913-46f6-a5bd-1a897165b88f" providerId="ADAL" clId="{42071EDE-C587-44AF-A516-274A0929182A}" dt="2023-12-13T06:07:40.486" v="2" actId="20577"/>
          <ac:spMkLst>
            <pc:docMk/>
            <pc:sldMk cId="2178768415" sldId="259"/>
            <ac:spMk id="2" creationId="{00000000-0000-0000-0000-000000000000}"/>
          </ac:spMkLst>
        </pc:spChg>
      </pc:sldChg>
      <pc:sldChg chg="modSp mod">
        <pc:chgData name="杉田　惠美子" userId="853724bb-0913-46f6-a5bd-1a897165b88f" providerId="ADAL" clId="{42071EDE-C587-44AF-A516-274A0929182A}" dt="2023-12-13T06:17:09.137" v="93" actId="20577"/>
        <pc:sldMkLst>
          <pc:docMk/>
          <pc:sldMk cId="810789443" sldId="260"/>
        </pc:sldMkLst>
        <pc:graphicFrameChg chg="modGraphic">
          <ac:chgData name="杉田　惠美子" userId="853724bb-0913-46f6-a5bd-1a897165b88f" providerId="ADAL" clId="{42071EDE-C587-44AF-A516-274A0929182A}" dt="2023-12-13T06:17:09.137" v="93" actId="20577"/>
          <ac:graphicFrameMkLst>
            <pc:docMk/>
            <pc:sldMk cId="810789443" sldId="260"/>
            <ac:graphicFrameMk id="14" creationId="{00000000-0000-0000-0000-000000000000}"/>
          </ac:graphicFrameMkLst>
        </pc:graphicFrameChg>
      </pc:sldChg>
      <pc:sldChg chg="modSp mod">
        <pc:chgData name="杉田　惠美子" userId="853724bb-0913-46f6-a5bd-1a897165b88f" providerId="ADAL" clId="{42071EDE-C587-44AF-A516-274A0929182A}" dt="2023-12-13T06:47:41.513" v="239" actId="20577"/>
        <pc:sldMkLst>
          <pc:docMk/>
          <pc:sldMk cId="4127700007" sldId="261"/>
        </pc:sldMkLst>
        <pc:graphicFrameChg chg="modGraphic">
          <ac:chgData name="杉田　惠美子" userId="853724bb-0913-46f6-a5bd-1a897165b88f" providerId="ADAL" clId="{42071EDE-C587-44AF-A516-274A0929182A}" dt="2023-12-13T06:47:41.513" v="239" actId="20577"/>
          <ac:graphicFrameMkLst>
            <pc:docMk/>
            <pc:sldMk cId="4127700007" sldId="261"/>
            <ac:graphicFrameMk id="22" creationId="{00000000-0000-0000-0000-000000000000}"/>
          </ac:graphicFrameMkLst>
        </pc:graphicFrameChg>
      </pc:sldChg>
      <pc:sldChg chg="modSp mod">
        <pc:chgData name="杉田　惠美子" userId="853724bb-0913-46f6-a5bd-1a897165b88f" providerId="ADAL" clId="{42071EDE-C587-44AF-A516-274A0929182A}" dt="2023-12-13T06:23:41.296" v="177" actId="27636"/>
        <pc:sldMkLst>
          <pc:docMk/>
          <pc:sldMk cId="4071140968" sldId="262"/>
        </pc:sldMkLst>
        <pc:spChg chg="mod">
          <ac:chgData name="杉田　惠美子" userId="853724bb-0913-46f6-a5bd-1a897165b88f" providerId="ADAL" clId="{42071EDE-C587-44AF-A516-274A0929182A}" dt="2023-12-13T06:11:33.350" v="38" actId="20577"/>
          <ac:spMkLst>
            <pc:docMk/>
            <pc:sldMk cId="4071140968" sldId="262"/>
            <ac:spMk id="9" creationId="{00000000-0000-0000-0000-000000000000}"/>
          </ac:spMkLst>
        </pc:spChg>
        <pc:spChg chg="mod">
          <ac:chgData name="杉田　惠美子" userId="853724bb-0913-46f6-a5bd-1a897165b88f" providerId="ADAL" clId="{42071EDE-C587-44AF-A516-274A0929182A}" dt="2023-12-13T06:23:41.296" v="177" actId="27636"/>
          <ac:spMkLst>
            <pc:docMk/>
            <pc:sldMk cId="4071140968" sldId="262"/>
            <ac:spMk id="13" creationId="{00000000-0000-0000-0000-000000000000}"/>
          </ac:spMkLst>
        </pc:spChg>
      </pc:sldChg>
      <pc:sldChg chg="modSp mod">
        <pc:chgData name="杉田　惠美子" userId="853724bb-0913-46f6-a5bd-1a897165b88f" providerId="ADAL" clId="{42071EDE-C587-44AF-A516-274A0929182A}" dt="2023-12-13T06:16:11.187" v="68" actId="20577"/>
        <pc:sldMkLst>
          <pc:docMk/>
          <pc:sldMk cId="4204237000" sldId="263"/>
        </pc:sldMkLst>
        <pc:spChg chg="mod">
          <ac:chgData name="杉田　惠美子" userId="853724bb-0913-46f6-a5bd-1a897165b88f" providerId="ADAL" clId="{42071EDE-C587-44AF-A516-274A0929182A}" dt="2023-12-13T06:16:11.187" v="68" actId="20577"/>
          <ac:spMkLst>
            <pc:docMk/>
            <pc:sldMk cId="4204237000" sldId="263"/>
            <ac:spMk id="14" creationId="{00000000-0000-0000-0000-000000000000}"/>
          </ac:spMkLst>
        </pc:spChg>
      </pc:sldChg>
      <pc:sldChg chg="modSp mod">
        <pc:chgData name="杉田　惠美子" userId="853724bb-0913-46f6-a5bd-1a897165b88f" providerId="ADAL" clId="{42071EDE-C587-44AF-A516-274A0929182A}" dt="2023-12-13T06:25:27.015" v="188" actId="255"/>
        <pc:sldMkLst>
          <pc:docMk/>
          <pc:sldMk cId="3578445120" sldId="264"/>
        </pc:sldMkLst>
        <pc:graphicFrameChg chg="mod modGraphic">
          <ac:chgData name="杉田　惠美子" userId="853724bb-0913-46f6-a5bd-1a897165b88f" providerId="ADAL" clId="{42071EDE-C587-44AF-A516-274A0929182A}" dt="2023-12-13T06:25:27.015" v="188" actId="255"/>
          <ac:graphicFrameMkLst>
            <pc:docMk/>
            <pc:sldMk cId="3578445120" sldId="264"/>
            <ac:graphicFrameMk id="12"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1926A7-5953-4C7B-A60B-F6CDAFF66E6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0AF8FC65-297E-418A-BA78-CDCC11A76290}">
      <dgm:prSet phldrT="[テキスト]" custT="1"/>
      <dgm:spPr/>
      <dgm:t>
        <a:bodyPr/>
        <a:lstStyle/>
        <a:p>
          <a:pPr algn="ctr"/>
          <a:r>
            <a:rPr kumimoji="1" lang="en-US" altLang="ja-JP" sz="1600" dirty="0"/>
            <a:t>LOVE</a:t>
          </a:r>
          <a:endParaRPr kumimoji="1" lang="ja-JP" altLang="en-US" sz="1600" dirty="0"/>
        </a:p>
      </dgm:t>
    </dgm:pt>
    <dgm:pt modelId="{C760BA89-C0C8-4640-B075-0E3ADFA0D501}" type="parTrans" cxnId="{37EA98E0-33D9-45D5-89B6-15523506E7A6}">
      <dgm:prSet/>
      <dgm:spPr/>
      <dgm:t>
        <a:bodyPr/>
        <a:lstStyle/>
        <a:p>
          <a:endParaRPr kumimoji="1" lang="ja-JP" altLang="en-US"/>
        </a:p>
      </dgm:t>
    </dgm:pt>
    <dgm:pt modelId="{08458FE0-C0FC-4C40-A347-633BC858895C}" type="sibTrans" cxnId="{37EA98E0-33D9-45D5-89B6-15523506E7A6}">
      <dgm:prSet/>
      <dgm:spPr/>
      <dgm:t>
        <a:bodyPr/>
        <a:lstStyle/>
        <a:p>
          <a:endParaRPr kumimoji="1" lang="ja-JP" altLang="en-US"/>
        </a:p>
      </dgm:t>
    </dgm:pt>
    <dgm:pt modelId="{0EBEA8C3-EA71-4F33-BCC2-ABDFB7033E01}">
      <dgm:prSet phldrT="[テキスト]"/>
      <dgm:spPr/>
      <dgm:t>
        <a:bodyPr/>
        <a:lstStyle/>
        <a:p>
          <a:r>
            <a:rPr kumimoji="1" lang="ja-JP" altLang="en-US" dirty="0"/>
            <a:t>自分も大好き、友達も大好き、周りの動植物もたいせつにする</a:t>
          </a:r>
        </a:p>
      </dgm:t>
    </dgm:pt>
    <dgm:pt modelId="{8CBF6027-B8AA-44F5-968C-574DC68E0811}" type="parTrans" cxnId="{78D67437-30CA-4728-AC0A-23D95BC3391A}">
      <dgm:prSet/>
      <dgm:spPr/>
      <dgm:t>
        <a:bodyPr/>
        <a:lstStyle/>
        <a:p>
          <a:endParaRPr kumimoji="1" lang="ja-JP" altLang="en-US"/>
        </a:p>
      </dgm:t>
    </dgm:pt>
    <dgm:pt modelId="{DE803531-A8DE-4B5D-909E-2E5D919C3A50}" type="sibTrans" cxnId="{78D67437-30CA-4728-AC0A-23D95BC3391A}">
      <dgm:prSet/>
      <dgm:spPr/>
      <dgm:t>
        <a:bodyPr/>
        <a:lstStyle/>
        <a:p>
          <a:endParaRPr kumimoji="1" lang="ja-JP" altLang="en-US"/>
        </a:p>
      </dgm:t>
    </dgm:pt>
    <dgm:pt modelId="{AAEDC1CF-306C-49CA-ABD1-B3F4F0882907}">
      <dgm:prSet phldrT="[テキスト]" custT="1"/>
      <dgm:spPr/>
      <dgm:t>
        <a:bodyPr/>
        <a:lstStyle/>
        <a:p>
          <a:r>
            <a:rPr kumimoji="1" lang="en-US" altLang="ja-JP" sz="1600" dirty="0"/>
            <a:t>COMMUNICATION</a:t>
          </a:r>
          <a:endParaRPr kumimoji="1" lang="ja-JP" altLang="en-US" sz="1600" dirty="0"/>
        </a:p>
      </dgm:t>
    </dgm:pt>
    <dgm:pt modelId="{66374915-325D-4446-9748-5BBEF8CD020D}" type="parTrans" cxnId="{A25AC0C5-A784-4442-8FB9-CDE4204B5AA3}">
      <dgm:prSet/>
      <dgm:spPr/>
      <dgm:t>
        <a:bodyPr/>
        <a:lstStyle/>
        <a:p>
          <a:endParaRPr kumimoji="1" lang="ja-JP" altLang="en-US"/>
        </a:p>
      </dgm:t>
    </dgm:pt>
    <dgm:pt modelId="{CD54B25B-D1E1-4469-809C-E1840E3D32CB}" type="sibTrans" cxnId="{A25AC0C5-A784-4442-8FB9-CDE4204B5AA3}">
      <dgm:prSet/>
      <dgm:spPr/>
      <dgm:t>
        <a:bodyPr/>
        <a:lstStyle/>
        <a:p>
          <a:endParaRPr kumimoji="1" lang="ja-JP" altLang="en-US"/>
        </a:p>
      </dgm:t>
    </dgm:pt>
    <dgm:pt modelId="{961CCF18-74ED-4C6D-AC33-3D4897A342A1}">
      <dgm:prSet phldrT="[テキスト]"/>
      <dgm:spPr/>
      <dgm:t>
        <a:bodyPr/>
        <a:lstStyle/>
        <a:p>
          <a:r>
            <a:rPr kumimoji="1" lang="ja-JP" altLang="en-US" dirty="0"/>
            <a:t>人とのつながりを大切にする子</a:t>
          </a:r>
        </a:p>
      </dgm:t>
    </dgm:pt>
    <dgm:pt modelId="{326B54F2-1487-4258-8B87-88EDE5F414ED}" type="parTrans" cxnId="{17CB2D17-E47A-4802-A422-434DE310DDB9}">
      <dgm:prSet/>
      <dgm:spPr/>
      <dgm:t>
        <a:bodyPr/>
        <a:lstStyle/>
        <a:p>
          <a:endParaRPr kumimoji="1" lang="ja-JP" altLang="en-US"/>
        </a:p>
      </dgm:t>
    </dgm:pt>
    <dgm:pt modelId="{37925278-8F88-4C89-9B39-6CCAD139445A}" type="sibTrans" cxnId="{17CB2D17-E47A-4802-A422-434DE310DDB9}">
      <dgm:prSet/>
      <dgm:spPr/>
      <dgm:t>
        <a:bodyPr/>
        <a:lstStyle/>
        <a:p>
          <a:endParaRPr kumimoji="1" lang="ja-JP" altLang="en-US"/>
        </a:p>
      </dgm:t>
    </dgm:pt>
    <dgm:pt modelId="{A8E9C61E-D461-4059-8506-3699B812BDEE}">
      <dgm:prSet phldrT="[テキスト]" custT="1"/>
      <dgm:spPr/>
      <dgm:t>
        <a:bodyPr/>
        <a:lstStyle/>
        <a:p>
          <a:r>
            <a:rPr kumimoji="1" lang="en-US" altLang="ja-JP" sz="1600" dirty="0"/>
            <a:t>CHALLENGE</a:t>
          </a:r>
          <a:endParaRPr kumimoji="1" lang="ja-JP" altLang="en-US" sz="1600" dirty="0"/>
        </a:p>
      </dgm:t>
    </dgm:pt>
    <dgm:pt modelId="{7F17BFB0-D7AE-42E2-A945-EBA34BE815D9}" type="parTrans" cxnId="{63DAA831-6B9D-4F73-B40C-24DD65BC6B79}">
      <dgm:prSet/>
      <dgm:spPr/>
      <dgm:t>
        <a:bodyPr/>
        <a:lstStyle/>
        <a:p>
          <a:endParaRPr kumimoji="1" lang="ja-JP" altLang="en-US"/>
        </a:p>
      </dgm:t>
    </dgm:pt>
    <dgm:pt modelId="{CF35F45F-1EBD-43FF-8B81-E4DB61E2F848}" type="sibTrans" cxnId="{63DAA831-6B9D-4F73-B40C-24DD65BC6B79}">
      <dgm:prSet/>
      <dgm:spPr/>
      <dgm:t>
        <a:bodyPr/>
        <a:lstStyle/>
        <a:p>
          <a:endParaRPr kumimoji="1" lang="ja-JP" altLang="en-US"/>
        </a:p>
      </dgm:t>
    </dgm:pt>
    <dgm:pt modelId="{FEE9B6CB-1896-4157-9884-5796C66313CB}">
      <dgm:prSet phldrT="[テキスト]"/>
      <dgm:spPr/>
      <dgm:t>
        <a:bodyPr/>
        <a:lstStyle/>
        <a:p>
          <a:r>
            <a:rPr kumimoji="1" lang="ja-JP" altLang="en-US" dirty="0"/>
            <a:t>いろいろなことに挑戦する子ども</a:t>
          </a:r>
        </a:p>
      </dgm:t>
    </dgm:pt>
    <dgm:pt modelId="{2B86CB49-9612-4049-ADF1-C0F187577C14}" type="parTrans" cxnId="{8695FEBF-E431-4957-9893-F32EB388CE92}">
      <dgm:prSet/>
      <dgm:spPr/>
      <dgm:t>
        <a:bodyPr/>
        <a:lstStyle/>
        <a:p>
          <a:endParaRPr kumimoji="1" lang="ja-JP" altLang="en-US"/>
        </a:p>
      </dgm:t>
    </dgm:pt>
    <dgm:pt modelId="{65FF8758-A8F7-46D9-AFD6-F43E33080ECE}" type="sibTrans" cxnId="{8695FEBF-E431-4957-9893-F32EB388CE92}">
      <dgm:prSet/>
      <dgm:spPr/>
      <dgm:t>
        <a:bodyPr/>
        <a:lstStyle/>
        <a:p>
          <a:endParaRPr kumimoji="1" lang="ja-JP" altLang="en-US"/>
        </a:p>
      </dgm:t>
    </dgm:pt>
    <dgm:pt modelId="{C75BCAFF-F3B0-4F19-B1B5-A12993E61A16}">
      <dgm:prSet phldrT="[テキスト]"/>
      <dgm:spPr/>
      <dgm:t>
        <a:bodyPr/>
        <a:lstStyle/>
        <a:p>
          <a:r>
            <a:rPr kumimoji="1" lang="ja-JP" altLang="en-US" dirty="0"/>
            <a:t>元気ないあいさつ</a:t>
          </a:r>
        </a:p>
      </dgm:t>
    </dgm:pt>
    <dgm:pt modelId="{2D7933F7-F055-46E0-A924-0F287DA9E1A0}" type="parTrans" cxnId="{9F0CAAC7-4F56-4F3C-9FDA-DDD658D39415}">
      <dgm:prSet/>
      <dgm:spPr/>
      <dgm:t>
        <a:bodyPr/>
        <a:lstStyle/>
        <a:p>
          <a:endParaRPr kumimoji="1" lang="ja-JP" altLang="en-US"/>
        </a:p>
      </dgm:t>
    </dgm:pt>
    <dgm:pt modelId="{47FEED0E-FD9A-4783-8E1E-9A778C8B5FE5}" type="sibTrans" cxnId="{9F0CAAC7-4F56-4F3C-9FDA-DDD658D39415}">
      <dgm:prSet/>
      <dgm:spPr/>
      <dgm:t>
        <a:bodyPr/>
        <a:lstStyle/>
        <a:p>
          <a:endParaRPr kumimoji="1" lang="ja-JP" altLang="en-US"/>
        </a:p>
      </dgm:t>
    </dgm:pt>
    <dgm:pt modelId="{C9FEC984-3679-48E3-9A98-419A89EFA6A0}">
      <dgm:prSet phldrT="[テキスト]"/>
      <dgm:spPr/>
      <dgm:t>
        <a:bodyPr/>
        <a:lstStyle/>
        <a:p>
          <a:r>
            <a:rPr kumimoji="1" lang="ja-JP" altLang="en-US" dirty="0"/>
            <a:t>聞こう、話そう、かかわろう</a:t>
          </a:r>
        </a:p>
      </dgm:t>
    </dgm:pt>
    <dgm:pt modelId="{7950B058-D922-4BB7-A5BC-366416E9B2D6}" type="parTrans" cxnId="{A10CE6B5-2D6C-4049-B8AB-D23F6D19DBEC}">
      <dgm:prSet/>
      <dgm:spPr/>
      <dgm:t>
        <a:bodyPr/>
        <a:lstStyle/>
        <a:p>
          <a:endParaRPr kumimoji="1" lang="ja-JP" altLang="en-US"/>
        </a:p>
      </dgm:t>
    </dgm:pt>
    <dgm:pt modelId="{8462A156-4F40-4CE1-9E53-FC1E0748B4D2}" type="sibTrans" cxnId="{A10CE6B5-2D6C-4049-B8AB-D23F6D19DBEC}">
      <dgm:prSet/>
      <dgm:spPr/>
      <dgm:t>
        <a:bodyPr/>
        <a:lstStyle/>
        <a:p>
          <a:endParaRPr kumimoji="1" lang="ja-JP" altLang="en-US"/>
        </a:p>
      </dgm:t>
    </dgm:pt>
    <dgm:pt modelId="{043AFE0A-657D-4E75-8044-FC14C11A6B14}" type="pres">
      <dgm:prSet presAssocID="{781926A7-5953-4C7B-A60B-F6CDAFF66E67}" presName="Name0" presStyleCnt="0">
        <dgm:presLayoutVars>
          <dgm:dir/>
          <dgm:animLvl val="lvl"/>
          <dgm:resizeHandles val="exact"/>
        </dgm:presLayoutVars>
      </dgm:prSet>
      <dgm:spPr/>
    </dgm:pt>
    <dgm:pt modelId="{B09F3F14-9C86-47D2-9214-7165F8D027E0}" type="pres">
      <dgm:prSet presAssocID="{0AF8FC65-297E-418A-BA78-CDCC11A76290}" presName="composite" presStyleCnt="0"/>
      <dgm:spPr/>
    </dgm:pt>
    <dgm:pt modelId="{24B630B6-CC30-428D-BE47-8EBA302617AB}" type="pres">
      <dgm:prSet presAssocID="{0AF8FC65-297E-418A-BA78-CDCC11A76290}" presName="parTx" presStyleLbl="alignNode1" presStyleIdx="0" presStyleCnt="3">
        <dgm:presLayoutVars>
          <dgm:chMax val="0"/>
          <dgm:chPref val="0"/>
          <dgm:bulletEnabled val="1"/>
        </dgm:presLayoutVars>
      </dgm:prSet>
      <dgm:spPr/>
    </dgm:pt>
    <dgm:pt modelId="{55294F5F-C2C4-4E83-97B8-440852D941A2}" type="pres">
      <dgm:prSet presAssocID="{0AF8FC65-297E-418A-BA78-CDCC11A76290}" presName="desTx" presStyleLbl="alignAccFollowNode1" presStyleIdx="0" presStyleCnt="3">
        <dgm:presLayoutVars>
          <dgm:bulletEnabled val="1"/>
        </dgm:presLayoutVars>
      </dgm:prSet>
      <dgm:spPr/>
    </dgm:pt>
    <dgm:pt modelId="{9777F0A6-96FB-4115-BCE5-C976AF84823B}" type="pres">
      <dgm:prSet presAssocID="{08458FE0-C0FC-4C40-A347-633BC858895C}" presName="space" presStyleCnt="0"/>
      <dgm:spPr/>
    </dgm:pt>
    <dgm:pt modelId="{D13F166B-26A5-42B2-9E2A-6691DFFBC18F}" type="pres">
      <dgm:prSet presAssocID="{AAEDC1CF-306C-49CA-ABD1-B3F4F0882907}" presName="composite" presStyleCnt="0"/>
      <dgm:spPr/>
    </dgm:pt>
    <dgm:pt modelId="{8562F40A-C107-41E6-8E8D-7D98A1AA046C}" type="pres">
      <dgm:prSet presAssocID="{AAEDC1CF-306C-49CA-ABD1-B3F4F0882907}" presName="parTx" presStyleLbl="alignNode1" presStyleIdx="1" presStyleCnt="3">
        <dgm:presLayoutVars>
          <dgm:chMax val="0"/>
          <dgm:chPref val="0"/>
          <dgm:bulletEnabled val="1"/>
        </dgm:presLayoutVars>
      </dgm:prSet>
      <dgm:spPr/>
    </dgm:pt>
    <dgm:pt modelId="{1A3404C4-4F49-468F-A632-96620D8EE6C1}" type="pres">
      <dgm:prSet presAssocID="{AAEDC1CF-306C-49CA-ABD1-B3F4F0882907}" presName="desTx" presStyleLbl="alignAccFollowNode1" presStyleIdx="1" presStyleCnt="3">
        <dgm:presLayoutVars>
          <dgm:bulletEnabled val="1"/>
        </dgm:presLayoutVars>
      </dgm:prSet>
      <dgm:spPr/>
    </dgm:pt>
    <dgm:pt modelId="{B54C2705-CD79-4E0D-9D99-263E5DDEA9E4}" type="pres">
      <dgm:prSet presAssocID="{CD54B25B-D1E1-4469-809C-E1840E3D32CB}" presName="space" presStyleCnt="0"/>
      <dgm:spPr/>
    </dgm:pt>
    <dgm:pt modelId="{13063C3B-B2A3-46E5-AA4F-0750F903BACD}" type="pres">
      <dgm:prSet presAssocID="{A8E9C61E-D461-4059-8506-3699B812BDEE}" presName="composite" presStyleCnt="0"/>
      <dgm:spPr/>
    </dgm:pt>
    <dgm:pt modelId="{661ACF33-9F56-4358-8D9D-DADCD0A7A3FD}" type="pres">
      <dgm:prSet presAssocID="{A8E9C61E-D461-4059-8506-3699B812BDEE}" presName="parTx" presStyleLbl="alignNode1" presStyleIdx="2" presStyleCnt="3">
        <dgm:presLayoutVars>
          <dgm:chMax val="0"/>
          <dgm:chPref val="0"/>
          <dgm:bulletEnabled val="1"/>
        </dgm:presLayoutVars>
      </dgm:prSet>
      <dgm:spPr/>
    </dgm:pt>
    <dgm:pt modelId="{BEB7CF38-DCC0-467D-AB89-3CADFE65FB7F}" type="pres">
      <dgm:prSet presAssocID="{A8E9C61E-D461-4059-8506-3699B812BDEE}" presName="desTx" presStyleLbl="alignAccFollowNode1" presStyleIdx="2" presStyleCnt="3">
        <dgm:presLayoutVars>
          <dgm:bulletEnabled val="1"/>
        </dgm:presLayoutVars>
      </dgm:prSet>
      <dgm:spPr/>
    </dgm:pt>
  </dgm:ptLst>
  <dgm:cxnLst>
    <dgm:cxn modelId="{315BCD0B-CCA6-4840-AC20-538E87A0F293}" type="presOf" srcId="{C75BCAFF-F3B0-4F19-B1B5-A12993E61A16}" destId="{1A3404C4-4F49-468F-A632-96620D8EE6C1}" srcOrd="0" destOrd="1" presId="urn:microsoft.com/office/officeart/2005/8/layout/hList1"/>
    <dgm:cxn modelId="{17CB2D17-E47A-4802-A422-434DE310DDB9}" srcId="{AAEDC1CF-306C-49CA-ABD1-B3F4F0882907}" destId="{961CCF18-74ED-4C6D-AC33-3D4897A342A1}" srcOrd="0" destOrd="0" parTransId="{326B54F2-1487-4258-8B87-88EDE5F414ED}" sibTransId="{37925278-8F88-4C89-9B39-6CCAD139445A}"/>
    <dgm:cxn modelId="{63DAA831-6B9D-4F73-B40C-24DD65BC6B79}" srcId="{781926A7-5953-4C7B-A60B-F6CDAFF66E67}" destId="{A8E9C61E-D461-4059-8506-3699B812BDEE}" srcOrd="2" destOrd="0" parTransId="{7F17BFB0-D7AE-42E2-A945-EBA34BE815D9}" sibTransId="{CF35F45F-1EBD-43FF-8B81-E4DB61E2F848}"/>
    <dgm:cxn modelId="{78D67437-30CA-4728-AC0A-23D95BC3391A}" srcId="{0AF8FC65-297E-418A-BA78-CDCC11A76290}" destId="{0EBEA8C3-EA71-4F33-BCC2-ABDFB7033E01}" srcOrd="0" destOrd="0" parTransId="{8CBF6027-B8AA-44F5-968C-574DC68E0811}" sibTransId="{DE803531-A8DE-4B5D-909E-2E5D919C3A50}"/>
    <dgm:cxn modelId="{519A7269-17A4-429C-8595-C5F7B092DE25}" type="presOf" srcId="{781926A7-5953-4C7B-A60B-F6CDAFF66E67}" destId="{043AFE0A-657D-4E75-8044-FC14C11A6B14}" srcOrd="0" destOrd="0" presId="urn:microsoft.com/office/officeart/2005/8/layout/hList1"/>
    <dgm:cxn modelId="{2BEC284F-A06E-458C-8855-817C432283D2}" type="presOf" srcId="{C9FEC984-3679-48E3-9A98-419A89EFA6A0}" destId="{1A3404C4-4F49-468F-A632-96620D8EE6C1}" srcOrd="0" destOrd="2" presId="urn:microsoft.com/office/officeart/2005/8/layout/hList1"/>
    <dgm:cxn modelId="{916BD094-C164-49FE-8FBE-15A257A6A6DB}" type="presOf" srcId="{0AF8FC65-297E-418A-BA78-CDCC11A76290}" destId="{24B630B6-CC30-428D-BE47-8EBA302617AB}" srcOrd="0" destOrd="0" presId="urn:microsoft.com/office/officeart/2005/8/layout/hList1"/>
    <dgm:cxn modelId="{DEBAA6A3-AC85-440C-8DAE-2489F9F253BF}" type="presOf" srcId="{0EBEA8C3-EA71-4F33-BCC2-ABDFB7033E01}" destId="{55294F5F-C2C4-4E83-97B8-440852D941A2}" srcOrd="0" destOrd="0" presId="urn:microsoft.com/office/officeart/2005/8/layout/hList1"/>
    <dgm:cxn modelId="{84565EA5-22E5-40D1-A930-6C88DCF383D3}" type="presOf" srcId="{FEE9B6CB-1896-4157-9884-5796C66313CB}" destId="{BEB7CF38-DCC0-467D-AB89-3CADFE65FB7F}" srcOrd="0" destOrd="0" presId="urn:microsoft.com/office/officeart/2005/8/layout/hList1"/>
    <dgm:cxn modelId="{B29132B4-A747-49E4-AD68-B8971EDD613F}" type="presOf" srcId="{961CCF18-74ED-4C6D-AC33-3D4897A342A1}" destId="{1A3404C4-4F49-468F-A632-96620D8EE6C1}" srcOrd="0" destOrd="0" presId="urn:microsoft.com/office/officeart/2005/8/layout/hList1"/>
    <dgm:cxn modelId="{A10CE6B5-2D6C-4049-B8AB-D23F6D19DBEC}" srcId="{AAEDC1CF-306C-49CA-ABD1-B3F4F0882907}" destId="{C9FEC984-3679-48E3-9A98-419A89EFA6A0}" srcOrd="2" destOrd="0" parTransId="{7950B058-D922-4BB7-A5BC-366416E9B2D6}" sibTransId="{8462A156-4F40-4CE1-9E53-FC1E0748B4D2}"/>
    <dgm:cxn modelId="{8695FEBF-E431-4957-9893-F32EB388CE92}" srcId="{A8E9C61E-D461-4059-8506-3699B812BDEE}" destId="{FEE9B6CB-1896-4157-9884-5796C66313CB}" srcOrd="0" destOrd="0" parTransId="{2B86CB49-9612-4049-ADF1-C0F187577C14}" sibTransId="{65FF8758-A8F7-46D9-AFD6-F43E33080ECE}"/>
    <dgm:cxn modelId="{A25AC0C5-A784-4442-8FB9-CDE4204B5AA3}" srcId="{781926A7-5953-4C7B-A60B-F6CDAFF66E67}" destId="{AAEDC1CF-306C-49CA-ABD1-B3F4F0882907}" srcOrd="1" destOrd="0" parTransId="{66374915-325D-4446-9748-5BBEF8CD020D}" sibTransId="{CD54B25B-D1E1-4469-809C-E1840E3D32CB}"/>
    <dgm:cxn modelId="{9F0CAAC7-4F56-4F3C-9FDA-DDD658D39415}" srcId="{AAEDC1CF-306C-49CA-ABD1-B3F4F0882907}" destId="{C75BCAFF-F3B0-4F19-B1B5-A12993E61A16}" srcOrd="1" destOrd="0" parTransId="{2D7933F7-F055-46E0-A924-0F287DA9E1A0}" sibTransId="{47FEED0E-FD9A-4783-8E1E-9A778C8B5FE5}"/>
    <dgm:cxn modelId="{FE9363DB-3429-4CD2-B2D9-B62FA728FFB3}" type="presOf" srcId="{AAEDC1CF-306C-49CA-ABD1-B3F4F0882907}" destId="{8562F40A-C107-41E6-8E8D-7D98A1AA046C}" srcOrd="0" destOrd="0" presId="urn:microsoft.com/office/officeart/2005/8/layout/hList1"/>
    <dgm:cxn modelId="{37EA98E0-33D9-45D5-89B6-15523506E7A6}" srcId="{781926A7-5953-4C7B-A60B-F6CDAFF66E67}" destId="{0AF8FC65-297E-418A-BA78-CDCC11A76290}" srcOrd="0" destOrd="0" parTransId="{C760BA89-C0C8-4640-B075-0E3ADFA0D501}" sibTransId="{08458FE0-C0FC-4C40-A347-633BC858895C}"/>
    <dgm:cxn modelId="{E75267F1-CA7A-4171-AA51-FBAE70608EAE}" type="presOf" srcId="{A8E9C61E-D461-4059-8506-3699B812BDEE}" destId="{661ACF33-9F56-4358-8D9D-DADCD0A7A3FD}" srcOrd="0" destOrd="0" presId="urn:microsoft.com/office/officeart/2005/8/layout/hList1"/>
    <dgm:cxn modelId="{66136068-DB92-46AC-AAEE-2DA6B304544B}" type="presParOf" srcId="{043AFE0A-657D-4E75-8044-FC14C11A6B14}" destId="{B09F3F14-9C86-47D2-9214-7165F8D027E0}" srcOrd="0" destOrd="0" presId="urn:microsoft.com/office/officeart/2005/8/layout/hList1"/>
    <dgm:cxn modelId="{BC021DAC-ED0D-4C4D-B01E-2C5FFDCC8D4F}" type="presParOf" srcId="{B09F3F14-9C86-47D2-9214-7165F8D027E0}" destId="{24B630B6-CC30-428D-BE47-8EBA302617AB}" srcOrd="0" destOrd="0" presId="urn:microsoft.com/office/officeart/2005/8/layout/hList1"/>
    <dgm:cxn modelId="{778452BC-AB95-43E5-A25F-D554AE4AF5FB}" type="presParOf" srcId="{B09F3F14-9C86-47D2-9214-7165F8D027E0}" destId="{55294F5F-C2C4-4E83-97B8-440852D941A2}" srcOrd="1" destOrd="0" presId="urn:microsoft.com/office/officeart/2005/8/layout/hList1"/>
    <dgm:cxn modelId="{4F088CAA-1F3F-44F0-99DD-B61B7E6C7A16}" type="presParOf" srcId="{043AFE0A-657D-4E75-8044-FC14C11A6B14}" destId="{9777F0A6-96FB-4115-BCE5-C976AF84823B}" srcOrd="1" destOrd="0" presId="urn:microsoft.com/office/officeart/2005/8/layout/hList1"/>
    <dgm:cxn modelId="{40C187E8-A35D-4927-8FEA-B19613AC809E}" type="presParOf" srcId="{043AFE0A-657D-4E75-8044-FC14C11A6B14}" destId="{D13F166B-26A5-42B2-9E2A-6691DFFBC18F}" srcOrd="2" destOrd="0" presId="urn:microsoft.com/office/officeart/2005/8/layout/hList1"/>
    <dgm:cxn modelId="{801E6CB7-25E4-4649-80B6-2BE81AEDB9B7}" type="presParOf" srcId="{D13F166B-26A5-42B2-9E2A-6691DFFBC18F}" destId="{8562F40A-C107-41E6-8E8D-7D98A1AA046C}" srcOrd="0" destOrd="0" presId="urn:microsoft.com/office/officeart/2005/8/layout/hList1"/>
    <dgm:cxn modelId="{ECAAFBE0-E0C9-4F2A-A3F2-CE51E574A903}" type="presParOf" srcId="{D13F166B-26A5-42B2-9E2A-6691DFFBC18F}" destId="{1A3404C4-4F49-468F-A632-96620D8EE6C1}" srcOrd="1" destOrd="0" presId="urn:microsoft.com/office/officeart/2005/8/layout/hList1"/>
    <dgm:cxn modelId="{D2A21663-794B-401B-A02F-87E14AC61A44}" type="presParOf" srcId="{043AFE0A-657D-4E75-8044-FC14C11A6B14}" destId="{B54C2705-CD79-4E0D-9D99-263E5DDEA9E4}" srcOrd="3" destOrd="0" presId="urn:microsoft.com/office/officeart/2005/8/layout/hList1"/>
    <dgm:cxn modelId="{07F64AA5-0C34-40A3-9F07-5AB9CF4C0E63}" type="presParOf" srcId="{043AFE0A-657D-4E75-8044-FC14C11A6B14}" destId="{13063C3B-B2A3-46E5-AA4F-0750F903BACD}" srcOrd="4" destOrd="0" presId="urn:microsoft.com/office/officeart/2005/8/layout/hList1"/>
    <dgm:cxn modelId="{B3DD4710-AC3B-4FB0-B244-E3ADA6430BAE}" type="presParOf" srcId="{13063C3B-B2A3-46E5-AA4F-0750F903BACD}" destId="{661ACF33-9F56-4358-8D9D-DADCD0A7A3FD}" srcOrd="0" destOrd="0" presId="urn:microsoft.com/office/officeart/2005/8/layout/hList1"/>
    <dgm:cxn modelId="{6B4CF16B-2180-4567-8069-6520D6EF1666}" type="presParOf" srcId="{13063C3B-B2A3-46E5-AA4F-0750F903BACD}" destId="{BEB7CF38-DCC0-467D-AB89-3CADFE65FB7F}"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630B6-CC30-428D-BE47-8EBA302617AB}">
      <dsp:nvSpPr>
        <dsp:cNvPr id="0" name=""/>
        <dsp:cNvSpPr/>
      </dsp:nvSpPr>
      <dsp:spPr>
        <a:xfrm>
          <a:off x="2432" y="84645"/>
          <a:ext cx="2371440" cy="51423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LOVE</a:t>
          </a:r>
          <a:endParaRPr kumimoji="1" lang="ja-JP" altLang="en-US" sz="1600" kern="1200" dirty="0"/>
        </a:p>
      </dsp:txBody>
      <dsp:txXfrm>
        <a:off x="2432" y="84645"/>
        <a:ext cx="2371440" cy="514230"/>
      </dsp:txXfrm>
    </dsp:sp>
    <dsp:sp modelId="{55294F5F-C2C4-4E83-97B8-440852D941A2}">
      <dsp:nvSpPr>
        <dsp:cNvPr id="0" name=""/>
        <dsp:cNvSpPr/>
      </dsp:nvSpPr>
      <dsp:spPr>
        <a:xfrm>
          <a:off x="2432" y="598875"/>
          <a:ext cx="2371440" cy="97378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t>自分も大好き、友達も大好き、周りの動植物もたいせつにする</a:t>
          </a:r>
        </a:p>
      </dsp:txBody>
      <dsp:txXfrm>
        <a:off x="2432" y="598875"/>
        <a:ext cx="2371440" cy="973788"/>
      </dsp:txXfrm>
    </dsp:sp>
    <dsp:sp modelId="{8562F40A-C107-41E6-8E8D-7D98A1AA046C}">
      <dsp:nvSpPr>
        <dsp:cNvPr id="0" name=""/>
        <dsp:cNvSpPr/>
      </dsp:nvSpPr>
      <dsp:spPr>
        <a:xfrm>
          <a:off x="2705874" y="84645"/>
          <a:ext cx="2371440" cy="51423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COMMUNICATION</a:t>
          </a:r>
          <a:endParaRPr kumimoji="1" lang="ja-JP" altLang="en-US" sz="1600" kern="1200" dirty="0"/>
        </a:p>
      </dsp:txBody>
      <dsp:txXfrm>
        <a:off x="2705874" y="84645"/>
        <a:ext cx="2371440" cy="514230"/>
      </dsp:txXfrm>
    </dsp:sp>
    <dsp:sp modelId="{1A3404C4-4F49-468F-A632-96620D8EE6C1}">
      <dsp:nvSpPr>
        <dsp:cNvPr id="0" name=""/>
        <dsp:cNvSpPr/>
      </dsp:nvSpPr>
      <dsp:spPr>
        <a:xfrm>
          <a:off x="2705874" y="598875"/>
          <a:ext cx="2371440" cy="97378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t>人とのつながりを大切にする子</a:t>
          </a:r>
        </a:p>
        <a:p>
          <a:pPr marL="57150" lvl="1" indent="-57150" algn="l" defTabSz="488950">
            <a:lnSpc>
              <a:spcPct val="90000"/>
            </a:lnSpc>
            <a:spcBef>
              <a:spcPct val="0"/>
            </a:spcBef>
            <a:spcAft>
              <a:spcPct val="15000"/>
            </a:spcAft>
            <a:buChar char="•"/>
          </a:pPr>
          <a:r>
            <a:rPr kumimoji="1" lang="ja-JP" altLang="en-US" sz="1100" kern="1200" dirty="0"/>
            <a:t>元気ないあいさつ</a:t>
          </a:r>
        </a:p>
        <a:p>
          <a:pPr marL="57150" lvl="1" indent="-57150" algn="l" defTabSz="488950">
            <a:lnSpc>
              <a:spcPct val="90000"/>
            </a:lnSpc>
            <a:spcBef>
              <a:spcPct val="0"/>
            </a:spcBef>
            <a:spcAft>
              <a:spcPct val="15000"/>
            </a:spcAft>
            <a:buChar char="•"/>
          </a:pPr>
          <a:r>
            <a:rPr kumimoji="1" lang="ja-JP" altLang="en-US" sz="1100" kern="1200" dirty="0"/>
            <a:t>聞こう、話そう、かかわろう</a:t>
          </a:r>
        </a:p>
      </dsp:txBody>
      <dsp:txXfrm>
        <a:off x="2705874" y="598875"/>
        <a:ext cx="2371440" cy="973788"/>
      </dsp:txXfrm>
    </dsp:sp>
    <dsp:sp modelId="{661ACF33-9F56-4358-8D9D-DADCD0A7A3FD}">
      <dsp:nvSpPr>
        <dsp:cNvPr id="0" name=""/>
        <dsp:cNvSpPr/>
      </dsp:nvSpPr>
      <dsp:spPr>
        <a:xfrm>
          <a:off x="5409316" y="84645"/>
          <a:ext cx="2371440" cy="51423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CHALLENGE</a:t>
          </a:r>
          <a:endParaRPr kumimoji="1" lang="ja-JP" altLang="en-US" sz="1600" kern="1200" dirty="0"/>
        </a:p>
      </dsp:txBody>
      <dsp:txXfrm>
        <a:off x="5409316" y="84645"/>
        <a:ext cx="2371440" cy="514230"/>
      </dsp:txXfrm>
    </dsp:sp>
    <dsp:sp modelId="{BEB7CF38-DCC0-467D-AB89-3CADFE65FB7F}">
      <dsp:nvSpPr>
        <dsp:cNvPr id="0" name=""/>
        <dsp:cNvSpPr/>
      </dsp:nvSpPr>
      <dsp:spPr>
        <a:xfrm>
          <a:off x="5409316" y="598875"/>
          <a:ext cx="2371440" cy="973788"/>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t>いろいろなことに挑戦する子ども</a:t>
          </a:r>
        </a:p>
      </dsp:txBody>
      <dsp:txXfrm>
        <a:off x="5409316" y="598875"/>
        <a:ext cx="2371440" cy="97378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0" tIns="45715" rIns="91430" bIns="45715" rtlCol="0"/>
          <a:lstStyle>
            <a:lvl1pPr algn="r">
              <a:defRPr sz="1200"/>
            </a:lvl1pPr>
          </a:lstStyle>
          <a:p>
            <a:fld id="{67696EFB-988F-4813-91D8-C97208289994}" type="datetimeFigureOut">
              <a:rPr kumimoji="1" lang="ja-JP" altLang="en-US" smtClean="0"/>
              <a:t>2024/4/15</a:t>
            </a:fld>
            <a:endParaRPr kumimoji="1" lang="ja-JP" altLang="en-US"/>
          </a:p>
        </p:txBody>
      </p:sp>
      <p:sp>
        <p:nvSpPr>
          <p:cNvPr id="4" name="フッター プレースホルダー 3"/>
          <p:cNvSpPr>
            <a:spLocks noGrp="1"/>
          </p:cNvSpPr>
          <p:nvPr>
            <p:ph type="ftr" sz="quarter" idx="2"/>
          </p:nvPr>
        </p:nvSpPr>
        <p:spPr>
          <a:xfrm>
            <a:off x="1" y="9440864"/>
            <a:ext cx="2949575" cy="496887"/>
          </a:xfrm>
          <a:prstGeom prst="rect">
            <a:avLst/>
          </a:prstGeom>
        </p:spPr>
        <p:txBody>
          <a:bodyPr vert="horz" lIns="91430" tIns="45715" rIns="91430"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6887"/>
          </a:xfrm>
          <a:prstGeom prst="rect">
            <a:avLst/>
          </a:prstGeom>
        </p:spPr>
        <p:txBody>
          <a:bodyPr vert="horz" lIns="91430" tIns="45715" rIns="91430" bIns="45715" rtlCol="0" anchor="b"/>
          <a:lstStyle>
            <a:lvl1pPr algn="r">
              <a:defRPr sz="1200"/>
            </a:lvl1pPr>
          </a:lstStyle>
          <a:p>
            <a:fld id="{27B30732-8886-4240-B2E8-03231905DC3E}" type="slidenum">
              <a:rPr kumimoji="1" lang="ja-JP" altLang="en-US" smtClean="0"/>
              <a:t>‹#›</a:t>
            </a:fld>
            <a:endParaRPr kumimoji="1" lang="ja-JP" altLang="en-US"/>
          </a:p>
        </p:txBody>
      </p:sp>
    </p:spTree>
    <p:extLst>
      <p:ext uri="{BB962C8B-B14F-4D97-AF65-F5344CB8AC3E}">
        <p14:creationId xmlns:p14="http://schemas.microsoft.com/office/powerpoint/2010/main" val="28158545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0" tIns="45715" rIns="91430" bIns="45715" rtlCol="0"/>
          <a:lstStyle>
            <a:lvl1pPr algn="r">
              <a:defRPr sz="1200"/>
            </a:lvl1pPr>
          </a:lstStyle>
          <a:p>
            <a:fld id="{33B0E149-85F6-4625-9440-3EB835730D43}" type="datetimeFigureOut">
              <a:rPr kumimoji="1" lang="ja-JP" altLang="en-US" smtClean="0"/>
              <a:t>2024/4/15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0" tIns="45715" rIns="91430" bIns="45715" rtlCol="0" anchor="b"/>
          <a:lstStyle>
            <a:lvl1pPr algn="r">
              <a:defRPr sz="1200"/>
            </a:lvl1pPr>
          </a:lstStyle>
          <a:p>
            <a:fld id="{8FE71F07-C3B4-4CB5-A01F-37951E0F67CD}" type="slidenum">
              <a:rPr kumimoji="1" lang="ja-JP" altLang="en-US" smtClean="0"/>
              <a:t>‹#›</a:t>
            </a:fld>
            <a:endParaRPr kumimoji="1" lang="ja-JP" altLang="en-US"/>
          </a:p>
        </p:txBody>
      </p:sp>
    </p:spTree>
    <p:extLst>
      <p:ext uri="{BB962C8B-B14F-4D97-AF65-F5344CB8AC3E}">
        <p14:creationId xmlns:p14="http://schemas.microsoft.com/office/powerpoint/2010/main" val="33624241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4199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75769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A2593D-F4C6-4CD3-9D90-523851D54B03}" type="datetimeFigureOut">
              <a:rPr kumimoji="1" lang="ja-JP" altLang="en-US" smtClean="0"/>
              <a:t>2024/4/15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361C15-064F-4B18-825F-4BB42109F397}"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EA2593D-F4C6-4CD3-9D90-523851D54B03}" type="datetimeFigureOut">
              <a:rPr kumimoji="1" lang="ja-JP" altLang="en-US" smtClean="0"/>
              <a:t>2024/4/15</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0361C15-064F-4B18-825F-4BB42109F397}"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mailto:hoiku.adm@tmd.ac.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467544" y="1600200"/>
            <a:ext cx="8208912" cy="1780108"/>
          </a:xfrm>
        </p:spPr>
        <p:txBody>
          <a:bodyPr>
            <a:noAutofit/>
          </a:bodyPr>
          <a:lstStyle/>
          <a:p>
            <a:r>
              <a:rPr kumimoji="1" lang="ja-JP" altLang="en-US" dirty="0"/>
              <a:t>国立大学法人東京医科歯科大学わくわく保育園</a:t>
            </a:r>
          </a:p>
        </p:txBody>
      </p:sp>
      <p:sp>
        <p:nvSpPr>
          <p:cNvPr id="2" name="サブタイトル 1"/>
          <p:cNvSpPr>
            <a:spLocks noGrp="1"/>
          </p:cNvSpPr>
          <p:nvPr>
            <p:ph type="subTitle" idx="1"/>
          </p:nvPr>
        </p:nvSpPr>
        <p:spPr/>
        <p:txBody>
          <a:bodyPr>
            <a:normAutofit/>
          </a:bodyPr>
          <a:lstStyle/>
          <a:p>
            <a:r>
              <a:rPr kumimoji="1" lang="ja-JP" altLang="en-US" sz="4000" dirty="0"/>
              <a:t>ご　案　内</a:t>
            </a:r>
            <a:endParaRPr kumimoji="1" lang="en-US" altLang="ja-JP" sz="4000" dirty="0"/>
          </a:p>
          <a:p>
            <a:r>
              <a:rPr lang="ja-JP" altLang="en-US" sz="4000" dirty="0"/>
              <a:t>（</a:t>
            </a:r>
            <a:r>
              <a:rPr lang="en-US" altLang="ja-JP" sz="4000" dirty="0"/>
              <a:t>2024</a:t>
            </a:r>
            <a:r>
              <a:rPr lang="ja-JP" altLang="en-US" sz="4000" dirty="0"/>
              <a:t>年度）</a:t>
            </a:r>
            <a:endParaRPr kumimoji="1" lang="ja-JP" altLang="en-US" sz="4000" dirty="0"/>
          </a:p>
        </p:txBody>
      </p:sp>
    </p:spTree>
    <p:extLst>
      <p:ext uri="{BB962C8B-B14F-4D97-AF65-F5344CB8AC3E}">
        <p14:creationId xmlns:p14="http://schemas.microsoft.com/office/powerpoint/2010/main" val="2178768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323527" y="554099"/>
            <a:ext cx="8496944" cy="1296144"/>
          </a:xfrm>
        </p:spPr>
        <p:txBody>
          <a:bodyPr>
            <a:normAutofit fontScale="25000" lnSpcReduction="20000"/>
          </a:bodyPr>
          <a:lstStyle/>
          <a:p>
            <a:pPr marL="0" indent="0">
              <a:buNone/>
            </a:pPr>
            <a:r>
              <a:rPr lang="ja-JP" altLang="en-US" dirty="0">
                <a:solidFill>
                  <a:schemeClr val="tx1"/>
                </a:solidFill>
              </a:rPr>
              <a:t>　　</a:t>
            </a:r>
            <a:r>
              <a:rPr lang="ja-JP" altLang="en-US" sz="4800" dirty="0">
                <a:solidFill>
                  <a:schemeClr val="tx1"/>
                </a:solidFill>
                <a:latin typeface="+mn-ea"/>
              </a:rPr>
              <a:t>わくわく</a:t>
            </a:r>
            <a:r>
              <a:rPr lang="ja-JP" altLang="ja-JP" sz="4800" dirty="0">
                <a:solidFill>
                  <a:schemeClr val="tx1"/>
                </a:solidFill>
                <a:latin typeface="+mn-ea"/>
              </a:rPr>
              <a:t>保育園は、本学の職員および学生の仕事や学業と子育ての両立支援を目的として設置され</a:t>
            </a:r>
            <a:r>
              <a:rPr lang="ja-JP" altLang="en-US" sz="4800" dirty="0">
                <a:solidFill>
                  <a:schemeClr val="tx1"/>
                </a:solidFill>
                <a:latin typeface="+mn-ea"/>
              </a:rPr>
              <a:t>、</a:t>
            </a:r>
            <a:r>
              <a:rPr lang="en-US" altLang="ja-JP" sz="4800" dirty="0">
                <a:solidFill>
                  <a:schemeClr val="tx1"/>
                </a:solidFill>
                <a:latin typeface="+mn-ea"/>
              </a:rPr>
              <a:t>2019</a:t>
            </a:r>
            <a:r>
              <a:rPr lang="ja-JP" altLang="en-US" sz="4800" dirty="0">
                <a:solidFill>
                  <a:schemeClr val="tx1"/>
                </a:solidFill>
                <a:latin typeface="+mn-ea"/>
              </a:rPr>
              <a:t>年度より文京区の認可を受け、一部定員を文京区民枠とする事業所内保育施設となりました。</a:t>
            </a:r>
            <a:r>
              <a:rPr lang="ja-JP" altLang="ja-JP" sz="4800" dirty="0">
                <a:solidFill>
                  <a:schemeClr val="tx1"/>
                </a:solidFill>
                <a:latin typeface="+mn-ea"/>
              </a:rPr>
              <a:t>その運営</a:t>
            </a:r>
            <a:r>
              <a:rPr lang="ja-JP" altLang="en-US" sz="4800" dirty="0">
                <a:solidFill>
                  <a:schemeClr val="tx1"/>
                </a:solidFill>
                <a:latin typeface="+mn-ea"/>
              </a:rPr>
              <a:t>は</a:t>
            </a:r>
            <a:r>
              <a:rPr lang="ja-JP" altLang="ja-JP" sz="4800" dirty="0">
                <a:solidFill>
                  <a:schemeClr val="tx1"/>
                </a:solidFill>
                <a:latin typeface="+mn-ea"/>
              </a:rPr>
              <a:t>ピジョンハーツ株式会社へ委託して</a:t>
            </a:r>
            <a:r>
              <a:rPr lang="ja-JP" altLang="ja-JP" sz="4800">
                <a:solidFill>
                  <a:schemeClr val="tx1"/>
                </a:solidFill>
                <a:latin typeface="+mn-ea"/>
              </a:rPr>
              <a:t>おります。</a:t>
            </a:r>
            <a:endParaRPr lang="ja-JP" altLang="ja-JP" sz="4800" dirty="0">
              <a:solidFill>
                <a:schemeClr val="tx1"/>
              </a:solidFill>
              <a:latin typeface="+mn-ea"/>
            </a:endParaRPr>
          </a:p>
          <a:p>
            <a:pPr marL="0" indent="0">
              <a:buNone/>
            </a:pPr>
            <a:r>
              <a:rPr lang="ja-JP" altLang="en-US" sz="4800" dirty="0">
                <a:solidFill>
                  <a:schemeClr val="tx1"/>
                </a:solidFill>
                <a:latin typeface="+mn-ea"/>
              </a:rPr>
              <a:t>　</a:t>
            </a:r>
            <a:r>
              <a:rPr lang="ja-JP" altLang="ja-JP" sz="4800" dirty="0">
                <a:solidFill>
                  <a:schemeClr val="tx1"/>
                </a:solidFill>
                <a:latin typeface="+mn-ea"/>
              </a:rPr>
              <a:t>ピジョンハーツ株式会社は、育児用品メーカー「ピジョン株式会社」の</a:t>
            </a:r>
            <a:r>
              <a:rPr lang="en-US" altLang="ja-JP" sz="4800" dirty="0">
                <a:solidFill>
                  <a:schemeClr val="tx1"/>
                </a:solidFill>
                <a:latin typeface="+mn-ea"/>
              </a:rPr>
              <a:t>100</a:t>
            </a:r>
            <a:r>
              <a:rPr lang="ja-JP" altLang="ja-JP" sz="4800" dirty="0">
                <a:solidFill>
                  <a:schemeClr val="tx1"/>
                </a:solidFill>
                <a:latin typeface="+mn-ea"/>
              </a:rPr>
              <a:t>％子会社です。ピジョンという育児に関わる企業としての使命と「安心・安全」のブランドの重さを認識し、使命感を持って保育園の運営に取り組んでまいります。保育士一人ひとりが、大切な命をお預りするという意識を持ち、子どもたちを真摯に見つめ、見守り、勇気づける役割を担います。保護者とともに支えあい、子どもを育み、また育てられる保育園でありたいと思います。</a:t>
            </a:r>
            <a:endParaRPr lang="ja-JP" altLang="ja-JP" sz="5600" dirty="0">
              <a:solidFill>
                <a:schemeClr val="tx1"/>
              </a:solidFill>
              <a:latin typeface="+mn-ea"/>
            </a:endParaRPr>
          </a:p>
        </p:txBody>
      </p:sp>
      <p:sp>
        <p:nvSpPr>
          <p:cNvPr id="8" name="テキスト プレースホルダー 7"/>
          <p:cNvSpPr>
            <a:spLocks noGrp="1"/>
          </p:cNvSpPr>
          <p:nvPr>
            <p:ph type="body" idx="4294967295"/>
          </p:nvPr>
        </p:nvSpPr>
        <p:spPr>
          <a:xfrm>
            <a:off x="307261" y="279583"/>
            <a:ext cx="1962150" cy="360362"/>
          </a:xfrm>
        </p:spPr>
        <p:txBody>
          <a:bodyPr>
            <a:normAutofit fontScale="85000" lnSpcReduction="20000"/>
          </a:bodyPr>
          <a:lstStyle/>
          <a:p>
            <a:r>
              <a:rPr kumimoji="1" lang="ja-JP" altLang="en-US" dirty="0">
                <a:solidFill>
                  <a:schemeClr val="bg1"/>
                </a:solidFill>
              </a:rPr>
              <a:t>はじめに</a:t>
            </a:r>
          </a:p>
        </p:txBody>
      </p:sp>
      <p:sp>
        <p:nvSpPr>
          <p:cNvPr id="13" name="テキスト プレースホルダー 7"/>
          <p:cNvSpPr txBox="1">
            <a:spLocks/>
          </p:cNvSpPr>
          <p:nvPr/>
        </p:nvSpPr>
        <p:spPr>
          <a:xfrm>
            <a:off x="446966" y="2132856"/>
            <a:ext cx="1665960" cy="342900"/>
          </a:xfrm>
          <a:prstGeom prst="rect">
            <a:avLst/>
          </a:prstGeom>
        </p:spPr>
        <p:txBody>
          <a:bodyPr vert="horz" lIns="91440" tIns="45720" rIns="91440" bIns="45720" rtlCol="0">
            <a:normAutofit fontScale="77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dirty="0"/>
              <a:t>保育内容</a:t>
            </a:r>
          </a:p>
        </p:txBody>
      </p:sp>
      <p:sp>
        <p:nvSpPr>
          <p:cNvPr id="14" name="コンテンツ プレースホルダー 8"/>
          <p:cNvSpPr txBox="1">
            <a:spLocks/>
          </p:cNvSpPr>
          <p:nvPr/>
        </p:nvSpPr>
        <p:spPr>
          <a:xfrm>
            <a:off x="683568" y="5877272"/>
            <a:ext cx="8136903" cy="57719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Font typeface="Symbol" pitchFamily="18" charset="2"/>
              <a:buNone/>
            </a:pPr>
            <a:r>
              <a:rPr lang="ja-JP" altLang="en-US" dirty="0"/>
              <a:t>　</a:t>
            </a:r>
          </a:p>
        </p:txBody>
      </p:sp>
      <p:grpSp>
        <p:nvGrpSpPr>
          <p:cNvPr id="18" name="Group 5"/>
          <p:cNvGrpSpPr>
            <a:grpSpLocks/>
          </p:cNvGrpSpPr>
          <p:nvPr/>
        </p:nvGrpSpPr>
        <p:grpSpPr bwMode="auto">
          <a:xfrm>
            <a:off x="513375" y="2702146"/>
            <a:ext cx="7807279" cy="680467"/>
            <a:chOff x="1259" y="6353"/>
            <a:chExt cx="9540" cy="950"/>
          </a:xfrm>
        </p:grpSpPr>
        <p:sp>
          <p:nvSpPr>
            <p:cNvPr id="19" name="Rectangle 13"/>
            <p:cNvSpPr>
              <a:spLocks noChangeArrowheads="1"/>
            </p:cNvSpPr>
            <p:nvPr/>
          </p:nvSpPr>
          <p:spPr bwMode="auto">
            <a:xfrm>
              <a:off x="1259" y="6353"/>
              <a:ext cx="9540" cy="900"/>
            </a:xfrm>
            <a:prstGeom prst="rect">
              <a:avLst/>
            </a:prstGeom>
            <a:solidFill>
              <a:schemeClr val="accent6">
                <a:lumMod val="75000"/>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　　　　　　</a:t>
              </a:r>
              <a:r>
                <a:rPr kumimoji="1" lang="ja-JP" altLang="ja-JP" sz="1800" b="0" i="0" u="none" strike="noStrike" cap="none" normalizeH="0" baseline="0" dirty="0">
                  <a:ln>
                    <a:noFill/>
                  </a:ln>
                  <a:solidFill>
                    <a:srgbClr val="000000"/>
                  </a:solidFill>
                  <a:effectLst/>
                  <a:latin typeface="Arial" pitchFamily="34" charset="0"/>
                  <a:ea typeface="ＭＳ Ｐゴシック" pitchFamily="50" charset="-128"/>
                  <a:cs typeface="ＭＳ Ｐゴシック" pitchFamily="50" charset="-128"/>
                </a:rPr>
                <a:t>『育つ力を育てる』</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10"/>
            <p:cNvSpPr>
              <a:spLocks noChangeArrowheads="1"/>
            </p:cNvSpPr>
            <p:nvPr/>
          </p:nvSpPr>
          <p:spPr bwMode="auto">
            <a:xfrm>
              <a:off x="4816" y="6417"/>
              <a:ext cx="5851" cy="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72000"/>
                </a:lnSpc>
                <a:spcBef>
                  <a:spcPct val="0"/>
                </a:spcBef>
                <a:spcAft>
                  <a:spcPct val="0"/>
                </a:spcAft>
                <a:buClrTx/>
                <a:buSzTx/>
                <a:buFontTx/>
                <a:buNone/>
                <a:tabLst/>
              </a:pPr>
              <a:r>
                <a:rPr kumimoji="1" lang="ja-JP" altLang="ja-JP" sz="1200" b="0" i="0" u="none" strike="noStrike" cap="none" normalizeH="0" baseline="0" dirty="0">
                  <a:ln>
                    <a:noFill/>
                  </a:ln>
                  <a:effectLst/>
                  <a:latin typeface="+mn-ea"/>
                  <a:cs typeface="ＭＳ Ｐゴシック" pitchFamily="50" charset="-128"/>
                </a:rPr>
                <a:t>子どもたちが生まれた時から持っている「育とう」という力（宝物）を、安全と信頼に満ちた環境の中で、愛情いっぱいに支援してまいります。子どもが現在をもっともよく生き、望ましい未来を作り出す力の基礎を培います</a:t>
              </a:r>
              <a:r>
                <a:rPr kumimoji="1" lang="ja-JP" altLang="ja-JP" sz="1200" b="0" i="0" u="none" strike="noStrike" cap="none" normalizeH="0" baseline="0" dirty="0">
                  <a:ln>
                    <a:noFill/>
                  </a:ln>
                  <a:effectLst/>
                  <a:latin typeface="Times New Roman" pitchFamily="18" charset="0"/>
                  <a:ea typeface="ＭＳ Ｐゴシック" pitchFamily="50" charset="-128"/>
                  <a:cs typeface="ＭＳ Ｐゴシック" pitchFamily="50" charset="-128"/>
                </a:rPr>
                <a:t>。</a:t>
              </a:r>
              <a:endParaRPr kumimoji="1" lang="ja-JP" altLang="ja-JP" sz="120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pic>
          <p:nvPicPr>
            <p:cNvPr id="1032" name="Picture 16" descr="people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 y="6417"/>
              <a:ext cx="787" cy="775"/>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プレースホルダー 7"/>
          <p:cNvSpPr txBox="1">
            <a:spLocks/>
          </p:cNvSpPr>
          <p:nvPr/>
        </p:nvSpPr>
        <p:spPr>
          <a:xfrm>
            <a:off x="504017" y="3969060"/>
            <a:ext cx="1665960" cy="360040"/>
          </a:xfrm>
          <a:prstGeom prst="rect">
            <a:avLst/>
          </a:prstGeom>
        </p:spPr>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dirty="0"/>
              <a:t>保育目標</a:t>
            </a:r>
          </a:p>
        </p:txBody>
      </p:sp>
      <p:graphicFrame>
        <p:nvGraphicFramePr>
          <p:cNvPr id="12" name="コンテンツ プレースホルダー 3"/>
          <p:cNvGraphicFramePr>
            <a:graphicFrameLocks/>
          </p:cNvGraphicFramePr>
          <p:nvPr>
            <p:extLst>
              <p:ext uri="{D42A27DB-BD31-4B8C-83A1-F6EECF244321}">
                <p14:modId xmlns:p14="http://schemas.microsoft.com/office/powerpoint/2010/main" val="3832493903"/>
              </p:ext>
            </p:extLst>
          </p:nvPr>
        </p:nvGraphicFramePr>
        <p:xfrm>
          <a:off x="537465" y="4365104"/>
          <a:ext cx="7783189" cy="165731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7114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コンテンツ プレースホルダー 7"/>
          <p:cNvGraphicFramePr>
            <a:graphicFrameLocks noGrp="1"/>
          </p:cNvGraphicFramePr>
          <p:nvPr>
            <p:ph sz="quarter" idx="14"/>
            <p:extLst>
              <p:ext uri="{D42A27DB-BD31-4B8C-83A1-F6EECF244321}">
                <p14:modId xmlns:p14="http://schemas.microsoft.com/office/powerpoint/2010/main" val="1887655884"/>
              </p:ext>
            </p:extLst>
          </p:nvPr>
        </p:nvGraphicFramePr>
        <p:xfrm>
          <a:off x="336192" y="947388"/>
          <a:ext cx="3960441" cy="4124106"/>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0000"/>
                    </a:ext>
                  </a:extLst>
                </a:gridCol>
                <a:gridCol w="1088424">
                  <a:extLst>
                    <a:ext uri="{9D8B030D-6E8A-4147-A177-3AD203B41FA5}">
                      <a16:colId xmlns:a16="http://schemas.microsoft.com/office/drawing/2014/main" val="20001"/>
                    </a:ext>
                  </a:extLst>
                </a:gridCol>
                <a:gridCol w="627355">
                  <a:extLst>
                    <a:ext uri="{9D8B030D-6E8A-4147-A177-3AD203B41FA5}">
                      <a16:colId xmlns:a16="http://schemas.microsoft.com/office/drawing/2014/main" val="20002"/>
                    </a:ext>
                  </a:extLst>
                </a:gridCol>
                <a:gridCol w="1092534">
                  <a:extLst>
                    <a:ext uri="{9D8B030D-6E8A-4147-A177-3AD203B41FA5}">
                      <a16:colId xmlns:a16="http://schemas.microsoft.com/office/drawing/2014/main" val="20003"/>
                    </a:ext>
                  </a:extLst>
                </a:gridCol>
              </a:tblGrid>
              <a:tr h="352345">
                <a:tc>
                  <a:txBody>
                    <a:bodyPr/>
                    <a:lstStyle/>
                    <a:p>
                      <a:endParaRPr kumimoji="1" lang="ja-JP" altLang="en-US" dirty="0"/>
                    </a:p>
                  </a:txBody>
                  <a:tcPr/>
                </a:tc>
                <a:tc>
                  <a:txBody>
                    <a:bodyPr/>
                    <a:lstStyle/>
                    <a:p>
                      <a:endParaRPr kumimoji="1" lang="ja-JP" altLang="en-US" dirty="0"/>
                    </a:p>
                  </a:txBody>
                  <a:tcPr/>
                </a:tc>
                <a:tc gridSpan="2">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792776">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所在地</a:t>
                      </a:r>
                    </a:p>
                  </a:txBody>
                  <a:tcPr/>
                </a:tc>
                <a:tc gridSpan="3">
                  <a:txBody>
                    <a:bodyPr/>
                    <a:lstStyle/>
                    <a:p>
                      <a:pPr marL="0" indent="0">
                        <a:buNone/>
                      </a:pP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113-8510</a:t>
                      </a:r>
                    </a:p>
                    <a:p>
                      <a:pPr marL="0" indent="0">
                        <a:buNone/>
                      </a:pP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東京都文京区湯島</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1-5-45</a:t>
                      </a:r>
                    </a:p>
                    <a:p>
                      <a:pPr marL="0" indent="0">
                        <a:buNone/>
                      </a:pP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湯島地区　６号館１階</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1"/>
                  </a:ext>
                </a:extLst>
              </a:tr>
              <a:tr h="792776">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建物の構造</a:t>
                      </a:r>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鉄筋コンクリート造り</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耐火構造</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床面積２０８㎡</a:t>
                      </a:r>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2"/>
                  </a:ext>
                </a:extLst>
              </a:tr>
              <a:tr h="322983">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主な設備</a:t>
                      </a:r>
                    </a:p>
                  </a:txBody>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保育室</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a:txBody>
                    <a:bodyPr/>
                    <a:lstStyle/>
                    <a:p>
                      <a:pPr algn="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104.5㎡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3"/>
                  </a:ext>
                </a:extLst>
              </a:tr>
              <a:tr h="322983">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沐浴室・トイレ</a:t>
                      </a:r>
                    </a:p>
                  </a:txBody>
                  <a:tcPr/>
                </a:tc>
                <a:tc hMerge="1">
                  <a:txBody>
                    <a:bodyPr/>
                    <a:lstStyle/>
                    <a:p>
                      <a:endParaRPr kumimoji="1" lang="ja-JP" altLang="en-US"/>
                    </a:p>
                  </a:txBody>
                  <a:tcPr/>
                </a:tc>
                <a:tc>
                  <a:txBody>
                    <a:bodyPr/>
                    <a:lstStyle/>
                    <a:p>
                      <a:pPr algn="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20.7㎡</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4"/>
                  </a:ext>
                </a:extLst>
              </a:tr>
              <a:tr h="322983">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安静室兼事務室</a:t>
                      </a:r>
                    </a:p>
                  </a:txBody>
                  <a:tcPr/>
                </a:tc>
                <a:tc hMerge="1">
                  <a:txBody>
                    <a:bodyPr/>
                    <a:lstStyle/>
                    <a:p>
                      <a:endParaRPr kumimoji="1" lang="ja-JP" altLang="en-US"/>
                    </a:p>
                  </a:txBody>
                  <a:tcPr/>
                </a:tc>
                <a:tc>
                  <a:txBody>
                    <a:bodyPr/>
                    <a:lstStyle/>
                    <a:p>
                      <a:pPr algn="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14.9</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tc>
                <a:extLst>
                  <a:ext uri="{0D108BD9-81ED-4DB2-BD59-A6C34878D82A}">
                    <a16:rowId xmlns:a16="http://schemas.microsoft.com/office/drawing/2014/main" val="10005"/>
                  </a:ext>
                </a:extLst>
              </a:tr>
              <a:tr h="322983">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調理室</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a:txBody>
                    <a:bodyPr/>
                    <a:lstStyle/>
                    <a:p>
                      <a:pPr algn="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tc>
                <a:extLst>
                  <a:ext uri="{0D108BD9-81ED-4DB2-BD59-A6C34878D82A}">
                    <a16:rowId xmlns:a16="http://schemas.microsoft.com/office/drawing/2014/main" val="10006"/>
                  </a:ext>
                </a:extLst>
              </a:tr>
              <a:tr h="557879">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玄関ホール・</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エントランス</a:t>
                      </a:r>
                    </a:p>
                  </a:txBody>
                  <a:tcPr/>
                </a:tc>
                <a:tc hMerge="1">
                  <a:txBody>
                    <a:bodyPr/>
                    <a:lstStyle/>
                    <a:p>
                      <a:endParaRPr kumimoji="1" lang="ja-JP" altLang="en-US"/>
                    </a:p>
                  </a:txBody>
                  <a:tcPr/>
                </a:tc>
                <a:tc>
                  <a:txBody>
                    <a:bodyPr/>
                    <a:lstStyle/>
                    <a:p>
                      <a:pPr algn="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39.0</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tc>
                <a:extLst>
                  <a:ext uri="{0D108BD9-81ED-4DB2-BD59-A6C34878D82A}">
                    <a16:rowId xmlns:a16="http://schemas.microsoft.com/office/drawing/2014/main" val="10007"/>
                  </a:ext>
                </a:extLst>
              </a:tr>
              <a:tr h="322983">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総延べ面積</a:t>
                      </a:r>
                    </a:p>
                  </a:txBody>
                  <a:tcPr/>
                </a:tc>
                <a:tc hMerge="1">
                  <a:txBody>
                    <a:bodyPr/>
                    <a:lstStyle/>
                    <a:p>
                      <a:endParaRPr kumimoji="1" lang="ja-JP" altLang="en-US"/>
                    </a:p>
                  </a:txBody>
                  <a:tcPr/>
                </a:tc>
                <a:tc>
                  <a:txBody>
                    <a:bodyPr/>
                    <a:lstStyle/>
                    <a:p>
                      <a:pPr algn="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208㎡</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8"/>
                  </a:ext>
                </a:extLst>
              </a:tr>
            </a:tbl>
          </a:graphicData>
        </a:graphic>
      </p:graphicFrame>
      <p:sp>
        <p:nvSpPr>
          <p:cNvPr id="7" name="テキスト プレースホルダー 7"/>
          <p:cNvSpPr txBox="1">
            <a:spLocks/>
          </p:cNvSpPr>
          <p:nvPr/>
        </p:nvSpPr>
        <p:spPr>
          <a:xfrm>
            <a:off x="251520" y="633036"/>
            <a:ext cx="1665960" cy="360040"/>
          </a:xfrm>
          <a:prstGeom prst="rect">
            <a:avLst/>
          </a:prstGeom>
        </p:spPr>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dirty="0"/>
              <a:t>施設概要</a:t>
            </a:r>
          </a:p>
        </p:txBody>
      </p:sp>
      <p:sp>
        <p:nvSpPr>
          <p:cNvPr id="5" name="テキスト プレースホルダー 11"/>
          <p:cNvSpPr txBox="1">
            <a:spLocks/>
          </p:cNvSpPr>
          <p:nvPr/>
        </p:nvSpPr>
        <p:spPr>
          <a:xfrm>
            <a:off x="4790288" y="3140968"/>
            <a:ext cx="2744787" cy="360362"/>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保育時間及び休園日</a:t>
            </a:r>
          </a:p>
        </p:txBody>
      </p:sp>
      <p:graphicFrame>
        <p:nvGraphicFramePr>
          <p:cNvPr id="6" name="コンテンツ プレースホルダー 6"/>
          <p:cNvGraphicFramePr>
            <a:graphicFrameLocks/>
          </p:cNvGraphicFramePr>
          <p:nvPr>
            <p:extLst>
              <p:ext uri="{D42A27DB-BD31-4B8C-83A1-F6EECF244321}">
                <p14:modId xmlns:p14="http://schemas.microsoft.com/office/powerpoint/2010/main" val="3558228130"/>
              </p:ext>
            </p:extLst>
          </p:nvPr>
        </p:nvGraphicFramePr>
        <p:xfrm>
          <a:off x="4788024" y="3480150"/>
          <a:ext cx="3168352" cy="10801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tblGrid>
              <a:tr h="337538">
                <a:tc gridSpan="2">
                  <a:txBody>
                    <a:bodyPr/>
                    <a:lstStyle/>
                    <a:p>
                      <a:pPr algn="ctr"/>
                      <a:r>
                        <a:rPr kumimoji="1" lang="ja-JP" altLang="en-US" sz="1400" dirty="0">
                          <a:latin typeface="+mn-ea"/>
                          <a:ea typeface="+mn-ea"/>
                        </a:rPr>
                        <a:t>保育時間</a:t>
                      </a:r>
                    </a:p>
                  </a:txBody>
                  <a:tcPr marL="80892" marR="80892" anchor="ctr"/>
                </a:tc>
                <a:tc hMerge="1">
                  <a:txBody>
                    <a:bodyPr/>
                    <a:lstStyle/>
                    <a:p>
                      <a:pPr algn="l"/>
                      <a:endParaRPr kumimoji="1" lang="ja-JP" altLang="en-US" sz="1600" dirty="0">
                        <a:latin typeface="+mn-ea"/>
                        <a:ea typeface="+mn-ea"/>
                      </a:endParaRPr>
                    </a:p>
                  </a:txBody>
                  <a:tcPr marL="80892" marR="80892" anchor="ctr"/>
                </a:tc>
                <a:extLst>
                  <a:ext uri="{0D108BD9-81ED-4DB2-BD59-A6C34878D82A}">
                    <a16:rowId xmlns:a16="http://schemas.microsoft.com/office/drawing/2014/main" val="10000"/>
                  </a:ext>
                </a:extLst>
              </a:tr>
              <a:tr h="371291">
                <a:tc>
                  <a:txBody>
                    <a:bodyPr/>
                    <a:lstStyle/>
                    <a:p>
                      <a:pPr algn="ctr"/>
                      <a:r>
                        <a:rPr kumimoji="1" lang="ja-JP" altLang="en-US" sz="1200" dirty="0">
                          <a:latin typeface="+mn-ea"/>
                          <a:ea typeface="+mn-ea"/>
                        </a:rPr>
                        <a:t>基本保育</a:t>
                      </a:r>
                    </a:p>
                  </a:txBody>
                  <a:tcPr marL="80892" marR="80892" anchor="ctr"/>
                </a:tc>
                <a:tc>
                  <a:txBody>
                    <a:bodyPr/>
                    <a:lstStyle/>
                    <a:p>
                      <a:pPr algn="ctr"/>
                      <a:r>
                        <a:rPr kumimoji="1" lang="en-US" altLang="ja-JP" sz="1400" dirty="0">
                          <a:latin typeface="+mn-ea"/>
                          <a:ea typeface="+mn-ea"/>
                        </a:rPr>
                        <a:t>7</a:t>
                      </a:r>
                      <a:r>
                        <a:rPr kumimoji="1" lang="ja-JP" altLang="en-US" sz="1400" dirty="0">
                          <a:latin typeface="+mn-ea"/>
                          <a:ea typeface="+mn-ea"/>
                        </a:rPr>
                        <a:t>：</a:t>
                      </a:r>
                      <a:r>
                        <a:rPr kumimoji="1" lang="en-US" altLang="ja-JP" sz="1400" dirty="0">
                          <a:latin typeface="+mn-ea"/>
                          <a:ea typeface="+mn-ea"/>
                        </a:rPr>
                        <a:t>15</a:t>
                      </a:r>
                      <a:r>
                        <a:rPr kumimoji="1" lang="ja-JP" altLang="en-US" sz="1400" dirty="0">
                          <a:latin typeface="+mn-ea"/>
                          <a:ea typeface="+mn-ea"/>
                        </a:rPr>
                        <a:t>～</a:t>
                      </a:r>
                      <a:r>
                        <a:rPr kumimoji="1" lang="en-US" altLang="ja-JP" sz="1400" dirty="0">
                          <a:latin typeface="+mn-ea"/>
                          <a:ea typeface="+mn-ea"/>
                        </a:rPr>
                        <a:t>18</a:t>
                      </a:r>
                      <a:r>
                        <a:rPr kumimoji="1" lang="ja-JP" altLang="en-US" sz="1400" dirty="0">
                          <a:latin typeface="+mn-ea"/>
                          <a:ea typeface="+mn-ea"/>
                        </a:rPr>
                        <a:t>：</a:t>
                      </a:r>
                      <a:r>
                        <a:rPr kumimoji="1" lang="en-US" altLang="ja-JP" sz="1400" dirty="0">
                          <a:latin typeface="+mn-ea"/>
                          <a:ea typeface="+mn-ea"/>
                        </a:rPr>
                        <a:t>15</a:t>
                      </a:r>
                      <a:endParaRPr kumimoji="1" lang="ja-JP" altLang="en-US" sz="1400" dirty="0">
                        <a:latin typeface="+mn-ea"/>
                        <a:ea typeface="+mn-ea"/>
                      </a:endParaRPr>
                    </a:p>
                  </a:txBody>
                  <a:tcPr marL="80892" marR="80892" anchor="ctr"/>
                </a:tc>
                <a:extLst>
                  <a:ext uri="{0D108BD9-81ED-4DB2-BD59-A6C34878D82A}">
                    <a16:rowId xmlns:a16="http://schemas.microsoft.com/office/drawing/2014/main" val="10001"/>
                  </a:ext>
                </a:extLst>
              </a:tr>
              <a:tr h="371291">
                <a:tc>
                  <a:txBody>
                    <a:bodyPr/>
                    <a:lstStyle/>
                    <a:p>
                      <a:pPr algn="ctr"/>
                      <a:r>
                        <a:rPr kumimoji="1" lang="ja-JP" altLang="en-US" sz="1200" dirty="0">
                          <a:latin typeface="+mn-ea"/>
                          <a:ea typeface="+mn-ea"/>
                        </a:rPr>
                        <a:t>延長保育</a:t>
                      </a:r>
                    </a:p>
                  </a:txBody>
                  <a:tcPr marL="80892" marR="80892" anchor="ctr"/>
                </a:tc>
                <a:tc>
                  <a:txBody>
                    <a:bodyPr/>
                    <a:lstStyle/>
                    <a:p>
                      <a:pPr algn="ctr"/>
                      <a:r>
                        <a:rPr kumimoji="1" lang="en-US" altLang="ja-JP" sz="1400" dirty="0">
                          <a:latin typeface="+mn-ea"/>
                          <a:ea typeface="+mn-ea"/>
                        </a:rPr>
                        <a:t>18</a:t>
                      </a:r>
                      <a:r>
                        <a:rPr kumimoji="1" lang="ja-JP" altLang="en-US" sz="1400" dirty="0">
                          <a:latin typeface="+mn-ea"/>
                          <a:ea typeface="+mn-ea"/>
                        </a:rPr>
                        <a:t>：</a:t>
                      </a:r>
                      <a:r>
                        <a:rPr kumimoji="1" lang="en-US" altLang="ja-JP" sz="1400" dirty="0">
                          <a:latin typeface="+mn-ea"/>
                          <a:ea typeface="+mn-ea"/>
                        </a:rPr>
                        <a:t>15</a:t>
                      </a:r>
                      <a:r>
                        <a:rPr kumimoji="1" lang="ja-JP" altLang="en-US" sz="1400" dirty="0">
                          <a:latin typeface="+mn-ea"/>
                          <a:ea typeface="+mn-ea"/>
                        </a:rPr>
                        <a:t>～</a:t>
                      </a:r>
                      <a:r>
                        <a:rPr kumimoji="1" lang="en-US" altLang="ja-JP" sz="1400" dirty="0">
                          <a:latin typeface="+mn-ea"/>
                          <a:ea typeface="+mn-ea"/>
                        </a:rPr>
                        <a:t>19</a:t>
                      </a:r>
                      <a:r>
                        <a:rPr kumimoji="1" lang="ja-JP" altLang="en-US" sz="1400" dirty="0">
                          <a:latin typeface="+mn-ea"/>
                          <a:ea typeface="+mn-ea"/>
                        </a:rPr>
                        <a:t>：</a:t>
                      </a:r>
                      <a:r>
                        <a:rPr kumimoji="1" lang="en-US" altLang="ja-JP" sz="1400" dirty="0">
                          <a:latin typeface="+mn-ea"/>
                          <a:ea typeface="+mn-ea"/>
                        </a:rPr>
                        <a:t>15</a:t>
                      </a:r>
                      <a:endParaRPr kumimoji="1" lang="ja-JP" altLang="en-US" sz="1400" dirty="0">
                        <a:latin typeface="+mn-ea"/>
                        <a:ea typeface="+mn-ea"/>
                      </a:endParaRPr>
                    </a:p>
                  </a:txBody>
                  <a:tcPr marL="80892" marR="80892" anchor="ctr"/>
                </a:tc>
                <a:extLst>
                  <a:ext uri="{0D108BD9-81ED-4DB2-BD59-A6C34878D82A}">
                    <a16:rowId xmlns:a16="http://schemas.microsoft.com/office/drawing/2014/main" val="10002"/>
                  </a:ext>
                </a:extLst>
              </a:tr>
            </a:tbl>
          </a:graphicData>
        </a:graphic>
      </p:graphicFrame>
      <p:sp>
        <p:nvSpPr>
          <p:cNvPr id="9" name="テキスト ボックス 8"/>
          <p:cNvSpPr txBox="1"/>
          <p:nvPr/>
        </p:nvSpPr>
        <p:spPr>
          <a:xfrm>
            <a:off x="4788024" y="4509120"/>
            <a:ext cx="3456384" cy="415498"/>
          </a:xfrm>
          <a:prstGeom prst="rect">
            <a:avLst/>
          </a:prstGeom>
          <a:noFill/>
        </p:spPr>
        <p:txBody>
          <a:bodyPr wrap="square" rtlCol="0">
            <a:spAutoFit/>
          </a:bodyPr>
          <a:lstStyle/>
          <a:p>
            <a:r>
              <a:rPr kumimoji="1" lang="en-US" altLang="ja-JP" sz="1000" dirty="0">
                <a:latin typeface="+mn-ea"/>
              </a:rPr>
              <a:t>※</a:t>
            </a:r>
            <a:r>
              <a:rPr kumimoji="1" lang="ja-JP" altLang="en-US" sz="1000" dirty="0">
                <a:latin typeface="+mn-ea"/>
              </a:rPr>
              <a:t>延長保育には月極延長保育とスポット延長</a:t>
            </a:r>
            <a:r>
              <a:rPr kumimoji="1" lang="ja-JP" altLang="en-US" sz="1000" dirty="0" err="1">
                <a:latin typeface="+mn-ea"/>
              </a:rPr>
              <a:t>保育があ</a:t>
            </a:r>
            <a:r>
              <a:rPr kumimoji="1" lang="ja-JP" altLang="en-US" sz="1000" dirty="0">
                <a:latin typeface="+mn-ea"/>
              </a:rPr>
              <a:t>　</a:t>
            </a:r>
            <a:endParaRPr kumimoji="1" lang="en-US" altLang="ja-JP" sz="1000" dirty="0">
              <a:latin typeface="+mn-ea"/>
            </a:endParaRPr>
          </a:p>
          <a:p>
            <a:r>
              <a:rPr lang="ja-JP" altLang="en-US" sz="1000" dirty="0">
                <a:latin typeface="+mn-ea"/>
              </a:rPr>
              <a:t>　</a:t>
            </a:r>
            <a:r>
              <a:rPr kumimoji="1" lang="ja-JP" altLang="en-US" sz="1000" dirty="0">
                <a:latin typeface="+mn-ea"/>
              </a:rPr>
              <a:t>ります。入園決定後の申込が必要です。</a:t>
            </a:r>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val="4238117729"/>
              </p:ext>
            </p:extLst>
          </p:nvPr>
        </p:nvGraphicFramePr>
        <p:xfrm>
          <a:off x="4860032" y="5301208"/>
          <a:ext cx="3220944" cy="627020"/>
        </p:xfrm>
        <a:graphic>
          <a:graphicData uri="http://schemas.openxmlformats.org/drawingml/2006/table">
            <a:tbl>
              <a:tblPr firstRow="1" bandRow="1">
                <a:tableStyleId>{5C22544A-7EE6-4342-B048-85BDC9FD1C3A}</a:tableStyleId>
              </a:tblPr>
              <a:tblGrid>
                <a:gridCol w="3220944">
                  <a:extLst>
                    <a:ext uri="{9D8B030D-6E8A-4147-A177-3AD203B41FA5}">
                      <a16:colId xmlns:a16="http://schemas.microsoft.com/office/drawing/2014/main" val="20000"/>
                    </a:ext>
                  </a:extLst>
                </a:gridCol>
              </a:tblGrid>
              <a:tr h="147816">
                <a:tc>
                  <a:txBody>
                    <a:bodyPr/>
                    <a:lstStyle/>
                    <a:p>
                      <a:pPr algn="ctr"/>
                      <a:r>
                        <a:rPr kumimoji="1" lang="ja-JP" altLang="en-US" sz="1400" dirty="0">
                          <a:latin typeface="+mn-ea"/>
                          <a:ea typeface="+mn-ea"/>
                        </a:rPr>
                        <a:t>休園日</a:t>
                      </a:r>
                    </a:p>
                  </a:txBody>
                  <a:tcPr marL="80892" marR="80892" anchor="ctr"/>
                </a:tc>
                <a:extLst>
                  <a:ext uri="{0D108BD9-81ED-4DB2-BD59-A6C34878D82A}">
                    <a16:rowId xmlns:a16="http://schemas.microsoft.com/office/drawing/2014/main" val="10000"/>
                  </a:ext>
                </a:extLst>
              </a:tr>
              <a:tr h="322220">
                <a:tc>
                  <a:txBody>
                    <a:bodyPr/>
                    <a:lstStyle/>
                    <a:p>
                      <a:pPr algn="l"/>
                      <a:r>
                        <a:rPr kumimoji="1" lang="ja-JP" altLang="en-US" sz="1200" dirty="0">
                          <a:latin typeface="+mn-ea"/>
                          <a:ea typeface="+mn-ea"/>
                        </a:rPr>
                        <a:t>土、日、祝祭日、年末年始（</a:t>
                      </a:r>
                      <a:r>
                        <a:rPr kumimoji="1" lang="en-US" altLang="ja-JP" sz="1200" dirty="0">
                          <a:latin typeface="+mn-ea"/>
                          <a:ea typeface="+mn-ea"/>
                        </a:rPr>
                        <a:t>12.29</a:t>
                      </a:r>
                      <a:r>
                        <a:rPr kumimoji="1" lang="ja-JP" altLang="en-US" sz="1200" dirty="0">
                          <a:latin typeface="+mn-ea"/>
                          <a:ea typeface="+mn-ea"/>
                        </a:rPr>
                        <a:t>～</a:t>
                      </a:r>
                      <a:r>
                        <a:rPr kumimoji="1" lang="en-US" altLang="ja-JP" sz="1200" dirty="0">
                          <a:latin typeface="+mn-ea"/>
                          <a:ea typeface="+mn-ea"/>
                        </a:rPr>
                        <a:t>1.3</a:t>
                      </a:r>
                      <a:r>
                        <a:rPr kumimoji="1" lang="ja-JP" altLang="en-US" sz="1200" dirty="0">
                          <a:latin typeface="+mn-ea"/>
                          <a:ea typeface="+mn-ea"/>
                        </a:rPr>
                        <a:t>）</a:t>
                      </a:r>
                    </a:p>
                  </a:txBody>
                  <a:tcPr marL="80892" marR="80892" anchor="ctr"/>
                </a:tc>
                <a:extLst>
                  <a:ext uri="{0D108BD9-81ED-4DB2-BD59-A6C34878D82A}">
                    <a16:rowId xmlns:a16="http://schemas.microsoft.com/office/drawing/2014/main" val="10001"/>
                  </a:ext>
                </a:extLst>
              </a:tr>
            </a:tbl>
          </a:graphicData>
        </a:graphic>
      </p:graphicFrame>
      <p:sp>
        <p:nvSpPr>
          <p:cNvPr id="11" name="テキスト プレースホルダー 10"/>
          <p:cNvSpPr txBox="1">
            <a:spLocks/>
          </p:cNvSpPr>
          <p:nvPr/>
        </p:nvSpPr>
        <p:spPr>
          <a:xfrm>
            <a:off x="4499992" y="515588"/>
            <a:ext cx="2493963" cy="43180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保育定員</a:t>
            </a:r>
          </a:p>
        </p:txBody>
      </p:sp>
      <p:graphicFrame>
        <p:nvGraphicFramePr>
          <p:cNvPr id="13" name="コンテンツ プレースホルダー 3"/>
          <p:cNvGraphicFramePr>
            <a:graphicFrameLocks noGrp="1"/>
          </p:cNvGraphicFramePr>
          <p:nvPr>
            <p:ph sz="half" idx="4294967295"/>
            <p:extLst>
              <p:ext uri="{D42A27DB-BD31-4B8C-83A1-F6EECF244321}">
                <p14:modId xmlns:p14="http://schemas.microsoft.com/office/powerpoint/2010/main" val="3459524643"/>
              </p:ext>
            </p:extLst>
          </p:nvPr>
        </p:nvGraphicFramePr>
        <p:xfrm>
          <a:off x="4519271" y="878459"/>
          <a:ext cx="4248473" cy="1638584"/>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936105">
                  <a:extLst>
                    <a:ext uri="{9D8B030D-6E8A-4147-A177-3AD203B41FA5}">
                      <a16:colId xmlns:a16="http://schemas.microsoft.com/office/drawing/2014/main" val="20003"/>
                    </a:ext>
                  </a:extLst>
                </a:gridCol>
              </a:tblGrid>
              <a:tr h="494013">
                <a:tc>
                  <a:txBody>
                    <a:bodyPr/>
                    <a:lstStyle/>
                    <a:p>
                      <a:r>
                        <a:rPr kumimoji="1" lang="en-US" altLang="ja-JP" sz="1400" dirty="0">
                          <a:latin typeface="+mn-ea"/>
                          <a:ea typeface="+mn-ea"/>
                        </a:rPr>
                        <a:t>4/1</a:t>
                      </a:r>
                      <a:r>
                        <a:rPr kumimoji="1" lang="ja-JP" altLang="en-US" sz="1400" dirty="0">
                          <a:latin typeface="+mn-ea"/>
                          <a:ea typeface="+mn-ea"/>
                        </a:rPr>
                        <a:t>年齢</a:t>
                      </a:r>
                      <a:endParaRPr kumimoji="1" lang="en-US" altLang="ja-JP" sz="1400" dirty="0">
                        <a:latin typeface="+mn-ea"/>
                        <a:ea typeface="+mn-ea"/>
                      </a:endParaRPr>
                    </a:p>
                  </a:txBody>
                  <a:tcPr marL="178266" marR="178266"/>
                </a:tc>
                <a:tc>
                  <a:txBody>
                    <a:bodyPr/>
                    <a:lstStyle/>
                    <a:p>
                      <a:pPr algn="ctr"/>
                      <a:r>
                        <a:rPr kumimoji="1" lang="ja-JP" altLang="en-US" sz="1400" dirty="0">
                          <a:latin typeface="+mn-ea"/>
                          <a:ea typeface="+mn-ea"/>
                        </a:rPr>
                        <a:t>従業員枠</a:t>
                      </a:r>
                      <a:endParaRPr kumimoji="1" lang="en-US" altLang="ja-JP" sz="1400" dirty="0">
                        <a:latin typeface="+mn-ea"/>
                        <a:ea typeface="+mn-ea"/>
                      </a:endParaRPr>
                    </a:p>
                    <a:p>
                      <a:pPr algn="ctr"/>
                      <a:r>
                        <a:rPr kumimoji="1" lang="en-US" altLang="ja-JP" sz="1050" dirty="0">
                          <a:latin typeface="+mn-ea"/>
                          <a:ea typeface="+mn-ea"/>
                        </a:rPr>
                        <a:t>(</a:t>
                      </a:r>
                      <a:r>
                        <a:rPr kumimoji="1" lang="ja-JP" altLang="en-US" sz="1050" dirty="0">
                          <a:latin typeface="+mn-ea"/>
                          <a:ea typeface="+mn-ea"/>
                        </a:rPr>
                        <a:t>教職員、学生）</a:t>
                      </a:r>
                    </a:p>
                  </a:txBody>
                  <a:tcPr marL="178266" marR="178266"/>
                </a:tc>
                <a:tc>
                  <a:txBody>
                    <a:bodyPr/>
                    <a:lstStyle/>
                    <a:p>
                      <a:pPr algn="ctr"/>
                      <a:r>
                        <a:rPr kumimoji="1" lang="ja-JP" altLang="en-US" sz="1400" dirty="0">
                          <a:latin typeface="+mn-ea"/>
                          <a:ea typeface="+mn-ea"/>
                        </a:rPr>
                        <a:t>地域枠</a:t>
                      </a:r>
                      <a:endParaRPr kumimoji="1" lang="en-US" altLang="ja-JP" sz="1400" dirty="0">
                        <a:latin typeface="+mn-ea"/>
                        <a:ea typeface="+mn-ea"/>
                      </a:endParaRPr>
                    </a:p>
                    <a:p>
                      <a:pPr algn="ctr"/>
                      <a:r>
                        <a:rPr kumimoji="1" lang="ja-JP" altLang="en-US" sz="1100" dirty="0">
                          <a:latin typeface="+mn-ea"/>
                          <a:ea typeface="+mn-ea"/>
                        </a:rPr>
                        <a:t>（文京区民</a:t>
                      </a:r>
                      <a:r>
                        <a:rPr kumimoji="1" lang="ja-JP" altLang="en-US" sz="1200" dirty="0">
                          <a:latin typeface="+mn-ea"/>
                          <a:ea typeface="+mn-ea"/>
                        </a:rPr>
                        <a:t>）</a:t>
                      </a:r>
                    </a:p>
                  </a:txBody>
                  <a:tcPr marL="178266" marR="178266"/>
                </a:tc>
                <a:tc>
                  <a:txBody>
                    <a:bodyPr/>
                    <a:lstStyle/>
                    <a:p>
                      <a:pPr algn="ctr"/>
                      <a:r>
                        <a:rPr kumimoji="1" lang="ja-JP" altLang="en-US" sz="1400" dirty="0">
                          <a:latin typeface="+mn-ea"/>
                          <a:ea typeface="+mn-ea"/>
                        </a:rPr>
                        <a:t>合計</a:t>
                      </a:r>
                    </a:p>
                  </a:txBody>
                  <a:tcPr marL="178266" marR="178266" anchor="ctr"/>
                </a:tc>
                <a:extLst>
                  <a:ext uri="{0D108BD9-81ED-4DB2-BD59-A6C34878D82A}">
                    <a16:rowId xmlns:a16="http://schemas.microsoft.com/office/drawing/2014/main" val="10000"/>
                  </a:ext>
                </a:extLst>
              </a:tr>
              <a:tr h="371872">
                <a:tc>
                  <a:txBody>
                    <a:bodyPr/>
                    <a:lstStyle/>
                    <a:p>
                      <a:pPr algn="ctr"/>
                      <a:r>
                        <a:rPr kumimoji="1" lang="en-US" altLang="ja-JP" sz="1400" dirty="0">
                          <a:latin typeface="+mn-ea"/>
                          <a:ea typeface="+mn-ea"/>
                        </a:rPr>
                        <a:t>0</a:t>
                      </a:r>
                      <a:r>
                        <a:rPr kumimoji="1" lang="ja-JP" altLang="en-US" sz="1400" dirty="0">
                          <a:latin typeface="+mn-ea"/>
                          <a:ea typeface="+mn-ea"/>
                        </a:rPr>
                        <a:t>歳</a:t>
                      </a:r>
                      <a:endParaRPr kumimoji="1" lang="en-US" altLang="ja-JP" sz="1400" dirty="0">
                        <a:latin typeface="+mn-ea"/>
                        <a:ea typeface="+mn-ea"/>
                      </a:endParaRPr>
                    </a:p>
                  </a:txBody>
                  <a:tcPr marL="178266" marR="178266" anchor="ctr"/>
                </a:tc>
                <a:tc>
                  <a:txBody>
                    <a:bodyPr/>
                    <a:lstStyle/>
                    <a:p>
                      <a:pPr algn="ctr"/>
                      <a:r>
                        <a:rPr kumimoji="1" lang="en-US" altLang="ja-JP" sz="1400" dirty="0">
                          <a:latin typeface="+mn-ea"/>
                          <a:ea typeface="+mn-ea"/>
                        </a:rPr>
                        <a:t>10</a:t>
                      </a:r>
                      <a:r>
                        <a:rPr kumimoji="1" lang="ja-JP" altLang="en-US" sz="1400" dirty="0">
                          <a:latin typeface="+mn-ea"/>
                          <a:ea typeface="+mn-ea"/>
                        </a:rPr>
                        <a:t>名</a:t>
                      </a:r>
                      <a:endParaRPr kumimoji="1" lang="en-US" altLang="ja-JP" sz="1400" dirty="0">
                        <a:latin typeface="+mn-ea"/>
                        <a:ea typeface="+mn-ea"/>
                      </a:endParaRPr>
                    </a:p>
                  </a:txBody>
                  <a:tcPr marL="178266" marR="178266" anchor="ctr"/>
                </a:tc>
                <a:tc>
                  <a:txBody>
                    <a:bodyPr/>
                    <a:lstStyle/>
                    <a:p>
                      <a:pPr algn="ctr"/>
                      <a:r>
                        <a:rPr kumimoji="1" lang="en-US" altLang="ja-JP" sz="1400" dirty="0">
                          <a:latin typeface="+mn-ea"/>
                          <a:ea typeface="+mn-ea"/>
                        </a:rPr>
                        <a:t>2</a:t>
                      </a:r>
                      <a:r>
                        <a:rPr kumimoji="1" lang="ja-JP" altLang="en-US" sz="1400" dirty="0">
                          <a:latin typeface="+mn-ea"/>
                          <a:ea typeface="+mn-ea"/>
                        </a:rPr>
                        <a:t>名</a:t>
                      </a:r>
                    </a:p>
                  </a:txBody>
                  <a:tcPr marL="178266" marR="178266" anchor="ctr"/>
                </a:tc>
                <a:tc>
                  <a:txBody>
                    <a:bodyPr/>
                    <a:lstStyle/>
                    <a:p>
                      <a:pPr algn="ctr"/>
                      <a:r>
                        <a:rPr kumimoji="1" lang="en-US" altLang="ja-JP" sz="1400" dirty="0">
                          <a:latin typeface="+mn-ea"/>
                          <a:ea typeface="+mn-ea"/>
                        </a:rPr>
                        <a:t>12</a:t>
                      </a:r>
                      <a:r>
                        <a:rPr kumimoji="1" lang="ja-JP" altLang="en-US" sz="1400" dirty="0">
                          <a:latin typeface="+mn-ea"/>
                          <a:ea typeface="+mn-ea"/>
                        </a:rPr>
                        <a:t>名</a:t>
                      </a:r>
                    </a:p>
                  </a:txBody>
                  <a:tcPr marL="178266" marR="178266" anchor="ctr"/>
                </a:tc>
                <a:extLst>
                  <a:ext uri="{0D108BD9-81ED-4DB2-BD59-A6C34878D82A}">
                    <a16:rowId xmlns:a16="http://schemas.microsoft.com/office/drawing/2014/main" val="10001"/>
                  </a:ext>
                </a:extLst>
              </a:tr>
              <a:tr h="366782">
                <a:tc>
                  <a:txBody>
                    <a:bodyPr/>
                    <a:lstStyle/>
                    <a:p>
                      <a:pPr algn="ctr"/>
                      <a:r>
                        <a:rPr kumimoji="1" lang="en-US" altLang="ja-JP" sz="1400" dirty="0">
                          <a:latin typeface="+mn-ea"/>
                          <a:ea typeface="+mn-ea"/>
                        </a:rPr>
                        <a:t>1</a:t>
                      </a:r>
                      <a:r>
                        <a:rPr kumimoji="1" lang="ja-JP" altLang="en-US" sz="1400" dirty="0">
                          <a:latin typeface="+mn-ea"/>
                          <a:ea typeface="+mn-ea"/>
                        </a:rPr>
                        <a:t>歳</a:t>
                      </a:r>
                    </a:p>
                  </a:txBody>
                  <a:tcPr marL="178266" marR="178266" anchor="ctr"/>
                </a:tc>
                <a:tc>
                  <a:txBody>
                    <a:bodyPr/>
                    <a:lstStyle/>
                    <a:p>
                      <a:pPr algn="ctr"/>
                      <a:r>
                        <a:rPr kumimoji="1" lang="en-US" altLang="ja-JP" sz="1400" dirty="0">
                          <a:latin typeface="+mn-ea"/>
                          <a:ea typeface="+mn-ea"/>
                        </a:rPr>
                        <a:t>6</a:t>
                      </a:r>
                      <a:r>
                        <a:rPr kumimoji="1" lang="ja-JP" altLang="en-US" sz="1400" dirty="0">
                          <a:latin typeface="+mn-ea"/>
                          <a:ea typeface="+mn-ea"/>
                        </a:rPr>
                        <a:t>名</a:t>
                      </a:r>
                    </a:p>
                  </a:txBody>
                  <a:tcPr marL="178266" marR="178266" anchor="ctr"/>
                </a:tc>
                <a:tc>
                  <a:txBody>
                    <a:bodyPr/>
                    <a:lstStyle/>
                    <a:p>
                      <a:pPr algn="ctr"/>
                      <a:r>
                        <a:rPr kumimoji="1" lang="en-US" altLang="ja-JP" sz="1400" dirty="0">
                          <a:latin typeface="+mn-ea"/>
                          <a:ea typeface="+mn-ea"/>
                        </a:rPr>
                        <a:t>2</a:t>
                      </a:r>
                      <a:r>
                        <a:rPr kumimoji="1" lang="ja-JP" altLang="en-US" sz="1400" dirty="0">
                          <a:latin typeface="+mn-ea"/>
                          <a:ea typeface="+mn-ea"/>
                        </a:rPr>
                        <a:t>名</a:t>
                      </a:r>
                    </a:p>
                  </a:txBody>
                  <a:tcPr marL="178266" marR="178266" anchor="ctr"/>
                </a:tc>
                <a:tc>
                  <a:txBody>
                    <a:bodyPr/>
                    <a:lstStyle/>
                    <a:p>
                      <a:pPr algn="ctr"/>
                      <a:r>
                        <a:rPr kumimoji="1" lang="en-US" altLang="ja-JP" sz="1400" dirty="0">
                          <a:latin typeface="+mn-ea"/>
                          <a:ea typeface="+mn-ea"/>
                        </a:rPr>
                        <a:t>8</a:t>
                      </a:r>
                      <a:r>
                        <a:rPr kumimoji="1" lang="ja-JP" altLang="en-US" sz="1400" dirty="0">
                          <a:latin typeface="+mn-ea"/>
                          <a:ea typeface="+mn-ea"/>
                        </a:rPr>
                        <a:t>名</a:t>
                      </a:r>
                    </a:p>
                  </a:txBody>
                  <a:tcPr marL="178266" marR="178266" anchor="ctr"/>
                </a:tc>
                <a:extLst>
                  <a:ext uri="{0D108BD9-81ED-4DB2-BD59-A6C34878D82A}">
                    <a16:rowId xmlns:a16="http://schemas.microsoft.com/office/drawing/2014/main" val="10002"/>
                  </a:ext>
                </a:extLst>
              </a:tr>
              <a:tr h="381770">
                <a:tc>
                  <a:txBody>
                    <a:bodyPr/>
                    <a:lstStyle/>
                    <a:p>
                      <a:pPr algn="ctr"/>
                      <a:r>
                        <a:rPr kumimoji="1" lang="en-US" altLang="ja-JP" sz="1400" dirty="0">
                          <a:latin typeface="+mn-ea"/>
                          <a:ea typeface="+mn-ea"/>
                        </a:rPr>
                        <a:t>2</a:t>
                      </a:r>
                      <a:r>
                        <a:rPr kumimoji="1" lang="ja-JP" altLang="en-US" sz="1400" dirty="0">
                          <a:latin typeface="+mn-ea"/>
                          <a:ea typeface="+mn-ea"/>
                        </a:rPr>
                        <a:t>歳</a:t>
                      </a:r>
                    </a:p>
                  </a:txBody>
                  <a:tcPr marL="178266" marR="178266" anchor="ctr"/>
                </a:tc>
                <a:tc>
                  <a:txBody>
                    <a:bodyPr/>
                    <a:lstStyle/>
                    <a:p>
                      <a:pPr algn="ctr"/>
                      <a:r>
                        <a:rPr kumimoji="1" lang="en-US" altLang="ja-JP" sz="1400" dirty="0">
                          <a:latin typeface="+mn-ea"/>
                          <a:ea typeface="+mn-ea"/>
                        </a:rPr>
                        <a:t>2</a:t>
                      </a:r>
                      <a:r>
                        <a:rPr kumimoji="1" lang="ja-JP" altLang="en-US" sz="1400" dirty="0">
                          <a:latin typeface="+mn-ea"/>
                          <a:ea typeface="+mn-ea"/>
                        </a:rPr>
                        <a:t>名</a:t>
                      </a:r>
                    </a:p>
                  </a:txBody>
                  <a:tcPr marL="178266" marR="178266" anchor="ctr"/>
                </a:tc>
                <a:tc>
                  <a:txBody>
                    <a:bodyPr/>
                    <a:lstStyle/>
                    <a:p>
                      <a:pPr algn="ctr"/>
                      <a:r>
                        <a:rPr kumimoji="1" lang="en-US" altLang="ja-JP" sz="1400" dirty="0">
                          <a:latin typeface="+mn-ea"/>
                          <a:ea typeface="+mn-ea"/>
                        </a:rPr>
                        <a:t>2</a:t>
                      </a:r>
                      <a:r>
                        <a:rPr kumimoji="1" lang="ja-JP" altLang="en-US" sz="1400" dirty="0">
                          <a:latin typeface="+mn-ea"/>
                          <a:ea typeface="+mn-ea"/>
                        </a:rPr>
                        <a:t>名</a:t>
                      </a:r>
                    </a:p>
                  </a:txBody>
                  <a:tcPr marL="178266" marR="178266" anchor="ctr"/>
                </a:tc>
                <a:tc>
                  <a:txBody>
                    <a:bodyPr/>
                    <a:lstStyle/>
                    <a:p>
                      <a:pPr algn="ctr"/>
                      <a:r>
                        <a:rPr kumimoji="1" lang="en-US" altLang="ja-JP" sz="1400" dirty="0">
                          <a:latin typeface="+mn-ea"/>
                          <a:ea typeface="+mn-ea"/>
                        </a:rPr>
                        <a:t>4</a:t>
                      </a:r>
                      <a:r>
                        <a:rPr kumimoji="1" lang="ja-JP" altLang="en-US" sz="1400" dirty="0">
                          <a:latin typeface="+mn-ea"/>
                          <a:ea typeface="+mn-ea"/>
                        </a:rPr>
                        <a:t>名</a:t>
                      </a:r>
                    </a:p>
                  </a:txBody>
                  <a:tcPr marL="178266" marR="178266" anchor="ctr"/>
                </a:tc>
                <a:extLst>
                  <a:ext uri="{0D108BD9-81ED-4DB2-BD59-A6C34878D82A}">
                    <a16:rowId xmlns:a16="http://schemas.microsoft.com/office/drawing/2014/main" val="10003"/>
                  </a:ext>
                </a:extLst>
              </a:tr>
            </a:tbl>
          </a:graphicData>
        </a:graphic>
      </p:graphicFrame>
      <p:sp>
        <p:nvSpPr>
          <p:cNvPr id="14" name="テキスト ボックス 13"/>
          <p:cNvSpPr txBox="1"/>
          <p:nvPr/>
        </p:nvSpPr>
        <p:spPr>
          <a:xfrm>
            <a:off x="4593680" y="2564904"/>
            <a:ext cx="4195744" cy="253916"/>
          </a:xfrm>
          <a:prstGeom prst="rect">
            <a:avLst/>
          </a:prstGeom>
          <a:noFill/>
        </p:spPr>
        <p:txBody>
          <a:bodyPr wrap="square" rtlCol="0">
            <a:spAutoFit/>
          </a:bodyPr>
          <a:lstStyle/>
          <a:p>
            <a:r>
              <a:rPr kumimoji="1" lang="en-US" altLang="ja-JP" sz="1050" dirty="0">
                <a:latin typeface="+mn-ea"/>
              </a:rPr>
              <a:t>※0</a:t>
            </a:r>
            <a:r>
              <a:rPr kumimoji="1" lang="ja-JP" altLang="en-US" sz="1050" dirty="0">
                <a:latin typeface="+mn-ea"/>
              </a:rPr>
              <a:t>歳児従業員枠の定員のうち</a:t>
            </a:r>
            <a:r>
              <a:rPr kumimoji="1" lang="en-US" altLang="ja-JP" sz="1050" dirty="0">
                <a:latin typeface="+mn-ea"/>
              </a:rPr>
              <a:t>3</a:t>
            </a:r>
            <a:r>
              <a:rPr kumimoji="1" lang="ja-JP" altLang="en-US" sz="1050" dirty="0">
                <a:latin typeface="+mn-ea"/>
              </a:rPr>
              <a:t>名は</a:t>
            </a:r>
            <a:r>
              <a:rPr lang="en-US" altLang="ja-JP" sz="1050" dirty="0">
                <a:latin typeface="+mn-ea"/>
              </a:rPr>
              <a:t>10</a:t>
            </a:r>
            <a:r>
              <a:rPr kumimoji="1" lang="ja-JP" altLang="en-US" sz="1050" dirty="0">
                <a:latin typeface="+mn-ea"/>
              </a:rPr>
              <a:t>月に募集します。</a:t>
            </a:r>
            <a:endParaRPr kumimoji="1" lang="en-US" altLang="ja-JP" sz="1050" dirty="0">
              <a:latin typeface="+mn-ea"/>
            </a:endParaRPr>
          </a:p>
        </p:txBody>
      </p:sp>
    </p:spTree>
    <p:extLst>
      <p:ext uri="{BB962C8B-B14F-4D97-AF65-F5344CB8AC3E}">
        <p14:creationId xmlns:p14="http://schemas.microsoft.com/office/powerpoint/2010/main" val="4204237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テキスト プレースホルダー 11"/>
          <p:cNvSpPr txBox="1">
            <a:spLocks/>
          </p:cNvSpPr>
          <p:nvPr/>
        </p:nvSpPr>
        <p:spPr>
          <a:xfrm>
            <a:off x="520644" y="260648"/>
            <a:ext cx="2521232" cy="429806"/>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t>保育料金等</a:t>
            </a:r>
          </a:p>
        </p:txBody>
      </p:sp>
      <p:graphicFrame>
        <p:nvGraphicFramePr>
          <p:cNvPr id="14" name="コンテンツ プレースホルダー 6"/>
          <p:cNvGraphicFramePr>
            <a:graphicFrameLocks/>
          </p:cNvGraphicFramePr>
          <p:nvPr>
            <p:extLst>
              <p:ext uri="{D42A27DB-BD31-4B8C-83A1-F6EECF244321}">
                <p14:modId xmlns:p14="http://schemas.microsoft.com/office/powerpoint/2010/main" val="1963938479"/>
              </p:ext>
            </p:extLst>
          </p:nvPr>
        </p:nvGraphicFramePr>
        <p:xfrm>
          <a:off x="564060" y="672880"/>
          <a:ext cx="5976664" cy="1999456"/>
        </p:xfrm>
        <a:graphic>
          <a:graphicData uri="http://schemas.openxmlformats.org/drawingml/2006/table">
            <a:tbl>
              <a:tblPr firstRow="1" bandRow="1">
                <a:tableStyleId>{5C22544A-7EE6-4342-B048-85BDC9FD1C3A}</a:tableStyleId>
              </a:tblPr>
              <a:tblGrid>
                <a:gridCol w="1282722">
                  <a:extLst>
                    <a:ext uri="{9D8B030D-6E8A-4147-A177-3AD203B41FA5}">
                      <a16:colId xmlns:a16="http://schemas.microsoft.com/office/drawing/2014/main" val="20000"/>
                    </a:ext>
                  </a:extLst>
                </a:gridCol>
                <a:gridCol w="2797226">
                  <a:extLst>
                    <a:ext uri="{9D8B030D-6E8A-4147-A177-3AD203B41FA5}">
                      <a16:colId xmlns:a16="http://schemas.microsoft.com/office/drawing/2014/main" val="20001"/>
                    </a:ext>
                  </a:extLst>
                </a:gridCol>
                <a:gridCol w="1896716">
                  <a:extLst>
                    <a:ext uri="{9D8B030D-6E8A-4147-A177-3AD203B41FA5}">
                      <a16:colId xmlns:a16="http://schemas.microsoft.com/office/drawing/2014/main" val="20002"/>
                    </a:ext>
                  </a:extLst>
                </a:gridCol>
              </a:tblGrid>
              <a:tr h="216024">
                <a:tc>
                  <a:txBody>
                    <a:bodyPr/>
                    <a:lstStyle/>
                    <a:p>
                      <a:endParaRPr kumimoji="1" lang="ja-JP" altLang="en-US" sz="1100" dirty="0">
                        <a:latin typeface="+mn-ea"/>
                        <a:ea typeface="+mn-ea"/>
                      </a:endParaRPr>
                    </a:p>
                  </a:txBody>
                  <a:tcPr marL="80892" marR="80892"/>
                </a:tc>
                <a:tc>
                  <a:txBody>
                    <a:bodyPr/>
                    <a:lstStyle/>
                    <a:p>
                      <a:pPr algn="ctr"/>
                      <a:r>
                        <a:rPr kumimoji="1" lang="ja-JP" altLang="en-US" sz="1100" dirty="0"/>
                        <a:t>料金</a:t>
                      </a:r>
                    </a:p>
                  </a:txBody>
                  <a:tcPr marL="80892" marR="80892"/>
                </a:tc>
                <a:tc>
                  <a:txBody>
                    <a:bodyPr/>
                    <a:lstStyle/>
                    <a:p>
                      <a:pPr algn="ctr"/>
                      <a:r>
                        <a:rPr kumimoji="1" lang="ja-JP" altLang="en-US" sz="1100" dirty="0"/>
                        <a:t>利用要件</a:t>
                      </a:r>
                    </a:p>
                  </a:txBody>
                  <a:tcPr marL="80892" marR="80892"/>
                </a:tc>
                <a:extLst>
                  <a:ext uri="{0D108BD9-81ED-4DB2-BD59-A6C34878D82A}">
                    <a16:rowId xmlns:a16="http://schemas.microsoft.com/office/drawing/2014/main" val="10000"/>
                  </a:ext>
                </a:extLst>
              </a:tr>
              <a:tr h="570344">
                <a:tc>
                  <a:txBody>
                    <a:bodyPr/>
                    <a:lstStyle/>
                    <a:p>
                      <a:pPr algn="l"/>
                      <a:r>
                        <a:rPr kumimoji="1" lang="ja-JP" altLang="en-US" sz="1100" dirty="0">
                          <a:solidFill>
                            <a:schemeClr val="tx1"/>
                          </a:solidFill>
                          <a:latin typeface="+mn-ea"/>
                          <a:ea typeface="+mn-ea"/>
                        </a:rPr>
                        <a:t>基本保育</a:t>
                      </a:r>
                      <a:endParaRPr kumimoji="1" lang="en-US" altLang="ja-JP" sz="1100" dirty="0">
                        <a:solidFill>
                          <a:schemeClr val="tx1"/>
                        </a:solidFill>
                        <a:latin typeface="+mn-ea"/>
                        <a:ea typeface="+mn-ea"/>
                      </a:endParaRPr>
                    </a:p>
                  </a:txBody>
                  <a:tcPr marL="80892" marR="80892" anchor="ctr"/>
                </a:tc>
                <a:tc>
                  <a:txBody>
                    <a:bodyPr/>
                    <a:lstStyle/>
                    <a:p>
                      <a:r>
                        <a:rPr kumimoji="1" lang="ja-JP" altLang="en-US" sz="1100" dirty="0">
                          <a:solidFill>
                            <a:schemeClr val="tx1"/>
                          </a:solidFill>
                          <a:latin typeface="+mn-ea"/>
                          <a:ea typeface="+mn-ea"/>
                        </a:rPr>
                        <a:t>居住地の「認可保育園」と同額</a:t>
                      </a:r>
                      <a:endParaRPr kumimoji="1" lang="en-US" altLang="ja-JP" sz="1100" dirty="0">
                        <a:solidFill>
                          <a:schemeClr val="tx1"/>
                        </a:solidFill>
                        <a:latin typeface="+mn-ea"/>
                        <a:ea typeface="+mn-ea"/>
                      </a:endParaRPr>
                    </a:p>
                    <a:p>
                      <a:endParaRPr kumimoji="1" lang="en-US" altLang="ja-JP" sz="900" dirty="0">
                        <a:solidFill>
                          <a:schemeClr val="tx1"/>
                        </a:solidFill>
                        <a:latin typeface="+mn-ea"/>
                        <a:ea typeface="+mn-ea"/>
                      </a:endParaRPr>
                    </a:p>
                    <a:p>
                      <a:r>
                        <a:rPr kumimoji="1" lang="en-US" altLang="ja-JP" sz="900" dirty="0">
                          <a:solidFill>
                            <a:schemeClr val="tx1"/>
                          </a:solidFill>
                          <a:latin typeface="+mn-ea"/>
                          <a:ea typeface="+mn-ea"/>
                        </a:rPr>
                        <a:t>※</a:t>
                      </a:r>
                      <a:r>
                        <a:rPr kumimoji="1" lang="ja-JP" altLang="en-US" sz="900" dirty="0">
                          <a:solidFill>
                            <a:schemeClr val="tx1"/>
                          </a:solidFill>
                          <a:latin typeface="+mn-ea"/>
                          <a:ea typeface="+mn-ea"/>
                        </a:rPr>
                        <a:t>児童のクラス年齢と世帯の住民税額により決定</a:t>
                      </a:r>
                      <a:endParaRPr kumimoji="1" lang="en-US" altLang="ja-JP" sz="900" dirty="0">
                        <a:solidFill>
                          <a:schemeClr val="tx1"/>
                        </a:solidFill>
                        <a:latin typeface="+mn-ea"/>
                        <a:ea typeface="+mn-ea"/>
                      </a:endParaRPr>
                    </a:p>
                    <a:p>
                      <a:r>
                        <a:rPr kumimoji="1" lang="ja-JP" altLang="en-US" sz="900" dirty="0">
                          <a:solidFill>
                            <a:schemeClr val="tx1"/>
                          </a:solidFill>
                          <a:latin typeface="+mn-ea"/>
                          <a:ea typeface="+mn-ea"/>
                        </a:rPr>
                        <a:t>　</a:t>
                      </a:r>
                    </a:p>
                  </a:txBody>
                  <a:tcPr marL="80892" marR="80892"/>
                </a:tc>
                <a:tc>
                  <a:txBody>
                    <a:bodyPr/>
                    <a:lstStyle/>
                    <a:p>
                      <a:r>
                        <a:rPr kumimoji="1" lang="ja-JP" altLang="en-US" sz="1100" b="0" u="sng" dirty="0">
                          <a:solidFill>
                            <a:schemeClr val="tx1"/>
                          </a:solidFill>
                          <a:latin typeface="+mn-ea"/>
                          <a:ea typeface="+mn-ea"/>
                        </a:rPr>
                        <a:t>居住地の自治体より「保育の必要性の認定」を受ける必要があります</a:t>
                      </a:r>
                      <a:endParaRPr kumimoji="1" lang="en-US" altLang="ja-JP" sz="1100" b="0" u="sng" dirty="0">
                        <a:solidFill>
                          <a:schemeClr val="tx1"/>
                        </a:solidFill>
                        <a:latin typeface="+mn-ea"/>
                        <a:ea typeface="+mn-ea"/>
                      </a:endParaRPr>
                    </a:p>
                  </a:txBody>
                  <a:tcPr marL="80892" marR="80892"/>
                </a:tc>
                <a:extLst>
                  <a:ext uri="{0D108BD9-81ED-4DB2-BD59-A6C34878D82A}">
                    <a16:rowId xmlns:a16="http://schemas.microsoft.com/office/drawing/2014/main" val="10001"/>
                  </a:ext>
                </a:extLst>
              </a:tr>
              <a:tr h="506328">
                <a:tc>
                  <a:txBody>
                    <a:bodyPr/>
                    <a:lstStyle/>
                    <a:p>
                      <a:pPr algn="l"/>
                      <a:r>
                        <a:rPr kumimoji="1" lang="ja-JP" altLang="en-US" sz="1100" dirty="0">
                          <a:latin typeface="+mn-ea"/>
                          <a:ea typeface="+mn-ea"/>
                        </a:rPr>
                        <a:t>月極延長保育　</a:t>
                      </a:r>
                    </a:p>
                  </a:txBody>
                  <a:tcPr marL="80892" marR="80892" anchor="ctr"/>
                </a:tc>
                <a:tc>
                  <a:txBody>
                    <a:bodyPr/>
                    <a:lstStyle/>
                    <a:p>
                      <a:pPr algn="l"/>
                      <a:r>
                        <a:rPr kumimoji="1" lang="en-US" altLang="ja-JP" sz="1100" dirty="0">
                          <a:latin typeface="+mn-ea"/>
                          <a:ea typeface="+mn-ea"/>
                        </a:rPr>
                        <a:t>5,000</a:t>
                      </a:r>
                      <a:r>
                        <a:rPr kumimoji="1" lang="ja-JP" altLang="en-US" sz="1100" dirty="0">
                          <a:latin typeface="+mn-ea"/>
                          <a:ea typeface="+mn-ea"/>
                        </a:rPr>
                        <a:t>円／月</a:t>
                      </a:r>
                    </a:p>
                  </a:txBody>
                  <a:tcPr marL="80892" marR="80892" anchor="ctr"/>
                </a:tc>
                <a:tc>
                  <a:txBody>
                    <a:bodyPr/>
                    <a:lstStyle/>
                    <a:p>
                      <a:r>
                        <a:rPr kumimoji="1" lang="ja-JP" altLang="en-US" sz="1100" dirty="0">
                          <a:latin typeface="+mn-ea"/>
                          <a:ea typeface="+mn-ea"/>
                        </a:rPr>
                        <a:t>・</a:t>
                      </a:r>
                      <a:r>
                        <a:rPr kumimoji="1" lang="en-US" altLang="ja-JP" sz="1100" dirty="0">
                          <a:latin typeface="+mn-ea"/>
                          <a:ea typeface="+mn-ea"/>
                        </a:rPr>
                        <a:t>1</a:t>
                      </a:r>
                      <a:r>
                        <a:rPr kumimoji="1" lang="ja-JP" altLang="en-US" sz="1100" dirty="0">
                          <a:latin typeface="+mn-ea"/>
                          <a:ea typeface="+mn-ea"/>
                        </a:rPr>
                        <a:t>歳児以上～</a:t>
                      </a:r>
                      <a:endParaRPr kumimoji="1" lang="en-US" altLang="ja-JP" sz="1100" dirty="0">
                        <a:latin typeface="+mn-ea"/>
                        <a:ea typeface="+mn-ea"/>
                      </a:endParaRPr>
                    </a:p>
                    <a:p>
                      <a:r>
                        <a:rPr kumimoji="1" lang="ja-JP" altLang="en-US" sz="1100" dirty="0">
                          <a:latin typeface="+mn-ea"/>
                          <a:ea typeface="+mn-ea"/>
                        </a:rPr>
                        <a:t>・月</a:t>
                      </a:r>
                      <a:r>
                        <a:rPr kumimoji="1" lang="en-US" altLang="ja-JP" sz="1100" dirty="0">
                          <a:latin typeface="+mn-ea"/>
                          <a:ea typeface="+mn-ea"/>
                        </a:rPr>
                        <a:t>12</a:t>
                      </a:r>
                      <a:r>
                        <a:rPr kumimoji="1" lang="ja-JP" altLang="en-US" sz="1100" dirty="0">
                          <a:latin typeface="+mn-ea"/>
                          <a:ea typeface="+mn-ea"/>
                        </a:rPr>
                        <a:t>日以上の利用</a:t>
                      </a:r>
                      <a:endParaRPr kumimoji="1" lang="en-US" altLang="ja-JP" sz="1100" dirty="0">
                        <a:latin typeface="+mn-ea"/>
                        <a:ea typeface="+mn-ea"/>
                      </a:endParaRPr>
                    </a:p>
                    <a:p>
                      <a:r>
                        <a:rPr kumimoji="1" lang="ja-JP" altLang="en-US" sz="1100" dirty="0">
                          <a:latin typeface="+mn-ea"/>
                          <a:ea typeface="+mn-ea"/>
                        </a:rPr>
                        <a:t>・定員</a:t>
                      </a:r>
                      <a:r>
                        <a:rPr kumimoji="1" lang="en-US" altLang="ja-JP" sz="1100" dirty="0">
                          <a:latin typeface="+mn-ea"/>
                          <a:ea typeface="+mn-ea"/>
                        </a:rPr>
                        <a:t>2</a:t>
                      </a:r>
                      <a:r>
                        <a:rPr kumimoji="1" lang="ja-JP" altLang="en-US" sz="1100" dirty="0">
                          <a:latin typeface="+mn-ea"/>
                          <a:ea typeface="+mn-ea"/>
                        </a:rPr>
                        <a:t>名</a:t>
                      </a:r>
                      <a:endParaRPr kumimoji="1" lang="en-US" altLang="ja-JP" sz="1100" dirty="0">
                        <a:latin typeface="+mn-ea"/>
                        <a:ea typeface="+mn-ea"/>
                      </a:endParaRPr>
                    </a:p>
                  </a:txBody>
                  <a:tcPr marL="80892" marR="80892"/>
                </a:tc>
                <a:extLst>
                  <a:ext uri="{0D108BD9-81ED-4DB2-BD59-A6C34878D82A}">
                    <a16:rowId xmlns:a16="http://schemas.microsoft.com/office/drawing/2014/main" val="10002"/>
                  </a:ext>
                </a:extLst>
              </a:tr>
              <a:tr h="475456">
                <a:tc>
                  <a:txBody>
                    <a:bodyPr/>
                    <a:lstStyle/>
                    <a:p>
                      <a:pPr algn="l"/>
                      <a:r>
                        <a:rPr kumimoji="1" lang="ja-JP" altLang="en-US" sz="1100" dirty="0">
                          <a:latin typeface="+mn-ea"/>
                          <a:ea typeface="+mn-ea"/>
                        </a:rPr>
                        <a:t>スポット延長保育</a:t>
                      </a:r>
                      <a:endParaRPr kumimoji="1" lang="en-US" altLang="ja-JP" sz="1100" dirty="0">
                        <a:latin typeface="+mn-ea"/>
                        <a:ea typeface="+mn-ea"/>
                      </a:endParaRPr>
                    </a:p>
                    <a:p>
                      <a:pPr algn="l"/>
                      <a:r>
                        <a:rPr kumimoji="1" lang="ja-JP" altLang="en-US" sz="1100" dirty="0">
                          <a:latin typeface="+mn-ea"/>
                          <a:ea typeface="+mn-ea"/>
                        </a:rPr>
                        <a:t>（補食費）</a:t>
                      </a:r>
                    </a:p>
                  </a:txBody>
                  <a:tcPr marL="80892" marR="80892" anchor="ctr"/>
                </a:tc>
                <a:tc>
                  <a:txBody>
                    <a:bodyPr/>
                    <a:lstStyle/>
                    <a:p>
                      <a:r>
                        <a:rPr kumimoji="1" lang="en-US" altLang="ja-JP" sz="1100" dirty="0">
                          <a:latin typeface="+mn-ea"/>
                          <a:ea typeface="+mn-ea"/>
                        </a:rPr>
                        <a:t>100</a:t>
                      </a:r>
                      <a:r>
                        <a:rPr kumimoji="1" lang="ja-JP" altLang="en-US" sz="1100" dirty="0">
                          <a:latin typeface="+mn-ea"/>
                          <a:ea typeface="+mn-ea"/>
                        </a:rPr>
                        <a:t>円／</a:t>
                      </a:r>
                      <a:r>
                        <a:rPr kumimoji="1" lang="en-US" altLang="ja-JP" sz="1100" dirty="0">
                          <a:latin typeface="+mn-ea"/>
                          <a:ea typeface="+mn-ea"/>
                        </a:rPr>
                        <a:t>10</a:t>
                      </a:r>
                      <a:r>
                        <a:rPr kumimoji="1" lang="ja-JP" altLang="en-US" sz="1100" dirty="0">
                          <a:latin typeface="+mn-ea"/>
                          <a:ea typeface="+mn-ea"/>
                        </a:rPr>
                        <a:t>分</a:t>
                      </a:r>
                      <a:endParaRPr kumimoji="1" lang="en-US" altLang="ja-JP" sz="1100" dirty="0">
                        <a:latin typeface="+mn-ea"/>
                        <a:ea typeface="+mn-ea"/>
                      </a:endParaRPr>
                    </a:p>
                    <a:p>
                      <a:r>
                        <a:rPr kumimoji="1" lang="ja-JP" altLang="en-US" sz="1100" dirty="0">
                          <a:latin typeface="+mn-ea"/>
                          <a:ea typeface="+mn-ea"/>
                        </a:rPr>
                        <a:t>（</a:t>
                      </a:r>
                      <a:r>
                        <a:rPr kumimoji="1" lang="en-US" altLang="ja-JP" sz="1100" dirty="0">
                          <a:latin typeface="+mn-ea"/>
                          <a:ea typeface="+mn-ea"/>
                        </a:rPr>
                        <a:t>200</a:t>
                      </a:r>
                      <a:r>
                        <a:rPr kumimoji="1" lang="ja-JP" altLang="en-US" sz="1100" dirty="0">
                          <a:latin typeface="+mn-ea"/>
                          <a:ea typeface="+mn-ea"/>
                        </a:rPr>
                        <a:t>円／</a:t>
                      </a:r>
                      <a:r>
                        <a:rPr kumimoji="1" lang="en-US" altLang="ja-JP" sz="1100" dirty="0">
                          <a:latin typeface="+mn-ea"/>
                          <a:ea typeface="+mn-ea"/>
                        </a:rPr>
                        <a:t>1</a:t>
                      </a:r>
                      <a:r>
                        <a:rPr kumimoji="1" lang="ja-JP" altLang="en-US" sz="1100" dirty="0">
                          <a:latin typeface="+mn-ea"/>
                          <a:ea typeface="+mn-ea"/>
                        </a:rPr>
                        <a:t>食、</a:t>
                      </a:r>
                      <a:r>
                        <a:rPr kumimoji="1" lang="en-US" altLang="ja-JP" sz="1100" dirty="0">
                          <a:latin typeface="+mn-ea"/>
                          <a:ea typeface="+mn-ea"/>
                        </a:rPr>
                        <a:t>18</a:t>
                      </a:r>
                      <a:r>
                        <a:rPr kumimoji="1" lang="ja-JP" altLang="en-US" sz="1100" dirty="0">
                          <a:latin typeface="+mn-ea"/>
                          <a:ea typeface="+mn-ea"/>
                        </a:rPr>
                        <a:t>：</a:t>
                      </a:r>
                      <a:r>
                        <a:rPr kumimoji="1" lang="en-US" altLang="ja-JP" sz="1100" dirty="0">
                          <a:latin typeface="+mn-ea"/>
                          <a:ea typeface="+mn-ea"/>
                        </a:rPr>
                        <a:t>45</a:t>
                      </a:r>
                      <a:r>
                        <a:rPr kumimoji="1" lang="ja-JP" altLang="en-US" sz="1100" dirty="0">
                          <a:latin typeface="+mn-ea"/>
                          <a:ea typeface="+mn-ea"/>
                        </a:rPr>
                        <a:t>より提供）</a:t>
                      </a:r>
                    </a:p>
                  </a:txBody>
                  <a:tcPr marL="80892" marR="80892"/>
                </a:tc>
                <a:tc>
                  <a:txBody>
                    <a:bodyPr/>
                    <a:lstStyle/>
                    <a:p>
                      <a:r>
                        <a:rPr kumimoji="1" lang="ja-JP" altLang="en-US" sz="1100" dirty="0">
                          <a:latin typeface="+mn-ea"/>
                          <a:ea typeface="+mn-ea"/>
                        </a:rPr>
                        <a:t>・</a:t>
                      </a:r>
                      <a:r>
                        <a:rPr kumimoji="1" lang="en-US" altLang="ja-JP" sz="1100" dirty="0">
                          <a:latin typeface="+mn-ea"/>
                          <a:ea typeface="+mn-ea"/>
                        </a:rPr>
                        <a:t>6</a:t>
                      </a:r>
                      <a:r>
                        <a:rPr kumimoji="1" lang="ja-JP" altLang="en-US" sz="1100" dirty="0">
                          <a:latin typeface="+mn-ea"/>
                          <a:ea typeface="+mn-ea"/>
                        </a:rPr>
                        <a:t>か月以上～</a:t>
                      </a:r>
                      <a:endParaRPr kumimoji="1" lang="en-US" altLang="ja-JP" sz="1100" dirty="0">
                        <a:latin typeface="+mn-ea"/>
                        <a:ea typeface="+mn-ea"/>
                      </a:endParaRPr>
                    </a:p>
                    <a:p>
                      <a:r>
                        <a:rPr kumimoji="1" lang="ja-JP" altLang="en-US" sz="1100" dirty="0">
                          <a:latin typeface="+mn-ea"/>
                          <a:ea typeface="+mn-ea"/>
                        </a:rPr>
                        <a:t>・定員</a:t>
                      </a:r>
                      <a:r>
                        <a:rPr kumimoji="1" lang="en-US" altLang="ja-JP" sz="1100" dirty="0">
                          <a:latin typeface="+mn-ea"/>
                          <a:ea typeface="+mn-ea"/>
                        </a:rPr>
                        <a:t>3</a:t>
                      </a:r>
                      <a:r>
                        <a:rPr kumimoji="1" lang="ja-JP" altLang="en-US" sz="1100" dirty="0">
                          <a:latin typeface="+mn-ea"/>
                          <a:ea typeface="+mn-ea"/>
                        </a:rPr>
                        <a:t>名</a:t>
                      </a:r>
                    </a:p>
                  </a:txBody>
                  <a:tcPr marL="80892" marR="80892"/>
                </a:tc>
                <a:extLst>
                  <a:ext uri="{0D108BD9-81ED-4DB2-BD59-A6C34878D82A}">
                    <a16:rowId xmlns:a16="http://schemas.microsoft.com/office/drawing/2014/main" val="10003"/>
                  </a:ext>
                </a:extLst>
              </a:tr>
            </a:tbl>
          </a:graphicData>
        </a:graphic>
      </p:graphicFrame>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01663574"/>
              </p:ext>
            </p:extLst>
          </p:nvPr>
        </p:nvGraphicFramePr>
        <p:xfrm>
          <a:off x="540028" y="3284984"/>
          <a:ext cx="7056784" cy="3345056"/>
        </p:xfrm>
        <a:graphic>
          <a:graphicData uri="http://schemas.openxmlformats.org/drawingml/2006/table">
            <a:tbl>
              <a:tblPr firstRow="1" bandRow="1">
                <a:tableStyleId>{5C22544A-7EE6-4342-B048-85BDC9FD1C3A}</a:tableStyleId>
              </a:tblPr>
              <a:tblGrid>
                <a:gridCol w="1142947">
                  <a:extLst>
                    <a:ext uri="{9D8B030D-6E8A-4147-A177-3AD203B41FA5}">
                      <a16:colId xmlns:a16="http://schemas.microsoft.com/office/drawing/2014/main" val="20000"/>
                    </a:ext>
                  </a:extLst>
                </a:gridCol>
                <a:gridCol w="2385445">
                  <a:extLst>
                    <a:ext uri="{9D8B030D-6E8A-4147-A177-3AD203B41FA5}">
                      <a16:colId xmlns:a16="http://schemas.microsoft.com/office/drawing/2014/main" val="20001"/>
                    </a:ext>
                  </a:extLst>
                </a:gridCol>
                <a:gridCol w="1764196">
                  <a:extLst>
                    <a:ext uri="{9D8B030D-6E8A-4147-A177-3AD203B41FA5}">
                      <a16:colId xmlns:a16="http://schemas.microsoft.com/office/drawing/2014/main" val="20002"/>
                    </a:ext>
                  </a:extLst>
                </a:gridCol>
                <a:gridCol w="1764196">
                  <a:extLst>
                    <a:ext uri="{9D8B030D-6E8A-4147-A177-3AD203B41FA5}">
                      <a16:colId xmlns:a16="http://schemas.microsoft.com/office/drawing/2014/main" val="20003"/>
                    </a:ext>
                  </a:extLst>
                </a:gridCol>
              </a:tblGrid>
              <a:tr h="257312">
                <a:tc>
                  <a:txBody>
                    <a:bodyPr/>
                    <a:lstStyle/>
                    <a:p>
                      <a:pPr algn="just">
                        <a:spcAft>
                          <a:spcPts val="0"/>
                        </a:spcAft>
                      </a:pPr>
                      <a:r>
                        <a:rPr lang="en-US" sz="1100" kern="100" dirty="0">
                          <a:effectLst/>
                          <a:latin typeface="+mn-ea"/>
                          <a:ea typeface="+mn-ea"/>
                          <a:cs typeface="Times New Roman"/>
                        </a:rPr>
                        <a:t> </a:t>
                      </a:r>
                      <a:endParaRPr lang="ja-JP" sz="1100" kern="100" dirty="0">
                        <a:effectLst/>
                        <a:latin typeface="+mn-ea"/>
                        <a:ea typeface="+mn-ea"/>
                        <a:cs typeface="Times New Roman"/>
                      </a:endParaRPr>
                    </a:p>
                  </a:txBody>
                  <a:tcPr marL="62865" marR="62865" marT="0" marB="0" anchor="ctr"/>
                </a:tc>
                <a:tc>
                  <a:txBody>
                    <a:bodyPr/>
                    <a:lstStyle/>
                    <a:p>
                      <a:pPr algn="ctr">
                        <a:spcAft>
                          <a:spcPts val="0"/>
                        </a:spcAft>
                      </a:pPr>
                      <a:r>
                        <a:rPr lang="ja-JP" sz="1100" kern="100" dirty="0">
                          <a:effectLst/>
                          <a:latin typeface="+mn-ea"/>
                          <a:ea typeface="+mn-ea"/>
                          <a:cs typeface="Times New Roman"/>
                        </a:rPr>
                        <a:t>行事</a:t>
                      </a:r>
                    </a:p>
                  </a:txBody>
                  <a:tcPr marL="62865" marR="62865" marT="0" marB="0" anchor="ctr"/>
                </a:tc>
                <a:tc>
                  <a:txBody>
                    <a:bodyPr/>
                    <a:lstStyle/>
                    <a:p>
                      <a:pPr algn="ctr">
                        <a:spcAft>
                          <a:spcPts val="0"/>
                        </a:spcAft>
                      </a:pPr>
                      <a:r>
                        <a:rPr lang="ja-JP" sz="1100" kern="100" dirty="0">
                          <a:effectLst/>
                          <a:latin typeface="+mn-ea"/>
                          <a:ea typeface="+mn-ea"/>
                          <a:cs typeface="Times New Roman"/>
                        </a:rPr>
                        <a:t>保健</a:t>
                      </a:r>
                    </a:p>
                  </a:txBody>
                  <a:tcPr marL="62865" marR="62865" marT="0" marB="0" anchor="ctr"/>
                </a:tc>
                <a:tc>
                  <a:txBody>
                    <a:bodyPr/>
                    <a:lstStyle/>
                    <a:p>
                      <a:pPr algn="ctr">
                        <a:spcAft>
                          <a:spcPts val="0"/>
                        </a:spcAft>
                      </a:pPr>
                      <a:r>
                        <a:rPr lang="ja-JP" altLang="en-US" sz="1100" kern="100" dirty="0">
                          <a:effectLst/>
                          <a:latin typeface="+mn-ea"/>
                          <a:ea typeface="+mn-ea"/>
                          <a:cs typeface="Times New Roman"/>
                        </a:rPr>
                        <a:t>その他</a:t>
                      </a:r>
                      <a:endParaRPr lang="ja-JP" sz="110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0"/>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４月</a:t>
                      </a: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はじめましての会</a:t>
                      </a: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rowSpan="12">
                  <a:txBody>
                    <a:bodyPr/>
                    <a:lstStyle/>
                    <a:p>
                      <a:pPr algn="just">
                        <a:spcAft>
                          <a:spcPts val="0"/>
                        </a:spcAft>
                      </a:pPr>
                      <a:endParaRPr lang="en-US" altLang="ja-JP" sz="1100" kern="100" dirty="0">
                        <a:effectLst/>
                        <a:latin typeface="+mn-ea"/>
                        <a:ea typeface="+mn-ea"/>
                        <a:cs typeface="メイリオ" panose="020B0604030504040204" pitchFamily="50" charset="-128"/>
                      </a:endParaRPr>
                    </a:p>
                    <a:p>
                      <a:pPr algn="just">
                        <a:spcAft>
                          <a:spcPts val="0"/>
                        </a:spcAft>
                      </a:pPr>
                      <a:r>
                        <a:rPr lang="en-US" altLang="ja-JP" sz="1100" kern="100" dirty="0">
                          <a:effectLst/>
                          <a:latin typeface="+mn-ea"/>
                          <a:ea typeface="+mn-ea"/>
                          <a:cs typeface="メイリオ" panose="020B0604030504040204" pitchFamily="50" charset="-128"/>
                        </a:rPr>
                        <a:t>【</a:t>
                      </a:r>
                      <a:r>
                        <a:rPr lang="ja-JP" altLang="en-US" sz="1100" kern="100" dirty="0">
                          <a:effectLst/>
                          <a:latin typeface="+mn-ea"/>
                          <a:ea typeface="+mn-ea"/>
                          <a:cs typeface="メイリオ" panose="020B0604030504040204" pitchFamily="50" charset="-128"/>
                        </a:rPr>
                        <a:t>毎月ある行事</a:t>
                      </a:r>
                      <a:r>
                        <a:rPr lang="en-US" altLang="ja-JP" sz="1100" kern="100" dirty="0">
                          <a:effectLst/>
                          <a:latin typeface="+mn-ea"/>
                          <a:ea typeface="+mn-ea"/>
                          <a:cs typeface="メイリオ" panose="020B0604030504040204" pitchFamily="50" charset="-128"/>
                        </a:rPr>
                        <a:t>】</a:t>
                      </a:r>
                    </a:p>
                    <a:p>
                      <a:pPr algn="just">
                        <a:spcAft>
                          <a:spcPts val="0"/>
                        </a:spcAft>
                      </a:pPr>
                      <a:r>
                        <a:rPr lang="ja-JP" altLang="en-US" sz="1100" kern="100" dirty="0">
                          <a:effectLst/>
                          <a:latin typeface="+mn-ea"/>
                          <a:ea typeface="+mn-ea"/>
                          <a:cs typeface="メイリオ" panose="020B0604030504040204" pitchFamily="50" charset="-128"/>
                        </a:rPr>
                        <a:t>・お誕生日会</a:t>
                      </a:r>
                      <a:endParaRPr lang="en-US" altLang="ja-JP" sz="1100" kern="100" dirty="0">
                        <a:effectLst/>
                        <a:latin typeface="+mn-ea"/>
                        <a:ea typeface="+mn-ea"/>
                        <a:cs typeface="メイリオ" panose="020B0604030504040204" pitchFamily="50" charset="-128"/>
                      </a:endParaRPr>
                    </a:p>
                    <a:p>
                      <a:pPr algn="just">
                        <a:spcAft>
                          <a:spcPts val="0"/>
                        </a:spcAft>
                      </a:pPr>
                      <a:r>
                        <a:rPr lang="ja-JP" altLang="en-US" sz="1100" kern="100" dirty="0">
                          <a:effectLst/>
                          <a:latin typeface="+mn-ea"/>
                          <a:ea typeface="+mn-ea"/>
                          <a:cs typeface="メイリオ" panose="020B0604030504040204" pitchFamily="50" charset="-128"/>
                        </a:rPr>
                        <a:t>・避難訓練</a:t>
                      </a:r>
                      <a:endParaRPr lang="en-US" altLang="ja-JP" sz="1100" kern="100" dirty="0">
                        <a:effectLst/>
                        <a:latin typeface="+mn-ea"/>
                        <a:ea typeface="+mn-ea"/>
                        <a:cs typeface="メイリオ" panose="020B0604030504040204" pitchFamily="50" charset="-128"/>
                      </a:endParaRPr>
                    </a:p>
                    <a:p>
                      <a:pPr algn="just">
                        <a:spcAft>
                          <a:spcPts val="0"/>
                        </a:spcAft>
                      </a:pPr>
                      <a:r>
                        <a:rPr lang="ja-JP" altLang="en-US" sz="1100" kern="100" dirty="0">
                          <a:effectLst/>
                          <a:latin typeface="+mn-ea"/>
                          <a:ea typeface="+mn-ea"/>
                          <a:cs typeface="メイリオ" panose="020B0604030504040204" pitchFamily="50" charset="-128"/>
                        </a:rPr>
                        <a:t>・健康診断（</a:t>
                      </a:r>
                      <a:r>
                        <a:rPr lang="en-US" altLang="ja-JP" sz="1100" kern="100" dirty="0">
                          <a:effectLst/>
                          <a:latin typeface="+mn-ea"/>
                          <a:ea typeface="+mn-ea"/>
                          <a:cs typeface="メイリオ" panose="020B0604030504040204" pitchFamily="50" charset="-128"/>
                        </a:rPr>
                        <a:t>0</a:t>
                      </a:r>
                      <a:r>
                        <a:rPr lang="ja-JP" altLang="en-US" sz="1100" kern="100" dirty="0">
                          <a:effectLst/>
                          <a:latin typeface="+mn-ea"/>
                          <a:ea typeface="+mn-ea"/>
                          <a:cs typeface="メイリオ" panose="020B0604030504040204" pitchFamily="50" charset="-128"/>
                        </a:rPr>
                        <a:t>歳児のみ）</a:t>
                      </a:r>
                      <a:endParaRPr lang="en-US" altLang="ja-JP" sz="1100" kern="100" dirty="0">
                        <a:effectLst/>
                        <a:latin typeface="+mn-ea"/>
                        <a:ea typeface="+mn-ea"/>
                        <a:cs typeface="メイリオ" panose="020B0604030504040204" pitchFamily="50" charset="-128"/>
                      </a:endParaRPr>
                    </a:p>
                    <a:p>
                      <a:pPr algn="just">
                        <a:spcAft>
                          <a:spcPts val="0"/>
                        </a:spcAft>
                      </a:pPr>
                      <a:r>
                        <a:rPr lang="ja-JP" altLang="en-US" sz="1100" kern="100" dirty="0">
                          <a:effectLst/>
                          <a:latin typeface="+mn-ea"/>
                          <a:ea typeface="+mn-ea"/>
                          <a:cs typeface="メイリオ" panose="020B0604030504040204" pitchFamily="50" charset="-128"/>
                        </a:rPr>
                        <a:t>・身体測定</a:t>
                      </a:r>
                      <a:endParaRPr lang="ja-JP" sz="1100" kern="100" dirty="0">
                        <a:effectLst/>
                        <a:latin typeface="+mn-ea"/>
                        <a:ea typeface="+mn-ea"/>
                        <a:cs typeface="メイリオ" panose="020B0604030504040204" pitchFamily="50" charset="-128"/>
                      </a:endParaRPr>
                    </a:p>
                  </a:txBody>
                  <a:tcPr marL="62865" marR="62865" marT="0" marB="0"/>
                </a:tc>
                <a:extLst>
                  <a:ext uri="{0D108BD9-81ED-4DB2-BD59-A6C34878D82A}">
                    <a16:rowId xmlns:a16="http://schemas.microsoft.com/office/drawing/2014/main" val="10001"/>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５月</a:t>
                      </a:r>
                    </a:p>
                  </a:txBody>
                  <a:tcPr marL="62865" marR="62865" marT="0" marB="0" anchor="ctr"/>
                </a:tc>
                <a:tc>
                  <a:txBody>
                    <a:bodyPr/>
                    <a:lstStyle/>
                    <a:p>
                      <a:pPr algn="just">
                        <a:spcAft>
                          <a:spcPts val="0"/>
                        </a:spcAft>
                      </a:pP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健康診断</a:t>
                      </a: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2"/>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６月</a:t>
                      </a: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虫歯予防</a:t>
                      </a:r>
                      <a:r>
                        <a:rPr lang="ja-JP" altLang="en-US" sz="1100" kern="100" dirty="0">
                          <a:effectLst/>
                          <a:latin typeface="+mn-ea"/>
                          <a:ea typeface="+mn-ea"/>
                          <a:cs typeface="メイリオ" panose="020B0604030504040204" pitchFamily="50" charset="-128"/>
                        </a:rPr>
                        <a:t>集会</a:t>
                      </a: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3"/>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７月</a:t>
                      </a: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七夕会、</a:t>
                      </a:r>
                      <a:r>
                        <a:rPr lang="ja-JP" altLang="en-US" sz="1100" kern="100" dirty="0">
                          <a:effectLst/>
                          <a:latin typeface="+mn-ea"/>
                          <a:ea typeface="+mn-ea"/>
                          <a:cs typeface="メイリオ" panose="020B0604030504040204" pitchFamily="50" charset="-128"/>
                        </a:rPr>
                        <a:t>水遊び</a:t>
                      </a: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4"/>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８月</a:t>
                      </a:r>
                    </a:p>
                  </a:txBody>
                  <a:tcPr marL="62865" marR="62865" marT="0" marB="0" anchor="ctr"/>
                </a:tc>
                <a:tc>
                  <a:txBody>
                    <a:bodyPr/>
                    <a:lstStyle/>
                    <a:p>
                      <a:pPr algn="just">
                        <a:spcAft>
                          <a:spcPts val="0"/>
                        </a:spcAft>
                      </a:pPr>
                      <a:r>
                        <a:rPr lang="ja-JP" altLang="en-US" sz="1100" kern="100" dirty="0">
                          <a:effectLst/>
                          <a:latin typeface="+mn-ea"/>
                          <a:ea typeface="+mn-ea"/>
                          <a:cs typeface="メイリオ" panose="020B0604030504040204" pitchFamily="50" charset="-128"/>
                        </a:rPr>
                        <a:t>夏祭り</a:t>
                      </a: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5"/>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９月</a:t>
                      </a: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十五夜／</a:t>
                      </a:r>
                      <a:r>
                        <a:rPr lang="ja-JP" altLang="en-US" sz="1100" kern="100" dirty="0">
                          <a:effectLst/>
                          <a:latin typeface="+mn-ea"/>
                          <a:ea typeface="+mn-ea"/>
                          <a:cs typeface="メイリオ" panose="020B0604030504040204" pitchFamily="50" charset="-128"/>
                        </a:rPr>
                        <a:t>引き渡し</a:t>
                      </a:r>
                      <a:r>
                        <a:rPr lang="ja-JP" sz="1100" kern="100" dirty="0">
                          <a:effectLst/>
                          <a:latin typeface="+mn-ea"/>
                          <a:ea typeface="+mn-ea"/>
                          <a:cs typeface="メイリオ" panose="020B0604030504040204" pitchFamily="50" charset="-128"/>
                        </a:rPr>
                        <a:t>訓練</a:t>
                      </a:r>
                      <a:r>
                        <a:rPr lang="ja-JP" altLang="en-US" sz="1100" kern="100" dirty="0">
                          <a:effectLst/>
                          <a:latin typeface="+mn-ea"/>
                          <a:ea typeface="+mn-ea"/>
                          <a:cs typeface="メイリオ" panose="020B0604030504040204" pitchFamily="50" charset="-128"/>
                        </a:rPr>
                        <a:t>／ミニ運動会</a:t>
                      </a: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6"/>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１０月</a:t>
                      </a: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ハロウィン</a:t>
                      </a: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7"/>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１１月</a:t>
                      </a:r>
                    </a:p>
                  </a:txBody>
                  <a:tcPr marL="62865" marR="62865" marT="0" marB="0" anchor="ctr"/>
                </a:tc>
                <a:tc>
                  <a:txBody>
                    <a:bodyPr/>
                    <a:lstStyle/>
                    <a:p>
                      <a:pPr algn="just">
                        <a:spcAft>
                          <a:spcPts val="0"/>
                        </a:spcAft>
                      </a:pP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健康診断、歯科検診</a:t>
                      </a: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8"/>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１２月</a:t>
                      </a:r>
                    </a:p>
                  </a:txBody>
                  <a:tcPr marL="62865" marR="62865" marT="0" marB="0" anchor="ctr"/>
                </a:tc>
                <a:tc>
                  <a:txBody>
                    <a:bodyPr/>
                    <a:lstStyle/>
                    <a:p>
                      <a:pPr algn="just">
                        <a:spcAft>
                          <a:spcPts val="0"/>
                        </a:spcAft>
                      </a:pPr>
                      <a:r>
                        <a:rPr lang="ja-JP" altLang="en-US" sz="1100" kern="100" dirty="0">
                          <a:effectLst/>
                          <a:latin typeface="+mn-ea"/>
                          <a:ea typeface="+mn-ea"/>
                          <a:cs typeface="メイリオ" panose="020B0604030504040204" pitchFamily="50" charset="-128"/>
                        </a:rPr>
                        <a:t>クリスマス会</a:t>
                      </a:r>
                      <a:endParaRPr lang="ja-JP" sz="1100" kern="100" dirty="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09"/>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１月</a:t>
                      </a:r>
                    </a:p>
                  </a:txBody>
                  <a:tcPr marL="62865" marR="62865" marT="0" marB="0" anchor="ctr"/>
                </a:tc>
                <a:tc>
                  <a:txBody>
                    <a:bodyPr/>
                    <a:lstStyle/>
                    <a:p>
                      <a:pPr algn="just">
                        <a:spcAft>
                          <a:spcPts val="0"/>
                        </a:spcAft>
                      </a:pPr>
                      <a:r>
                        <a:rPr lang="en-US" sz="1100" kern="100">
                          <a:effectLst/>
                          <a:latin typeface="+mn-ea"/>
                          <a:ea typeface="+mn-ea"/>
                          <a:cs typeface="メイリオ" panose="020B0604030504040204" pitchFamily="50" charset="-128"/>
                        </a:rPr>
                        <a:t> </a:t>
                      </a:r>
                      <a:endParaRPr lang="ja-JP" sz="1100" kern="10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10"/>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２月</a:t>
                      </a:r>
                    </a:p>
                  </a:txBody>
                  <a:tcPr marL="62865" marR="62865" marT="0" marB="0" anchor="ctr"/>
                </a:tc>
                <a:tc>
                  <a:txBody>
                    <a:bodyPr/>
                    <a:lstStyle/>
                    <a:p>
                      <a:pPr algn="just">
                        <a:spcAft>
                          <a:spcPts val="0"/>
                        </a:spcAft>
                      </a:pPr>
                      <a:r>
                        <a:rPr lang="ja-JP" sz="1100" kern="100">
                          <a:effectLst/>
                          <a:latin typeface="+mn-ea"/>
                          <a:ea typeface="+mn-ea"/>
                          <a:cs typeface="メイリオ" panose="020B0604030504040204" pitchFamily="50" charset="-128"/>
                        </a:rPr>
                        <a:t>節分</a:t>
                      </a:r>
                      <a:r>
                        <a:rPr lang="en-US" sz="1100" kern="100">
                          <a:effectLst/>
                          <a:latin typeface="+mn-ea"/>
                          <a:ea typeface="+mn-ea"/>
                          <a:cs typeface="メイリオ" panose="020B0604030504040204" pitchFamily="50" charset="-128"/>
                        </a:rPr>
                        <a:t>(</a:t>
                      </a:r>
                      <a:r>
                        <a:rPr lang="ja-JP" sz="1100" kern="100">
                          <a:effectLst/>
                          <a:latin typeface="+mn-ea"/>
                          <a:ea typeface="+mn-ea"/>
                          <a:cs typeface="メイリオ" panose="020B0604030504040204" pitchFamily="50" charset="-128"/>
                        </a:rPr>
                        <a:t>豆まき</a:t>
                      </a:r>
                      <a:r>
                        <a:rPr lang="en-US" sz="1100" kern="100">
                          <a:effectLst/>
                          <a:latin typeface="+mn-ea"/>
                          <a:ea typeface="+mn-ea"/>
                          <a:cs typeface="メイリオ" panose="020B0604030504040204" pitchFamily="50" charset="-128"/>
                        </a:rPr>
                        <a:t>)</a:t>
                      </a:r>
                      <a:endParaRPr lang="ja-JP" sz="1100" kern="100">
                        <a:effectLst/>
                        <a:latin typeface="+mn-ea"/>
                        <a:ea typeface="+mn-ea"/>
                        <a:cs typeface="メイリオ" panose="020B0604030504040204" pitchFamily="50" charset="-128"/>
                      </a:endParaRPr>
                    </a:p>
                  </a:txBody>
                  <a:tcPr marL="62865" marR="62865" marT="0" marB="0" anchor="ctr"/>
                </a:tc>
                <a:tc>
                  <a:txBody>
                    <a:bodyPr/>
                    <a:lstStyle/>
                    <a:p>
                      <a:pPr algn="just">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just">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11"/>
                  </a:ext>
                </a:extLst>
              </a:tr>
              <a:tr h="257312">
                <a:tc>
                  <a:txBody>
                    <a:bodyPr/>
                    <a:lstStyle/>
                    <a:p>
                      <a:pPr algn="ctr">
                        <a:spcAft>
                          <a:spcPts val="0"/>
                        </a:spcAft>
                      </a:pPr>
                      <a:r>
                        <a:rPr lang="ja-JP" sz="1100" kern="100" dirty="0">
                          <a:effectLst/>
                          <a:latin typeface="+mn-ea"/>
                          <a:ea typeface="+mn-ea"/>
                          <a:cs typeface="メイリオ" panose="020B0604030504040204" pitchFamily="50" charset="-128"/>
                        </a:rPr>
                        <a:t>３月</a:t>
                      </a:r>
                    </a:p>
                  </a:txBody>
                  <a:tcPr marL="62865" marR="62865" marT="0" marB="0" anchor="ctr"/>
                </a:tc>
                <a:tc>
                  <a:txBody>
                    <a:bodyPr/>
                    <a:lstStyle/>
                    <a:p>
                      <a:pPr algn="just">
                        <a:spcAft>
                          <a:spcPts val="0"/>
                        </a:spcAft>
                      </a:pPr>
                      <a:r>
                        <a:rPr lang="ja-JP" sz="1100" kern="100" dirty="0">
                          <a:effectLst/>
                          <a:latin typeface="+mn-ea"/>
                          <a:ea typeface="+mn-ea"/>
                          <a:cs typeface="メイリオ" panose="020B0604030504040204" pitchFamily="50" charset="-128"/>
                        </a:rPr>
                        <a:t>ひなまつり会、大きくなった</a:t>
                      </a:r>
                      <a:r>
                        <a:rPr lang="ja-JP" sz="1100" kern="100" dirty="0" err="1">
                          <a:effectLst/>
                          <a:latin typeface="+mn-ea"/>
                          <a:ea typeface="+mn-ea"/>
                          <a:cs typeface="メイリオ" panose="020B0604030504040204" pitchFamily="50" charset="-128"/>
                        </a:rPr>
                        <a:t>ね</a:t>
                      </a:r>
                      <a:r>
                        <a:rPr lang="ja-JP" sz="1100" kern="100" dirty="0">
                          <a:effectLst/>
                          <a:latin typeface="+mn-ea"/>
                          <a:ea typeface="+mn-ea"/>
                          <a:cs typeface="メイリオ" panose="020B0604030504040204" pitchFamily="50" charset="-128"/>
                        </a:rPr>
                        <a:t>会</a:t>
                      </a:r>
                    </a:p>
                  </a:txBody>
                  <a:tcPr marL="62865" marR="62865" marT="0" marB="0" anchor="ctr"/>
                </a:tc>
                <a:tc>
                  <a:txBody>
                    <a:bodyPr/>
                    <a:lstStyle/>
                    <a:p>
                      <a:pPr algn="l">
                        <a:spcAft>
                          <a:spcPts val="0"/>
                        </a:spcAft>
                      </a:pPr>
                      <a:r>
                        <a:rPr lang="en-US" sz="1100" kern="100" dirty="0">
                          <a:effectLst/>
                          <a:latin typeface="+mn-ea"/>
                          <a:ea typeface="+mn-ea"/>
                          <a:cs typeface="メイリオ" panose="020B0604030504040204" pitchFamily="50" charset="-128"/>
                        </a:rPr>
                        <a:t> </a:t>
                      </a:r>
                      <a:endParaRPr lang="ja-JP" sz="1100" kern="100" dirty="0">
                        <a:effectLst/>
                        <a:latin typeface="+mn-ea"/>
                        <a:ea typeface="+mn-ea"/>
                        <a:cs typeface="メイリオ" panose="020B0604030504040204" pitchFamily="50" charset="-128"/>
                      </a:endParaRPr>
                    </a:p>
                  </a:txBody>
                  <a:tcPr marL="62865" marR="62865" marT="0" marB="0" anchor="ctr"/>
                </a:tc>
                <a:tc vMerge="1">
                  <a:txBody>
                    <a:bodyPr/>
                    <a:lstStyle/>
                    <a:p>
                      <a:pPr algn="l">
                        <a:spcAft>
                          <a:spcPts val="0"/>
                        </a:spcAft>
                      </a:pPr>
                      <a:endParaRPr lang="ja-JP" sz="1050" kern="100" dirty="0">
                        <a:effectLst/>
                        <a:latin typeface="Century"/>
                        <a:ea typeface="ＭＳ 明朝"/>
                        <a:cs typeface="Times New Roman"/>
                      </a:endParaRPr>
                    </a:p>
                  </a:txBody>
                  <a:tcPr marL="62865" marR="62865" marT="0" marB="0" anchor="ctr"/>
                </a:tc>
                <a:extLst>
                  <a:ext uri="{0D108BD9-81ED-4DB2-BD59-A6C34878D82A}">
                    <a16:rowId xmlns:a16="http://schemas.microsoft.com/office/drawing/2014/main" val="10012"/>
                  </a:ext>
                </a:extLst>
              </a:tr>
            </a:tbl>
          </a:graphicData>
        </a:graphic>
      </p:graphicFrame>
      <p:sp>
        <p:nvSpPr>
          <p:cNvPr id="8" name="テキスト プレースホルダー 7"/>
          <p:cNvSpPr txBox="1">
            <a:spLocks/>
          </p:cNvSpPr>
          <p:nvPr/>
        </p:nvSpPr>
        <p:spPr>
          <a:xfrm>
            <a:off x="540028" y="2852936"/>
            <a:ext cx="2232248" cy="531676"/>
          </a:xfrm>
          <a:prstGeom prst="rect">
            <a:avLst/>
          </a:prstGeom>
        </p:spPr>
        <p:txBody>
          <a:bodyPr vert="horz" lIns="91440" tIns="45720" rIns="91440" bIns="45720" rtlCol="0" anchor="ctr">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latin typeface="+mj-ea"/>
                <a:ea typeface="+mj-ea"/>
              </a:rPr>
              <a:t>年間行事予定</a:t>
            </a:r>
          </a:p>
        </p:txBody>
      </p:sp>
      <p:sp>
        <p:nvSpPr>
          <p:cNvPr id="6" name="テキスト ボックス 5"/>
          <p:cNvSpPr txBox="1"/>
          <p:nvPr/>
        </p:nvSpPr>
        <p:spPr>
          <a:xfrm>
            <a:off x="6444208" y="1628801"/>
            <a:ext cx="2160240" cy="938719"/>
          </a:xfrm>
          <a:prstGeom prst="rect">
            <a:avLst/>
          </a:prstGeom>
          <a:noFill/>
        </p:spPr>
        <p:txBody>
          <a:bodyPr wrap="square" rtlCol="0">
            <a:spAutoFit/>
          </a:bodyPr>
          <a:lstStyle/>
          <a:p>
            <a:pPr>
              <a:defRPr/>
            </a:pPr>
            <a:r>
              <a:rPr lang="ja-JP" altLang="en-US" sz="1100" dirty="0">
                <a:solidFill>
                  <a:schemeClr val="dk1"/>
                </a:solidFill>
                <a:latin typeface="+mn-ea"/>
              </a:rPr>
              <a:t>★保育料金の支払いについて</a:t>
            </a:r>
            <a:endParaRPr lang="en-US" altLang="ja-JP" sz="1100" dirty="0">
              <a:solidFill>
                <a:schemeClr val="dk1"/>
              </a:solidFill>
              <a:latin typeface="+mn-ea"/>
            </a:endParaRPr>
          </a:p>
          <a:p>
            <a:pPr>
              <a:defRPr/>
            </a:pPr>
            <a:r>
              <a:rPr lang="ja-JP" altLang="en-US" sz="1100" dirty="0">
                <a:solidFill>
                  <a:schemeClr val="dk1"/>
                </a:solidFill>
                <a:latin typeface="+mn-ea"/>
              </a:rPr>
              <a:t>　</a:t>
            </a:r>
            <a:r>
              <a:rPr lang="ja-JP" altLang="ja-JP" sz="1100" dirty="0">
                <a:solidFill>
                  <a:schemeClr val="dk1"/>
                </a:solidFill>
                <a:latin typeface="+mn-ea"/>
              </a:rPr>
              <a:t>保育料、食事費用</a:t>
            </a:r>
            <a:r>
              <a:rPr lang="ja-JP" altLang="en-US" sz="1100" dirty="0">
                <a:solidFill>
                  <a:schemeClr val="dk1"/>
                </a:solidFill>
                <a:latin typeface="+mn-ea"/>
              </a:rPr>
              <a:t>等</a:t>
            </a:r>
            <a:r>
              <a:rPr lang="ja-JP" altLang="ja-JP" sz="1100" dirty="0">
                <a:solidFill>
                  <a:schemeClr val="dk1"/>
                </a:solidFill>
                <a:latin typeface="+mn-ea"/>
              </a:rPr>
              <a:t>につい</a:t>
            </a:r>
            <a:r>
              <a:rPr lang="ja-JP" altLang="en-US" sz="1100" dirty="0">
                <a:solidFill>
                  <a:schemeClr val="dk1"/>
                </a:solidFill>
                <a:latin typeface="+mn-ea"/>
              </a:rPr>
              <a:t>　</a:t>
            </a:r>
            <a:endParaRPr lang="en-US" altLang="ja-JP" sz="1100" dirty="0">
              <a:solidFill>
                <a:schemeClr val="dk1"/>
              </a:solidFill>
              <a:latin typeface="+mn-ea"/>
            </a:endParaRPr>
          </a:p>
          <a:p>
            <a:pPr>
              <a:defRPr/>
            </a:pPr>
            <a:r>
              <a:rPr lang="ja-JP" altLang="en-US" sz="1100" dirty="0">
                <a:solidFill>
                  <a:schemeClr val="dk1"/>
                </a:solidFill>
                <a:latin typeface="+mn-ea"/>
              </a:rPr>
              <a:t>　</a:t>
            </a:r>
            <a:r>
              <a:rPr lang="ja-JP" altLang="ja-JP" sz="1100" dirty="0">
                <a:solidFill>
                  <a:schemeClr val="dk1"/>
                </a:solidFill>
                <a:latin typeface="+mn-ea"/>
              </a:rPr>
              <a:t>ては、月末締めで後納とし、</a:t>
            </a:r>
            <a:r>
              <a:rPr lang="ja-JP" altLang="en-US" sz="1100" dirty="0">
                <a:solidFill>
                  <a:schemeClr val="dk1"/>
                </a:solidFill>
                <a:latin typeface="+mn-ea"/>
              </a:rPr>
              <a:t>　　</a:t>
            </a:r>
            <a:endParaRPr lang="en-US" altLang="ja-JP" sz="1100" dirty="0">
              <a:solidFill>
                <a:schemeClr val="dk1"/>
              </a:solidFill>
              <a:latin typeface="+mn-ea"/>
            </a:endParaRPr>
          </a:p>
          <a:p>
            <a:pPr>
              <a:defRPr/>
            </a:pPr>
            <a:r>
              <a:rPr lang="ja-JP" altLang="en-US" sz="1100" dirty="0">
                <a:solidFill>
                  <a:schemeClr val="dk1"/>
                </a:solidFill>
                <a:latin typeface="+mn-ea"/>
              </a:rPr>
              <a:t>　</a:t>
            </a:r>
            <a:r>
              <a:rPr lang="ja-JP" altLang="ja-JP" sz="1100" u="sng" dirty="0">
                <a:solidFill>
                  <a:schemeClr val="dk1"/>
                </a:solidFill>
                <a:latin typeface="+mn-ea"/>
              </a:rPr>
              <a:t>預金口座引き落とし</a:t>
            </a:r>
            <a:r>
              <a:rPr lang="ja-JP" altLang="ja-JP" sz="1100" dirty="0">
                <a:solidFill>
                  <a:schemeClr val="dk1"/>
                </a:solidFill>
                <a:latin typeface="+mn-ea"/>
              </a:rPr>
              <a:t>とさせ</a:t>
            </a:r>
            <a:r>
              <a:rPr lang="ja-JP" altLang="en-US" sz="1100" dirty="0">
                <a:solidFill>
                  <a:schemeClr val="dk1"/>
                </a:solidFill>
                <a:latin typeface="+mn-ea"/>
              </a:rPr>
              <a:t>　</a:t>
            </a:r>
            <a:endParaRPr lang="en-US" altLang="ja-JP" sz="1100" dirty="0">
              <a:solidFill>
                <a:schemeClr val="dk1"/>
              </a:solidFill>
              <a:latin typeface="+mn-ea"/>
            </a:endParaRPr>
          </a:p>
          <a:p>
            <a:pPr>
              <a:defRPr/>
            </a:pPr>
            <a:r>
              <a:rPr lang="ja-JP" altLang="en-US" sz="1100" dirty="0">
                <a:solidFill>
                  <a:schemeClr val="dk1"/>
                </a:solidFill>
                <a:latin typeface="+mn-ea"/>
              </a:rPr>
              <a:t>　</a:t>
            </a:r>
            <a:r>
              <a:rPr lang="ja-JP" altLang="ja-JP" sz="1100" dirty="0" err="1">
                <a:solidFill>
                  <a:schemeClr val="dk1"/>
                </a:solidFill>
                <a:latin typeface="+mn-ea"/>
              </a:rPr>
              <a:t>て</a:t>
            </a:r>
            <a:r>
              <a:rPr lang="ja-JP" altLang="ja-JP" sz="1100" dirty="0">
                <a:solidFill>
                  <a:schemeClr val="dk1"/>
                </a:solidFill>
                <a:latin typeface="+mn-ea"/>
              </a:rPr>
              <a:t>いただきます</a:t>
            </a:r>
            <a:endParaRPr lang="ja-JP" altLang="en-US" sz="1100" dirty="0">
              <a:latin typeface="+mn-ea"/>
            </a:endParaRPr>
          </a:p>
        </p:txBody>
      </p:sp>
    </p:spTree>
    <p:extLst>
      <p:ext uri="{BB962C8B-B14F-4D97-AF65-F5344CB8AC3E}">
        <p14:creationId xmlns:p14="http://schemas.microsoft.com/office/powerpoint/2010/main" val="810789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プレースホルダー 7"/>
          <p:cNvSpPr txBox="1">
            <a:spLocks/>
          </p:cNvSpPr>
          <p:nvPr/>
        </p:nvSpPr>
        <p:spPr>
          <a:xfrm>
            <a:off x="395536" y="284764"/>
            <a:ext cx="2016224" cy="360040"/>
          </a:xfrm>
          <a:prstGeom prst="rect">
            <a:avLst/>
          </a:prstGeom>
        </p:spPr>
        <p:txBody>
          <a:bodyPr vert="horz" lIns="91440" tIns="45720" rIns="91440" bIns="45720" rtlCol="0" anchor="ctr">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en-US" altLang="ja-JP" sz="2000" dirty="0">
                <a:latin typeface="+mj-ea"/>
                <a:ea typeface="+mj-ea"/>
              </a:rPr>
              <a:t>1</a:t>
            </a:r>
            <a:r>
              <a:rPr lang="ja-JP" altLang="en-US" sz="2000" dirty="0">
                <a:latin typeface="+mj-ea"/>
                <a:ea typeface="+mj-ea"/>
              </a:rPr>
              <a:t>日の流れ</a:t>
            </a:r>
          </a:p>
        </p:txBody>
      </p:sp>
      <p:sp>
        <p:nvSpPr>
          <p:cNvPr id="7" name="Rectangle 1"/>
          <p:cNvSpPr>
            <a:spLocks noChangeArrowheads="1"/>
          </p:cNvSpPr>
          <p:nvPr/>
        </p:nvSpPr>
        <p:spPr bwMode="auto">
          <a:xfrm>
            <a:off x="4590001" y="717339"/>
            <a:ext cx="432048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100" b="0" i="0" u="none" strike="noStrike" cap="none" normalizeH="0" baseline="0" dirty="0">
                <a:ln>
                  <a:noFill/>
                </a:ln>
                <a:solidFill>
                  <a:schemeClr val="tx1"/>
                </a:solidFill>
                <a:effectLst/>
                <a:latin typeface="+mn-ea"/>
                <a:ea typeface="+mn-ea"/>
                <a:cs typeface="Times New Roman" pitchFamily="18" charset="0"/>
              </a:rPr>
              <a:t>お子様や保護者に園生活に慣れていただくために、通常保育を始める前に、な</a:t>
            </a:r>
            <a:r>
              <a:rPr kumimoji="1" lang="ja-JP" altLang="en-US" sz="1100" b="0" i="0" u="none" strike="noStrike" cap="none" normalizeH="0" baseline="0" dirty="0">
                <a:ln>
                  <a:noFill/>
                </a:ln>
                <a:solidFill>
                  <a:schemeClr val="tx1"/>
                </a:solidFill>
                <a:effectLst/>
                <a:latin typeface="+mn-ea"/>
                <a:ea typeface="+mn-ea"/>
                <a:cs typeface="Times New Roman" pitchFamily="18" charset="0"/>
              </a:rPr>
              <a:t>れ</a:t>
            </a:r>
            <a:r>
              <a:rPr kumimoji="1" lang="ja-JP" altLang="ja-JP" sz="1100" b="0" i="0" u="none" strike="noStrike" cap="none" normalizeH="0" baseline="0" dirty="0">
                <a:ln>
                  <a:noFill/>
                </a:ln>
                <a:solidFill>
                  <a:schemeClr val="tx1"/>
                </a:solidFill>
                <a:effectLst/>
                <a:latin typeface="+mn-ea"/>
                <a:ea typeface="+mn-ea"/>
                <a:cs typeface="Times New Roman" pitchFamily="18" charset="0"/>
              </a:rPr>
              <a:t>保育期間を設定いたします。</a:t>
            </a:r>
            <a:endParaRPr kumimoji="1" lang="ja-JP" altLang="ja-JP" sz="1100" b="0" i="0" u="none" strike="noStrike" cap="none" normalizeH="0" baseline="0" dirty="0">
              <a:ln>
                <a:noFill/>
              </a:ln>
              <a:solidFill>
                <a:schemeClr val="tx1"/>
              </a:solidFill>
              <a:effectLst/>
              <a:latin typeface="+mn-ea"/>
              <a:ea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mn-ea"/>
                <a:ea typeface="+mn-ea"/>
                <a:cs typeface="Times New Roman" pitchFamily="18" charset="0"/>
              </a:rPr>
              <a:t>　</a:t>
            </a:r>
            <a:r>
              <a:rPr kumimoji="1" lang="ja-JP" altLang="ja-JP" sz="900" b="0" i="0" u="none" strike="noStrike" cap="none" normalizeH="0" baseline="0" dirty="0">
                <a:ln>
                  <a:noFill/>
                </a:ln>
                <a:solidFill>
                  <a:schemeClr val="tx1"/>
                </a:solidFill>
                <a:effectLst/>
                <a:latin typeface="+mn-ea"/>
                <a:ea typeface="+mn-ea"/>
                <a:cs typeface="Times New Roman" pitchFamily="18" charset="0"/>
              </a:rPr>
              <a:t>・な</a:t>
            </a:r>
            <a:r>
              <a:rPr kumimoji="1" lang="ja-JP" altLang="en-US" sz="900" b="0" i="0" u="none" strike="noStrike" cap="none" normalizeH="0" baseline="0" dirty="0">
                <a:ln>
                  <a:noFill/>
                </a:ln>
                <a:solidFill>
                  <a:schemeClr val="tx1"/>
                </a:solidFill>
                <a:effectLst/>
                <a:latin typeface="+mn-ea"/>
                <a:ea typeface="+mn-ea"/>
                <a:cs typeface="Times New Roman" pitchFamily="18" charset="0"/>
              </a:rPr>
              <a:t>れ</a:t>
            </a:r>
            <a:r>
              <a:rPr kumimoji="1" lang="ja-JP" altLang="ja-JP" sz="900" b="0" i="0" u="none" strike="noStrike" cap="none" normalizeH="0" baseline="0" dirty="0">
                <a:ln>
                  <a:noFill/>
                </a:ln>
                <a:solidFill>
                  <a:schemeClr val="tx1"/>
                </a:solidFill>
                <a:effectLst/>
                <a:latin typeface="+mn-ea"/>
                <a:ea typeface="+mn-ea"/>
                <a:cs typeface="Times New Roman" pitchFamily="18" charset="0"/>
              </a:rPr>
              <a:t>保育の基本は</a:t>
            </a:r>
            <a:r>
              <a:rPr lang="en-US" altLang="ja-JP" sz="900" dirty="0">
                <a:latin typeface="+mn-ea"/>
                <a:ea typeface="+mn-ea"/>
                <a:cs typeface="Times New Roman" pitchFamily="18" charset="0"/>
              </a:rPr>
              <a:t>8</a:t>
            </a:r>
            <a:r>
              <a:rPr kumimoji="1" lang="ja-JP" altLang="ja-JP" sz="900" b="0" i="0" u="none" strike="noStrike" cap="none" normalizeH="0" baseline="0" dirty="0">
                <a:ln>
                  <a:noFill/>
                </a:ln>
                <a:solidFill>
                  <a:schemeClr val="tx1"/>
                </a:solidFill>
                <a:effectLst/>
                <a:latin typeface="+mn-ea"/>
                <a:ea typeface="+mn-ea"/>
                <a:cs typeface="Times New Roman" pitchFamily="18" charset="0"/>
              </a:rPr>
              <a:t>日間とします。保護者と相談の上、個人差を考慮し、</a:t>
            </a:r>
            <a:r>
              <a:rPr kumimoji="1" lang="ja-JP" altLang="en-US" sz="900" b="0" i="0" u="none" strike="noStrike" cap="none" normalizeH="0" baseline="0" dirty="0">
                <a:ln>
                  <a:noFill/>
                </a:ln>
                <a:solidFill>
                  <a:schemeClr val="tx1"/>
                </a:solidFill>
                <a:effectLst/>
                <a:latin typeface="+mn-ea"/>
                <a:ea typeface="+mn-ea"/>
                <a:cs typeface="Times New Roman" pitchFamily="18" charset="0"/>
              </a:rPr>
              <a:t>　</a:t>
            </a:r>
            <a:endParaRPr kumimoji="1" lang="en-US" altLang="ja-JP" sz="900" b="0" i="0" u="none" strike="noStrike" cap="none" normalizeH="0" baseline="0" dirty="0">
              <a:ln>
                <a:noFill/>
              </a:ln>
              <a:solidFill>
                <a:schemeClr val="tx1"/>
              </a:solidFill>
              <a:effectLst/>
              <a:latin typeface="+mn-ea"/>
              <a:ea typeface="+mn-ea"/>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latin typeface="+mn-ea"/>
                <a:ea typeface="+mn-ea"/>
                <a:cs typeface="Times New Roman" pitchFamily="18" charset="0"/>
              </a:rPr>
              <a:t>　　</a:t>
            </a:r>
            <a:r>
              <a:rPr kumimoji="1" lang="ja-JP" altLang="ja-JP" sz="900" b="0" i="0" u="none" strike="noStrike" cap="none" normalizeH="0" baseline="0" dirty="0">
                <a:ln>
                  <a:noFill/>
                </a:ln>
                <a:solidFill>
                  <a:schemeClr val="tx1"/>
                </a:solidFill>
                <a:effectLst/>
                <a:latin typeface="+mn-ea"/>
                <a:ea typeface="+mn-ea"/>
                <a:cs typeface="Times New Roman" pitchFamily="18" charset="0"/>
              </a:rPr>
              <a:t>期間を決定させていただきます。</a:t>
            </a:r>
            <a:r>
              <a:rPr kumimoji="1" lang="ja-JP" altLang="en-US" sz="900" b="0" i="0" u="none" strike="noStrike" cap="none" normalizeH="0" baseline="0" dirty="0">
                <a:ln>
                  <a:noFill/>
                </a:ln>
                <a:solidFill>
                  <a:schemeClr val="tx1"/>
                </a:solidFill>
                <a:effectLst/>
                <a:latin typeface="+mn-ea"/>
                <a:ea typeface="+mn-ea"/>
                <a:cs typeface="Times New Roman" pitchFamily="18" charset="0"/>
              </a:rPr>
              <a:t>（</a:t>
            </a:r>
            <a:r>
              <a:rPr kumimoji="1" lang="en-US" altLang="ja-JP" sz="900" b="0" i="0" u="none" strike="noStrike" cap="none" normalizeH="0" baseline="0" dirty="0">
                <a:ln>
                  <a:noFill/>
                </a:ln>
                <a:solidFill>
                  <a:schemeClr val="tx1"/>
                </a:solidFill>
                <a:effectLst/>
                <a:latin typeface="+mn-ea"/>
                <a:ea typeface="+mn-ea"/>
                <a:cs typeface="Times New Roman" pitchFamily="18" charset="0"/>
              </a:rPr>
              <a:t>0</a:t>
            </a:r>
            <a:r>
              <a:rPr kumimoji="1" lang="ja-JP" altLang="en-US" sz="900" b="0" i="0" u="none" strike="noStrike" cap="none" normalizeH="0" baseline="0" dirty="0">
                <a:ln>
                  <a:noFill/>
                </a:ln>
                <a:solidFill>
                  <a:schemeClr val="tx1"/>
                </a:solidFill>
                <a:effectLst/>
                <a:latin typeface="+mn-ea"/>
                <a:ea typeface="+mn-ea"/>
                <a:cs typeface="Times New Roman" pitchFamily="18" charset="0"/>
              </a:rPr>
              <a:t>歳児は月齢に応じて設定します）</a:t>
            </a:r>
            <a:endParaRPr kumimoji="1" lang="ja-JP" altLang="ja-JP" sz="900" b="0" i="0" u="none" strike="noStrike" cap="none" normalizeH="0" baseline="0" dirty="0">
              <a:ln>
                <a:noFill/>
              </a:ln>
              <a:solidFill>
                <a:schemeClr val="tx1"/>
              </a:solidFill>
              <a:effectLst/>
              <a:latin typeface="+mn-ea"/>
              <a:ea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mn-ea"/>
                <a:ea typeface="+mn-ea"/>
                <a:cs typeface="Times New Roman" pitchFamily="18" charset="0"/>
              </a:rPr>
              <a:t>　</a:t>
            </a:r>
            <a:r>
              <a:rPr kumimoji="1" lang="ja-JP" altLang="ja-JP" sz="900" b="0" i="0" u="none" strike="noStrike" cap="none" normalizeH="0" baseline="0" dirty="0">
                <a:ln>
                  <a:noFill/>
                </a:ln>
                <a:solidFill>
                  <a:schemeClr val="tx1"/>
                </a:solidFill>
                <a:effectLst/>
                <a:latin typeface="+mn-ea"/>
                <a:ea typeface="+mn-ea"/>
                <a:cs typeface="Times New Roman" pitchFamily="18" charset="0"/>
              </a:rPr>
              <a:t>・な</a:t>
            </a:r>
            <a:r>
              <a:rPr kumimoji="1" lang="ja-JP" altLang="en-US" sz="900" b="0" i="0" u="none" strike="noStrike" cap="none" normalizeH="0" baseline="0" dirty="0">
                <a:ln>
                  <a:noFill/>
                </a:ln>
                <a:solidFill>
                  <a:schemeClr val="tx1"/>
                </a:solidFill>
                <a:effectLst/>
                <a:latin typeface="+mn-ea"/>
                <a:ea typeface="+mn-ea"/>
                <a:cs typeface="Times New Roman" pitchFamily="18" charset="0"/>
              </a:rPr>
              <a:t>れ</a:t>
            </a:r>
            <a:r>
              <a:rPr kumimoji="1" lang="ja-JP" altLang="ja-JP" sz="900" b="0" i="0" u="none" strike="noStrike" cap="none" normalizeH="0" baseline="0" dirty="0">
                <a:ln>
                  <a:noFill/>
                </a:ln>
                <a:solidFill>
                  <a:schemeClr val="tx1"/>
                </a:solidFill>
                <a:effectLst/>
                <a:latin typeface="+mn-ea"/>
                <a:ea typeface="+mn-ea"/>
                <a:cs typeface="Times New Roman" pitchFamily="18" charset="0"/>
              </a:rPr>
              <a:t>保育の期間は、</a:t>
            </a:r>
            <a:r>
              <a:rPr kumimoji="1" lang="ja-JP" altLang="en-US" sz="900" b="0" i="0" u="none" strike="noStrike" cap="none" normalizeH="0" baseline="0" dirty="0">
                <a:ln>
                  <a:noFill/>
                </a:ln>
                <a:solidFill>
                  <a:schemeClr val="tx1"/>
                </a:solidFill>
                <a:effectLst/>
                <a:latin typeface="+mn-ea"/>
                <a:ea typeface="+mn-ea"/>
                <a:cs typeface="Times New Roman" pitchFamily="18" charset="0"/>
              </a:rPr>
              <a:t>降園目安</a:t>
            </a:r>
            <a:r>
              <a:rPr kumimoji="1" lang="ja-JP" altLang="ja-JP" sz="900" b="0" i="0" u="none" strike="noStrike" cap="none" normalizeH="0" baseline="0" dirty="0">
                <a:ln>
                  <a:noFill/>
                </a:ln>
                <a:solidFill>
                  <a:schemeClr val="tx1"/>
                </a:solidFill>
                <a:effectLst/>
                <a:latin typeface="+mn-ea"/>
                <a:ea typeface="+mn-ea"/>
                <a:cs typeface="Times New Roman" pitchFamily="18" charset="0"/>
              </a:rPr>
              <a:t>時間にお子様のお迎えをお願いいたします。</a:t>
            </a:r>
            <a:endParaRPr kumimoji="1" lang="ja-JP" altLang="ja-JP" sz="900" b="0" i="0" u="none" strike="noStrike" cap="none" normalizeH="0" baseline="0" dirty="0">
              <a:ln>
                <a:noFill/>
              </a:ln>
              <a:solidFill>
                <a:schemeClr val="tx1"/>
              </a:solidFill>
              <a:effectLst/>
              <a:latin typeface="+mn-ea"/>
              <a:ea typeface="+mn-ea"/>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mn-ea"/>
                <a:ea typeface="+mn-ea"/>
                <a:cs typeface="Times New Roman" pitchFamily="18" charset="0"/>
              </a:rPr>
              <a:t>　</a:t>
            </a:r>
            <a:r>
              <a:rPr kumimoji="1" lang="ja-JP" altLang="ja-JP" sz="900" b="0" i="0" u="none" strike="noStrike" cap="none" normalizeH="0" baseline="0" dirty="0">
                <a:ln>
                  <a:noFill/>
                </a:ln>
                <a:solidFill>
                  <a:schemeClr val="tx1"/>
                </a:solidFill>
                <a:effectLst/>
                <a:latin typeface="+mn-ea"/>
                <a:ea typeface="+mn-ea"/>
                <a:cs typeface="Times New Roman" pitchFamily="18" charset="0"/>
              </a:rPr>
              <a:t>・スケジュールは下記を基本とします。徐々に昼食・お昼寝・おやつを経験し</a:t>
            </a:r>
            <a:r>
              <a:rPr kumimoji="1" lang="ja-JP" altLang="en-US" sz="900" b="0" i="0" u="none" strike="noStrike" cap="none" normalizeH="0" baseline="0" dirty="0">
                <a:ln>
                  <a:noFill/>
                </a:ln>
                <a:solidFill>
                  <a:schemeClr val="tx1"/>
                </a:solidFill>
                <a:effectLst/>
                <a:latin typeface="+mn-ea"/>
                <a:ea typeface="+mn-ea"/>
                <a:cs typeface="Times New Roman" pitchFamily="18" charset="0"/>
              </a:rPr>
              <a:t>　</a:t>
            </a:r>
            <a:endParaRPr kumimoji="1" lang="en-US" altLang="ja-JP" sz="900" b="0" i="0" u="none" strike="noStrike" cap="none" normalizeH="0" baseline="0" dirty="0">
              <a:ln>
                <a:noFill/>
              </a:ln>
              <a:solidFill>
                <a:schemeClr val="tx1"/>
              </a:solidFill>
              <a:effectLst/>
              <a:latin typeface="+mn-ea"/>
              <a:ea typeface="+mn-ea"/>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latin typeface="+mn-ea"/>
                <a:ea typeface="+mn-ea"/>
                <a:cs typeface="Times New Roman" pitchFamily="18" charset="0"/>
              </a:rPr>
              <a:t>　　</a:t>
            </a:r>
            <a:r>
              <a:rPr kumimoji="1" lang="ja-JP" altLang="ja-JP" sz="900" b="0" i="0" u="none" strike="noStrike" cap="none" normalizeH="0" baseline="0" dirty="0" err="1">
                <a:ln>
                  <a:noFill/>
                </a:ln>
                <a:solidFill>
                  <a:schemeClr val="tx1"/>
                </a:solidFill>
                <a:effectLst/>
                <a:latin typeface="+mn-ea"/>
                <a:ea typeface="+mn-ea"/>
                <a:cs typeface="Times New Roman" pitchFamily="18" charset="0"/>
              </a:rPr>
              <a:t>て</a:t>
            </a:r>
            <a:r>
              <a:rPr kumimoji="1" lang="ja-JP" altLang="ja-JP" sz="900" b="0" i="0" u="none" strike="noStrike" cap="none" normalizeH="0" baseline="0" dirty="0">
                <a:ln>
                  <a:noFill/>
                </a:ln>
                <a:solidFill>
                  <a:schemeClr val="tx1"/>
                </a:solidFill>
                <a:effectLst/>
                <a:latin typeface="+mn-ea"/>
                <a:ea typeface="+mn-ea"/>
                <a:cs typeface="Times New Roman" pitchFamily="18" charset="0"/>
              </a:rPr>
              <a:t>いきます。</a:t>
            </a:r>
            <a:endParaRPr kumimoji="1" lang="ja-JP" altLang="ja-JP" sz="900" b="0" i="0" u="none" strike="noStrike" cap="none" normalizeH="0" baseline="0" dirty="0">
              <a:ln>
                <a:noFill/>
              </a:ln>
              <a:solidFill>
                <a:schemeClr val="tx1"/>
              </a:solidFill>
              <a:effectLst/>
              <a:latin typeface="+mn-ea"/>
              <a:ea typeface="+mn-ea"/>
            </a:endParaRPr>
          </a:p>
        </p:txBody>
      </p:sp>
      <p:sp>
        <p:nvSpPr>
          <p:cNvPr id="8" name="テキスト プレースホルダー 7"/>
          <p:cNvSpPr txBox="1">
            <a:spLocks/>
          </p:cNvSpPr>
          <p:nvPr/>
        </p:nvSpPr>
        <p:spPr>
          <a:xfrm>
            <a:off x="4610035" y="310331"/>
            <a:ext cx="3528392" cy="334473"/>
          </a:xfrm>
          <a:prstGeom prst="rect">
            <a:avLst/>
          </a:prstGeom>
        </p:spPr>
        <p:txBody>
          <a:bodyPr vert="horz" lIns="91440" tIns="45720" rIns="91440" bIns="45720" rtlCol="0" anchor="ctr">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latin typeface="+mj-ea"/>
                <a:ea typeface="+mj-ea"/>
              </a:rPr>
              <a:t>慣れ保育について</a:t>
            </a:r>
          </a:p>
        </p:txBody>
      </p:sp>
      <p:graphicFrame>
        <p:nvGraphicFramePr>
          <p:cNvPr id="13" name="コンテンツ プレースホルダー 12"/>
          <p:cNvGraphicFramePr>
            <a:graphicFrameLocks noGrp="1"/>
          </p:cNvGraphicFramePr>
          <p:nvPr>
            <p:ph sz="quarter" idx="13"/>
            <p:extLst>
              <p:ext uri="{D42A27DB-BD31-4B8C-83A1-F6EECF244321}">
                <p14:modId xmlns:p14="http://schemas.microsoft.com/office/powerpoint/2010/main" val="297469433"/>
              </p:ext>
            </p:extLst>
          </p:nvPr>
        </p:nvGraphicFramePr>
        <p:xfrm>
          <a:off x="4626004" y="1853810"/>
          <a:ext cx="4284477" cy="2106680"/>
        </p:xfrm>
        <a:graphic>
          <a:graphicData uri="http://schemas.openxmlformats.org/drawingml/2006/table">
            <a:tbl>
              <a:tblPr firstRow="1" bandRow="1">
                <a:tableStyleId>{5C22544A-7EE6-4342-B048-85BDC9FD1C3A}</a:tableStyleId>
              </a:tblPr>
              <a:tblGrid>
                <a:gridCol w="846095">
                  <a:extLst>
                    <a:ext uri="{9D8B030D-6E8A-4147-A177-3AD203B41FA5}">
                      <a16:colId xmlns:a16="http://schemas.microsoft.com/office/drawing/2014/main" val="20000"/>
                    </a:ext>
                  </a:extLst>
                </a:gridCol>
                <a:gridCol w="881517">
                  <a:extLst>
                    <a:ext uri="{9D8B030D-6E8A-4147-A177-3AD203B41FA5}">
                      <a16:colId xmlns:a16="http://schemas.microsoft.com/office/drawing/2014/main" val="20001"/>
                    </a:ext>
                  </a:extLst>
                </a:gridCol>
                <a:gridCol w="2556865">
                  <a:extLst>
                    <a:ext uri="{9D8B030D-6E8A-4147-A177-3AD203B41FA5}">
                      <a16:colId xmlns:a16="http://schemas.microsoft.com/office/drawing/2014/main" val="20002"/>
                    </a:ext>
                  </a:extLst>
                </a:gridCol>
              </a:tblGrid>
              <a:tr h="291590">
                <a:tc>
                  <a:txBody>
                    <a:bodyPr/>
                    <a:lstStyle/>
                    <a:p>
                      <a:pPr algn="ctr">
                        <a:spcAft>
                          <a:spcPts val="0"/>
                        </a:spcAft>
                      </a:pPr>
                      <a:r>
                        <a:rPr lang="ja-JP" altLang="en-US" sz="1000" kern="100" dirty="0">
                          <a:effectLst/>
                          <a:latin typeface="+mn-ea"/>
                          <a:ea typeface="+mn-ea"/>
                          <a:cs typeface="Times New Roman"/>
                        </a:rPr>
                        <a:t>基本（例）</a:t>
                      </a:r>
                      <a:endParaRPr lang="ja-JP" sz="1000" kern="100" dirty="0">
                        <a:effectLst/>
                        <a:latin typeface="+mn-ea"/>
                        <a:ea typeface="+mn-ea"/>
                        <a:cs typeface="Times New Roman"/>
                      </a:endParaRPr>
                    </a:p>
                  </a:txBody>
                  <a:tcPr marL="62865" marR="62865" marT="0" marB="0" anchor="ctr"/>
                </a:tc>
                <a:tc>
                  <a:txBody>
                    <a:bodyPr/>
                    <a:lstStyle/>
                    <a:p>
                      <a:pPr algn="just">
                        <a:spcAft>
                          <a:spcPts val="0"/>
                        </a:spcAft>
                      </a:pPr>
                      <a:r>
                        <a:rPr lang="ja-JP" altLang="en-US" sz="1050" kern="100" dirty="0">
                          <a:effectLst/>
                          <a:latin typeface="+mn-ea"/>
                          <a:ea typeface="+mn-ea"/>
                          <a:cs typeface="Times New Roman"/>
                        </a:rPr>
                        <a:t>降園の目安</a:t>
                      </a:r>
                      <a:endParaRPr lang="ja-JP" sz="1050" kern="100" dirty="0">
                        <a:effectLst/>
                        <a:latin typeface="+mn-ea"/>
                        <a:ea typeface="+mn-ea"/>
                        <a:cs typeface="Times New Roman"/>
                      </a:endParaRPr>
                    </a:p>
                  </a:txBody>
                  <a:tcPr marL="62865" marR="62865" marT="0" marB="0" anchor="ctr"/>
                </a:tc>
                <a:tc>
                  <a:txBody>
                    <a:bodyPr/>
                    <a:lstStyle/>
                    <a:p>
                      <a:pPr algn="ctr">
                        <a:spcAft>
                          <a:spcPts val="0"/>
                        </a:spcAft>
                      </a:pPr>
                      <a:r>
                        <a:rPr lang="ja-JP" altLang="en-US" sz="1050" kern="100" dirty="0">
                          <a:effectLst/>
                          <a:latin typeface="+mn-ea"/>
                          <a:ea typeface="+mn-ea"/>
                          <a:cs typeface="Times New Roman"/>
                        </a:rPr>
                        <a:t>保　育　内　容　</a:t>
                      </a:r>
                      <a:endParaRPr 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0"/>
                  </a:ext>
                </a:extLst>
              </a:tr>
              <a:tr h="258594">
                <a:tc>
                  <a:txBody>
                    <a:bodyPr/>
                    <a:lstStyle/>
                    <a:p>
                      <a:pPr algn="ctr">
                        <a:spcAft>
                          <a:spcPts val="0"/>
                        </a:spcAft>
                      </a:pPr>
                      <a:r>
                        <a:rPr lang="ja-JP" sz="1050" kern="100" dirty="0">
                          <a:effectLst/>
                          <a:latin typeface="+mn-ea"/>
                          <a:ea typeface="+mn-ea"/>
                        </a:rPr>
                        <a:t>１日目</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altLang="en-US" sz="1050" kern="100" dirty="0">
                          <a:effectLst/>
                          <a:latin typeface="+mn-ea"/>
                          <a:ea typeface="+mn-ea"/>
                          <a:cs typeface="Times New Roman"/>
                        </a:rPr>
                        <a:t>～</a:t>
                      </a:r>
                      <a:r>
                        <a:rPr lang="en-US" altLang="ja-JP" sz="1050" kern="100" dirty="0">
                          <a:effectLst/>
                          <a:latin typeface="+mn-ea"/>
                          <a:ea typeface="+mn-ea"/>
                          <a:cs typeface="Times New Roman"/>
                        </a:rPr>
                        <a:t>11</a:t>
                      </a:r>
                      <a:r>
                        <a:rPr lang="ja-JP" altLang="en-US" sz="1050" kern="100" dirty="0">
                          <a:effectLst/>
                          <a:latin typeface="+mn-ea"/>
                          <a:ea typeface="+mn-ea"/>
                          <a:cs typeface="Times New Roman"/>
                        </a:rPr>
                        <a:t>：</a:t>
                      </a:r>
                      <a:r>
                        <a:rPr lang="en-US" altLang="ja-JP" sz="1050" kern="100" dirty="0">
                          <a:effectLst/>
                          <a:latin typeface="+mn-ea"/>
                          <a:ea typeface="+mn-ea"/>
                          <a:cs typeface="Times New Roman"/>
                        </a:rPr>
                        <a:t>00</a:t>
                      </a:r>
                      <a:r>
                        <a:rPr lang="ja-JP" altLang="en-US" sz="1050" kern="100" dirty="0">
                          <a:effectLst/>
                          <a:latin typeface="+mn-ea"/>
                          <a:ea typeface="+mn-ea"/>
                          <a:cs typeface="Times New Roman"/>
                        </a:rPr>
                        <a:t>頃</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sz="1050" kern="100" dirty="0">
                          <a:effectLst/>
                          <a:latin typeface="+mn-ea"/>
                          <a:ea typeface="+mn-ea"/>
                        </a:rPr>
                        <a:t>園に慣れる</a:t>
                      </a:r>
                      <a:endParaRPr 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1"/>
                  </a:ext>
                </a:extLst>
              </a:tr>
              <a:tr h="277615">
                <a:tc>
                  <a:txBody>
                    <a:bodyPr/>
                    <a:lstStyle/>
                    <a:p>
                      <a:pPr algn="ctr">
                        <a:spcAft>
                          <a:spcPts val="0"/>
                        </a:spcAft>
                      </a:pPr>
                      <a:r>
                        <a:rPr lang="ja-JP" sz="1050" kern="100" dirty="0">
                          <a:effectLst/>
                          <a:latin typeface="+mn-ea"/>
                          <a:ea typeface="+mn-ea"/>
                        </a:rPr>
                        <a:t>２</a:t>
                      </a:r>
                      <a:r>
                        <a:rPr lang="en-US" altLang="ja-JP" sz="1050" kern="100" dirty="0">
                          <a:effectLst/>
                          <a:latin typeface="+mn-ea"/>
                          <a:ea typeface="+mn-ea"/>
                        </a:rPr>
                        <a:t>､</a:t>
                      </a:r>
                      <a:r>
                        <a:rPr lang="ja-JP" altLang="en-US" sz="1050" kern="100" dirty="0">
                          <a:effectLst/>
                          <a:latin typeface="+mn-ea"/>
                          <a:ea typeface="+mn-ea"/>
                        </a:rPr>
                        <a:t>３</a:t>
                      </a:r>
                      <a:r>
                        <a:rPr lang="ja-JP" sz="1050" kern="100" dirty="0">
                          <a:effectLst/>
                          <a:latin typeface="+mn-ea"/>
                          <a:ea typeface="+mn-ea"/>
                        </a:rPr>
                        <a:t>日目</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altLang="en-US" sz="1050" kern="100" dirty="0">
                          <a:effectLst/>
                          <a:latin typeface="+mn-ea"/>
                          <a:ea typeface="+mn-ea"/>
                          <a:cs typeface="+mn-cs"/>
                        </a:rPr>
                        <a:t>～</a:t>
                      </a:r>
                      <a:r>
                        <a:rPr lang="en-US" altLang="ja-JP" sz="1050" kern="100" dirty="0">
                          <a:effectLst/>
                          <a:latin typeface="+mn-ea"/>
                          <a:ea typeface="+mn-ea"/>
                          <a:cs typeface="+mn-cs"/>
                        </a:rPr>
                        <a:t>12</a:t>
                      </a:r>
                      <a:r>
                        <a:rPr lang="ja-JP" altLang="en-US" sz="1050" kern="100" dirty="0">
                          <a:effectLst/>
                          <a:latin typeface="+mn-ea"/>
                          <a:ea typeface="+mn-ea"/>
                          <a:cs typeface="+mn-cs"/>
                        </a:rPr>
                        <a:t>：</a:t>
                      </a:r>
                      <a:r>
                        <a:rPr lang="en-US" altLang="ja-JP" sz="1050" kern="100" dirty="0">
                          <a:effectLst/>
                          <a:latin typeface="+mn-ea"/>
                          <a:ea typeface="+mn-ea"/>
                          <a:cs typeface="+mn-cs"/>
                        </a:rPr>
                        <a:t>30</a:t>
                      </a:r>
                      <a:r>
                        <a:rPr lang="ja-JP" altLang="en-US" sz="1050" kern="100" dirty="0">
                          <a:effectLst/>
                          <a:latin typeface="+mn-ea"/>
                          <a:ea typeface="+mn-ea"/>
                          <a:cs typeface="+mn-cs"/>
                        </a:rPr>
                        <a:t>頃</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altLang="ja-JP" sz="1050" kern="100" dirty="0">
                          <a:effectLst/>
                          <a:latin typeface="+mn-ea"/>
                          <a:ea typeface="+mn-ea"/>
                        </a:rPr>
                        <a:t>主活動（散歩）＋昼食</a:t>
                      </a:r>
                      <a:endParaRPr lang="ja-JP" alt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2"/>
                  </a:ext>
                </a:extLst>
              </a:tr>
              <a:tr h="296636">
                <a:tc>
                  <a:txBody>
                    <a:bodyPr/>
                    <a:lstStyle/>
                    <a:p>
                      <a:pPr algn="ctr">
                        <a:spcAft>
                          <a:spcPts val="0"/>
                        </a:spcAft>
                      </a:pPr>
                      <a:r>
                        <a:rPr lang="ja-JP" altLang="en-US" sz="1050" kern="100" dirty="0">
                          <a:effectLst/>
                          <a:latin typeface="+mn-ea"/>
                          <a:ea typeface="+mn-ea"/>
                        </a:rPr>
                        <a:t>４</a:t>
                      </a:r>
                      <a:r>
                        <a:rPr lang="en-US" altLang="ja-JP" sz="1050" kern="100" dirty="0">
                          <a:effectLst/>
                          <a:latin typeface="+mn-ea"/>
                          <a:ea typeface="+mn-ea"/>
                        </a:rPr>
                        <a:t>､</a:t>
                      </a:r>
                      <a:r>
                        <a:rPr lang="ja-JP" altLang="en-US" sz="1050" kern="100" dirty="0">
                          <a:effectLst/>
                          <a:latin typeface="+mn-ea"/>
                          <a:ea typeface="+mn-ea"/>
                        </a:rPr>
                        <a:t>５</a:t>
                      </a:r>
                      <a:r>
                        <a:rPr lang="ja-JP" sz="1050" kern="100" dirty="0">
                          <a:effectLst/>
                          <a:latin typeface="+mn-ea"/>
                          <a:ea typeface="+mn-ea"/>
                        </a:rPr>
                        <a:t>日目</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altLang="en-US" sz="1050" kern="100" dirty="0">
                          <a:effectLst/>
                          <a:latin typeface="+mn-ea"/>
                          <a:ea typeface="+mn-ea"/>
                          <a:cs typeface="+mn-cs"/>
                        </a:rPr>
                        <a:t>～</a:t>
                      </a:r>
                      <a:r>
                        <a:rPr lang="en-US" altLang="ja-JP" sz="1050" kern="100" dirty="0">
                          <a:effectLst/>
                          <a:latin typeface="+mn-ea"/>
                          <a:ea typeface="+mn-ea"/>
                          <a:cs typeface="+mn-cs"/>
                        </a:rPr>
                        <a:t>15</a:t>
                      </a:r>
                      <a:r>
                        <a:rPr lang="ja-JP" altLang="en-US" sz="1050" kern="100" dirty="0">
                          <a:effectLst/>
                          <a:latin typeface="+mn-ea"/>
                          <a:ea typeface="+mn-ea"/>
                          <a:cs typeface="+mn-cs"/>
                        </a:rPr>
                        <a:t>：</a:t>
                      </a:r>
                      <a:r>
                        <a:rPr lang="en-US" altLang="ja-JP" sz="1050" kern="100" dirty="0">
                          <a:effectLst/>
                          <a:latin typeface="+mn-ea"/>
                          <a:ea typeface="+mn-ea"/>
                          <a:cs typeface="+mn-cs"/>
                        </a:rPr>
                        <a:t>00</a:t>
                      </a:r>
                      <a:r>
                        <a:rPr lang="ja-JP" altLang="en-US" sz="1050" kern="100" dirty="0">
                          <a:effectLst/>
                          <a:latin typeface="+mn-ea"/>
                          <a:ea typeface="+mn-ea"/>
                          <a:cs typeface="+mn-cs"/>
                        </a:rPr>
                        <a:t>頃</a:t>
                      </a:r>
                      <a:endParaRPr lang="ja-JP" sz="1050" kern="100" dirty="0">
                        <a:effectLst/>
                        <a:latin typeface="+mn-ea"/>
                        <a:ea typeface="+mn-ea"/>
                        <a:cs typeface="Times New Roman"/>
                      </a:endParaRPr>
                    </a:p>
                  </a:txBody>
                  <a:tcPr marL="62865" marR="62865"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50" kern="100" dirty="0">
                          <a:effectLst/>
                          <a:latin typeface="+mn-ea"/>
                          <a:ea typeface="+mn-ea"/>
                        </a:rPr>
                        <a:t>主活動（散歩）＋昼食＋お昼寝</a:t>
                      </a:r>
                      <a:endParaRPr lang="ja-JP" alt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3"/>
                  </a:ext>
                </a:extLst>
              </a:tr>
              <a:tr h="315657">
                <a:tc>
                  <a:txBody>
                    <a:bodyPr/>
                    <a:lstStyle/>
                    <a:p>
                      <a:pPr algn="ctr">
                        <a:spcAft>
                          <a:spcPts val="0"/>
                        </a:spcAft>
                      </a:pPr>
                      <a:r>
                        <a:rPr lang="ja-JP" altLang="en-US" sz="1050" kern="100" dirty="0">
                          <a:effectLst/>
                          <a:latin typeface="+mn-ea"/>
                          <a:ea typeface="+mn-ea"/>
                        </a:rPr>
                        <a:t>６</a:t>
                      </a:r>
                      <a:r>
                        <a:rPr lang="ja-JP" sz="1050" kern="100" dirty="0">
                          <a:effectLst/>
                          <a:latin typeface="+mn-ea"/>
                          <a:ea typeface="+mn-ea"/>
                        </a:rPr>
                        <a:t>日目</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altLang="en-US" sz="1050" kern="100" dirty="0">
                          <a:effectLst/>
                          <a:latin typeface="+mn-ea"/>
                          <a:ea typeface="+mn-ea"/>
                          <a:cs typeface="Times New Roman"/>
                        </a:rPr>
                        <a:t>～</a:t>
                      </a:r>
                      <a:r>
                        <a:rPr lang="en-US" altLang="ja-JP" sz="1050" kern="100" dirty="0">
                          <a:effectLst/>
                          <a:latin typeface="+mn-ea"/>
                          <a:ea typeface="+mn-ea"/>
                          <a:cs typeface="Times New Roman"/>
                        </a:rPr>
                        <a:t>16</a:t>
                      </a:r>
                      <a:r>
                        <a:rPr lang="ja-JP" altLang="en-US" sz="1050" kern="100" dirty="0">
                          <a:effectLst/>
                          <a:latin typeface="+mn-ea"/>
                          <a:ea typeface="+mn-ea"/>
                          <a:cs typeface="Times New Roman"/>
                        </a:rPr>
                        <a:t>：</a:t>
                      </a:r>
                      <a:r>
                        <a:rPr lang="en-US" altLang="ja-JP" sz="1050" kern="100" dirty="0">
                          <a:effectLst/>
                          <a:latin typeface="+mn-ea"/>
                          <a:ea typeface="+mn-ea"/>
                          <a:cs typeface="Times New Roman"/>
                        </a:rPr>
                        <a:t>00</a:t>
                      </a:r>
                      <a:r>
                        <a:rPr lang="ja-JP" altLang="en-US" sz="1050" kern="100" dirty="0">
                          <a:effectLst/>
                          <a:latin typeface="+mn-ea"/>
                          <a:ea typeface="+mn-ea"/>
                          <a:cs typeface="Times New Roman"/>
                        </a:rPr>
                        <a:t>頃</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sz="1050" kern="100" dirty="0">
                          <a:effectLst/>
                          <a:latin typeface="+mn-ea"/>
                          <a:ea typeface="+mn-ea"/>
                        </a:rPr>
                        <a:t>主活動（散歩）＋昼食＋お昼寝</a:t>
                      </a:r>
                      <a:r>
                        <a:rPr lang="en-US" altLang="ja-JP" sz="1050" kern="100" dirty="0">
                          <a:effectLst/>
                          <a:latin typeface="+mn-ea"/>
                          <a:ea typeface="+mn-ea"/>
                        </a:rPr>
                        <a:t>+</a:t>
                      </a:r>
                      <a:r>
                        <a:rPr lang="ja-JP" altLang="en-US" sz="1050" kern="100" dirty="0">
                          <a:effectLst/>
                          <a:latin typeface="+mn-ea"/>
                          <a:ea typeface="+mn-ea"/>
                        </a:rPr>
                        <a:t>おやつ</a:t>
                      </a:r>
                      <a:endParaRPr 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4"/>
                  </a:ext>
                </a:extLst>
              </a:tr>
              <a:tr h="378556">
                <a:tc>
                  <a:txBody>
                    <a:bodyPr/>
                    <a:lstStyle/>
                    <a:p>
                      <a:pPr algn="ctr">
                        <a:spcAft>
                          <a:spcPts val="0"/>
                        </a:spcAft>
                      </a:pPr>
                      <a:r>
                        <a:rPr lang="en-US" altLang="ja-JP" sz="1050" kern="100" dirty="0">
                          <a:effectLst/>
                          <a:latin typeface="+mn-ea"/>
                          <a:ea typeface="+mn-ea"/>
                          <a:cs typeface="Times New Roman"/>
                        </a:rPr>
                        <a:t>7</a:t>
                      </a:r>
                      <a:r>
                        <a:rPr lang="ja-JP" altLang="en-US" sz="1050" kern="100" dirty="0">
                          <a:effectLst/>
                          <a:latin typeface="+mn-ea"/>
                          <a:ea typeface="+mn-ea"/>
                          <a:cs typeface="Times New Roman"/>
                        </a:rPr>
                        <a:t>日目</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altLang="en-US" sz="1050" kern="100" dirty="0">
                          <a:effectLst/>
                          <a:latin typeface="+mn-ea"/>
                          <a:ea typeface="+mn-ea"/>
                          <a:cs typeface="Times New Roman"/>
                        </a:rPr>
                        <a:t>～</a:t>
                      </a:r>
                      <a:r>
                        <a:rPr lang="en-US" altLang="ja-JP" sz="1050" kern="100" dirty="0">
                          <a:effectLst/>
                          <a:latin typeface="+mn-ea"/>
                          <a:ea typeface="+mn-ea"/>
                          <a:cs typeface="Times New Roman"/>
                        </a:rPr>
                        <a:t>17</a:t>
                      </a:r>
                      <a:r>
                        <a:rPr lang="ja-JP" altLang="en-US" sz="1050" kern="100" dirty="0">
                          <a:effectLst/>
                          <a:latin typeface="+mn-ea"/>
                          <a:ea typeface="+mn-ea"/>
                          <a:cs typeface="Times New Roman"/>
                        </a:rPr>
                        <a:t>：</a:t>
                      </a:r>
                      <a:r>
                        <a:rPr lang="en-US" altLang="ja-JP" sz="1050" kern="100" dirty="0">
                          <a:effectLst/>
                          <a:latin typeface="+mn-ea"/>
                          <a:ea typeface="+mn-ea"/>
                          <a:cs typeface="Times New Roman"/>
                        </a:rPr>
                        <a:t>00</a:t>
                      </a:r>
                      <a:r>
                        <a:rPr lang="ja-JP" altLang="en-US" sz="1050" kern="100" dirty="0">
                          <a:effectLst/>
                          <a:latin typeface="+mn-ea"/>
                          <a:ea typeface="+mn-ea"/>
                          <a:cs typeface="Times New Roman"/>
                        </a:rPr>
                        <a:t>頃</a:t>
                      </a:r>
                      <a:endParaRPr lang="ja-JP" sz="1050" kern="100" dirty="0">
                        <a:effectLst/>
                        <a:latin typeface="+mn-ea"/>
                        <a:ea typeface="+mn-ea"/>
                        <a:cs typeface="Times New Roman"/>
                      </a:endParaRPr>
                    </a:p>
                  </a:txBody>
                  <a:tcPr marL="62865" marR="62865"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50" kern="100" dirty="0">
                          <a:effectLst/>
                          <a:latin typeface="+mn-ea"/>
                          <a:ea typeface="+mn-ea"/>
                        </a:rPr>
                        <a:t>主活動（散歩）＋昼食＋お昼寝＋おやつ</a:t>
                      </a:r>
                      <a:endParaRPr lang="ja-JP" alt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3269815095"/>
                  </a:ext>
                </a:extLst>
              </a:tr>
              <a:tr h="288032">
                <a:tc>
                  <a:txBody>
                    <a:bodyPr/>
                    <a:lstStyle/>
                    <a:p>
                      <a:pPr algn="ctr">
                        <a:spcAft>
                          <a:spcPts val="0"/>
                        </a:spcAft>
                      </a:pPr>
                      <a:r>
                        <a:rPr lang="ja-JP" altLang="en-US" sz="1050" kern="100" dirty="0">
                          <a:effectLst/>
                          <a:latin typeface="+mn-ea"/>
                          <a:ea typeface="+mn-ea"/>
                        </a:rPr>
                        <a:t>８</a:t>
                      </a:r>
                      <a:r>
                        <a:rPr lang="ja-JP" sz="1050" kern="100" dirty="0">
                          <a:effectLst/>
                          <a:latin typeface="+mn-ea"/>
                          <a:ea typeface="+mn-ea"/>
                        </a:rPr>
                        <a:t>日目</a:t>
                      </a:r>
                      <a:endParaRPr lang="ja-JP" sz="1050" kern="100" dirty="0">
                        <a:effectLst/>
                        <a:latin typeface="+mn-ea"/>
                        <a:ea typeface="+mn-ea"/>
                        <a:cs typeface="Times New Roman"/>
                      </a:endParaRPr>
                    </a:p>
                  </a:txBody>
                  <a:tcPr marL="62865" marR="62865" marT="0" marB="0" anchor="ctr"/>
                </a:tc>
                <a:tc>
                  <a:txBody>
                    <a:bodyPr/>
                    <a:lstStyle/>
                    <a:p>
                      <a:pPr algn="just">
                        <a:spcAft>
                          <a:spcPts val="0"/>
                        </a:spcAft>
                      </a:pPr>
                      <a:r>
                        <a:rPr lang="ja-JP" sz="900" kern="100" dirty="0">
                          <a:effectLst/>
                          <a:latin typeface="+mn-ea"/>
                          <a:ea typeface="+mn-ea"/>
                        </a:rPr>
                        <a:t>通常保育時間</a:t>
                      </a:r>
                      <a:endParaRPr lang="ja-JP" sz="900" kern="100" dirty="0">
                        <a:effectLst/>
                        <a:latin typeface="+mn-ea"/>
                        <a:ea typeface="+mn-ea"/>
                        <a:cs typeface="Times New Roman"/>
                      </a:endParaRPr>
                    </a:p>
                  </a:txBody>
                  <a:tcPr marL="62865" marR="62865" marT="0" marB="0" anchor="ctr"/>
                </a:tc>
                <a:tc>
                  <a:txBody>
                    <a:bodyPr/>
                    <a:lstStyle/>
                    <a:p>
                      <a:pPr algn="just">
                        <a:spcAft>
                          <a:spcPts val="0"/>
                        </a:spcAft>
                      </a:pPr>
                      <a:r>
                        <a:rPr lang="ja-JP" sz="1050" kern="100" dirty="0">
                          <a:effectLst/>
                          <a:latin typeface="+mn-ea"/>
                          <a:ea typeface="+mn-ea"/>
                        </a:rPr>
                        <a:t>主活動（散歩）＋昼食＋お昼寝＋おやつ</a:t>
                      </a:r>
                      <a:endParaRPr lang="ja-JP" sz="105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11"/>
          <p:cNvGraphicFramePr>
            <a:graphicFrameLocks noGrp="1"/>
          </p:cNvGraphicFramePr>
          <p:nvPr>
            <p:ph sz="quarter" idx="14"/>
            <p:extLst>
              <p:ext uri="{D42A27DB-BD31-4B8C-83A1-F6EECF244321}">
                <p14:modId xmlns:p14="http://schemas.microsoft.com/office/powerpoint/2010/main" val="2463634203"/>
              </p:ext>
            </p:extLst>
          </p:nvPr>
        </p:nvGraphicFramePr>
        <p:xfrm>
          <a:off x="359532" y="684545"/>
          <a:ext cx="4104456" cy="3242424"/>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tblGrid>
              <a:tr h="270202">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時間</a:t>
                      </a:r>
                    </a:p>
                  </a:txBody>
                  <a:tcPr marL="60008" marR="60008" marT="0" marB="0" anchor="ctr"/>
                </a:tc>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0</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歳児</a:t>
                      </a: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１～</a:t>
                      </a: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2</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歳児</a:t>
                      </a:r>
                    </a:p>
                  </a:txBody>
                  <a:tcPr marL="60008" marR="60008" marT="0" marB="0" anchor="ctr"/>
                </a:tc>
                <a:extLst>
                  <a:ext uri="{0D108BD9-81ED-4DB2-BD59-A6C34878D82A}">
                    <a16:rowId xmlns:a16="http://schemas.microsoft.com/office/drawing/2014/main" val="10000"/>
                  </a:ext>
                </a:extLst>
              </a:tr>
              <a:tr h="270202">
                <a:tc>
                  <a:txBody>
                    <a:bodyPr/>
                    <a:lstStyle/>
                    <a:p>
                      <a:pPr algn="ctr">
                        <a:spcAft>
                          <a:spcPts val="0"/>
                        </a:spcAft>
                      </a:pP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15</a:t>
                      </a: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順次登園</a:t>
                      </a: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順次登園</a:t>
                      </a:r>
                    </a:p>
                  </a:txBody>
                  <a:tcPr marL="60008" marR="60008" marT="0" marB="0" anchor="ctr"/>
                </a:tc>
                <a:extLst>
                  <a:ext uri="{0D108BD9-81ED-4DB2-BD59-A6C34878D82A}">
                    <a16:rowId xmlns:a16="http://schemas.microsoft.com/office/drawing/2014/main" val="10001"/>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8</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00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室内自由あそび</a:t>
                      </a: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室内自由あそび</a:t>
                      </a:r>
                    </a:p>
                  </a:txBody>
                  <a:tcPr marL="60008" marR="60008" marT="0" marB="0" anchor="ctr"/>
                </a:tc>
                <a:extLst>
                  <a:ext uri="{0D108BD9-81ED-4DB2-BD59-A6C34878D82A}">
                    <a16:rowId xmlns:a16="http://schemas.microsoft.com/office/drawing/2014/main" val="10002"/>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9</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00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午前寝</a:t>
                      </a:r>
                    </a:p>
                  </a:txBody>
                  <a:tcPr marL="60008" marR="60008" marT="0" marB="0" anchor="ctr"/>
                </a:tc>
                <a:tc>
                  <a:txBody>
                    <a:bodyPr/>
                    <a:lstStyle/>
                    <a:p>
                      <a:pPr algn="ctr">
                        <a:spcAft>
                          <a:spcPts val="0"/>
                        </a:spcAft>
                      </a:pPr>
                      <a:r>
                        <a:rPr lang="en-US" sz="105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extLst>
                  <a:ext uri="{0D108BD9-81ED-4DB2-BD59-A6C34878D82A}">
                    <a16:rowId xmlns:a16="http://schemas.microsoft.com/office/drawing/2014/main" val="10003"/>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9</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30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おやつ、朝の集まり</a:t>
                      </a:r>
                    </a:p>
                  </a:txBody>
                  <a:tcPr marL="60008" marR="60008" marT="0" marB="0" anchor="ctr"/>
                </a:tc>
                <a:extLst>
                  <a:ext uri="{0D108BD9-81ED-4DB2-BD59-A6C34878D82A}">
                    <a16:rowId xmlns:a16="http://schemas.microsoft.com/office/drawing/2014/main" val="10004"/>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00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alt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主活動</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散歩、製作活動など</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alt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主活動</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散歩、製作活動など</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extLst>
                  <a:ext uri="{0D108BD9-81ED-4DB2-BD59-A6C34878D82A}">
                    <a16:rowId xmlns:a16="http://schemas.microsoft.com/office/drawing/2014/main" val="10005"/>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11</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30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昼食　</a:t>
                      </a:r>
                      <a:r>
                        <a:rPr lang="en-US" alt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離乳食は</a:t>
                      </a:r>
                      <a:r>
                        <a:rPr lang="en-US" alt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7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昼食</a:t>
                      </a:r>
                    </a:p>
                  </a:txBody>
                  <a:tcPr marL="60008" marR="60008" marT="0" marB="0" anchor="ctr"/>
                </a:tc>
                <a:extLst>
                  <a:ext uri="{0D108BD9-81ED-4DB2-BD59-A6C34878D82A}">
                    <a16:rowId xmlns:a16="http://schemas.microsoft.com/office/drawing/2014/main" val="10006"/>
                  </a:ext>
                </a:extLst>
              </a:tr>
              <a:tr h="270202">
                <a:tc>
                  <a:txBody>
                    <a:bodyPr/>
                    <a:lstStyle/>
                    <a:p>
                      <a:pPr algn="ctr">
                        <a:spcAft>
                          <a:spcPts val="0"/>
                        </a:spcAft>
                      </a:pP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午睡</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午睡</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extLst>
                  <a:ext uri="{0D108BD9-81ED-4DB2-BD59-A6C34878D82A}">
                    <a16:rowId xmlns:a16="http://schemas.microsoft.com/office/drawing/2014/main" val="10007"/>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15</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30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午後おやつ</a:t>
                      </a:r>
                      <a:r>
                        <a:rPr lang="en-US" alt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離乳食は</a:t>
                      </a:r>
                      <a:r>
                        <a:rPr lang="en-US" alt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7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午後おやつ</a:t>
                      </a:r>
                    </a:p>
                  </a:txBody>
                  <a:tcPr marL="60008" marR="60008" marT="0" marB="0" anchor="ctr"/>
                </a:tc>
                <a:extLst>
                  <a:ext uri="{0D108BD9-81ED-4DB2-BD59-A6C34878D82A}">
                    <a16:rowId xmlns:a16="http://schemas.microsoft.com/office/drawing/2014/main" val="10008"/>
                  </a:ext>
                </a:extLst>
              </a:tr>
              <a:tr h="270202">
                <a:tc>
                  <a:txBody>
                    <a:bodyPr/>
                    <a:lstStyle/>
                    <a:p>
                      <a:pPr algn="ctr">
                        <a:spcAft>
                          <a:spcPts val="0"/>
                        </a:spcAft>
                      </a:pP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00</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フリープレイ</a:t>
                      </a: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フリープレイ</a:t>
                      </a:r>
                    </a:p>
                  </a:txBody>
                  <a:tcPr marL="60008" marR="60008" marT="0" marB="0" anchor="ctr"/>
                </a:tc>
                <a:extLst>
                  <a:ext uri="{0D108BD9-81ED-4DB2-BD59-A6C34878D82A}">
                    <a16:rowId xmlns:a16="http://schemas.microsoft.com/office/drawing/2014/main" val="10009"/>
                  </a:ext>
                </a:extLst>
              </a:tr>
              <a:tr h="270202">
                <a:tc>
                  <a:txBody>
                    <a:bodyPr/>
                    <a:lstStyle/>
                    <a:p>
                      <a:pPr algn="ctr">
                        <a:spcAft>
                          <a:spcPts val="0"/>
                        </a:spcAft>
                      </a:pP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順次降園</a:t>
                      </a:r>
                    </a:p>
                  </a:txBody>
                  <a:tcPr marL="60008" marR="60008" marT="0" marB="0" anchor="ctr"/>
                </a:tc>
                <a:tc>
                  <a:txBody>
                    <a:bodyPr/>
                    <a:lstStyle/>
                    <a:p>
                      <a:pPr algn="ctr">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順次降園</a:t>
                      </a:r>
                    </a:p>
                  </a:txBody>
                  <a:tcPr marL="60008" marR="60008" marT="0" marB="0" anchor="ctr"/>
                </a:tc>
                <a:extLst>
                  <a:ext uri="{0D108BD9-81ED-4DB2-BD59-A6C34878D82A}">
                    <a16:rowId xmlns:a16="http://schemas.microsoft.com/office/drawing/2014/main" val="10010"/>
                  </a:ext>
                </a:extLst>
              </a:tr>
              <a:tr h="270202">
                <a:tc>
                  <a:txBody>
                    <a:bodyPr/>
                    <a:lstStyle/>
                    <a:p>
                      <a:pPr algn="ctr">
                        <a:spcAft>
                          <a:spcPts val="0"/>
                        </a:spcAft>
                      </a:pP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15</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gridSpan="2">
                  <a:txBody>
                    <a:bodyPr/>
                    <a:lstStyle/>
                    <a:p>
                      <a:pPr algn="l">
                        <a:spcAft>
                          <a:spcPts val="0"/>
                        </a:spcAft>
                      </a:pPr>
                      <a:r>
                        <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延長保育、</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補食（</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a:effectLst/>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05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008" marR="60008" marT="0" marB="0" anchor="ct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sp>
        <p:nvSpPr>
          <p:cNvPr id="14" name="テキスト プレースホルダー 7"/>
          <p:cNvSpPr txBox="1">
            <a:spLocks/>
          </p:cNvSpPr>
          <p:nvPr/>
        </p:nvSpPr>
        <p:spPr>
          <a:xfrm>
            <a:off x="773577" y="4021759"/>
            <a:ext cx="2016224" cy="360040"/>
          </a:xfrm>
          <a:prstGeom prst="rect">
            <a:avLst/>
          </a:prstGeom>
        </p:spPr>
        <p:txBody>
          <a:bodyPr vert="horz" lIns="91440" tIns="45720" rIns="91440" bIns="45720" rtlCol="0" anchor="ctr">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latin typeface="+mj-ea"/>
                <a:ea typeface="+mj-ea"/>
              </a:rPr>
              <a:t>食事について</a:t>
            </a:r>
          </a:p>
        </p:txBody>
      </p:sp>
      <p:graphicFrame>
        <p:nvGraphicFramePr>
          <p:cNvPr id="18" name="表 17"/>
          <p:cNvGraphicFramePr>
            <a:graphicFrameLocks noGrp="1"/>
          </p:cNvGraphicFramePr>
          <p:nvPr>
            <p:extLst>
              <p:ext uri="{D42A27DB-BD31-4B8C-83A1-F6EECF244321}">
                <p14:modId xmlns:p14="http://schemas.microsoft.com/office/powerpoint/2010/main" val="1145637989"/>
              </p:ext>
            </p:extLst>
          </p:nvPr>
        </p:nvGraphicFramePr>
        <p:xfrm>
          <a:off x="773577" y="4365104"/>
          <a:ext cx="7632848" cy="2289696"/>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216024">
                <a:tc>
                  <a:txBody>
                    <a:bodyPr/>
                    <a:lstStyle/>
                    <a:p>
                      <a:endParaRPr kumimoji="1" lang="ja-JP" altLang="en-US" sz="1000" dirty="0">
                        <a:latin typeface="+mn-ea"/>
                        <a:ea typeface="+mn-ea"/>
                      </a:endParaRPr>
                    </a:p>
                  </a:txBody>
                  <a:tcPr/>
                </a:tc>
                <a:tc>
                  <a:txBody>
                    <a:bodyPr/>
                    <a:lstStyle/>
                    <a:p>
                      <a:pPr algn="l"/>
                      <a:r>
                        <a:rPr kumimoji="1" lang="ja-JP" altLang="en-US" sz="1050" b="1" dirty="0">
                          <a:latin typeface="+mn-ea"/>
                          <a:ea typeface="+mn-ea"/>
                        </a:rPr>
                        <a:t>　　内　容</a:t>
                      </a:r>
                    </a:p>
                  </a:txBody>
                  <a:tcPr anchor="ctr"/>
                </a:tc>
                <a:extLst>
                  <a:ext uri="{0D108BD9-81ED-4DB2-BD59-A6C34878D82A}">
                    <a16:rowId xmlns:a16="http://schemas.microsoft.com/office/drawing/2014/main" val="10000"/>
                  </a:ext>
                </a:extLst>
              </a:tr>
              <a:tr h="364557">
                <a:tc>
                  <a:txBody>
                    <a:bodyPr/>
                    <a:lstStyle/>
                    <a:p>
                      <a:pPr algn="just">
                        <a:spcAft>
                          <a:spcPts val="0"/>
                        </a:spcAft>
                      </a:pPr>
                      <a:r>
                        <a:rPr lang="ja-JP" sz="1200" kern="100" dirty="0">
                          <a:effectLst/>
                          <a:latin typeface="+mn-ea"/>
                          <a:ea typeface="+mn-ea"/>
                          <a:cs typeface="Times New Roman"/>
                        </a:rPr>
                        <a:t>提供食</a:t>
                      </a:r>
                    </a:p>
                  </a:txBody>
                  <a:tcPr marL="62865" marR="62865" marT="0" marB="0" anchor="ctr"/>
                </a:tc>
                <a:tc>
                  <a:txBody>
                    <a:bodyPr/>
                    <a:lstStyle/>
                    <a:p>
                      <a:pPr algn="just">
                        <a:spcAft>
                          <a:spcPts val="0"/>
                        </a:spcAft>
                      </a:pPr>
                      <a:r>
                        <a:rPr lang="ja-JP" sz="900" b="0" kern="100" dirty="0">
                          <a:effectLst/>
                          <a:latin typeface="+mn-ea"/>
                          <a:ea typeface="+mn-ea"/>
                          <a:cs typeface="Times New Roman"/>
                        </a:rPr>
                        <a:t>昼食・午後おやつは施設内調理室にて、専用スタッフが調理した食事を提供いたします。</a:t>
                      </a:r>
                      <a:endParaRPr lang="en-US" altLang="ja-JP" sz="900" b="0" kern="100" dirty="0">
                        <a:effectLst/>
                        <a:latin typeface="+mn-ea"/>
                        <a:ea typeface="+mn-ea"/>
                        <a:cs typeface="Times New Roman"/>
                      </a:endParaRPr>
                    </a:p>
                    <a:p>
                      <a:pPr algn="just">
                        <a:spcAft>
                          <a:spcPts val="0"/>
                        </a:spcAft>
                      </a:pPr>
                      <a:r>
                        <a:rPr lang="ja-JP" sz="900" b="0" kern="100" dirty="0">
                          <a:effectLst/>
                          <a:latin typeface="+mn-ea"/>
                          <a:ea typeface="+mn-ea"/>
                          <a:cs typeface="Times New Roman"/>
                        </a:rPr>
                        <a:t>　※朝おやつ</a:t>
                      </a:r>
                      <a:r>
                        <a:rPr lang="ja-JP" altLang="en-US" sz="900" b="0" kern="100" dirty="0">
                          <a:effectLst/>
                          <a:latin typeface="+mn-ea"/>
                          <a:ea typeface="+mn-ea"/>
                          <a:cs typeface="Times New Roman"/>
                        </a:rPr>
                        <a:t>は牛乳、おせんべい、ビスケット、チーズ</a:t>
                      </a:r>
                      <a:r>
                        <a:rPr lang="ja-JP" sz="900" b="0" kern="100" dirty="0">
                          <a:effectLst/>
                          <a:latin typeface="+mn-ea"/>
                          <a:ea typeface="+mn-ea"/>
                          <a:cs typeface="Times New Roman"/>
                        </a:rPr>
                        <a:t>などを提供いたします。</a:t>
                      </a:r>
                    </a:p>
                  </a:txBody>
                  <a:tcPr marL="62865" marR="62865" marT="0" marB="0" anchor="ctr"/>
                </a:tc>
                <a:extLst>
                  <a:ext uri="{0D108BD9-81ED-4DB2-BD59-A6C34878D82A}">
                    <a16:rowId xmlns:a16="http://schemas.microsoft.com/office/drawing/2014/main" val="10001"/>
                  </a:ext>
                </a:extLst>
              </a:tr>
              <a:tr h="380454">
                <a:tc>
                  <a:txBody>
                    <a:bodyPr/>
                    <a:lstStyle/>
                    <a:p>
                      <a:pPr algn="just">
                        <a:spcAft>
                          <a:spcPts val="0"/>
                        </a:spcAft>
                      </a:pPr>
                      <a:r>
                        <a:rPr lang="ja-JP" sz="1200" kern="100" dirty="0">
                          <a:effectLst/>
                          <a:latin typeface="+mn-ea"/>
                          <a:ea typeface="+mn-ea"/>
                          <a:cs typeface="Times New Roman"/>
                        </a:rPr>
                        <a:t>離乳食</a:t>
                      </a:r>
                    </a:p>
                  </a:txBody>
                  <a:tcPr marL="62865" marR="62865" marT="0" marB="0" anchor="ctr"/>
                </a:tc>
                <a:tc>
                  <a:txBody>
                    <a:bodyPr/>
                    <a:lstStyle/>
                    <a:p>
                      <a:pPr algn="just">
                        <a:spcAft>
                          <a:spcPts val="0"/>
                        </a:spcAft>
                      </a:pPr>
                      <a:r>
                        <a:rPr lang="ja-JP" sz="900" b="0" kern="100" dirty="0">
                          <a:effectLst/>
                          <a:latin typeface="+mn-ea"/>
                          <a:ea typeface="+mn-ea"/>
                          <a:cs typeface="Times New Roman"/>
                        </a:rPr>
                        <a:t>離乳食はご家庭と連携をとり、月齢に応じ個別に進めていきます。</a:t>
                      </a:r>
                      <a:endParaRPr lang="en-US" altLang="ja-JP" sz="900" b="0" kern="100" dirty="0">
                        <a:effectLst/>
                        <a:latin typeface="+mn-ea"/>
                        <a:ea typeface="+mn-ea"/>
                        <a:cs typeface="Times New Roman"/>
                      </a:endParaRPr>
                    </a:p>
                    <a:p>
                      <a:pPr algn="just">
                        <a:spcAft>
                          <a:spcPts val="0"/>
                        </a:spcAft>
                      </a:pPr>
                      <a:r>
                        <a:rPr lang="ja-JP" sz="900" b="0" kern="100" dirty="0">
                          <a:effectLst/>
                          <a:latin typeface="+mn-ea"/>
                          <a:ea typeface="+mn-ea"/>
                          <a:cs typeface="Times New Roman"/>
                        </a:rPr>
                        <a:t>ご家庭で開始した食品から保育園では対応させて</a:t>
                      </a:r>
                      <a:r>
                        <a:rPr lang="ja-JP" altLang="en-US" sz="900" b="0" kern="100" dirty="0">
                          <a:effectLst/>
                          <a:latin typeface="+mn-ea"/>
                          <a:ea typeface="+mn-ea"/>
                          <a:cs typeface="Times New Roman"/>
                        </a:rPr>
                        <a:t>いただきます</a:t>
                      </a:r>
                      <a:r>
                        <a:rPr lang="ja-JP" sz="900" b="0" kern="100" dirty="0">
                          <a:effectLst/>
                          <a:latin typeface="+mn-ea"/>
                          <a:ea typeface="+mn-ea"/>
                          <a:cs typeface="Times New Roman"/>
                        </a:rPr>
                        <a:t>。</a:t>
                      </a:r>
                    </a:p>
                  </a:txBody>
                  <a:tcPr marL="62865" marR="62865" marT="0" marB="0" anchor="ctr"/>
                </a:tc>
                <a:extLst>
                  <a:ext uri="{0D108BD9-81ED-4DB2-BD59-A6C34878D82A}">
                    <a16:rowId xmlns:a16="http://schemas.microsoft.com/office/drawing/2014/main" val="10002"/>
                  </a:ext>
                </a:extLst>
              </a:tr>
              <a:tr h="568540">
                <a:tc>
                  <a:txBody>
                    <a:bodyPr/>
                    <a:lstStyle/>
                    <a:p>
                      <a:pPr algn="just">
                        <a:spcAft>
                          <a:spcPts val="0"/>
                        </a:spcAft>
                      </a:pPr>
                      <a:r>
                        <a:rPr lang="ja-JP" sz="1200" kern="100" dirty="0">
                          <a:effectLst/>
                          <a:latin typeface="+mn-ea"/>
                          <a:ea typeface="+mn-ea"/>
                          <a:cs typeface="Times New Roman"/>
                        </a:rPr>
                        <a:t>アレルギー</a:t>
                      </a:r>
                    </a:p>
                    <a:p>
                      <a:pPr algn="just">
                        <a:spcAft>
                          <a:spcPts val="0"/>
                        </a:spcAft>
                      </a:pPr>
                      <a:r>
                        <a:rPr lang="ja-JP" sz="1200" kern="100" dirty="0">
                          <a:effectLst/>
                          <a:latin typeface="+mn-ea"/>
                          <a:ea typeface="+mn-ea"/>
                          <a:cs typeface="Times New Roman"/>
                        </a:rPr>
                        <a:t>対応食</a:t>
                      </a:r>
                    </a:p>
                  </a:txBody>
                  <a:tcPr marL="62865" marR="62865" marT="0" marB="0" anchor="ctr"/>
                </a:tc>
                <a:tc>
                  <a:txBody>
                    <a:bodyPr/>
                    <a:lstStyle/>
                    <a:p>
                      <a:pPr algn="just">
                        <a:spcAft>
                          <a:spcPts val="0"/>
                        </a:spcAft>
                      </a:pPr>
                      <a:r>
                        <a:rPr lang="ja-JP" sz="900" b="0" kern="100" dirty="0">
                          <a:effectLst/>
                          <a:latin typeface="+mn-ea"/>
                          <a:ea typeface="+mn-ea"/>
                          <a:cs typeface="Times New Roman"/>
                        </a:rPr>
                        <a:t>除去食が必要な場合は、「除去食依頼書（医師の診断書）」の提出が必要です。また、代替食の提供を基本としますが、症状等によって対応いたしますのでご相談ください。</a:t>
                      </a:r>
                    </a:p>
                    <a:p>
                      <a:pPr algn="just">
                        <a:spcAft>
                          <a:spcPts val="0"/>
                        </a:spcAft>
                      </a:pPr>
                      <a:r>
                        <a:rPr lang="ja-JP" sz="900" b="0" kern="100" dirty="0">
                          <a:effectLst/>
                          <a:latin typeface="+mn-ea"/>
                          <a:ea typeface="+mn-ea"/>
                          <a:cs typeface="Times New Roman"/>
                        </a:rPr>
                        <a:t>なお、入園後アレルギーが出た場合は、早急に医師の判断を受けるようお願いいたします。</a:t>
                      </a:r>
                    </a:p>
                  </a:txBody>
                  <a:tcPr marL="62865" marR="62865" marT="0" marB="0" anchor="ctr"/>
                </a:tc>
                <a:extLst>
                  <a:ext uri="{0D108BD9-81ED-4DB2-BD59-A6C34878D82A}">
                    <a16:rowId xmlns:a16="http://schemas.microsoft.com/office/drawing/2014/main" val="10003"/>
                  </a:ext>
                </a:extLst>
              </a:tr>
              <a:tr h="724685">
                <a:tc>
                  <a:txBody>
                    <a:bodyPr/>
                    <a:lstStyle/>
                    <a:p>
                      <a:pPr algn="just">
                        <a:spcAft>
                          <a:spcPts val="0"/>
                        </a:spcAft>
                      </a:pPr>
                      <a:r>
                        <a:rPr lang="ja-JP" sz="1200" kern="100" dirty="0">
                          <a:effectLst/>
                          <a:latin typeface="+mn-ea"/>
                          <a:ea typeface="+mn-ea"/>
                          <a:cs typeface="Times New Roman"/>
                        </a:rPr>
                        <a:t>献立</a:t>
                      </a:r>
                    </a:p>
                  </a:txBody>
                  <a:tcPr marL="62865" marR="62865" marT="0" marB="0" anchor="ctr"/>
                </a:tc>
                <a:tc>
                  <a:txBody>
                    <a:bodyPr/>
                    <a:lstStyle/>
                    <a:p>
                      <a:pPr algn="just">
                        <a:spcAft>
                          <a:spcPts val="0"/>
                        </a:spcAft>
                      </a:pPr>
                      <a:r>
                        <a:rPr lang="ja-JP" sz="900" b="0" kern="100" dirty="0">
                          <a:effectLst/>
                          <a:latin typeface="+mn-ea"/>
                          <a:ea typeface="+mn-ea"/>
                          <a:cs typeface="Times New Roman"/>
                        </a:rPr>
                        <a:t>基本的な献立は以下のとおりです。</a:t>
                      </a:r>
                    </a:p>
                    <a:p>
                      <a:pPr algn="just">
                        <a:spcAft>
                          <a:spcPts val="0"/>
                        </a:spcAft>
                      </a:pPr>
                      <a:r>
                        <a:rPr lang="ja-JP" sz="900" b="0" kern="100" dirty="0">
                          <a:effectLst/>
                          <a:latin typeface="+mn-ea"/>
                          <a:ea typeface="+mn-ea"/>
                          <a:cs typeface="Times New Roman"/>
                        </a:rPr>
                        <a:t>【昼食】　　主食・主菜・副菜・汁物</a:t>
                      </a:r>
                    </a:p>
                    <a:p>
                      <a:pPr algn="just">
                        <a:spcAft>
                          <a:spcPts val="0"/>
                        </a:spcAft>
                      </a:pPr>
                      <a:r>
                        <a:rPr lang="ja-JP" sz="900" b="0" kern="100" dirty="0">
                          <a:effectLst/>
                          <a:latin typeface="+mn-ea"/>
                          <a:ea typeface="+mn-ea"/>
                          <a:cs typeface="Times New Roman"/>
                        </a:rPr>
                        <a:t>【おやつ】　</a:t>
                      </a:r>
                      <a:r>
                        <a:rPr lang="ja-JP" altLang="en-US" sz="900" b="0" kern="100" dirty="0">
                          <a:effectLst/>
                          <a:latin typeface="+mn-ea"/>
                          <a:ea typeface="+mn-ea"/>
                          <a:cs typeface="Times New Roman"/>
                        </a:rPr>
                        <a:t>おにぎり・うどん類・サンドイッチ・蒸しケーキ・クッキー</a:t>
                      </a:r>
                      <a:r>
                        <a:rPr lang="ja-JP" sz="900" b="0" kern="100" dirty="0">
                          <a:effectLst/>
                          <a:latin typeface="+mn-ea"/>
                          <a:ea typeface="+mn-ea"/>
                          <a:cs typeface="Times New Roman"/>
                        </a:rPr>
                        <a:t>など</a:t>
                      </a:r>
                    </a:p>
                    <a:p>
                      <a:pPr algn="just">
                        <a:spcAft>
                          <a:spcPts val="0"/>
                        </a:spcAft>
                      </a:pPr>
                      <a:r>
                        <a:rPr lang="en-US" altLang="ja-JP" sz="900" b="0" kern="100" dirty="0">
                          <a:effectLst/>
                          <a:latin typeface="+mn-ea"/>
                          <a:ea typeface="+mn-ea"/>
                          <a:cs typeface="Times New Roman"/>
                        </a:rPr>
                        <a:t>【</a:t>
                      </a:r>
                      <a:r>
                        <a:rPr lang="ja-JP" altLang="en-US" sz="900" b="0" kern="100" dirty="0">
                          <a:effectLst/>
                          <a:latin typeface="+mn-ea"/>
                          <a:ea typeface="+mn-ea"/>
                          <a:cs typeface="Times New Roman"/>
                        </a:rPr>
                        <a:t>補食</a:t>
                      </a:r>
                      <a:r>
                        <a:rPr lang="en-US" altLang="ja-JP" sz="900" b="0" kern="100" dirty="0">
                          <a:effectLst/>
                          <a:latin typeface="+mn-ea"/>
                          <a:ea typeface="+mn-ea"/>
                          <a:cs typeface="Times New Roman"/>
                        </a:rPr>
                        <a:t>】</a:t>
                      </a:r>
                      <a:r>
                        <a:rPr lang="ja-JP" altLang="en-US" sz="900" b="0" kern="100" dirty="0">
                          <a:effectLst/>
                          <a:latin typeface="+mn-ea"/>
                          <a:ea typeface="+mn-ea"/>
                          <a:cs typeface="Times New Roman"/>
                        </a:rPr>
                        <a:t>　　クラッカー・果物（</a:t>
                      </a:r>
                      <a:r>
                        <a:rPr lang="en-US" altLang="ja-JP" sz="900" b="0" kern="100" dirty="0">
                          <a:effectLst/>
                          <a:latin typeface="+mn-ea"/>
                          <a:ea typeface="+mn-ea"/>
                          <a:cs typeface="Times New Roman"/>
                        </a:rPr>
                        <a:t>※</a:t>
                      </a:r>
                      <a:r>
                        <a:rPr lang="ja-JP" altLang="en-US" sz="900" b="0" kern="100" dirty="0">
                          <a:effectLst/>
                          <a:latin typeface="+mn-ea"/>
                          <a:ea typeface="+mn-ea"/>
                          <a:cs typeface="Times New Roman"/>
                        </a:rPr>
                        <a:t>補食の提供は完了食以上）</a:t>
                      </a:r>
                      <a:endParaRPr lang="ja-JP" sz="900" b="0" kern="100" dirty="0">
                        <a:effectLst/>
                        <a:latin typeface="+mn-ea"/>
                        <a:ea typeface="+mn-ea"/>
                        <a:cs typeface="Times New Roman"/>
                      </a:endParaRPr>
                    </a:p>
                    <a:p>
                      <a:pPr algn="just">
                        <a:spcAft>
                          <a:spcPts val="0"/>
                        </a:spcAft>
                      </a:pPr>
                      <a:r>
                        <a:rPr lang="ja-JP" sz="900" b="0" kern="100" dirty="0">
                          <a:effectLst/>
                          <a:latin typeface="+mn-ea"/>
                          <a:ea typeface="+mn-ea"/>
                          <a:cs typeface="Times New Roman"/>
                        </a:rPr>
                        <a:t>【その他】　 行事食（お誕生会、クリスマス会など）</a:t>
                      </a:r>
                      <a:r>
                        <a:rPr lang="ja-JP" altLang="en-US" sz="900" b="0" kern="100" dirty="0">
                          <a:effectLst/>
                          <a:latin typeface="+mn-ea"/>
                          <a:ea typeface="+mn-ea"/>
                          <a:cs typeface="Times New Roman"/>
                        </a:rPr>
                        <a:t>　　　　　　　　　　　　　　　　　　　</a:t>
                      </a:r>
                      <a:r>
                        <a:rPr lang="ja-JP" sz="900" b="0" kern="100" dirty="0">
                          <a:effectLst/>
                          <a:latin typeface="+mn-ea"/>
                          <a:ea typeface="+mn-ea"/>
                          <a:cs typeface="Times New Roman"/>
                        </a:rPr>
                        <a:t>※献立表を毎月配布いたします</a:t>
                      </a:r>
                    </a:p>
                  </a:txBody>
                  <a:tcPr marL="62865" marR="62865"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7844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 name="コンテンツ プレースホルダー 21"/>
          <p:cNvGraphicFramePr>
            <a:graphicFrameLocks noGrp="1"/>
          </p:cNvGraphicFramePr>
          <p:nvPr>
            <p:ph idx="4294967295"/>
            <p:extLst>
              <p:ext uri="{D42A27DB-BD31-4B8C-83A1-F6EECF244321}">
                <p14:modId xmlns:p14="http://schemas.microsoft.com/office/powerpoint/2010/main" val="2208686739"/>
              </p:ext>
            </p:extLst>
          </p:nvPr>
        </p:nvGraphicFramePr>
        <p:xfrm>
          <a:off x="333535" y="898311"/>
          <a:ext cx="8424936" cy="5606083"/>
        </p:xfrm>
        <a:graphic>
          <a:graphicData uri="http://schemas.openxmlformats.org/drawingml/2006/table">
            <a:tbl>
              <a:tblPr firstRow="1" bandRow="1">
                <a:tableStyleId>{5C22544A-7EE6-4342-B048-85BDC9FD1C3A}</a:tableStyleId>
              </a:tblPr>
              <a:tblGrid>
                <a:gridCol w="1142121">
                  <a:extLst>
                    <a:ext uri="{9D8B030D-6E8A-4147-A177-3AD203B41FA5}">
                      <a16:colId xmlns:a16="http://schemas.microsoft.com/office/drawing/2014/main" val="20000"/>
                    </a:ext>
                  </a:extLst>
                </a:gridCol>
                <a:gridCol w="3466391">
                  <a:extLst>
                    <a:ext uri="{9D8B030D-6E8A-4147-A177-3AD203B41FA5}">
                      <a16:colId xmlns:a16="http://schemas.microsoft.com/office/drawing/2014/main" val="20001"/>
                    </a:ext>
                  </a:extLst>
                </a:gridCol>
                <a:gridCol w="3816424">
                  <a:extLst>
                    <a:ext uri="{9D8B030D-6E8A-4147-A177-3AD203B41FA5}">
                      <a16:colId xmlns:a16="http://schemas.microsoft.com/office/drawing/2014/main" val="20002"/>
                    </a:ext>
                  </a:extLst>
                </a:gridCol>
              </a:tblGrid>
              <a:tr h="363299">
                <a:tc>
                  <a:txBody>
                    <a:bodyPr/>
                    <a:lstStyle/>
                    <a:p>
                      <a:pPr algn="ctr"/>
                      <a:endParaRPr kumimoji="1" lang="ja-JP" altLang="en-US" dirty="0"/>
                    </a:p>
                  </a:txBody>
                  <a:tcPr/>
                </a:tc>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従業員枠（本学教職員、学生のみ）</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地域枠（文京区認可保育園）</a:t>
                      </a:r>
                    </a:p>
                  </a:txBody>
                  <a:tcPr anchor="ctr"/>
                </a:tc>
                <a:extLst>
                  <a:ext uri="{0D108BD9-81ED-4DB2-BD59-A6C34878D82A}">
                    <a16:rowId xmlns:a16="http://schemas.microsoft.com/office/drawing/2014/main" val="10000"/>
                  </a:ext>
                </a:extLst>
              </a:tr>
              <a:tr h="1168954">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申込方法</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本学に申込み</a:t>
                      </a:r>
                      <a:endParaRPr kumimoji="1" lang="en-US" altLang="ja-JP" sz="12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文京区に申込み</a:t>
                      </a:r>
                      <a:endPar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・文京区発行の「保育所等利用のご案内」に基づいてお申　　　</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込みください</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・希望保育所欄に「東京医科歯科大学わくわく保育園」と　</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記載してください</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333024">
                <a:tc>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申込期間</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入園希望前々月中旬～入園希望前々月末頃</a:t>
                      </a:r>
                    </a:p>
                  </a:txBody>
                  <a:tcPr anchor="ct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入所希望月の前月</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a:t>
                      </a:r>
                    </a:p>
                  </a:txBody>
                  <a:tcPr anchor="ctr"/>
                </a:tc>
                <a:extLst>
                  <a:ext uri="{0D108BD9-81ED-4DB2-BD59-A6C34878D82A}">
                    <a16:rowId xmlns:a16="http://schemas.microsoft.com/office/drawing/2014/main" val="10002"/>
                  </a:ext>
                </a:extLst>
              </a:tr>
              <a:tr h="666049">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入園選考</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保育園運営委員会にて選考</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先着順ではありません。両親が本学教職員等、優先順位の高い方から入園が決定します</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文京区にて選考</a:t>
                      </a:r>
                    </a:p>
                  </a:txBody>
                  <a:tcPr anchor="ctr"/>
                </a:tc>
                <a:extLst>
                  <a:ext uri="{0D108BD9-81ED-4DB2-BD59-A6C34878D82A}">
                    <a16:rowId xmlns:a16="http://schemas.microsoft.com/office/drawing/2014/main" val="10003"/>
                  </a:ext>
                </a:extLst>
              </a:tr>
              <a:tr h="333024">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結果通知</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入園希望月の前月</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日頃（メール）</a:t>
                      </a:r>
                    </a:p>
                  </a:txBody>
                  <a:tcPr anchor="ct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入所希望月の前月</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日頃（郵送）</a:t>
                      </a:r>
                    </a:p>
                  </a:txBody>
                  <a:tcPr anchor="ctr"/>
                </a:tc>
                <a:extLst>
                  <a:ext uri="{0D108BD9-81ED-4DB2-BD59-A6C34878D82A}">
                    <a16:rowId xmlns:a16="http://schemas.microsoft.com/office/drawing/2014/main" val="10004"/>
                  </a:ext>
                </a:extLst>
              </a:tr>
              <a:tr h="333024">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保育料</a:t>
                      </a:r>
                    </a:p>
                  </a:txBody>
                  <a:tcPr anchor="ctr"/>
                </a:tc>
                <a:tc gridSpan="2">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共　通</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（居住地の認可保育園と同額。児童のクラス年齢と世帯の住民税額</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より決定）</a:t>
                      </a:r>
                    </a:p>
                  </a:txBody>
                  <a:tcPr anchor="ctr"/>
                </a:tc>
                <a:tc hMerge="1">
                  <a:txBody>
                    <a:bodyPr/>
                    <a:lstStyle/>
                    <a:p>
                      <a:endParaRPr kumimoji="1" lang="ja-JP" altLang="en-US"/>
                    </a:p>
                  </a:txBody>
                  <a:tcPr/>
                </a:tc>
                <a:extLst>
                  <a:ext uri="{0D108BD9-81ED-4DB2-BD59-A6C34878D82A}">
                    <a16:rowId xmlns:a16="http://schemas.microsoft.com/office/drawing/2014/main" val="10005"/>
                  </a:ext>
                </a:extLst>
              </a:tr>
              <a:tr h="254473">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保育内容</a:t>
                      </a:r>
                    </a:p>
                  </a:txBody>
                  <a:tcPr anchor="ctr"/>
                </a:tc>
                <a:tc gridSpan="2">
                  <a:txBody>
                    <a:bodyPr/>
                    <a:lstStyle/>
                    <a:p>
                      <a:pPr algn="l"/>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共　通</a:t>
                      </a:r>
                    </a:p>
                  </a:txBody>
                  <a:tcPr anchor="ctr"/>
                </a:tc>
                <a:tc hMerge="1">
                  <a:txBody>
                    <a:bodyPr/>
                    <a:lstStyle/>
                    <a:p>
                      <a:endParaRPr kumimoji="1" lang="ja-JP" altLang="en-US"/>
                    </a:p>
                  </a:txBody>
                  <a:tcPr/>
                </a:tc>
                <a:extLst>
                  <a:ext uri="{0D108BD9-81ED-4DB2-BD59-A6C34878D82A}">
                    <a16:rowId xmlns:a16="http://schemas.microsoft.com/office/drawing/2014/main" val="10006"/>
                  </a:ext>
                </a:extLst>
              </a:tr>
              <a:tr h="333024">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利用期間</a:t>
                      </a:r>
                    </a:p>
                  </a:txBody>
                  <a:tcPr anchor="ctr"/>
                </a:tc>
                <a:tc>
                  <a:txBody>
                    <a:bodyPr/>
                    <a:lstStyle/>
                    <a:p>
                      <a:pPr algn="l"/>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年度末まで（単年度契約）</a:t>
                      </a:r>
                      <a:r>
                        <a:rPr kumimoji="1" lang="en-US" altLang="ja-JP" sz="900" u="sng"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u="sng" dirty="0">
                          <a:latin typeface="メイリオ" panose="020B0604030504040204" pitchFamily="50" charset="-128"/>
                          <a:ea typeface="メイリオ" panose="020B0604030504040204" pitchFamily="50" charset="-128"/>
                          <a:cs typeface="メイリオ" panose="020B0604030504040204" pitchFamily="50" charset="-128"/>
                        </a:rPr>
                        <a:t>持ち上がりません</a:t>
                      </a:r>
                    </a:p>
                  </a:txBody>
                  <a:tcPr anchor="ctr"/>
                </a:tc>
                <a:tc>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歳になる年の年度末まで</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歳児クラス）</a:t>
                      </a:r>
                    </a:p>
                  </a:txBody>
                  <a:tcPr anchor="ctr"/>
                </a:tc>
                <a:extLst>
                  <a:ext uri="{0D108BD9-81ED-4DB2-BD59-A6C34878D82A}">
                    <a16:rowId xmlns:a16="http://schemas.microsoft.com/office/drawing/2014/main" val="10007"/>
                  </a:ext>
                </a:extLst>
              </a:tr>
              <a:tr h="847698">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その他</a:t>
                      </a:r>
                    </a:p>
                  </a:txBody>
                  <a:tcPr anchor="ctr"/>
                </a:tc>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●わくわく保育園を第</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希望とすることも可能　</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です</a:t>
                      </a:r>
                      <a:r>
                        <a:rPr kumimoji="1" lang="ja-JP" altLang="en-US"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5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5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希望による優先等はありません）</a:t>
                      </a:r>
                      <a:endParaRPr kumimoji="1" lang="en-US" altLang="ja-JP" sz="105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●自治体によっては翌年の入園選考に待機ポイ　</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ントが付かないこともあります</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地域枠としてわくわく保育園に入園</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が決まった場合</a:t>
                      </a: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は、従業員枠の入園申込みは辞退の扱いとします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8"/>
                  </a:ext>
                </a:extLst>
              </a:tr>
              <a:tr h="885735">
                <a:tc>
                  <a:txBody>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問合わせ先</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人事労務課給与・職員支援係　内線（</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4654</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rPr>
                        <a:t>    1</a:t>
                      </a:r>
                      <a:r>
                        <a:rPr kumimoji="1"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号館１階</a:t>
                      </a:r>
                      <a:r>
                        <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番窓口</a:t>
                      </a:r>
                      <a:endPar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rPr>
                        <a:t>    E-mail:</a:t>
                      </a:r>
                      <a:r>
                        <a:rPr kumimoji="1" lang="ja-JP" altLang="en-US" sz="1200" u="none"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hlinkClick r:id="rId2"/>
                        </a:rPr>
                        <a:t>hoiku.adm@tmd.ac.jp</a:t>
                      </a:r>
                      <a:endPar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200" u="none" dirty="0">
                          <a:latin typeface="メイリオ" panose="020B0604030504040204" pitchFamily="50" charset="-128"/>
                          <a:ea typeface="メイリオ" panose="020B0604030504040204" pitchFamily="50" charset="-128"/>
                          <a:cs typeface="メイリオ" panose="020B0604030504040204" pitchFamily="50" charset="-128"/>
                        </a:rPr>
                        <a:t>    Tel:</a:t>
                      </a:r>
                      <a:r>
                        <a:rPr kumimoji="1" lang="en-US" altLang="ja-JP" sz="1200" u="none" baseline="0" dirty="0">
                          <a:latin typeface="メイリオ" panose="020B0604030504040204" pitchFamily="50" charset="-128"/>
                          <a:ea typeface="メイリオ" panose="020B0604030504040204" pitchFamily="50" charset="-128"/>
                          <a:cs typeface="メイリオ" panose="020B0604030504040204" pitchFamily="50" charset="-128"/>
                        </a:rPr>
                        <a:t> 03-5803-4654</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文京区子ども家庭部幼児保育課入園相談係</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112-8555</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文京区春日</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1-16-21</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文京シビックセンター</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階南側</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03-5803-1190</a:t>
                      </a:r>
                    </a:p>
                  </a:txBody>
                  <a:tcPr anchor="ctr"/>
                </a:tc>
                <a:extLst>
                  <a:ext uri="{0D108BD9-81ED-4DB2-BD59-A6C34878D82A}">
                    <a16:rowId xmlns:a16="http://schemas.microsoft.com/office/drawing/2014/main" val="10009"/>
                  </a:ext>
                </a:extLst>
              </a:tr>
            </a:tbl>
          </a:graphicData>
        </a:graphic>
      </p:graphicFrame>
      <p:sp>
        <p:nvSpPr>
          <p:cNvPr id="25" name="テキスト ボックス 24"/>
          <p:cNvSpPr txBox="1"/>
          <p:nvPr/>
        </p:nvSpPr>
        <p:spPr>
          <a:xfrm>
            <a:off x="4139952" y="587641"/>
            <a:ext cx="4608512" cy="276999"/>
          </a:xfrm>
          <a:prstGeom prst="rect">
            <a:avLst/>
          </a:prstGeom>
          <a:noFill/>
        </p:spPr>
        <p:txBody>
          <a:bodyPr wrap="square" rtlCol="0">
            <a:spAutoFit/>
          </a:bodyPr>
          <a:lstStyle/>
          <a:p>
            <a:r>
              <a:rPr kumimoji="1" lang="ja-JP" altLang="en-US" sz="1200" dirty="0"/>
              <a:t>　　☞大学職員、学生は従業員枠、地域枠を併用して応募可能</a:t>
            </a:r>
            <a:endParaRPr kumimoji="1" lang="en-US" altLang="ja-JP" sz="1200" dirty="0"/>
          </a:p>
        </p:txBody>
      </p:sp>
      <p:sp>
        <p:nvSpPr>
          <p:cNvPr id="5" name="テキスト プレースホルダー 10"/>
          <p:cNvSpPr txBox="1">
            <a:spLocks/>
          </p:cNvSpPr>
          <p:nvPr/>
        </p:nvSpPr>
        <p:spPr>
          <a:xfrm>
            <a:off x="310275" y="195035"/>
            <a:ext cx="5904656" cy="576063"/>
          </a:xfrm>
          <a:prstGeom prst="rect">
            <a:avLst/>
          </a:prstGeom>
        </p:spPr>
        <p:txBody>
          <a:bodyPr vert="horz" lIns="91440" tIns="45720" rIns="91440" bIns="45720" rtlCol="0" anchor="ct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従業員枠、地域枠の申込の流れ　</a:t>
            </a:r>
          </a:p>
        </p:txBody>
      </p:sp>
    </p:spTree>
    <p:extLst>
      <p:ext uri="{BB962C8B-B14F-4D97-AF65-F5344CB8AC3E}">
        <p14:creationId xmlns:p14="http://schemas.microsoft.com/office/powerpoint/2010/main" val="41277000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メイリオ"/>
        <a:ea typeface="メイリオ"/>
        <a:cs typeface=""/>
      </a:majorFont>
      <a:minorFont>
        <a:latin typeface="メイリオ"/>
        <a:ea typeface="メイリオ"/>
        <a:cs typeface=""/>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21905b0-0a55-47ad-84cd-b713e1b4f080">
      <Terms xmlns="http://schemas.microsoft.com/office/infopath/2007/PartnerControls"/>
    </lcf76f155ced4ddcb4097134ff3c332f>
    <TaxCatchAll xmlns="d2dd780d-fc71-4598-921e-846a439269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BFB08495F8A54BB98367C53829EBF0" ma:contentTypeVersion="14" ma:contentTypeDescription="新しいドキュメントを作成します。" ma:contentTypeScope="" ma:versionID="3cb04d441df632eba818fb09f507376a">
  <xsd:schema xmlns:xsd="http://www.w3.org/2001/XMLSchema" xmlns:xs="http://www.w3.org/2001/XMLSchema" xmlns:p="http://schemas.microsoft.com/office/2006/metadata/properties" xmlns:ns2="721905b0-0a55-47ad-84cd-b713e1b4f080" xmlns:ns3="d2dd780d-fc71-4598-921e-846a439269a3" targetNamespace="http://schemas.microsoft.com/office/2006/metadata/properties" ma:root="true" ma:fieldsID="ecdea02a74b4295731e344f40dbbc517" ns2:_="" ns3:_="">
    <xsd:import namespace="721905b0-0a55-47ad-84cd-b713e1b4f080"/>
    <xsd:import namespace="d2dd780d-fc71-4598-921e-846a439269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1905b0-0a55-47ad-84cd-b713e1b4f0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64d63cec-adaa-4823-9f5f-a031abd4e23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dd780d-fc71-4598-921e-846a439269a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e1a71793-aa8a-4a37-8d49-771cd717bbd3}" ma:internalName="TaxCatchAll" ma:showField="CatchAllData" ma:web="d2dd780d-fc71-4598-921e-846a439269a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692A5D-D4D8-414C-86D7-BADD753036B1}">
  <ds:schemaRefs>
    <ds:schemaRef ds:uri="http://schemas.microsoft.com/sharepoint/v3/contenttype/forms"/>
  </ds:schemaRefs>
</ds:datastoreItem>
</file>

<file path=customXml/itemProps2.xml><?xml version="1.0" encoding="utf-8"?>
<ds:datastoreItem xmlns:ds="http://schemas.openxmlformats.org/officeDocument/2006/customXml" ds:itemID="{F2E1F27E-3AB7-4F9C-97F0-0F4FE7FD636D}">
  <ds:schemaRefs>
    <ds:schemaRef ds:uri="http://schemas.microsoft.com/office/2006/metadata/properties"/>
    <ds:schemaRef ds:uri="http://schemas.microsoft.com/office/infopath/2007/PartnerControls"/>
    <ds:schemaRef ds:uri="721905b0-0a55-47ad-84cd-b713e1b4f080"/>
    <ds:schemaRef ds:uri="d2dd780d-fc71-4598-921e-846a439269a3"/>
  </ds:schemaRefs>
</ds:datastoreItem>
</file>

<file path=customXml/itemProps3.xml><?xml version="1.0" encoding="utf-8"?>
<ds:datastoreItem xmlns:ds="http://schemas.openxmlformats.org/officeDocument/2006/customXml" ds:itemID="{028D645E-2439-433A-8F27-CC0303CBE6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1905b0-0a55-47ad-84cd-b713e1b4f080"/>
    <ds:schemaRef ds:uri="d2dd780d-fc71-4598-921e-846a439269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1766</TotalTime>
  <Words>1577</Words>
  <Application>Microsoft Office PowerPoint</Application>
  <PresentationFormat>画面に合わせる (4:3)</PresentationFormat>
  <Paragraphs>265</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メイリオ</vt:lpstr>
      <vt:lpstr>Arial</vt:lpstr>
      <vt:lpstr>Calibri</vt:lpstr>
      <vt:lpstr>Symbol</vt:lpstr>
      <vt:lpstr>Times New Roman</vt:lpstr>
      <vt:lpstr>ウェーブ</vt:lpstr>
      <vt:lpstr>国立大学法人東京医科歯科大学わくわく保育園</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2019年4月より</dc:title>
  <dc:creator>jinqcl05</dc:creator>
  <cp:lastModifiedBy>杉田　惠美子</cp:lastModifiedBy>
  <cp:revision>112</cp:revision>
  <cp:lastPrinted>2018-10-19T01:12:02Z</cp:lastPrinted>
  <dcterms:created xsi:type="dcterms:W3CDTF">2018-10-01T01:18:36Z</dcterms:created>
  <dcterms:modified xsi:type="dcterms:W3CDTF">2024-04-15T02:29:19Z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0x010100FEBFB08495F8A54BB98367C53829EBF0</vt:lpwstr>
  </property>
  <property fmtid="{D5CDD505-2E9C-101B-9397-08002B2CF9AE}" pid="3" name="Order">
    <vt:r8>4353400</vt:r8>
  </property>
  <property fmtid="{D5CDD505-2E9C-101B-9397-08002B2CF9AE}" pid="4" name="MediaServiceImageTags">
    <vt:lpwstr/>
  </property>
</Properties>
</file>