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2192000" cy="16256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2"/>
    <p:restoredTop sz="94685"/>
  </p:normalViewPr>
  <p:slideViewPr>
    <p:cSldViewPr snapToGrid="0">
      <p:cViewPr varScale="1">
        <p:scale>
          <a:sx n="81" d="100"/>
          <a:sy n="81" d="100"/>
        </p:scale>
        <p:origin x="53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32268-F910-4965-8A21-D0D084399242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036A4-600F-4E5D-BFE3-09204A67FB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886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05857-D960-B31D-A515-C2D2FC3A8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66686D9-D21F-40F8-0FE8-7F7F971890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66683E2-6AB8-FB42-2142-D3730DDC1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FDE5DC-5222-5761-3AAF-1419295F9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036A4-600F-4E5D-BFE3-09204A67FBC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75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313D-8F96-4BED-99DE-A1268061D39E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8085-D1EF-4329-9E18-57D752D7D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36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313D-8F96-4BED-99DE-A1268061D39E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8085-D1EF-4329-9E18-57D752D7D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64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313D-8F96-4BED-99DE-A1268061D39E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8085-D1EF-4329-9E18-57D752D7D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89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313D-8F96-4BED-99DE-A1268061D39E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8085-D1EF-4329-9E18-57D752D7D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32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313D-8F96-4BED-99DE-A1268061D39E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8085-D1EF-4329-9E18-57D752D7D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14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313D-8F96-4BED-99DE-A1268061D39E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8085-D1EF-4329-9E18-57D752D7D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0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313D-8F96-4BED-99DE-A1268061D39E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8085-D1EF-4329-9E18-57D752D7D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74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313D-8F96-4BED-99DE-A1268061D39E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8085-D1EF-4329-9E18-57D752D7D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86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313D-8F96-4BED-99DE-A1268061D39E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8085-D1EF-4329-9E18-57D752D7D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15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313D-8F96-4BED-99DE-A1268061D39E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8085-D1EF-4329-9E18-57D752D7D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56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313D-8F96-4BED-99DE-A1268061D39E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8085-D1EF-4329-9E18-57D752D7D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27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6313D-8F96-4BED-99DE-A1268061D39E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08085-D1EF-4329-9E18-57D752D7D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2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ryo.harimaya@evidentscientific.com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E0AF7-25CB-C0CF-6E7A-B2B537DEB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F6F252E-0925-EFD9-3926-36A5545DB925}"/>
              </a:ext>
            </a:extLst>
          </p:cNvPr>
          <p:cNvSpPr/>
          <p:nvPr/>
        </p:nvSpPr>
        <p:spPr>
          <a:xfrm>
            <a:off x="413863" y="2227390"/>
            <a:ext cx="11276342" cy="3456000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93A9F6-7A63-8949-6D04-4D3F5D4CF70E}"/>
              </a:ext>
            </a:extLst>
          </p:cNvPr>
          <p:cNvSpPr txBox="1"/>
          <p:nvPr/>
        </p:nvSpPr>
        <p:spPr>
          <a:xfrm>
            <a:off x="711344" y="2315756"/>
            <a:ext cx="10889195" cy="337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u="sng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共焦点レーザー走査型顕微鏡</a:t>
            </a:r>
            <a:r>
              <a:rPr lang="en-US" altLang="ja-JP" sz="2400" b="1" u="sng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FV4000</a:t>
            </a:r>
            <a:r>
              <a:rPr lang="ja-JP" altLang="en-US" sz="2400" b="1" u="sng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を展示します</a:t>
            </a:r>
            <a:endParaRPr lang="en-US" altLang="ja-JP" sz="2400" b="1" u="sng" dirty="0">
              <a:solidFill>
                <a:srgbClr val="000000"/>
              </a:solidFill>
              <a:latin typeface="+mn-ea"/>
              <a:cs typeface="Arial" panose="020B0604020202020204" pitchFamily="34" charset="0"/>
            </a:endParaRPr>
          </a:p>
          <a:p>
            <a:r>
              <a:rPr lang="ja-JP" altLang="en-US" sz="2400" b="1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場所：東京医科歯科大学　</a:t>
            </a:r>
            <a:r>
              <a:rPr lang="en-US" altLang="ja-JP" sz="2400" b="1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8</a:t>
            </a:r>
            <a:r>
              <a:rPr lang="ja-JP" altLang="en-US" sz="2400" b="1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号館南</a:t>
            </a:r>
            <a:r>
              <a:rPr lang="en-US" altLang="ja-JP" sz="2400" b="1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  B1F  106</a:t>
            </a:r>
            <a:r>
              <a:rPr lang="ja-JP" altLang="en-US" sz="2400" b="1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号室</a:t>
            </a:r>
            <a:endParaRPr lang="en-US" altLang="ja-JP" sz="2400" b="1" dirty="0">
              <a:solidFill>
                <a:srgbClr val="000000"/>
              </a:solidFill>
              <a:latin typeface="+mn-ea"/>
              <a:cs typeface="Arial" panose="020B0604020202020204" pitchFamily="34" charset="0"/>
            </a:endParaRPr>
          </a:p>
          <a:p>
            <a:r>
              <a:rPr lang="en-US" altLang="ja-JP" sz="2400" b="1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	</a:t>
            </a:r>
            <a:r>
              <a:rPr lang="ja-JP" altLang="en-US" sz="2400" b="1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期間</a:t>
            </a:r>
            <a:r>
              <a:rPr lang="ja-JP" altLang="en-US" sz="2400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：</a:t>
            </a:r>
            <a:r>
              <a:rPr lang="en-US" altLang="ja-JP" sz="2400" b="1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2024</a:t>
            </a:r>
            <a:r>
              <a:rPr lang="ja-JP" altLang="en-US" sz="2400" b="1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年</a:t>
            </a:r>
            <a:r>
              <a:rPr lang="en-US" altLang="ja-JP" sz="2400" b="1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5</a:t>
            </a:r>
            <a:r>
              <a:rPr lang="ja-JP" altLang="en-US" sz="2400" b="1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月</a:t>
            </a:r>
            <a:r>
              <a:rPr lang="en-US" altLang="ja-JP" sz="2400" b="1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28</a:t>
            </a:r>
            <a:r>
              <a:rPr lang="ja-JP" altLang="en-US" sz="2400" b="1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日</a:t>
            </a:r>
            <a:r>
              <a:rPr lang="en-US" altLang="ja-JP" sz="2400" b="1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ja-JP" altLang="en-US" sz="2400" b="1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火</a:t>
            </a:r>
            <a:r>
              <a:rPr lang="en-US" altLang="ja-JP" sz="2400" b="1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ja-JP" altLang="en-US" sz="2400" b="1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～</a:t>
            </a:r>
            <a:r>
              <a:rPr lang="en-US" altLang="ja-JP" sz="2400" b="1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6</a:t>
            </a:r>
            <a:r>
              <a:rPr lang="ja-JP" altLang="en-US" sz="2400" b="1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月</a:t>
            </a:r>
            <a:r>
              <a:rPr lang="en-US" altLang="ja-JP" sz="2400" b="1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5</a:t>
            </a:r>
            <a:r>
              <a:rPr lang="ja-JP" altLang="en-US" sz="2400" b="1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日（水）　</a:t>
            </a:r>
            <a:r>
              <a:rPr lang="en-US" altLang="ja-JP" sz="2400" b="1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10:00-17:30</a:t>
            </a:r>
          </a:p>
          <a:p>
            <a:r>
              <a:rPr lang="ja-JP" altLang="en-US" sz="2400" b="1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　　　　  </a:t>
            </a:r>
            <a:r>
              <a:rPr lang="ja-JP" altLang="en-US" b="1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＊</a:t>
            </a:r>
            <a:r>
              <a:rPr lang="en-US" altLang="ja-JP" b="1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6</a:t>
            </a:r>
            <a:r>
              <a:rPr lang="ja-JP" altLang="en-US" b="1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月</a:t>
            </a:r>
            <a:r>
              <a:rPr lang="en-US" altLang="ja-JP" b="1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5</a:t>
            </a:r>
            <a:r>
              <a:rPr lang="ja-JP" altLang="en-US" b="1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日のみ</a:t>
            </a:r>
            <a:r>
              <a:rPr lang="en-US" altLang="ja-JP" b="1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15</a:t>
            </a:r>
            <a:r>
              <a:rPr lang="ja-JP" altLang="en-US" b="1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：</a:t>
            </a:r>
            <a:r>
              <a:rPr lang="en-US" altLang="ja-JP" b="1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00</a:t>
            </a:r>
            <a:r>
              <a:rPr lang="ja-JP" altLang="en-US" b="1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まで</a:t>
            </a:r>
            <a:endParaRPr lang="en-US" altLang="ja-JP" dirty="0">
              <a:solidFill>
                <a:srgbClr val="000000"/>
              </a:solidFill>
              <a:latin typeface="+mn-ea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ja-JP" altLang="en-US" sz="2400" b="1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サンプルをお持ちいただければ、デモンストレーションも可能です</a:t>
            </a:r>
            <a:endParaRPr lang="en-US" altLang="ja-JP" sz="2400" b="1" dirty="0">
              <a:solidFill>
                <a:srgbClr val="000000"/>
              </a:solidFill>
              <a:latin typeface="+mn-ea"/>
              <a:cs typeface="Arial" panose="020B0604020202020204" pitchFamily="34" charset="0"/>
            </a:endParaRPr>
          </a:p>
          <a:p>
            <a:r>
              <a:rPr lang="ja-JP" altLang="en-US" sz="2400" b="1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ご参加希望の方は</a:t>
            </a:r>
            <a:r>
              <a:rPr lang="ja-JP" altLang="en-US" sz="2400" b="1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、下記リンクより</a:t>
            </a:r>
            <a:r>
              <a:rPr lang="ja-JP" altLang="en-US" sz="2400" b="1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必要事項をご記入下さい</a:t>
            </a:r>
            <a:endParaRPr lang="en-US" altLang="ja-JP" sz="2400" b="1" dirty="0">
              <a:solidFill>
                <a:srgbClr val="000000"/>
              </a:solidFill>
              <a:latin typeface="+mn-ea"/>
              <a:cs typeface="Arial" panose="020B0604020202020204" pitchFamily="34" charset="0"/>
            </a:endParaRPr>
          </a:p>
          <a:p>
            <a:r>
              <a:rPr lang="ja-JP" altLang="en-US" sz="2400" b="1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　　　　　</a:t>
            </a:r>
            <a:r>
              <a:rPr lang="en-US" altLang="ja-JP" sz="2400" b="1" dirty="0">
                <a:solidFill>
                  <a:srgbClr val="0563C1"/>
                </a:solidFill>
                <a:latin typeface="+mn-ea"/>
                <a:cs typeface="Arial" panose="020B0604020202020204" pitchFamily="34" charset="0"/>
              </a:rPr>
              <a:t>https://forms.office.com/e/AzCpnD9iJ6</a:t>
            </a:r>
          </a:p>
          <a:p>
            <a:r>
              <a:rPr lang="ja-JP" altLang="en-US" sz="2000" b="1">
                <a:latin typeface="+mn-ea"/>
                <a:cs typeface="Arial" panose="020B0604020202020204" pitchFamily="34" charset="0"/>
              </a:rPr>
              <a:t>　株式</a:t>
            </a:r>
            <a:r>
              <a:rPr lang="ja-JP" altLang="en-US" sz="2000" b="1" dirty="0">
                <a:latin typeface="+mn-ea"/>
                <a:cs typeface="Arial" panose="020B0604020202020204" pitchFamily="34" charset="0"/>
              </a:rPr>
              <a:t>会社エビデント 播磨屋亨  </a:t>
            </a:r>
            <a:r>
              <a:rPr lang="en-US" altLang="ja-JP" sz="2000" b="1" dirty="0">
                <a:latin typeface="+mn-ea"/>
                <a:cs typeface="Arial" panose="020B0604020202020204" pitchFamily="34" charset="0"/>
              </a:rPr>
              <a:t>: </a:t>
            </a:r>
            <a:r>
              <a:rPr lang="en-US" altLang="ja-JP" sz="2000" b="1" dirty="0">
                <a:latin typeface="+mn-ea"/>
                <a:cs typeface="Arial" panose="020B0604020202020204" pitchFamily="34" charset="0"/>
                <a:hlinkClick r:id="rId3"/>
              </a:rPr>
              <a:t>ryo.harimaya@evidentscientific.com</a:t>
            </a:r>
            <a:endParaRPr lang="en-US" altLang="ja-JP" sz="2000" b="1" dirty="0">
              <a:latin typeface="+mn-ea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ja-JP" altLang="en-US" b="1">
                <a:latin typeface="+mn-ea"/>
                <a:cs typeface="Arial" panose="020B0604020202020204" pitchFamily="34" charset="0"/>
              </a:rPr>
              <a:t>　東京医科歯科大学 リサーチコアセンター</a:t>
            </a:r>
            <a:r>
              <a:rPr lang="en-US" altLang="ja-JP" b="1" dirty="0">
                <a:latin typeface="+mn-ea"/>
                <a:cs typeface="Arial" panose="020B0604020202020204" pitchFamily="34" charset="0"/>
              </a:rPr>
              <a:t>  </a:t>
            </a:r>
            <a:r>
              <a:rPr lang="ja-JP" altLang="en-US" b="1">
                <a:latin typeface="+mn-ea"/>
                <a:cs typeface="Arial" panose="020B0604020202020204" pitchFamily="34" charset="0"/>
              </a:rPr>
              <a:t>伊藤</a:t>
            </a:r>
            <a:r>
              <a:rPr lang="en-US" altLang="ja-JP" b="1" dirty="0">
                <a:latin typeface="+mn-ea"/>
                <a:cs typeface="Arial" panose="020B0604020202020204" pitchFamily="34" charset="0"/>
              </a:rPr>
              <a:t> </a:t>
            </a:r>
            <a:r>
              <a:rPr lang="ja-JP" altLang="en-US" b="1">
                <a:latin typeface="+mn-ea"/>
                <a:cs typeface="Arial" panose="020B0604020202020204" pitchFamily="34" charset="0"/>
              </a:rPr>
              <a:t>： </a:t>
            </a:r>
            <a:r>
              <a:rPr lang="en-US" altLang="ja-JP" b="1" dirty="0" err="1">
                <a:latin typeface="+mn-ea"/>
                <a:cs typeface="Arial" panose="020B0604020202020204" pitchFamily="34" charset="0"/>
              </a:rPr>
              <a:t>microscope-rcc@tmd.ac.jp</a:t>
            </a:r>
            <a:endParaRPr lang="en-US" altLang="ja-JP" b="1" dirty="0">
              <a:latin typeface="+mn-ea"/>
              <a:cs typeface="Arial" panose="020B0604020202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99502C9-ADFC-0385-D50A-D9F889DF1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305" y="596554"/>
            <a:ext cx="3568320" cy="633227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1D201C8-5489-2439-2612-939DEFB1DDF6}"/>
              </a:ext>
            </a:extLst>
          </p:cNvPr>
          <p:cNvCxnSpPr>
            <a:cxnSpLocks/>
          </p:cNvCxnSpPr>
          <p:nvPr/>
        </p:nvCxnSpPr>
        <p:spPr>
          <a:xfrm>
            <a:off x="4256505" y="634654"/>
            <a:ext cx="0" cy="5231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BC5B9D2-7F28-25A0-AC4A-DADA6DBF308A}"/>
              </a:ext>
            </a:extLst>
          </p:cNvPr>
          <p:cNvSpPr txBox="1"/>
          <p:nvPr/>
        </p:nvSpPr>
        <p:spPr>
          <a:xfrm>
            <a:off x="360076" y="1534169"/>
            <a:ext cx="11471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4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新製品</a:t>
            </a:r>
            <a:r>
              <a:rPr kumimoji="1" lang="en-US" altLang="ja-JP" sz="4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4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共焦点レーザー顕微鏡のご案内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392E4FC-DB37-2C06-4D27-B23A746C8DAC}"/>
              </a:ext>
            </a:extLst>
          </p:cNvPr>
          <p:cNvSpPr txBox="1"/>
          <p:nvPr/>
        </p:nvSpPr>
        <p:spPr>
          <a:xfrm>
            <a:off x="449694" y="5787734"/>
            <a:ext cx="5366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u="sng" dirty="0">
                <a:solidFill>
                  <a:srgbClr val="000000"/>
                </a:solidFill>
              </a:rPr>
              <a:t>担当者おすすめポイント</a:t>
            </a:r>
            <a:endParaRPr lang="en-US" altLang="ja-JP" sz="2400" b="1" u="sng" dirty="0">
              <a:solidFill>
                <a:srgbClr val="000000"/>
              </a:solidFill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1FE21356-BCEF-12DB-B6E5-F05788D2E16F}"/>
              </a:ext>
            </a:extLst>
          </p:cNvPr>
          <p:cNvCxnSpPr>
            <a:cxnSpLocks/>
          </p:cNvCxnSpPr>
          <p:nvPr/>
        </p:nvCxnSpPr>
        <p:spPr>
          <a:xfrm>
            <a:off x="8127465" y="634654"/>
            <a:ext cx="0" cy="5231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3368DCBC-AED9-F4A5-E2D2-DAC368DCB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7046" y="13164169"/>
            <a:ext cx="3742547" cy="280438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958FF5C-4CAC-6169-B55B-6F87D2469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010" y="9504357"/>
            <a:ext cx="4591050" cy="333375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4AE13A6-A6F1-8E8E-B3A1-5C85ED4526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3310" y="9636883"/>
            <a:ext cx="6243897" cy="293787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5D050AE-2837-00AE-0A88-92DDF0DC7E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407" y="12969985"/>
            <a:ext cx="6505202" cy="30464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F7AA685-FB1A-7E7D-08BA-8DD1228D1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8" y="6257800"/>
            <a:ext cx="11356973" cy="298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032">
            <a:extLst>
              <a:ext uri="{FF2B5EF4-FFF2-40B4-BE49-F238E27FC236}">
                <a16:creationId xmlns:a16="http://schemas.microsoft.com/office/drawing/2014/main" id="{E9A7A842-F18B-3B5D-165B-A56ABFF39727}"/>
              </a:ext>
            </a:extLst>
          </p:cNvPr>
          <p:cNvSpPr txBox="1"/>
          <p:nvPr/>
        </p:nvSpPr>
        <p:spPr>
          <a:xfrm>
            <a:off x="920905" y="6334542"/>
            <a:ext cx="10970046" cy="27580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FV4000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が今までの共焦点イメージングの概念を大きく変える！</a:t>
            </a:r>
            <a:endParaRPr kumimoji="1" lang="en-US" altLang="ja-JP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次世代検出器 </a:t>
            </a:r>
            <a:r>
              <a:rPr kumimoji="1" lang="en-US" altLang="ja-JP" b="1" dirty="0" err="1">
                <a:solidFill>
                  <a:schemeClr val="bg1"/>
                </a:solidFill>
                <a:latin typeface="+mn-ea"/>
              </a:rPr>
              <a:t>SilVIR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ディテクターによる、革新的な画像定量化</a:t>
            </a:r>
            <a:endParaRPr lang="en-US" altLang="ja-JP" b="1" dirty="0">
              <a:solidFill>
                <a:schemeClr val="bg1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次世代検出器 </a:t>
            </a:r>
            <a:r>
              <a:rPr kumimoji="1" lang="en-US" altLang="ja-JP" b="1" dirty="0" err="1">
                <a:solidFill>
                  <a:schemeClr val="bg1"/>
                </a:solidFill>
                <a:latin typeface="+mn-ea"/>
              </a:rPr>
              <a:t>SilVIR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ディテクターによる、高</a:t>
            </a:r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S/N</a:t>
            </a:r>
            <a:r>
              <a:rPr lang="ja-JP" altLang="en-US" b="1" dirty="0">
                <a:solidFill>
                  <a:schemeClr val="bg1"/>
                </a:solidFill>
                <a:latin typeface="+mn-ea"/>
              </a:rPr>
              <a:t>・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再現性高いイメージング</a:t>
            </a:r>
            <a:endParaRPr kumimoji="1" lang="en-US" altLang="ja-JP" b="1" dirty="0">
              <a:solidFill>
                <a:schemeClr val="bg1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lang="en-US" altLang="ja-JP" b="1" dirty="0" err="1">
                <a:solidFill>
                  <a:schemeClr val="bg1"/>
                </a:solidFill>
                <a:latin typeface="+mn-ea"/>
              </a:rPr>
              <a:t>TruSpectral</a:t>
            </a:r>
            <a:r>
              <a:rPr lang="ja-JP" altLang="en-US" b="1" dirty="0">
                <a:solidFill>
                  <a:schemeClr val="bg1"/>
                </a:solidFill>
                <a:latin typeface="+mn-ea"/>
              </a:rPr>
              <a:t>分光検出器による、最大</a:t>
            </a:r>
            <a:r>
              <a:rPr lang="en-US" altLang="ja-JP" b="1" dirty="0">
                <a:solidFill>
                  <a:schemeClr val="bg1"/>
                </a:solidFill>
                <a:latin typeface="+mn-ea"/>
              </a:rPr>
              <a:t>6CH</a:t>
            </a:r>
            <a:r>
              <a:rPr lang="ja-JP" altLang="en-US" b="1" dirty="0">
                <a:solidFill>
                  <a:schemeClr val="bg1"/>
                </a:solidFill>
                <a:latin typeface="+mn-ea"/>
              </a:rPr>
              <a:t>のマルチプレックスイメージング</a:t>
            </a:r>
            <a:endParaRPr lang="en-US" altLang="ja-JP" b="1" dirty="0">
              <a:solidFill>
                <a:schemeClr val="bg1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より深部まで、先駆的</a:t>
            </a:r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NIR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蛍光イメージング</a:t>
            </a:r>
            <a:endParaRPr kumimoji="1" lang="en-US" altLang="ja-JP" b="1" dirty="0">
              <a:solidFill>
                <a:schemeClr val="bg1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lang="en-US" altLang="ja-JP" b="1" dirty="0">
                <a:solidFill>
                  <a:schemeClr val="bg1"/>
                </a:solidFill>
                <a:latin typeface="+mn-ea"/>
              </a:rPr>
              <a:t>405</a:t>
            </a:r>
            <a:r>
              <a:rPr lang="ja-JP" altLang="en-US" b="1" dirty="0">
                <a:solidFill>
                  <a:schemeClr val="bg1"/>
                </a:solidFill>
                <a:latin typeface="+mn-ea"/>
              </a:rPr>
              <a:t>から</a:t>
            </a:r>
            <a:r>
              <a:rPr lang="en-US" altLang="ja-JP" b="1" dirty="0">
                <a:solidFill>
                  <a:schemeClr val="bg1"/>
                </a:solidFill>
                <a:latin typeface="+mn-ea"/>
              </a:rPr>
              <a:t>785nm</a:t>
            </a:r>
            <a:r>
              <a:rPr lang="ja-JP" altLang="en-US" b="1" dirty="0">
                <a:solidFill>
                  <a:schemeClr val="bg1"/>
                </a:solidFill>
                <a:latin typeface="+mn-ea"/>
              </a:rPr>
              <a:t>にわたり業界最大</a:t>
            </a:r>
            <a:r>
              <a:rPr lang="en-US" altLang="ja-JP" b="1" dirty="0">
                <a:solidFill>
                  <a:schemeClr val="bg1"/>
                </a:solidFill>
                <a:latin typeface="+mn-ea"/>
              </a:rPr>
              <a:t>*10</a:t>
            </a:r>
            <a:r>
              <a:rPr lang="ja-JP" altLang="en-US" b="1" dirty="0">
                <a:solidFill>
                  <a:schemeClr val="bg1"/>
                </a:solidFill>
                <a:latin typeface="+mn-ea"/>
              </a:rPr>
              <a:t>本のレーザーを搭載可能　</a:t>
            </a:r>
            <a:r>
              <a:rPr kumimoji="1" lang="ja-JP" altLang="en-US" dirty="0">
                <a:solidFill>
                  <a:schemeClr val="bg1"/>
                </a:solidFill>
                <a:latin typeface="+mn-ea"/>
              </a:rPr>
              <a:t>＊</a:t>
            </a:r>
            <a:r>
              <a:rPr kumimoji="1" lang="en-US" altLang="ja-JP" dirty="0">
                <a:solidFill>
                  <a:schemeClr val="bg1"/>
                </a:solidFill>
                <a:latin typeface="+mn-ea"/>
              </a:rPr>
              <a:t>2023</a:t>
            </a:r>
            <a:r>
              <a:rPr kumimoji="1" lang="ja-JP" altLang="en-US" dirty="0">
                <a:solidFill>
                  <a:schemeClr val="bg1"/>
                </a:solidFill>
                <a:latin typeface="+mn-ea"/>
              </a:rPr>
              <a:t>年</a:t>
            </a:r>
            <a:r>
              <a:rPr kumimoji="1" lang="en-US" altLang="ja-JP" dirty="0">
                <a:solidFill>
                  <a:schemeClr val="bg1"/>
                </a:solidFill>
                <a:latin typeface="+mn-ea"/>
              </a:rPr>
              <a:t>10</a:t>
            </a:r>
            <a:r>
              <a:rPr kumimoji="1" lang="ja-JP" altLang="en-US" dirty="0">
                <a:solidFill>
                  <a:schemeClr val="bg1"/>
                </a:solidFill>
                <a:latin typeface="+mn-ea"/>
              </a:rPr>
              <a:t>月時点、当社調べによる　</a:t>
            </a:r>
            <a:r>
              <a:rPr kumimoji="1"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endParaRPr kumimoji="1"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C8EF0F8-5996-5270-6BB6-2EA040FACF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4630" y="4468252"/>
            <a:ext cx="1079760" cy="107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08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</TotalTime>
  <Words>216</Words>
  <Application>Microsoft Macintosh PowerPoint</Application>
  <PresentationFormat>ユーザー設定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Meiryo UI</vt:lpstr>
      <vt:lpstr>メイリオ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Yuto</dc:creator>
  <cp:lastModifiedBy>伊藤 暢</cp:lastModifiedBy>
  <cp:revision>51</cp:revision>
  <cp:lastPrinted>2024-04-25T05:53:14Z</cp:lastPrinted>
  <dcterms:created xsi:type="dcterms:W3CDTF">2022-05-31T05:18:53Z</dcterms:created>
  <dcterms:modified xsi:type="dcterms:W3CDTF">2024-04-30T23:44:13Z</dcterms:modified>
</cp:coreProperties>
</file>