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4008-FE33-4BB5-9AA1-E89B182A20A3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E59A-9B9E-4A8B-98C5-945817ADD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75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4008-FE33-4BB5-9AA1-E89B182A20A3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E59A-9B9E-4A8B-98C5-945817ADD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693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4008-FE33-4BB5-9AA1-E89B182A20A3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E59A-9B9E-4A8B-98C5-945817ADD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4656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4008-FE33-4BB5-9AA1-E89B182A20A3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E59A-9B9E-4A8B-98C5-945817ADD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534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4008-FE33-4BB5-9AA1-E89B182A20A3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E59A-9B9E-4A8B-98C5-945817ADD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791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4008-FE33-4BB5-9AA1-E89B182A20A3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E59A-9B9E-4A8B-98C5-945817ADD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871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4008-FE33-4BB5-9AA1-E89B182A20A3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E59A-9B9E-4A8B-98C5-945817ADD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58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4008-FE33-4BB5-9AA1-E89B182A20A3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E59A-9B9E-4A8B-98C5-945817ADD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203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4008-FE33-4BB5-9AA1-E89B182A20A3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E59A-9B9E-4A8B-98C5-945817ADD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97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4008-FE33-4BB5-9AA1-E89B182A20A3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E59A-9B9E-4A8B-98C5-945817ADD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9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4008-FE33-4BB5-9AA1-E89B182A20A3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E59A-9B9E-4A8B-98C5-945817ADD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385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D4008-FE33-4BB5-9AA1-E89B182A20A3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8E59A-9B9E-4A8B-98C5-945817ADD6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9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79661" y="148364"/>
            <a:ext cx="6372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倫理審査の新規申請時の利益相反申告フロー</a:t>
            </a: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22951" y="739142"/>
            <a:ext cx="900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倫理申請完了（研究代表者の決裁終了）</a:t>
            </a:r>
            <a:endParaRPr kumimoji="1" lang="ja-JP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22951" y="1442996"/>
            <a:ext cx="900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研究責任者</a:t>
            </a:r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が</a:t>
            </a:r>
            <a:r>
              <a:rPr kumimoji="1" lang="ja-JP" altLang="en-US" sz="12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倫理システム</a:t>
            </a:r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の「研究課題詳細表示」から　利益相反の「申告開始」をクリック</a:t>
            </a:r>
            <a:endParaRPr kumimoji="1" lang="en-US" altLang="ja-JP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22951" y="2146850"/>
            <a:ext cx="900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研究責任者</a:t>
            </a:r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が</a:t>
            </a:r>
            <a:r>
              <a:rPr kumimoji="1" lang="ja-JP" altLang="en-US" sz="1200" dirty="0">
                <a:solidFill>
                  <a:schemeClr val="accent2"/>
                </a:solidFill>
              </a:rPr>
              <a:t>利益相</a:t>
            </a:r>
            <a:r>
              <a:rPr kumimoji="1" lang="ja-JP" altLang="en-US" sz="1200" dirty="0" smtClean="0">
                <a:solidFill>
                  <a:schemeClr val="accent2"/>
                </a:solidFill>
              </a:rPr>
              <a:t>反システム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で</a:t>
            </a:r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基本情報（</a:t>
            </a:r>
            <a:r>
              <a:rPr kumimoji="1" lang="en-US" altLang="ja-JP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STEP1</a:t>
            </a:r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）と関係企業情報（</a:t>
            </a:r>
            <a:r>
              <a:rPr kumimoji="1" lang="en-US" altLang="ja-JP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STEP2</a:t>
            </a:r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）を入力</a:t>
            </a:r>
            <a:endParaRPr kumimoji="1" lang="en-US" altLang="ja-JP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フローチャート: 判断 8"/>
          <p:cNvSpPr/>
          <p:nvPr/>
        </p:nvSpPr>
        <p:spPr>
          <a:xfrm>
            <a:off x="2945359" y="2850704"/>
            <a:ext cx="4355184" cy="658089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関係企業の有無</a:t>
            </a:r>
            <a:endParaRPr kumimoji="1" lang="ja-JP" altLang="en-US" sz="1200" dirty="0"/>
          </a:p>
        </p:txBody>
      </p:sp>
      <p:sp>
        <p:nvSpPr>
          <p:cNvPr id="10" name="正方形/長方形 9"/>
          <p:cNvSpPr/>
          <p:nvPr/>
        </p:nvSpPr>
        <p:spPr>
          <a:xfrm>
            <a:off x="3156946" y="3852647"/>
            <a:ext cx="6466005" cy="5763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研究責任者</a:t>
            </a:r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が研究分担者・自身の利益相反を申告（</a:t>
            </a:r>
            <a:r>
              <a:rPr kumimoji="1" lang="en-US" altLang="ja-JP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STEP3</a:t>
            </a:r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・</a:t>
            </a:r>
            <a:r>
              <a:rPr kumimoji="1" lang="en-US" altLang="ja-JP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STEP4</a:t>
            </a:r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）後、「利益相反申告依頼」をクリック（</a:t>
            </a:r>
            <a:r>
              <a:rPr kumimoji="1" lang="en-US" altLang="ja-JP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STEP5</a:t>
            </a:r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kumimoji="1" lang="en-US" altLang="ja-JP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156946" y="4772895"/>
            <a:ext cx="6466005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分担者全員</a:t>
            </a:r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が</a:t>
            </a:r>
            <a:r>
              <a:rPr kumimoji="1" lang="ja-JP" altLang="en-US" sz="12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メール記載</a:t>
            </a:r>
            <a:r>
              <a:rPr kumimoji="1" lang="en-US" altLang="ja-JP" sz="12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</a:t>
            </a:r>
            <a:r>
              <a:rPr kumimoji="1" lang="ja-JP" altLang="en-US" sz="12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もしくは利益相反システムから</a:t>
            </a:r>
            <a:r>
              <a:rPr kumimoji="1" lang="ja-JP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関係</a:t>
            </a:r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企業</a:t>
            </a:r>
            <a:r>
              <a:rPr kumimoji="1" lang="ja-JP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と</a:t>
            </a:r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の利益相反を申告</a:t>
            </a:r>
            <a:endParaRPr kumimoji="1" lang="en-US" altLang="ja-JP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156945" y="5476749"/>
            <a:ext cx="6466005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研究責任者</a:t>
            </a:r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が</a:t>
            </a:r>
            <a:r>
              <a:rPr kumimoji="1" lang="ja-JP" altLang="en-US" sz="1200" dirty="0">
                <a:solidFill>
                  <a:schemeClr val="accent2"/>
                </a:solidFill>
              </a:rPr>
              <a:t>利益相反システム</a:t>
            </a:r>
            <a:r>
              <a:rPr kumimoji="1" lang="ja-JP" altLang="en-US" sz="1200" dirty="0">
                <a:solidFill>
                  <a:schemeClr val="tx1"/>
                </a:solidFill>
              </a:rPr>
              <a:t>で</a:t>
            </a:r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分担者全員の申告を確認し、「申告」（</a:t>
            </a:r>
            <a:r>
              <a:rPr kumimoji="1" lang="en-US" altLang="ja-JP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STEP6</a:t>
            </a:r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156946" y="6180605"/>
            <a:ext cx="6466004" cy="5049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研究責任者</a:t>
            </a:r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が</a:t>
            </a:r>
            <a:r>
              <a:rPr kumimoji="1" lang="ja-JP" altLang="en-US" sz="1200" dirty="0">
                <a:solidFill>
                  <a:schemeClr val="accent2"/>
                </a:solidFill>
              </a:rPr>
              <a:t>利益相</a:t>
            </a:r>
            <a:r>
              <a:rPr kumimoji="1" lang="ja-JP" altLang="en-US" sz="1200" dirty="0" smtClean="0">
                <a:solidFill>
                  <a:schemeClr val="accent2"/>
                </a:solidFill>
              </a:rPr>
              <a:t>反システム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の</a:t>
            </a:r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人</a:t>
            </a:r>
            <a:r>
              <a:rPr kumimoji="1" lang="ja-JP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指針に基づく臨床</a:t>
            </a:r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研究自己</a:t>
            </a:r>
            <a:r>
              <a:rPr kumimoji="1" lang="ja-JP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申告</a:t>
            </a:r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メニューの「各書類への</a:t>
            </a:r>
            <a:r>
              <a:rPr kumimoji="1" lang="en-US" altLang="ja-JP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COI</a:t>
            </a:r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記載確認待ち」で記載確認</a:t>
            </a:r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22951" y="6180606"/>
            <a:ext cx="1013669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申告完了</a:t>
            </a:r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下矢印 14"/>
          <p:cNvSpPr/>
          <p:nvPr/>
        </p:nvSpPr>
        <p:spPr>
          <a:xfrm>
            <a:off x="4937213" y="1172502"/>
            <a:ext cx="371475" cy="23332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下矢印 15"/>
          <p:cNvSpPr/>
          <p:nvPr/>
        </p:nvSpPr>
        <p:spPr>
          <a:xfrm>
            <a:off x="4937212" y="1858261"/>
            <a:ext cx="371475" cy="23332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下矢印 16"/>
          <p:cNvSpPr/>
          <p:nvPr/>
        </p:nvSpPr>
        <p:spPr>
          <a:xfrm>
            <a:off x="4937211" y="2562115"/>
            <a:ext cx="371475" cy="23332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カギ線コネクタ 18"/>
          <p:cNvCxnSpPr>
            <a:stCxn id="9" idx="1"/>
            <a:endCxn id="14" idx="0"/>
          </p:cNvCxnSpPr>
          <p:nvPr/>
        </p:nvCxnSpPr>
        <p:spPr>
          <a:xfrm rot="10800000" flipV="1">
            <a:off x="1129787" y="3179748"/>
            <a:ext cx="1815573" cy="3000857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カギ線コネクタ 22"/>
          <p:cNvCxnSpPr>
            <a:stCxn id="9" idx="3"/>
          </p:cNvCxnSpPr>
          <p:nvPr/>
        </p:nvCxnSpPr>
        <p:spPr>
          <a:xfrm>
            <a:off x="7300543" y="3179749"/>
            <a:ext cx="624257" cy="672898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下矢印 24"/>
          <p:cNvSpPr/>
          <p:nvPr/>
        </p:nvSpPr>
        <p:spPr>
          <a:xfrm>
            <a:off x="6204209" y="4484306"/>
            <a:ext cx="371475" cy="23332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下矢印 25"/>
          <p:cNvSpPr/>
          <p:nvPr/>
        </p:nvSpPr>
        <p:spPr>
          <a:xfrm>
            <a:off x="6204209" y="5188160"/>
            <a:ext cx="371475" cy="23332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下矢印 26"/>
          <p:cNvSpPr/>
          <p:nvPr/>
        </p:nvSpPr>
        <p:spPr>
          <a:xfrm>
            <a:off x="6204209" y="5892014"/>
            <a:ext cx="371475" cy="23332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下矢印 28"/>
          <p:cNvSpPr/>
          <p:nvPr/>
        </p:nvSpPr>
        <p:spPr>
          <a:xfrm rot="5400000">
            <a:off x="2211045" y="6080077"/>
            <a:ext cx="371475" cy="572532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693833" y="2814239"/>
            <a:ext cx="687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なし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462138" y="2804936"/>
            <a:ext cx="687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あり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516729" y="1846574"/>
            <a:ext cx="3941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solidFill>
                  <a:schemeClr val="accent2"/>
                </a:solidFill>
              </a:rPr>
              <a:t>利益相反システム</a:t>
            </a:r>
            <a:r>
              <a:rPr kumimoji="1" lang="ja-JP" altLang="en-US" sz="1200" dirty="0" smtClean="0"/>
              <a:t>へ自動遷移</a:t>
            </a:r>
            <a:endParaRPr kumimoji="1" lang="ja-JP" altLang="en-US" sz="1200" dirty="0"/>
          </a:p>
        </p:txBody>
      </p:sp>
      <p:sp>
        <p:nvSpPr>
          <p:cNvPr id="34" name="正方形/長方形 33"/>
          <p:cNvSpPr/>
          <p:nvPr/>
        </p:nvSpPr>
        <p:spPr>
          <a:xfrm>
            <a:off x="6652181" y="4465281"/>
            <a:ext cx="31085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利益相反システムから分担者へメール通知</a:t>
            </a:r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05052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下矢印 38"/>
          <p:cNvSpPr/>
          <p:nvPr/>
        </p:nvSpPr>
        <p:spPr>
          <a:xfrm>
            <a:off x="622951" y="3314617"/>
            <a:ext cx="371475" cy="72393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下矢印 39"/>
          <p:cNvSpPr/>
          <p:nvPr/>
        </p:nvSpPr>
        <p:spPr>
          <a:xfrm>
            <a:off x="2672422" y="3346708"/>
            <a:ext cx="371475" cy="723937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9661" y="148364"/>
            <a:ext cx="8016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倫理審査の内容変更申請時の利益相反申告フロー</a:t>
            </a: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22951" y="739142"/>
            <a:ext cx="900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倫理申請完了（研究代表者の決裁終了）</a:t>
            </a:r>
            <a:endParaRPr kumimoji="1" lang="ja-JP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フローチャート: 判断 8"/>
          <p:cNvSpPr/>
          <p:nvPr/>
        </p:nvSpPr>
        <p:spPr>
          <a:xfrm>
            <a:off x="2945359" y="1545779"/>
            <a:ext cx="4355184" cy="658089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新規申請時の利益相反申告</a:t>
            </a:r>
            <a:endParaRPr kumimoji="1" lang="ja-JP" altLang="en-US" sz="1200" dirty="0"/>
          </a:p>
        </p:txBody>
      </p:sp>
      <p:sp>
        <p:nvSpPr>
          <p:cNvPr id="17" name="下矢印 16"/>
          <p:cNvSpPr/>
          <p:nvPr/>
        </p:nvSpPr>
        <p:spPr>
          <a:xfrm>
            <a:off x="4937211" y="1257190"/>
            <a:ext cx="371475" cy="23332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447800" y="1509314"/>
            <a:ext cx="933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WEB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462137" y="1500011"/>
            <a:ext cx="1881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紙（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EXCEL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フローチャート: 判断 27"/>
          <p:cNvSpPr/>
          <p:nvPr/>
        </p:nvSpPr>
        <p:spPr>
          <a:xfrm>
            <a:off x="566145" y="2589744"/>
            <a:ext cx="2590800" cy="658089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申告要件の該否</a:t>
            </a:r>
            <a:endParaRPr kumimoji="1" lang="ja-JP" altLang="en-US" sz="12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79661" y="3491920"/>
            <a:ext cx="1168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該当なし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361289" y="3491920"/>
            <a:ext cx="1168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該当あり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279661" y="4282641"/>
            <a:ext cx="1013669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申告不要</a:t>
            </a:r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1914556" y="4280039"/>
            <a:ext cx="2266950" cy="6151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研究</a:t>
            </a:r>
            <a:r>
              <a:rPr kumimoji="1" lang="ja-JP" alt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責任者</a:t>
            </a:r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が</a:t>
            </a:r>
            <a:r>
              <a:rPr kumimoji="1" lang="ja-JP" altLang="en-US" sz="12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倫理システム</a:t>
            </a:r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から「申告開始」してください</a:t>
            </a:r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3879722" y="2453233"/>
            <a:ext cx="2486451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spAutoFit/>
          </a:bodyPr>
          <a:lstStyle/>
          <a:p>
            <a:r>
              <a:rPr kumimoji="1"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研究者の追加や研究資金源の変更があると、利益相反申告が必要に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なります。</a:t>
            </a:r>
            <a:endParaRPr kumimoji="1" lang="en-US" altLang="ja-JP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申告不要の場合には、倫理システムの「申告開始」ボタンが有効になりません。</a:t>
            </a:r>
            <a:endParaRPr kumimoji="1" lang="en-US" altLang="ja-JP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カギ線コネクタ 2"/>
          <p:cNvCxnSpPr>
            <a:stCxn id="9" idx="1"/>
            <a:endCxn id="28" idx="0"/>
          </p:cNvCxnSpPr>
          <p:nvPr/>
        </p:nvCxnSpPr>
        <p:spPr>
          <a:xfrm rot="10800000" flipV="1">
            <a:off x="1861545" y="1874824"/>
            <a:ext cx="1083814" cy="714920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カギ線コネクタ 47"/>
          <p:cNvCxnSpPr>
            <a:stCxn id="9" idx="3"/>
          </p:cNvCxnSpPr>
          <p:nvPr/>
        </p:nvCxnSpPr>
        <p:spPr>
          <a:xfrm>
            <a:off x="7300543" y="1874824"/>
            <a:ext cx="748081" cy="714920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正方形/長方形 49"/>
          <p:cNvSpPr/>
          <p:nvPr/>
        </p:nvSpPr>
        <p:spPr>
          <a:xfrm>
            <a:off x="216080" y="5344334"/>
            <a:ext cx="3965426" cy="7386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kumimoji="1"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申告対象者：</a:t>
            </a:r>
            <a:endParaRPr kumimoji="1" lang="en-US" altLang="ja-JP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研究者の追加の場合は、追加された研究者のみ</a:t>
            </a:r>
            <a:endParaRPr kumimoji="1" lang="en-US" altLang="ja-JP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研究資金源の変更の場合は、研究者全員</a:t>
            </a:r>
            <a:endParaRPr kumimoji="1" lang="en-US" altLang="ja-JP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6915149" y="2590319"/>
            <a:ext cx="2266950" cy="19901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通常</a:t>
            </a:r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の新規申告の場合と同様に</a:t>
            </a:r>
            <a:r>
              <a:rPr kumimoji="1" lang="ja-JP" alt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研究責任者</a:t>
            </a:r>
            <a:r>
              <a:rPr kumimoji="1" lang="ja-JP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が</a:t>
            </a:r>
            <a:r>
              <a:rPr kumimoji="1" lang="ja-JP" altLang="en-US" sz="1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倫理システム</a:t>
            </a:r>
            <a:r>
              <a:rPr kumimoji="1" lang="ja-JP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から「申告開始」して</a:t>
            </a:r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ください。</a:t>
            </a:r>
            <a:endParaRPr kumimoji="1" lang="en-US" altLang="ja-JP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（次回以降の倫理審査の内容変更は、左のフローのように、必要な場合に、必要な研究者のみが申告することになります）</a:t>
            </a:r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91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下矢印 38"/>
          <p:cNvSpPr/>
          <p:nvPr/>
        </p:nvSpPr>
        <p:spPr>
          <a:xfrm>
            <a:off x="622951" y="3314617"/>
            <a:ext cx="371475" cy="72393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下矢印 39"/>
          <p:cNvSpPr/>
          <p:nvPr/>
        </p:nvSpPr>
        <p:spPr>
          <a:xfrm>
            <a:off x="2672422" y="3346708"/>
            <a:ext cx="371475" cy="723937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下矢印 40"/>
          <p:cNvSpPr/>
          <p:nvPr/>
        </p:nvSpPr>
        <p:spPr>
          <a:xfrm>
            <a:off x="6954954" y="3332501"/>
            <a:ext cx="371475" cy="72393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下矢印 41"/>
          <p:cNvSpPr/>
          <p:nvPr/>
        </p:nvSpPr>
        <p:spPr>
          <a:xfrm>
            <a:off x="9004425" y="3332501"/>
            <a:ext cx="371475" cy="723937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9661" y="148364"/>
            <a:ext cx="9343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【</a:t>
            </a:r>
            <a:r>
              <a:rPr kumimoji="1" lang="ja-JP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移行期</a:t>
            </a:r>
            <a:r>
              <a:rPr kumimoji="1" lang="en-US" altLang="ja-JP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】</a:t>
            </a:r>
            <a:r>
              <a:rPr kumimoji="1" lang="ja-JP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倫理</a:t>
            </a:r>
            <a:r>
              <a:rPr kumimoji="1" lang="ja-JP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審査の内容変更申請時の利益相反申告フロー</a:t>
            </a: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22951" y="739142"/>
            <a:ext cx="9000000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倫理申請完了（研究代表者の決裁終了）</a:t>
            </a:r>
            <a:endParaRPr kumimoji="1" lang="ja-JP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フローチャート: 判断 8"/>
          <p:cNvSpPr/>
          <p:nvPr/>
        </p:nvSpPr>
        <p:spPr>
          <a:xfrm>
            <a:off x="2945359" y="1545779"/>
            <a:ext cx="4355184" cy="658089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新規申請時の利益相反申告</a:t>
            </a:r>
            <a:endParaRPr kumimoji="1" lang="ja-JP" altLang="en-US" sz="1200" dirty="0"/>
          </a:p>
        </p:txBody>
      </p:sp>
      <p:sp>
        <p:nvSpPr>
          <p:cNvPr id="17" name="下矢印 16"/>
          <p:cNvSpPr/>
          <p:nvPr/>
        </p:nvSpPr>
        <p:spPr>
          <a:xfrm>
            <a:off x="4937211" y="1257190"/>
            <a:ext cx="371475" cy="23332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447800" y="1509314"/>
            <a:ext cx="933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WEB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462137" y="1500011"/>
            <a:ext cx="1881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紙（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EXCEL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フローチャート: 判断 27"/>
          <p:cNvSpPr/>
          <p:nvPr/>
        </p:nvSpPr>
        <p:spPr>
          <a:xfrm>
            <a:off x="566145" y="2589744"/>
            <a:ext cx="2590800" cy="658089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申告要件の該否</a:t>
            </a:r>
            <a:endParaRPr kumimoji="1" lang="ja-JP" altLang="en-US" sz="1200" dirty="0"/>
          </a:p>
        </p:txBody>
      </p:sp>
      <p:sp>
        <p:nvSpPr>
          <p:cNvPr id="30" name="フローチャート: 判断 29"/>
          <p:cNvSpPr/>
          <p:nvPr/>
        </p:nvSpPr>
        <p:spPr>
          <a:xfrm>
            <a:off x="6753224" y="2589744"/>
            <a:ext cx="2590800" cy="658089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申告要件の該否</a:t>
            </a:r>
            <a:endParaRPr kumimoji="1" lang="ja-JP" altLang="en-US" sz="12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79661" y="3491920"/>
            <a:ext cx="1168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該当なし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361289" y="3491920"/>
            <a:ext cx="1168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該当あり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668186" y="3491920"/>
            <a:ext cx="1168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該当なし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8749814" y="3491920"/>
            <a:ext cx="1168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該当あり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279661" y="4282641"/>
            <a:ext cx="1013669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申告不要</a:t>
            </a:r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6633856" y="4227625"/>
            <a:ext cx="1013669" cy="3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申告不要</a:t>
            </a:r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8172451" y="4229099"/>
            <a:ext cx="1590674" cy="9144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倫理</a:t>
            </a:r>
            <a:r>
              <a:rPr kumimoji="1" lang="ja-JP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審査</a:t>
            </a:r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委員会事務局に臨床研究利益相反自己申告書を提出してください</a:t>
            </a:r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1914556" y="4280039"/>
            <a:ext cx="2266950" cy="6151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研究</a:t>
            </a:r>
            <a:r>
              <a:rPr kumimoji="1" lang="ja-JP" alt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責任者</a:t>
            </a:r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が</a:t>
            </a:r>
            <a:r>
              <a:rPr kumimoji="1" lang="ja-JP" altLang="en-US" sz="12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倫理システム</a:t>
            </a:r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から「申告開始」してください</a:t>
            </a:r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3879722" y="2525131"/>
            <a:ext cx="2486451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spAutoFit/>
          </a:bodyPr>
          <a:lstStyle/>
          <a:p>
            <a:r>
              <a:rPr kumimoji="1"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研究者の追加や研究資金源の変更があると、利益相反申告が必要になります</a:t>
            </a:r>
            <a:endParaRPr kumimoji="1" lang="en-US" altLang="ja-JP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カギ線コネクタ 2"/>
          <p:cNvCxnSpPr>
            <a:stCxn id="9" idx="1"/>
            <a:endCxn id="28" idx="0"/>
          </p:cNvCxnSpPr>
          <p:nvPr/>
        </p:nvCxnSpPr>
        <p:spPr>
          <a:xfrm rot="10800000" flipV="1">
            <a:off x="1861545" y="1874824"/>
            <a:ext cx="1083814" cy="714920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カギ線コネクタ 47"/>
          <p:cNvCxnSpPr>
            <a:stCxn id="9" idx="3"/>
            <a:endCxn id="30" idx="0"/>
          </p:cNvCxnSpPr>
          <p:nvPr/>
        </p:nvCxnSpPr>
        <p:spPr>
          <a:xfrm>
            <a:off x="7300543" y="1874824"/>
            <a:ext cx="748081" cy="714920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正方形/長方形 48"/>
          <p:cNvSpPr/>
          <p:nvPr/>
        </p:nvSpPr>
        <p:spPr>
          <a:xfrm>
            <a:off x="956985" y="5385595"/>
            <a:ext cx="2486451" cy="7386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spAutoFit/>
          </a:bodyPr>
          <a:lstStyle/>
          <a:p>
            <a:r>
              <a:rPr kumimoji="1"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「該当なし」の場合は「申告開始」のボタンが有効になりません</a:t>
            </a:r>
            <a:endParaRPr kumimoji="1" lang="en-US" altLang="ja-JP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6366173" y="5407955"/>
            <a:ext cx="3396951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spAutoFit/>
          </a:bodyPr>
          <a:lstStyle/>
          <a:p>
            <a:r>
              <a:rPr kumimoji="1"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申告対象者：</a:t>
            </a:r>
            <a:endParaRPr kumimoji="1" lang="en-US" altLang="ja-JP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研究者の追加の場合は、追加された研究者のみ</a:t>
            </a:r>
            <a:endParaRPr kumimoji="1" lang="en-US" altLang="ja-JP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研究資金源の変更の場合は、研究者全員</a:t>
            </a:r>
            <a:endParaRPr kumimoji="1" lang="en-US" altLang="ja-JP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612" y="-1532"/>
            <a:ext cx="9906000" cy="6858000"/>
          </a:xfrm>
          <a:prstGeom prst="rect">
            <a:avLst/>
          </a:prstGeom>
          <a:solidFill>
            <a:srgbClr val="A6A6A6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58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</TotalTime>
  <Words>495</Words>
  <Application>Microsoft Office PowerPoint</Application>
  <PresentationFormat>A4 210 x 297 mm</PresentationFormat>
  <Paragraphs>51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tmdu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sken014</dc:creator>
  <cp:lastModifiedBy>sken014</cp:lastModifiedBy>
  <cp:revision>12</cp:revision>
  <dcterms:created xsi:type="dcterms:W3CDTF">2020-03-12T09:59:45Z</dcterms:created>
  <dcterms:modified xsi:type="dcterms:W3CDTF">2020-03-27T00:26:32Z</dcterms:modified>
</cp:coreProperties>
</file>