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22860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32004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36576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amp;サブタイトル">
    <p:spTree>
      <p:nvGrpSpPr>
        <p:cNvPr id="1" name=""/>
        <p:cNvGrpSpPr/>
        <p:nvPr/>
      </p:nvGrpSpPr>
      <p:grpSpPr>
        <a:xfrm>
          <a:off x="0" y="0"/>
          <a:ext cx="0" cy="0"/>
          <a:chOff x="0" y="0"/>
          <a:chExt cx="0" cy="0"/>
        </a:xfrm>
      </p:grpSpPr>
      <p:sp>
        <p:nvSpPr>
          <p:cNvPr id="11" name="タイトルテキスト"/>
          <p:cNvSpPr txBox="1"/>
          <p:nvPr>
            <p:ph type="title"/>
          </p:nvPr>
        </p:nvSpPr>
        <p:spPr>
          <a:xfrm>
            <a:off x="1778000" y="2298700"/>
            <a:ext cx="20828000" cy="4648200"/>
          </a:xfrm>
          <a:prstGeom prst="rect">
            <a:avLst/>
          </a:prstGeom>
        </p:spPr>
        <p:txBody>
          <a:bodyPr anchor="b"/>
          <a:lstStyle/>
          <a:p>
            <a:pPr/>
            <a:r>
              <a:t>タイトルテキスト</a:t>
            </a:r>
          </a:p>
        </p:txBody>
      </p:sp>
      <p:sp>
        <p:nvSpPr>
          <p:cNvPr id="12" name="本文レベル1…"/>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1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4200"/>
          </a:xfrm>
          <a:prstGeom prst="rect">
            <a:avLst/>
          </a:prstGeom>
        </p:spPr>
        <p:txBody>
          <a:bodyPr anchor="t">
            <a:spAutoFit/>
          </a:bodyPr>
          <a:lstStyle>
            <a:lvl1pPr marL="0" indent="0" algn="ctr">
              <a:spcBef>
                <a:spcPts val="0"/>
              </a:spcBef>
              <a:buSzTx/>
              <a:buNone/>
              <a:defRPr sz="3200"/>
            </a:lvl1pPr>
          </a:lstStyle>
          <a:p>
            <a:pPr/>
            <a:r>
              <a:t>–Johnny Appleseed</a:t>
            </a:r>
          </a:p>
        </p:txBody>
      </p:sp>
      <p:sp>
        <p:nvSpPr>
          <p:cNvPr id="94" name="“ここに引用を入力してください。”"/>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vl1pPr>
          </a:lstStyle>
          <a:p>
            <a:pPr/>
            <a:r>
              <a:t>“ここに引用を入力してください。”</a:t>
            </a:r>
          </a:p>
        </p:txBody>
      </p:sp>
      <p:sp>
        <p:nvSpPr>
          <p:cNvPr id="9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02" name="草が生えた砂丘から見たビーチと海"/>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20" name="草が生えた砂丘から見たビーチと海"/>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タイトルテキスト"/>
          <p:cNvSpPr txBox="1"/>
          <p:nvPr>
            <p:ph type="title"/>
          </p:nvPr>
        </p:nvSpPr>
        <p:spPr>
          <a:xfrm>
            <a:off x="635000" y="9512300"/>
            <a:ext cx="23114000" cy="2006600"/>
          </a:xfrm>
          <a:prstGeom prst="rect">
            <a:avLst/>
          </a:prstGeom>
        </p:spPr>
        <p:txBody>
          <a:bodyPr anchor="b"/>
          <a:lstStyle/>
          <a:p>
            <a:pPr/>
            <a:r>
              <a:t>タイトルテキスト</a:t>
            </a:r>
          </a:p>
        </p:txBody>
      </p:sp>
      <p:sp>
        <p:nvSpPr>
          <p:cNvPr id="22" name="本文レベル1…"/>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2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30" name="タイトルテキスト"/>
          <p:cNvSpPr txBox="1"/>
          <p:nvPr>
            <p:ph type="title"/>
          </p:nvPr>
        </p:nvSpPr>
        <p:spPr>
          <a:xfrm>
            <a:off x="1778000" y="4533900"/>
            <a:ext cx="20828000" cy="4648200"/>
          </a:xfrm>
          <a:prstGeom prst="rect">
            <a:avLst/>
          </a:prstGeom>
        </p:spPr>
        <p:txBody>
          <a:bodyPr/>
          <a:lstStyle/>
          <a:p>
            <a:pPr/>
            <a:r>
              <a:t>タイトルテキスト</a:t>
            </a:r>
          </a:p>
        </p:txBody>
      </p:sp>
      <p:sp>
        <p:nvSpPr>
          <p:cNvPr id="3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38" name="前景に短いフェンスがあるビーチの上を低空飛行しているサギ"/>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タイトルテキスト"/>
          <p:cNvSpPr txBox="1"/>
          <p:nvPr>
            <p:ph type="title"/>
          </p:nvPr>
        </p:nvSpPr>
        <p:spPr>
          <a:xfrm>
            <a:off x="1651000" y="952500"/>
            <a:ext cx="10223500" cy="5549900"/>
          </a:xfrm>
          <a:prstGeom prst="rect">
            <a:avLst/>
          </a:prstGeom>
        </p:spPr>
        <p:txBody>
          <a:bodyPr anchor="b"/>
          <a:lstStyle>
            <a:lvl1pPr>
              <a:defRPr sz="8400"/>
            </a:lvl1pPr>
          </a:lstStyle>
          <a:p>
            <a:pPr/>
            <a:r>
              <a:t>タイトルテキスト</a:t>
            </a:r>
          </a:p>
        </p:txBody>
      </p:sp>
      <p:sp>
        <p:nvSpPr>
          <p:cNvPr id="40" name="本文レベル1…"/>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4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48" name="タイトルテキスト"/>
          <p:cNvSpPr txBox="1"/>
          <p:nvPr>
            <p:ph type="title"/>
          </p:nvPr>
        </p:nvSpPr>
        <p:spPr>
          <a:prstGeom prst="rect">
            <a:avLst/>
          </a:prstGeom>
        </p:spPr>
        <p:txBody>
          <a:bodyPr/>
          <a:lstStyle/>
          <a:p>
            <a:pPr/>
            <a:r>
              <a:t>タイトルテキスト</a:t>
            </a:r>
          </a:p>
        </p:txBody>
      </p:sp>
      <p:sp>
        <p:nvSpPr>
          <p:cNvPr id="4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56" name="タイトルテキスト"/>
          <p:cNvSpPr txBox="1"/>
          <p:nvPr>
            <p:ph type="title"/>
          </p:nvPr>
        </p:nvSpPr>
        <p:spPr>
          <a:prstGeom prst="rect">
            <a:avLst/>
          </a:prstGeom>
        </p:spPr>
        <p:txBody>
          <a:bodyPr/>
          <a:lstStyle/>
          <a:p>
            <a:pPr/>
            <a:r>
              <a:t>タイトルテキスト</a:t>
            </a:r>
          </a:p>
        </p:txBody>
      </p:sp>
      <p:sp>
        <p:nvSpPr>
          <p:cNvPr id="57" name="本文レベル1…"/>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本文レベル1</a:t>
            </a:r>
          </a:p>
          <a:p>
            <a:pPr lvl="1"/>
            <a:r>
              <a:t>本文レベル2</a:t>
            </a:r>
          </a:p>
          <a:p>
            <a:pPr lvl="2"/>
            <a:r>
              <a:t>本文レベル3</a:t>
            </a:r>
          </a:p>
          <a:p>
            <a:pPr lvl="3"/>
            <a:r>
              <a:t>本文レベル4</a:t>
            </a:r>
          </a:p>
          <a:p>
            <a:pPr lvl="4"/>
            <a:r>
              <a:t>本文レベル5</a:t>
            </a:r>
          </a:p>
        </p:txBody>
      </p:sp>
      <p:sp>
        <p:nvSpPr>
          <p:cNvPr id="5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5" name="2つの丘に挟まれた、海に続く砂の小道"/>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タイトルテキスト"/>
          <p:cNvSpPr txBox="1"/>
          <p:nvPr>
            <p:ph type="title"/>
          </p:nvPr>
        </p:nvSpPr>
        <p:spPr>
          <a:prstGeom prst="rect">
            <a:avLst/>
          </a:prstGeom>
        </p:spPr>
        <p:txBody>
          <a:bodyPr/>
          <a:lstStyle/>
          <a:p>
            <a:pPr/>
            <a:r>
              <a:t>タイトルテキスト</a:t>
            </a:r>
          </a:p>
        </p:txBody>
      </p:sp>
      <p:sp>
        <p:nvSpPr>
          <p:cNvPr id="67" name="本文レベル1…"/>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本文レベル1</a:t>
            </a:r>
          </a:p>
          <a:p>
            <a:pPr lvl="1"/>
            <a:r>
              <a:t>本文レベル2</a:t>
            </a:r>
          </a:p>
          <a:p>
            <a:pPr lvl="2"/>
            <a:r>
              <a:t>本文レベル3</a:t>
            </a:r>
          </a:p>
          <a:p>
            <a:pPr lvl="3"/>
            <a:r>
              <a:t>本文レベル4</a:t>
            </a:r>
          </a:p>
          <a:p>
            <a:pPr lvl="4"/>
            <a:r>
              <a:t>本文レベル5</a:t>
            </a:r>
          </a:p>
        </p:txBody>
      </p:sp>
      <p:sp>
        <p:nvSpPr>
          <p:cNvPr id="6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75" name="本文レベル1…"/>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本文レベル1</a:t>
            </a:r>
          </a:p>
          <a:p>
            <a:pPr lvl="1"/>
            <a:r>
              <a:t>本文レベル2</a:t>
            </a:r>
          </a:p>
          <a:p>
            <a:pPr lvl="2"/>
            <a:r>
              <a:t>本文レベル3</a:t>
            </a:r>
          </a:p>
          <a:p>
            <a:pPr lvl="3"/>
            <a:r>
              <a:t>本文レベル4</a:t>
            </a:r>
          </a:p>
          <a:p>
            <a:pPr lvl="4"/>
            <a:r>
              <a:t>本文レベル5</a:t>
            </a:r>
          </a:p>
        </p:txBody>
      </p:sp>
      <p:sp>
        <p:nvSpPr>
          <p:cNvPr id="7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83" name="2つの丘に挟まれた、海に続く砂の小道"/>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前景に短いフェンスがあるビーチの上を低空飛行しているサギ"/>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草が生えた砂丘から見たビーチと海"/>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スライド番号"/>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pPr/>
            <a:fld id="{86CB4B4D-7CA3-9044-876B-883B54F8677D}" type="slidenum"/>
          </a:p>
        </p:txBody>
      </p:sp>
      <p:sp>
        <p:nvSpPr>
          <p:cNvPr id="4" name="本文レベル1…"/>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1.jpeg"/><Relationship Id="rId4" Type="http://schemas.openxmlformats.org/officeDocument/2006/relationships/image" Target="../media/image2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50.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5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62.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 Id="rId3" Type="http://schemas.openxmlformats.org/officeDocument/2006/relationships/image" Target="../media/image67.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EC44A"/>
        </a:solidFill>
      </p:bgPr>
    </p:bg>
    <p:spTree>
      <p:nvGrpSpPr>
        <p:cNvPr id="1" name=""/>
        <p:cNvGrpSpPr/>
        <p:nvPr/>
      </p:nvGrpSpPr>
      <p:grpSpPr>
        <a:xfrm>
          <a:off x="0" y="0"/>
          <a:ext cx="0" cy="0"/>
          <a:chOff x="0" y="0"/>
          <a:chExt cx="0" cy="0"/>
        </a:xfrm>
      </p:grpSpPr>
      <p:sp>
        <p:nvSpPr>
          <p:cNvPr id="119" name="三角形"/>
          <p:cNvSpPr/>
          <p:nvPr/>
        </p:nvSpPr>
        <p:spPr>
          <a:xfrm>
            <a:off x="7160173" y="4121800"/>
            <a:ext cx="17483411" cy="98312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5" y="0"/>
                </a:moveTo>
                <a:lnTo>
                  <a:pt x="0" y="21600"/>
                </a:lnTo>
                <a:lnTo>
                  <a:pt x="21600" y="21442"/>
                </a:lnTo>
                <a:lnTo>
                  <a:pt x="21525" y="0"/>
                </a:lnTo>
                <a:close/>
              </a:path>
            </a:pathLst>
          </a:custGeom>
          <a:solidFill>
            <a:srgbClr val="0D48FF"/>
          </a:solidFill>
          <a:ln w="12700">
            <a:miter lim="400000"/>
          </a:ln>
        </p:spPr>
        <p:txBody>
          <a:bodyPr lIns="50800" tIns="50800" rIns="50800" bIns="50800" anchor="ctr"/>
          <a:lstStyle/>
          <a:p>
            <a:pPr/>
          </a:p>
        </p:txBody>
      </p:sp>
      <p:sp>
        <p:nvSpPr>
          <p:cNvPr id="120" name="医療系データサイエンス教育ワークショップ"/>
          <p:cNvSpPr txBox="1"/>
          <p:nvPr/>
        </p:nvSpPr>
        <p:spPr>
          <a:xfrm>
            <a:off x="1175140" y="1143125"/>
            <a:ext cx="21585556" cy="1187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500">
                <a:solidFill>
                  <a:srgbClr val="FFFFFF"/>
                </a:solidFill>
                <a:latin typeface="ヒラギノ丸ゴ ProN W4"/>
                <a:ea typeface="ヒラギノ丸ゴ ProN W4"/>
                <a:cs typeface="ヒラギノ丸ゴ ProN W4"/>
                <a:sym typeface="ヒラギノ丸ゴ ProN W4"/>
              </a:defRPr>
            </a:lvl1pPr>
          </a:lstStyle>
          <a:p>
            <a:pPr/>
            <a:r>
              <a:t>医療系データサイエンス教育ワークショップ</a:t>
            </a:r>
          </a:p>
        </p:txBody>
      </p:sp>
      <p:sp>
        <p:nvSpPr>
          <p:cNvPr id="121" name="自然言語処理①"/>
          <p:cNvSpPr txBox="1"/>
          <p:nvPr/>
        </p:nvSpPr>
        <p:spPr>
          <a:xfrm>
            <a:off x="6751999" y="3869981"/>
            <a:ext cx="7581901" cy="1168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400">
                <a:solidFill>
                  <a:srgbClr val="FFFFFF"/>
                </a:solidFill>
                <a:latin typeface="ヒラギノ丸ゴ ProN W4"/>
                <a:ea typeface="ヒラギノ丸ゴ ProN W4"/>
                <a:cs typeface="ヒラギノ丸ゴ ProN W4"/>
                <a:sym typeface="ヒラギノ丸ゴ ProN W4"/>
              </a:defRPr>
            </a:lvl1pPr>
          </a:lstStyle>
          <a:p>
            <a:pPr/>
            <a:r>
              <a:t>自然言語処理①</a:t>
            </a:r>
          </a:p>
        </p:txBody>
      </p:sp>
      <p:sp>
        <p:nvSpPr>
          <p:cNvPr id="122" name="東京医科歯科大学…"/>
          <p:cNvSpPr txBox="1"/>
          <p:nvPr/>
        </p:nvSpPr>
        <p:spPr>
          <a:xfrm>
            <a:off x="16609254" y="9396984"/>
            <a:ext cx="7226301" cy="365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solidFill>
                  <a:srgbClr val="FFFFFF"/>
                </a:solidFill>
                <a:latin typeface="ヒラギノ丸ゴ ProN W4"/>
                <a:ea typeface="ヒラギノ丸ゴ ProN W4"/>
                <a:cs typeface="ヒラギノ丸ゴ ProN W4"/>
                <a:sym typeface="ヒラギノ丸ゴ ProN W4"/>
              </a:defRPr>
            </a:pPr>
            <a:r>
              <a:t>東京医科歯科大学</a:t>
            </a:r>
          </a:p>
          <a:p>
            <a:pPr>
              <a:defRPr sz="7000">
                <a:solidFill>
                  <a:srgbClr val="FFFFFF"/>
                </a:solidFill>
                <a:latin typeface="ヒラギノ丸ゴ ProN W4"/>
                <a:ea typeface="ヒラギノ丸ゴ ProN W4"/>
                <a:cs typeface="ヒラギノ丸ゴ ProN W4"/>
                <a:sym typeface="ヒラギノ丸ゴ ProN W4"/>
              </a:defRPr>
            </a:pPr>
            <a:r>
              <a:t>統合教育機構</a:t>
            </a:r>
          </a:p>
          <a:p>
            <a:pPr>
              <a:defRPr sz="7000">
                <a:solidFill>
                  <a:srgbClr val="FFFFFF"/>
                </a:solidFill>
                <a:latin typeface="ヒラギノ丸ゴ ProN W4"/>
                <a:ea typeface="ヒラギノ丸ゴ ProN W4"/>
                <a:cs typeface="ヒラギノ丸ゴ ProN W4"/>
                <a:sym typeface="ヒラギノ丸ゴ ProN W4"/>
              </a:defRPr>
            </a:pPr>
            <a:r>
              <a:t>須藤毅顕</a:t>
            </a:r>
          </a:p>
        </p:txBody>
      </p:sp>
      <p:sp>
        <p:nvSpPr>
          <p:cNvPr id="123" name="スライド番号"/>
          <p:cNvSpPr txBox="1"/>
          <p:nvPr>
            <p:ph type="sldNum" sz="quarter" idx="2"/>
          </p:nvPr>
        </p:nvSpPr>
        <p:spPr>
          <a:xfrm>
            <a:off x="23646993" y="13135094"/>
            <a:ext cx="283770"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 name="スクリーンショット 2024-03-07 16.19.54.png" descr="スクリーンショット 2024-03-07 16.19.54.png"/>
          <p:cNvPicPr>
            <a:picLocks noChangeAspect="1"/>
          </p:cNvPicPr>
          <p:nvPr/>
        </p:nvPicPr>
        <p:blipFill>
          <a:blip r:embed="rId2">
            <a:extLst/>
          </a:blip>
          <a:stretch>
            <a:fillRect/>
          </a:stretch>
        </p:blipFill>
        <p:spPr>
          <a:xfrm>
            <a:off x="377856" y="8320613"/>
            <a:ext cx="6776355" cy="490165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64"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265" name="僕はアップルが好きだ。あれは本当にやばい。"/>
          <p:cNvSpPr txBox="1"/>
          <p:nvPr/>
        </p:nvSpPr>
        <p:spPr>
          <a:xfrm>
            <a:off x="5426555" y="8149057"/>
            <a:ext cx="12619356"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僕はアップルが好きだ。あれは本当にやばい。</a:t>
            </a:r>
          </a:p>
        </p:txBody>
      </p:sp>
      <p:sp>
        <p:nvSpPr>
          <p:cNvPr id="266" name="自然言語の文法、意味、文脈"/>
          <p:cNvSpPr txBox="1"/>
          <p:nvPr/>
        </p:nvSpPr>
        <p:spPr>
          <a:xfrm>
            <a:off x="675703" y="2108455"/>
            <a:ext cx="78740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自然言語の文法、意味、文脈</a:t>
            </a:r>
          </a:p>
        </p:txBody>
      </p:sp>
      <p:sp>
        <p:nvSpPr>
          <p:cNvPr id="267" name="私は 深層学習を 行なっている"/>
          <p:cNvSpPr txBox="1"/>
          <p:nvPr/>
        </p:nvSpPr>
        <p:spPr>
          <a:xfrm>
            <a:off x="2329071" y="3874015"/>
            <a:ext cx="9026018"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私は　深層学習を　行なっている</a:t>
            </a:r>
          </a:p>
        </p:txBody>
      </p:sp>
      <p:sp>
        <p:nvSpPr>
          <p:cNvPr id="268" name="主語"/>
          <p:cNvSpPr txBox="1"/>
          <p:nvPr/>
        </p:nvSpPr>
        <p:spPr>
          <a:xfrm>
            <a:off x="2329071" y="5078181"/>
            <a:ext cx="13081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主語</a:t>
            </a:r>
          </a:p>
        </p:txBody>
      </p:sp>
      <p:sp>
        <p:nvSpPr>
          <p:cNvPr id="269" name="目的語"/>
          <p:cNvSpPr txBox="1"/>
          <p:nvPr/>
        </p:nvSpPr>
        <p:spPr>
          <a:xfrm>
            <a:off x="4538872" y="5078181"/>
            <a:ext cx="19050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目的語</a:t>
            </a:r>
          </a:p>
        </p:txBody>
      </p:sp>
      <p:sp>
        <p:nvSpPr>
          <p:cNvPr id="270" name="動詞"/>
          <p:cNvSpPr txBox="1"/>
          <p:nvPr/>
        </p:nvSpPr>
        <p:spPr>
          <a:xfrm>
            <a:off x="8374271" y="5078181"/>
            <a:ext cx="13081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動詞</a:t>
            </a:r>
          </a:p>
        </p:txBody>
      </p:sp>
      <p:sp>
        <p:nvSpPr>
          <p:cNvPr id="271" name="I  am  doing  deep learning"/>
          <p:cNvSpPr txBox="1"/>
          <p:nvPr/>
        </p:nvSpPr>
        <p:spPr>
          <a:xfrm>
            <a:off x="13198430" y="3874015"/>
            <a:ext cx="8657730"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I  am  doing  deep learning</a:t>
            </a:r>
          </a:p>
        </p:txBody>
      </p:sp>
      <p:sp>
        <p:nvSpPr>
          <p:cNvPr id="272" name="主語"/>
          <p:cNvSpPr txBox="1"/>
          <p:nvPr/>
        </p:nvSpPr>
        <p:spPr>
          <a:xfrm>
            <a:off x="12639630" y="5062638"/>
            <a:ext cx="13081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主語</a:t>
            </a:r>
          </a:p>
        </p:txBody>
      </p:sp>
      <p:sp>
        <p:nvSpPr>
          <p:cNvPr id="273" name="動詞"/>
          <p:cNvSpPr txBox="1"/>
          <p:nvPr/>
        </p:nvSpPr>
        <p:spPr>
          <a:xfrm>
            <a:off x="14366830" y="5062638"/>
            <a:ext cx="13081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動詞</a:t>
            </a:r>
          </a:p>
        </p:txBody>
      </p:sp>
      <p:sp>
        <p:nvSpPr>
          <p:cNvPr id="274" name="目的語"/>
          <p:cNvSpPr txBox="1"/>
          <p:nvPr/>
        </p:nvSpPr>
        <p:spPr>
          <a:xfrm>
            <a:off x="18675877" y="5062638"/>
            <a:ext cx="19050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目的語</a:t>
            </a:r>
          </a:p>
        </p:txBody>
      </p:sp>
      <p:sp>
        <p:nvSpPr>
          <p:cNvPr id="275" name="線"/>
          <p:cNvSpPr/>
          <p:nvPr/>
        </p:nvSpPr>
        <p:spPr>
          <a:xfrm>
            <a:off x="792317" y="7598503"/>
            <a:ext cx="21796068" cy="1"/>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276" name="日本語と英語では文法の法則が違う"/>
          <p:cNvSpPr txBox="1"/>
          <p:nvPr/>
        </p:nvSpPr>
        <p:spPr>
          <a:xfrm>
            <a:off x="6903882" y="6632889"/>
            <a:ext cx="96647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日本語と英語では文法の法則が違う</a:t>
            </a:r>
          </a:p>
        </p:txBody>
      </p:sp>
      <p:sp>
        <p:nvSpPr>
          <p:cNvPr id="277" name="“あれ”とは？…"/>
          <p:cNvSpPr txBox="1"/>
          <p:nvPr/>
        </p:nvSpPr>
        <p:spPr>
          <a:xfrm>
            <a:off x="9672482" y="9802829"/>
            <a:ext cx="9034375" cy="16065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700"/>
            </a:pPr>
            <a:r>
              <a:t>“あれ”とは？</a:t>
            </a:r>
          </a:p>
          <a:p>
            <a:pPr algn="l">
              <a:defRPr sz="4700"/>
            </a:pPr>
            <a:r>
              <a:t>”やばい”はいいこと、悪いこと？</a:t>
            </a:r>
          </a:p>
        </p:txBody>
      </p:sp>
      <p:pic>
        <p:nvPicPr>
          <p:cNvPr id="278" name="DALL·E 2023-12-13 14.27.49 - A fresh, ripe apple resting on a wooden table in natural light, with a vivid red color and a shiny surface, surrounded by leaves.png" descr="DALL·E 2023-12-13 14.27.49 - A fresh, ripe apple resting on a wooden table in natural light, with a vivid red color and a shiny surface, surrounded by leaves.png"/>
          <p:cNvPicPr>
            <a:picLocks noChangeAspect="1"/>
          </p:cNvPicPr>
          <p:nvPr/>
        </p:nvPicPr>
        <p:blipFill>
          <a:blip r:embed="rId2">
            <a:extLst/>
          </a:blip>
          <a:srcRect l="12941" t="10395" r="7590" b="17203"/>
          <a:stretch>
            <a:fillRect/>
          </a:stretch>
        </p:blipFill>
        <p:spPr>
          <a:xfrm>
            <a:off x="1785639" y="10031311"/>
            <a:ext cx="3165179" cy="2883695"/>
          </a:xfrm>
          <a:prstGeom prst="rect">
            <a:avLst/>
          </a:prstGeom>
          <a:ln w="12700">
            <a:miter lim="400000"/>
          </a:ln>
        </p:spPr>
      </p:pic>
      <p:sp>
        <p:nvSpPr>
          <p:cNvPr id="279" name="or"/>
          <p:cNvSpPr txBox="1"/>
          <p:nvPr/>
        </p:nvSpPr>
        <p:spPr>
          <a:xfrm>
            <a:off x="5150923" y="11219934"/>
            <a:ext cx="807898"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or</a:t>
            </a:r>
          </a:p>
        </p:txBody>
      </p:sp>
      <p:sp>
        <p:nvSpPr>
          <p:cNvPr id="280" name="線"/>
          <p:cNvSpPr/>
          <p:nvPr/>
        </p:nvSpPr>
        <p:spPr>
          <a:xfrm>
            <a:off x="2329072" y="4747919"/>
            <a:ext cx="1308101" cy="1"/>
          </a:xfrm>
          <a:prstGeom prst="line">
            <a:avLst/>
          </a:prstGeom>
          <a:ln w="25400">
            <a:solidFill>
              <a:srgbClr val="000000"/>
            </a:solidFill>
            <a:miter lim="400000"/>
          </a:ln>
        </p:spPr>
        <p:txBody>
          <a:bodyPr lIns="50800" tIns="50800" rIns="50800" bIns="50800" anchor="ctr"/>
          <a:lstStyle/>
          <a:p>
            <a:pPr/>
          </a:p>
        </p:txBody>
      </p:sp>
      <p:sp>
        <p:nvSpPr>
          <p:cNvPr id="281" name="線"/>
          <p:cNvSpPr/>
          <p:nvPr/>
        </p:nvSpPr>
        <p:spPr>
          <a:xfrm>
            <a:off x="4183272" y="4747919"/>
            <a:ext cx="2977654" cy="1"/>
          </a:xfrm>
          <a:prstGeom prst="line">
            <a:avLst/>
          </a:prstGeom>
          <a:ln w="25400">
            <a:solidFill>
              <a:srgbClr val="000000"/>
            </a:solidFill>
            <a:miter lim="400000"/>
          </a:ln>
        </p:spPr>
        <p:txBody>
          <a:bodyPr lIns="50800" tIns="50800" rIns="50800" bIns="50800" anchor="ctr"/>
          <a:lstStyle/>
          <a:p>
            <a:pPr/>
          </a:p>
        </p:txBody>
      </p:sp>
      <p:sp>
        <p:nvSpPr>
          <p:cNvPr id="282" name="線"/>
          <p:cNvSpPr/>
          <p:nvPr/>
        </p:nvSpPr>
        <p:spPr>
          <a:xfrm>
            <a:off x="7707026" y="4747919"/>
            <a:ext cx="3655524" cy="1"/>
          </a:xfrm>
          <a:prstGeom prst="line">
            <a:avLst/>
          </a:prstGeom>
          <a:ln w="25400">
            <a:solidFill>
              <a:srgbClr val="000000"/>
            </a:solidFill>
            <a:miter lim="400000"/>
          </a:ln>
        </p:spPr>
        <p:txBody>
          <a:bodyPr lIns="50800" tIns="50800" rIns="50800" bIns="50800" anchor="ctr"/>
          <a:lstStyle/>
          <a:p>
            <a:pPr/>
          </a:p>
        </p:txBody>
      </p:sp>
      <p:sp>
        <p:nvSpPr>
          <p:cNvPr id="283" name="線"/>
          <p:cNvSpPr/>
          <p:nvPr/>
        </p:nvSpPr>
        <p:spPr>
          <a:xfrm>
            <a:off x="13803027" y="4747919"/>
            <a:ext cx="3165079" cy="1"/>
          </a:xfrm>
          <a:prstGeom prst="line">
            <a:avLst/>
          </a:prstGeom>
          <a:ln w="25400">
            <a:solidFill>
              <a:srgbClr val="000000"/>
            </a:solidFill>
            <a:miter lim="400000"/>
          </a:ln>
        </p:spPr>
        <p:txBody>
          <a:bodyPr lIns="50800" tIns="50800" rIns="50800" bIns="50800" anchor="ctr"/>
          <a:lstStyle/>
          <a:p>
            <a:pPr/>
          </a:p>
        </p:txBody>
      </p:sp>
      <p:sp>
        <p:nvSpPr>
          <p:cNvPr id="284" name="線"/>
          <p:cNvSpPr/>
          <p:nvPr/>
        </p:nvSpPr>
        <p:spPr>
          <a:xfrm>
            <a:off x="17384427" y="4747919"/>
            <a:ext cx="4487901" cy="1"/>
          </a:xfrm>
          <a:prstGeom prst="line">
            <a:avLst/>
          </a:prstGeom>
          <a:ln w="25400">
            <a:solidFill>
              <a:srgbClr val="000000"/>
            </a:solidFill>
            <a:miter lim="400000"/>
          </a:ln>
        </p:spPr>
        <p:txBody>
          <a:bodyPr lIns="50800" tIns="50800" rIns="50800" bIns="50800" anchor="ctr"/>
          <a:lstStyle/>
          <a:p>
            <a:pPr/>
          </a:p>
        </p:txBody>
      </p:sp>
      <p:sp>
        <p:nvSpPr>
          <p:cNvPr id="285" name="線"/>
          <p:cNvSpPr/>
          <p:nvPr/>
        </p:nvSpPr>
        <p:spPr>
          <a:xfrm>
            <a:off x="13066427" y="4747919"/>
            <a:ext cx="454507" cy="1"/>
          </a:xfrm>
          <a:prstGeom prst="line">
            <a:avLst/>
          </a:prstGeom>
          <a:ln w="25400">
            <a:solidFill>
              <a:srgbClr val="000000"/>
            </a:solidFill>
            <a:miter lim="400000"/>
          </a:ln>
        </p:spPr>
        <p:txBody>
          <a:bodyPr lIns="50800" tIns="50800" rIns="50800" bIns="50800" anchor="ctr"/>
          <a:lstStyle/>
          <a:p>
            <a:pPr/>
          </a:p>
        </p:txBody>
      </p:sp>
      <p:sp>
        <p:nvSpPr>
          <p:cNvPr id="286" name="スラング、方言など、自然言語は多様で複雑"/>
          <p:cNvSpPr txBox="1"/>
          <p:nvPr/>
        </p:nvSpPr>
        <p:spPr>
          <a:xfrm>
            <a:off x="10303469" y="12374188"/>
            <a:ext cx="11976228" cy="7302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スラング、方言など、自然言語は多様で複雑</a:t>
            </a:r>
          </a:p>
        </p:txBody>
      </p:sp>
      <p:sp>
        <p:nvSpPr>
          <p:cNvPr id="287" name="自然言語の複雑性"/>
          <p:cNvSpPr txBox="1"/>
          <p:nvPr/>
        </p:nvSpPr>
        <p:spPr>
          <a:xfrm>
            <a:off x="8832850" y="339719"/>
            <a:ext cx="6718301" cy="9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solidFill>
                  <a:srgbClr val="FFFFFF"/>
                </a:solidFill>
              </a:defRPr>
            </a:lvl1pPr>
          </a:lstStyle>
          <a:p>
            <a:pPr/>
            <a:r>
              <a:t>自然言語の複雑性</a:t>
            </a:r>
          </a:p>
        </p:txBody>
      </p:sp>
      <p:sp>
        <p:nvSpPr>
          <p:cNvPr id="288" name="https://www.apple.com/jp/shop/buy-iphone/iphone-13"/>
          <p:cNvSpPr txBox="1"/>
          <p:nvPr/>
        </p:nvSpPr>
        <p:spPr>
          <a:xfrm>
            <a:off x="4582376" y="13384668"/>
            <a:ext cx="5028503" cy="273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https://www.apple.com/jp/shop/buy-iphone/iphone-13</a:t>
            </a:r>
          </a:p>
        </p:txBody>
      </p:sp>
      <p:pic>
        <p:nvPicPr>
          <p:cNvPr id="289" name="スクリーンショット 2024-02-26 10.07.43.png" descr="スクリーンショット 2024-02-26 10.07.43.png"/>
          <p:cNvPicPr>
            <a:picLocks noChangeAspect="1"/>
          </p:cNvPicPr>
          <p:nvPr/>
        </p:nvPicPr>
        <p:blipFill>
          <a:blip r:embed="rId3">
            <a:extLst/>
          </a:blip>
          <a:stretch>
            <a:fillRect/>
          </a:stretch>
        </p:blipFill>
        <p:spPr>
          <a:xfrm>
            <a:off x="6113667" y="9778219"/>
            <a:ext cx="1965921" cy="3588282"/>
          </a:xfrm>
          <a:prstGeom prst="rect">
            <a:avLst/>
          </a:prstGeom>
          <a:ln w="12700">
            <a:miter lim="400000"/>
          </a:ln>
        </p:spPr>
      </p:pic>
      <p:sp>
        <p:nvSpPr>
          <p:cNvPr id="290" name="スライド番号"/>
          <p:cNvSpPr txBox="1"/>
          <p:nvPr>
            <p:ph type="sldNum" sz="quarter" idx="2"/>
          </p:nvPr>
        </p:nvSpPr>
        <p:spPr>
          <a:xfrm>
            <a:off x="2353521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93"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294" name="NLPの基礎技術(参考)"/>
          <p:cNvSpPr txBox="1"/>
          <p:nvPr/>
        </p:nvSpPr>
        <p:spPr>
          <a:xfrm>
            <a:off x="8818505" y="390519"/>
            <a:ext cx="7343890" cy="831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solidFill>
                  <a:srgbClr val="FFFFFF"/>
                </a:solidFill>
              </a:defRPr>
            </a:lvl1pPr>
          </a:lstStyle>
          <a:p>
            <a:pPr/>
            <a:r>
              <a:t>NLPの基礎技術(参考)</a:t>
            </a:r>
          </a:p>
        </p:txBody>
      </p:sp>
      <p:sp>
        <p:nvSpPr>
          <p:cNvPr id="295" name="自然言語処理の基礎技術には形態素解析、係り受け解析、固有表現抽出などがあります"/>
          <p:cNvSpPr txBox="1"/>
          <p:nvPr/>
        </p:nvSpPr>
        <p:spPr>
          <a:xfrm>
            <a:off x="495299" y="2095643"/>
            <a:ext cx="2339340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自然言語処理の基礎技術には形態素解析、係り受け解析、固有表現抽出などがあります</a:t>
            </a:r>
          </a:p>
        </p:txBody>
      </p:sp>
      <p:sp>
        <p:nvSpPr>
          <p:cNvPr id="296" name="形態素解析"/>
          <p:cNvSpPr txBox="1"/>
          <p:nvPr/>
        </p:nvSpPr>
        <p:spPr>
          <a:xfrm>
            <a:off x="2959100" y="4425745"/>
            <a:ext cx="3098800"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形態素解析</a:t>
            </a:r>
          </a:p>
        </p:txBody>
      </p:sp>
      <p:sp>
        <p:nvSpPr>
          <p:cNvPr id="297" name="係り受け解析"/>
          <p:cNvSpPr txBox="1"/>
          <p:nvPr/>
        </p:nvSpPr>
        <p:spPr>
          <a:xfrm>
            <a:off x="10902950" y="4425745"/>
            <a:ext cx="3695700"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係り受け解析</a:t>
            </a:r>
          </a:p>
        </p:txBody>
      </p:sp>
      <p:sp>
        <p:nvSpPr>
          <p:cNvPr id="298" name="固有表現抽出"/>
          <p:cNvSpPr txBox="1"/>
          <p:nvPr/>
        </p:nvSpPr>
        <p:spPr>
          <a:xfrm>
            <a:off x="18824142" y="4425745"/>
            <a:ext cx="369570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固有表現抽出</a:t>
            </a:r>
          </a:p>
        </p:txBody>
      </p:sp>
      <p:sp>
        <p:nvSpPr>
          <p:cNvPr id="299" name="いずれも文や単語をコンピュータに理解させるための解析手法"/>
          <p:cNvSpPr txBox="1"/>
          <p:nvPr/>
        </p:nvSpPr>
        <p:spPr>
          <a:xfrm>
            <a:off x="4346003" y="11854226"/>
            <a:ext cx="16809594"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いずれも文や単語をコンピュータに理解させるための解析手法</a:t>
            </a:r>
          </a:p>
        </p:txBody>
      </p:sp>
      <p:sp>
        <p:nvSpPr>
          <p:cNvPr id="300" name="太郎は東京医科歯科大学に行った。"/>
          <p:cNvSpPr txBox="1"/>
          <p:nvPr/>
        </p:nvSpPr>
        <p:spPr>
          <a:xfrm>
            <a:off x="6927850" y="3312398"/>
            <a:ext cx="10528300" cy="806450"/>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100"/>
            </a:lvl1pPr>
          </a:lstStyle>
          <a:p>
            <a:pPr/>
            <a:r>
              <a:t>太郎は東京医科歯科大学に行った。</a:t>
            </a:r>
          </a:p>
        </p:txBody>
      </p:sp>
      <p:sp>
        <p:nvSpPr>
          <p:cNvPr id="301" name="太郎(名詞、固有名詞)…"/>
          <p:cNvSpPr txBox="1"/>
          <p:nvPr/>
        </p:nvSpPr>
        <p:spPr>
          <a:xfrm>
            <a:off x="772236" y="6857531"/>
            <a:ext cx="7548169" cy="4184650"/>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latin typeface="+mn-lt"/>
                <a:ea typeface="+mn-ea"/>
                <a:cs typeface="+mn-cs"/>
                <a:sym typeface="ヒラギノ角ゴ ProN W3"/>
              </a:defRPr>
            </a:pPr>
            <a:r>
              <a:t>太郎(名詞、固有名詞)</a:t>
            </a:r>
          </a:p>
          <a:p>
            <a:pPr algn="l">
              <a:defRPr sz="3700">
                <a:latin typeface="+mn-lt"/>
                <a:ea typeface="+mn-ea"/>
                <a:cs typeface="+mn-cs"/>
                <a:sym typeface="ヒラギノ角ゴ ProN W3"/>
              </a:defRPr>
            </a:pPr>
            <a:r>
              <a:t>は(助詞、係助詞)</a:t>
            </a:r>
          </a:p>
          <a:p>
            <a:pPr algn="l">
              <a:defRPr sz="3700">
                <a:latin typeface="+mn-lt"/>
                <a:ea typeface="+mn-ea"/>
                <a:cs typeface="+mn-cs"/>
                <a:sym typeface="ヒラギノ角ゴ ProN W3"/>
              </a:defRPr>
            </a:pPr>
            <a:r>
              <a:t>東京医科歯科大学(名詞、固有名詞)</a:t>
            </a:r>
          </a:p>
          <a:p>
            <a:pPr algn="l">
              <a:defRPr sz="3700">
                <a:latin typeface="+mn-lt"/>
                <a:ea typeface="+mn-ea"/>
                <a:cs typeface="+mn-cs"/>
                <a:sym typeface="ヒラギノ角ゴ ProN W3"/>
              </a:defRPr>
            </a:pPr>
            <a:r>
              <a:t>に(助詞、格助詞)</a:t>
            </a:r>
          </a:p>
          <a:p>
            <a:pPr algn="l">
              <a:defRPr sz="3700">
                <a:latin typeface="+mn-lt"/>
                <a:ea typeface="+mn-ea"/>
                <a:cs typeface="+mn-cs"/>
                <a:sym typeface="ヒラギノ角ゴ ProN W3"/>
              </a:defRPr>
            </a:pPr>
            <a:r>
              <a:t>行っ(動詞、連用形)</a:t>
            </a:r>
          </a:p>
          <a:p>
            <a:pPr algn="l">
              <a:defRPr sz="3700">
                <a:latin typeface="+mn-lt"/>
                <a:ea typeface="+mn-ea"/>
                <a:cs typeface="+mn-cs"/>
                <a:sym typeface="ヒラギノ角ゴ ProN W3"/>
              </a:defRPr>
            </a:pPr>
            <a:r>
              <a:t>た(助動詞、終止形)</a:t>
            </a:r>
          </a:p>
        </p:txBody>
      </p:sp>
      <p:sp>
        <p:nvSpPr>
          <p:cNvPr id="302" name="太郎 は 東京医科歯科大学 に 行った"/>
          <p:cNvSpPr txBox="1"/>
          <p:nvPr/>
        </p:nvSpPr>
        <p:spPr>
          <a:xfrm>
            <a:off x="8858656" y="8481143"/>
            <a:ext cx="841095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atin typeface="+mn-lt"/>
                <a:ea typeface="+mn-ea"/>
                <a:cs typeface="+mn-cs"/>
                <a:sym typeface="ヒラギノ角ゴ ProN W3"/>
              </a:defRPr>
            </a:lvl1pPr>
          </a:lstStyle>
          <a:p>
            <a:pPr/>
            <a:r>
              <a:t>太郎 は 東京医科歯科大学 に 行った</a:t>
            </a:r>
          </a:p>
        </p:txBody>
      </p:sp>
      <p:sp>
        <p:nvSpPr>
          <p:cNvPr id="303" name="太郎：人名…"/>
          <p:cNvSpPr txBox="1"/>
          <p:nvPr/>
        </p:nvSpPr>
        <p:spPr>
          <a:xfrm>
            <a:off x="18061863" y="7972601"/>
            <a:ext cx="5803901" cy="1339851"/>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latin typeface="+mn-lt"/>
                <a:ea typeface="+mn-ea"/>
                <a:cs typeface="+mn-cs"/>
                <a:sym typeface="ヒラギノ角ゴ ProN W3"/>
              </a:defRPr>
            </a:pPr>
            <a:r>
              <a:t>太郎：人名</a:t>
            </a:r>
          </a:p>
          <a:p>
            <a:pPr algn="l">
              <a:defRPr sz="3700">
                <a:latin typeface="+mn-lt"/>
                <a:ea typeface="+mn-ea"/>
                <a:cs typeface="+mn-cs"/>
                <a:sym typeface="ヒラギノ角ゴ ProN W3"/>
              </a:defRPr>
            </a:pPr>
            <a:r>
              <a:t>東京医科歯科大学：組織名</a:t>
            </a:r>
          </a:p>
        </p:txBody>
      </p:sp>
      <p:sp>
        <p:nvSpPr>
          <p:cNvPr id="304" name="線"/>
          <p:cNvSpPr/>
          <p:nvPr/>
        </p:nvSpPr>
        <p:spPr>
          <a:xfrm>
            <a:off x="9570956" y="7146027"/>
            <a:ext cx="6852542" cy="1203057"/>
          </a:xfrm>
          <a:custGeom>
            <a:avLst/>
            <a:gdLst/>
            <a:ahLst/>
            <a:cxnLst>
              <a:cxn ang="0">
                <a:pos x="wd2" y="hd2"/>
              </a:cxn>
              <a:cxn ang="5400000">
                <a:pos x="wd2" y="hd2"/>
              </a:cxn>
              <a:cxn ang="10800000">
                <a:pos x="wd2" y="hd2"/>
              </a:cxn>
              <a:cxn ang="16200000">
                <a:pos x="wd2" y="hd2"/>
              </a:cxn>
            </a:cxnLst>
            <a:rect l="0" t="0" r="r" b="b"/>
            <a:pathLst>
              <a:path w="21600" h="21508" fill="norm" stroke="1" extrusionOk="0">
                <a:moveTo>
                  <a:pt x="0" y="21508"/>
                </a:moveTo>
                <a:cubicBezTo>
                  <a:pt x="308" y="17387"/>
                  <a:pt x="788" y="13753"/>
                  <a:pt x="1399" y="10921"/>
                </a:cubicBezTo>
                <a:cubicBezTo>
                  <a:pt x="2033" y="7983"/>
                  <a:pt x="2783" y="6017"/>
                  <a:pt x="3557" y="4525"/>
                </a:cubicBezTo>
                <a:cubicBezTo>
                  <a:pt x="5650" y="495"/>
                  <a:pt x="7879" y="-92"/>
                  <a:pt x="10086" y="11"/>
                </a:cubicBezTo>
                <a:cubicBezTo>
                  <a:pt x="12630" y="129"/>
                  <a:pt x="15175" y="1145"/>
                  <a:pt x="17612" y="5007"/>
                </a:cubicBezTo>
                <a:cubicBezTo>
                  <a:pt x="18526" y="6455"/>
                  <a:pt x="19426" y="8317"/>
                  <a:pt x="20186" y="11506"/>
                </a:cubicBezTo>
                <a:cubicBezTo>
                  <a:pt x="20771" y="13958"/>
                  <a:pt x="21255" y="17125"/>
                  <a:pt x="21600" y="20794"/>
                </a:cubicBezTo>
              </a:path>
            </a:pathLst>
          </a:custGeom>
          <a:ln w="63500">
            <a:solidFill>
              <a:srgbClr val="000000"/>
            </a:solidFill>
            <a:miter lim="400000"/>
            <a:tailEnd type="triangle"/>
          </a:ln>
        </p:spPr>
        <p:txBody>
          <a:bodyPr lIns="50800" tIns="50800" rIns="50800" bIns="50800" anchor="ctr"/>
          <a:lstStyle/>
          <a:p>
            <a:pPr/>
          </a:p>
        </p:txBody>
      </p:sp>
      <p:sp>
        <p:nvSpPr>
          <p:cNvPr id="305" name="線"/>
          <p:cNvSpPr/>
          <p:nvPr/>
        </p:nvSpPr>
        <p:spPr>
          <a:xfrm>
            <a:off x="12868293" y="9209497"/>
            <a:ext cx="3544324" cy="903447"/>
          </a:xfrm>
          <a:custGeom>
            <a:avLst/>
            <a:gdLst/>
            <a:ahLst/>
            <a:cxnLst>
              <a:cxn ang="0">
                <a:pos x="wd2" y="hd2"/>
              </a:cxn>
              <a:cxn ang="5400000">
                <a:pos x="wd2" y="hd2"/>
              </a:cxn>
              <a:cxn ang="10800000">
                <a:pos x="wd2" y="hd2"/>
              </a:cxn>
              <a:cxn ang="16200000">
                <a:pos x="wd2" y="hd2"/>
              </a:cxn>
            </a:cxnLst>
            <a:rect l="0" t="0" r="r" b="b"/>
            <a:pathLst>
              <a:path w="21600" h="21119" fill="norm" stroke="1" extrusionOk="0">
                <a:moveTo>
                  <a:pt x="0" y="2385"/>
                </a:moveTo>
                <a:cubicBezTo>
                  <a:pt x="445" y="6699"/>
                  <a:pt x="1193" y="10457"/>
                  <a:pt x="2162" y="13235"/>
                </a:cubicBezTo>
                <a:cubicBezTo>
                  <a:pt x="3631" y="17446"/>
                  <a:pt x="5456" y="19066"/>
                  <a:pt x="7269" y="20057"/>
                </a:cubicBezTo>
                <a:cubicBezTo>
                  <a:pt x="10090" y="21600"/>
                  <a:pt x="13022" y="21584"/>
                  <a:pt x="15743" y="19191"/>
                </a:cubicBezTo>
                <a:cubicBezTo>
                  <a:pt x="16982" y="18101"/>
                  <a:pt x="18162" y="16514"/>
                  <a:pt x="19201" y="13582"/>
                </a:cubicBezTo>
                <a:cubicBezTo>
                  <a:pt x="20383" y="10246"/>
                  <a:pt x="21231" y="5450"/>
                  <a:pt x="21600" y="0"/>
                </a:cubicBezTo>
              </a:path>
            </a:pathLst>
          </a:custGeom>
          <a:ln w="50800">
            <a:solidFill>
              <a:srgbClr val="000000"/>
            </a:solidFill>
            <a:miter lim="400000"/>
            <a:tailEnd type="triangle"/>
          </a:ln>
        </p:spPr>
        <p:txBody>
          <a:bodyPr lIns="50800" tIns="50800" rIns="50800" bIns="50800" anchor="ctr"/>
          <a:lstStyle/>
          <a:p>
            <a:pPr/>
          </a:p>
        </p:txBody>
      </p:sp>
      <p:sp>
        <p:nvSpPr>
          <p:cNvPr id="306" name="線"/>
          <p:cNvSpPr/>
          <p:nvPr/>
        </p:nvSpPr>
        <p:spPr>
          <a:xfrm flipH="1">
            <a:off x="9566293" y="9105925"/>
            <a:ext cx="754293" cy="507862"/>
          </a:xfrm>
          <a:custGeom>
            <a:avLst/>
            <a:gdLst/>
            <a:ahLst/>
            <a:cxnLst>
              <a:cxn ang="0">
                <a:pos x="wd2" y="hd2"/>
              </a:cxn>
              <a:cxn ang="5400000">
                <a:pos x="wd2" y="hd2"/>
              </a:cxn>
              <a:cxn ang="10800000">
                <a:pos x="wd2" y="hd2"/>
              </a:cxn>
              <a:cxn ang="16200000">
                <a:pos x="wd2" y="hd2"/>
              </a:cxn>
            </a:cxnLst>
            <a:rect l="0" t="0" r="r" b="b"/>
            <a:pathLst>
              <a:path w="21600" h="21119" fill="norm" stroke="1" extrusionOk="0">
                <a:moveTo>
                  <a:pt x="0" y="2385"/>
                </a:moveTo>
                <a:cubicBezTo>
                  <a:pt x="445" y="6699"/>
                  <a:pt x="1193" y="10457"/>
                  <a:pt x="2162" y="13235"/>
                </a:cubicBezTo>
                <a:cubicBezTo>
                  <a:pt x="3631" y="17446"/>
                  <a:pt x="5456" y="19066"/>
                  <a:pt x="7269" y="20057"/>
                </a:cubicBezTo>
                <a:cubicBezTo>
                  <a:pt x="10090" y="21600"/>
                  <a:pt x="13022" y="21584"/>
                  <a:pt x="15743" y="19191"/>
                </a:cubicBezTo>
                <a:cubicBezTo>
                  <a:pt x="16982" y="18101"/>
                  <a:pt x="18162" y="16514"/>
                  <a:pt x="19201" y="13582"/>
                </a:cubicBezTo>
                <a:cubicBezTo>
                  <a:pt x="20383" y="10246"/>
                  <a:pt x="21231" y="5450"/>
                  <a:pt x="21600" y="0"/>
                </a:cubicBezTo>
              </a:path>
            </a:pathLst>
          </a:custGeom>
          <a:ln w="50800">
            <a:solidFill>
              <a:srgbClr val="000000"/>
            </a:solidFill>
            <a:miter lim="400000"/>
            <a:tailEnd type="triangle"/>
          </a:ln>
        </p:spPr>
        <p:txBody>
          <a:bodyPr lIns="50800" tIns="50800" rIns="50800" bIns="50800" anchor="ctr"/>
          <a:lstStyle/>
          <a:p>
            <a:pPr/>
          </a:p>
        </p:txBody>
      </p:sp>
      <p:sp>
        <p:nvSpPr>
          <p:cNvPr id="307" name="線"/>
          <p:cNvSpPr/>
          <p:nvPr/>
        </p:nvSpPr>
        <p:spPr>
          <a:xfrm rot="10800000">
            <a:off x="12571431" y="7646812"/>
            <a:ext cx="2676755" cy="730250"/>
          </a:xfrm>
          <a:custGeom>
            <a:avLst/>
            <a:gdLst/>
            <a:ahLst/>
            <a:cxnLst>
              <a:cxn ang="0">
                <a:pos x="wd2" y="hd2"/>
              </a:cxn>
              <a:cxn ang="5400000">
                <a:pos x="wd2" y="hd2"/>
              </a:cxn>
              <a:cxn ang="10800000">
                <a:pos x="wd2" y="hd2"/>
              </a:cxn>
              <a:cxn ang="16200000">
                <a:pos x="wd2" y="hd2"/>
              </a:cxn>
            </a:cxnLst>
            <a:rect l="0" t="0" r="r" b="b"/>
            <a:pathLst>
              <a:path w="21600" h="21119" fill="norm" stroke="1" extrusionOk="0">
                <a:moveTo>
                  <a:pt x="0" y="2385"/>
                </a:moveTo>
                <a:cubicBezTo>
                  <a:pt x="445" y="6699"/>
                  <a:pt x="1193" y="10457"/>
                  <a:pt x="2162" y="13235"/>
                </a:cubicBezTo>
                <a:cubicBezTo>
                  <a:pt x="3631" y="17446"/>
                  <a:pt x="5456" y="19066"/>
                  <a:pt x="7269" y="20057"/>
                </a:cubicBezTo>
                <a:cubicBezTo>
                  <a:pt x="10090" y="21600"/>
                  <a:pt x="13022" y="21584"/>
                  <a:pt x="15743" y="19191"/>
                </a:cubicBezTo>
                <a:cubicBezTo>
                  <a:pt x="16982" y="18101"/>
                  <a:pt x="18162" y="16514"/>
                  <a:pt x="19201" y="13582"/>
                </a:cubicBezTo>
                <a:cubicBezTo>
                  <a:pt x="20383" y="10246"/>
                  <a:pt x="21231" y="5450"/>
                  <a:pt x="21600" y="0"/>
                </a:cubicBezTo>
              </a:path>
            </a:pathLst>
          </a:custGeom>
          <a:ln w="50800">
            <a:solidFill>
              <a:srgbClr val="000000"/>
            </a:solidFill>
            <a:miter lim="400000"/>
            <a:tailEnd type="triangle"/>
          </a:ln>
        </p:spPr>
        <p:txBody>
          <a:bodyPr lIns="50800" tIns="50800" rIns="50800" bIns="50800" anchor="ctr"/>
          <a:lstStyle/>
          <a:p>
            <a:pPr/>
          </a:p>
        </p:txBody>
      </p:sp>
      <p:sp>
        <p:nvSpPr>
          <p:cNvPr id="308" name="テキストを最小の意味を持つ単語(形態素)…"/>
          <p:cNvSpPr txBox="1"/>
          <p:nvPr/>
        </p:nvSpPr>
        <p:spPr>
          <a:xfrm>
            <a:off x="533120" y="5400338"/>
            <a:ext cx="8026401" cy="11620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300"/>
            </a:pPr>
            <a:r>
              <a:t>テキストを最小の意味を持つ単語(形態素)</a:t>
            </a:r>
          </a:p>
          <a:p>
            <a:pPr algn="l">
              <a:defRPr sz="3300"/>
            </a:pPr>
            <a:r>
              <a:t>に分割して品詞を識別する</a:t>
            </a:r>
          </a:p>
        </p:txBody>
      </p:sp>
      <p:sp>
        <p:nvSpPr>
          <p:cNvPr id="309" name="文中の単語間の依存関係を特定する"/>
          <p:cNvSpPr txBox="1"/>
          <p:nvPr/>
        </p:nvSpPr>
        <p:spPr>
          <a:xfrm>
            <a:off x="9219920" y="5673809"/>
            <a:ext cx="8026401"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lvl1pPr>
          </a:lstStyle>
          <a:p>
            <a:pPr/>
            <a:r>
              <a:t>文中の単語間の依存関係を特定する</a:t>
            </a:r>
          </a:p>
        </p:txBody>
      </p:sp>
      <p:sp>
        <p:nvSpPr>
          <p:cNvPr id="310" name="固有名詞を識別し、カテゴリー…"/>
          <p:cNvSpPr txBox="1"/>
          <p:nvPr/>
        </p:nvSpPr>
        <p:spPr>
          <a:xfrm>
            <a:off x="17652720" y="5409863"/>
            <a:ext cx="8026401"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pPr>
            <a:r>
              <a:t>固有名詞を識別し、カテゴリー</a:t>
            </a:r>
          </a:p>
          <a:p>
            <a:pPr algn="l">
              <a:defRPr sz="3600"/>
            </a:pPr>
            <a:r>
              <a:t>に分類する</a:t>
            </a:r>
          </a:p>
        </p:txBody>
      </p:sp>
      <p:sp>
        <p:nvSpPr>
          <p:cNvPr id="311" name="スライド番号"/>
          <p:cNvSpPr txBox="1"/>
          <p:nvPr>
            <p:ph type="sldNum" sz="quarter" idx="2"/>
          </p:nvPr>
        </p:nvSpPr>
        <p:spPr>
          <a:xfrm>
            <a:off x="23535211" y="12972811"/>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14" name="NLP自体は深層学習ではない"/>
          <p:cNvSpPr txBox="1"/>
          <p:nvPr/>
        </p:nvSpPr>
        <p:spPr>
          <a:xfrm>
            <a:off x="7754174" y="403219"/>
            <a:ext cx="931703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NLP自体は深層学習ではない</a:t>
            </a:r>
          </a:p>
        </p:txBody>
      </p:sp>
      <p:sp>
        <p:nvSpPr>
          <p:cNvPr id="315" name="NLPの技術例"/>
          <p:cNvSpPr txBox="1"/>
          <p:nvPr/>
        </p:nvSpPr>
        <p:spPr>
          <a:xfrm>
            <a:off x="2015488" y="2657752"/>
            <a:ext cx="3878581"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NLPの技術例</a:t>
            </a:r>
          </a:p>
        </p:txBody>
      </p:sp>
      <p:sp>
        <p:nvSpPr>
          <p:cNvPr id="316"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317" name="・ルールベースのシステム…"/>
          <p:cNvSpPr txBox="1"/>
          <p:nvPr/>
        </p:nvSpPr>
        <p:spPr>
          <a:xfrm>
            <a:off x="2974877" y="4417564"/>
            <a:ext cx="17266616" cy="345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・ルールベースのシステム</a:t>
            </a:r>
          </a:p>
          <a:p>
            <a:pPr algn="l">
              <a:defRPr sz="4800"/>
            </a:pPr>
            <a:r>
              <a:t>・統計的モデル(n-gramモデル、隠れマルコフモデル(HMM))</a:t>
            </a:r>
          </a:p>
          <a:p>
            <a:pPr algn="l">
              <a:defRPr sz="4800"/>
            </a:pPr>
            <a:r>
              <a:t>・意味ネットワーク、オントロジー</a:t>
            </a:r>
          </a:p>
          <a:p>
            <a:pPr algn="l">
              <a:defRPr sz="4800"/>
            </a:pPr>
            <a:r>
              <a:t>・構文解析</a:t>
            </a:r>
          </a:p>
        </p:txBody>
      </p:sp>
      <p:sp>
        <p:nvSpPr>
          <p:cNvPr id="318" name="これらは現在も使用されているものもあるが、深層学習によってNLP…"/>
          <p:cNvSpPr txBox="1"/>
          <p:nvPr/>
        </p:nvSpPr>
        <p:spPr>
          <a:xfrm>
            <a:off x="2666238" y="9112782"/>
            <a:ext cx="19051525"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これらは現在も使用されているものもあるが、</a:t>
            </a:r>
            <a:r>
              <a:rPr>
                <a:solidFill>
                  <a:schemeClr val="accent5">
                    <a:hueOff val="-82419"/>
                    <a:satOff val="-9513"/>
                    <a:lumOff val="-16343"/>
                  </a:schemeClr>
                </a:solidFill>
              </a:rPr>
              <a:t>深層学習によってNLP</a:t>
            </a:r>
            <a:endParaRPr>
              <a:solidFill>
                <a:schemeClr val="accent5">
                  <a:hueOff val="-82419"/>
                  <a:satOff val="-9513"/>
                  <a:lumOff val="-16343"/>
                </a:schemeClr>
              </a:solidFill>
            </a:endParaRPr>
          </a:p>
          <a:p>
            <a:pPr algn="l">
              <a:defRPr sz="4800">
                <a:solidFill>
                  <a:schemeClr val="accent5">
                    <a:hueOff val="-82419"/>
                    <a:satOff val="-9513"/>
                    <a:lumOff val="-16343"/>
                  </a:schemeClr>
                </a:solidFill>
              </a:defRPr>
            </a:pPr>
            <a:r>
              <a:t>の性能が大幅に向上した</a:t>
            </a:r>
          </a:p>
        </p:txBody>
      </p:sp>
      <p:sp>
        <p:nvSpPr>
          <p:cNvPr id="319" name="スライド番号"/>
          <p:cNvSpPr txBox="1"/>
          <p:nvPr>
            <p:ph type="sldNum" sz="quarter" idx="2"/>
          </p:nvPr>
        </p:nvSpPr>
        <p:spPr>
          <a:xfrm>
            <a:off x="23643400" y="13053953"/>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22" name="自然言語処理の代表的な深層学習モデル"/>
          <p:cNvSpPr txBox="1"/>
          <p:nvPr/>
        </p:nvSpPr>
        <p:spPr>
          <a:xfrm>
            <a:off x="6086505" y="403219"/>
            <a:ext cx="12652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自然言語処理の代表的な深層学習モデル</a:t>
            </a:r>
          </a:p>
        </p:txBody>
      </p:sp>
      <p:sp>
        <p:nvSpPr>
          <p:cNvPr id="323" name="RNN(1986年)…"/>
          <p:cNvSpPr txBox="1"/>
          <p:nvPr/>
        </p:nvSpPr>
        <p:spPr>
          <a:xfrm>
            <a:off x="2087020" y="3568848"/>
            <a:ext cx="7093612" cy="711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RNN(1986年)</a:t>
            </a:r>
          </a:p>
          <a:p>
            <a:pPr algn="l">
              <a:defRPr sz="4800"/>
            </a:pPr>
            <a:r>
              <a:t>Seq2Seq(2014年)</a:t>
            </a:r>
          </a:p>
          <a:p>
            <a:pPr algn="l">
              <a:defRPr sz="4800"/>
            </a:pPr>
            <a:r>
              <a:t>Attention(2015年)</a:t>
            </a:r>
          </a:p>
          <a:p>
            <a:pPr algn="l">
              <a:defRPr sz="4800"/>
            </a:pPr>
            <a:r>
              <a:t>Transformer(2017年)</a:t>
            </a:r>
          </a:p>
          <a:p>
            <a:pPr algn="l">
              <a:defRPr sz="4800"/>
            </a:pPr>
            <a:r>
              <a:t>BERT(2018年)</a:t>
            </a:r>
          </a:p>
          <a:p>
            <a:pPr algn="l">
              <a:defRPr sz="4800"/>
            </a:pPr>
            <a:r>
              <a:t>GPT-2(2019年)</a:t>
            </a:r>
          </a:p>
          <a:p>
            <a:pPr algn="l">
              <a:defRPr sz="4800"/>
            </a:pPr>
            <a:r>
              <a:t>T5(2019年)</a:t>
            </a:r>
          </a:p>
          <a:p>
            <a:pPr algn="l">
              <a:defRPr sz="4800"/>
            </a:pPr>
            <a:r>
              <a:t>GPT-3(2020年)</a:t>
            </a:r>
          </a:p>
        </p:txBody>
      </p:sp>
      <p:sp>
        <p:nvSpPr>
          <p:cNvPr id="324"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325" name="スライド番号"/>
          <p:cNvSpPr txBox="1"/>
          <p:nvPr>
            <p:ph type="sldNum" sz="quarter" idx="2"/>
          </p:nvPr>
        </p:nvSpPr>
        <p:spPr>
          <a:xfrm>
            <a:off x="23372928" y="13026905"/>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28" name="自然言語処理の代表的な深層学習モデル"/>
          <p:cNvSpPr txBox="1"/>
          <p:nvPr/>
        </p:nvSpPr>
        <p:spPr>
          <a:xfrm>
            <a:off x="6086505" y="403219"/>
            <a:ext cx="12652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自然言語処理の代表的な深層学習モデル</a:t>
            </a:r>
          </a:p>
        </p:txBody>
      </p:sp>
      <p:sp>
        <p:nvSpPr>
          <p:cNvPr id="329" name="RNN(1986年)…"/>
          <p:cNvSpPr txBox="1"/>
          <p:nvPr/>
        </p:nvSpPr>
        <p:spPr>
          <a:xfrm>
            <a:off x="2087020" y="3568848"/>
            <a:ext cx="7093612" cy="711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RNN(1986年)</a:t>
            </a:r>
          </a:p>
          <a:p>
            <a:pPr algn="l">
              <a:defRPr sz="4800"/>
            </a:pPr>
            <a:r>
              <a:t>Seq2Seq(2014年)</a:t>
            </a:r>
          </a:p>
          <a:p>
            <a:pPr algn="l">
              <a:defRPr sz="4800"/>
            </a:pPr>
            <a:r>
              <a:t>Attention(2015年)</a:t>
            </a:r>
          </a:p>
          <a:p>
            <a:pPr algn="l">
              <a:defRPr sz="4800"/>
            </a:pPr>
            <a:r>
              <a:t>Transformer(2017年)</a:t>
            </a:r>
          </a:p>
          <a:p>
            <a:pPr algn="l">
              <a:defRPr sz="4800"/>
            </a:pPr>
            <a:r>
              <a:t>BERT(2018年)</a:t>
            </a:r>
          </a:p>
          <a:p>
            <a:pPr algn="l">
              <a:defRPr sz="4800"/>
            </a:pPr>
            <a:r>
              <a:t>GPT-2(2019年)</a:t>
            </a:r>
          </a:p>
          <a:p>
            <a:pPr algn="l">
              <a:defRPr sz="4800"/>
            </a:pPr>
            <a:r>
              <a:t>T5(2019年)</a:t>
            </a:r>
          </a:p>
          <a:p>
            <a:pPr algn="l">
              <a:defRPr sz="4800"/>
            </a:pPr>
            <a:r>
              <a:t>GPT-3(2020年)</a:t>
            </a:r>
          </a:p>
        </p:txBody>
      </p:sp>
      <p:sp>
        <p:nvSpPr>
          <p:cNvPr id="330"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331" name="今までの画像データや表形式データと…"/>
          <p:cNvSpPr txBox="1"/>
          <p:nvPr/>
        </p:nvSpPr>
        <p:spPr>
          <a:xfrm>
            <a:off x="10543266" y="2329997"/>
            <a:ext cx="12992101" cy="15875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今までの画像データや表形式データと</a:t>
            </a:r>
          </a:p>
          <a:p>
            <a:pPr>
              <a:defRPr sz="4600"/>
            </a:pPr>
            <a:r>
              <a:t>大きく違う点は自然言語は</a:t>
            </a:r>
            <a:r>
              <a:rPr>
                <a:solidFill>
                  <a:schemeClr val="accent5">
                    <a:hueOff val="-82419"/>
                    <a:satOff val="-9513"/>
                    <a:lumOff val="-16343"/>
                  </a:schemeClr>
                </a:solidFill>
              </a:rPr>
              <a:t>系列データ</a:t>
            </a:r>
            <a:r>
              <a:t>であること</a:t>
            </a:r>
          </a:p>
        </p:txBody>
      </p:sp>
      <p:sp>
        <p:nvSpPr>
          <p:cNvPr id="332" name="系列(シークエンス)データ…"/>
          <p:cNvSpPr txBox="1"/>
          <p:nvPr/>
        </p:nvSpPr>
        <p:spPr>
          <a:xfrm>
            <a:off x="10138530" y="4638354"/>
            <a:ext cx="12925807" cy="331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600"/>
            </a:pPr>
            <a:r>
              <a:t>系列(シークエンス)データ</a:t>
            </a:r>
          </a:p>
          <a:p>
            <a:pPr algn="l">
              <a:defRPr sz="4600"/>
            </a:pPr>
            <a:r>
              <a:t>：各データが独立でなく</a:t>
            </a:r>
            <a:r>
              <a:rPr>
                <a:solidFill>
                  <a:schemeClr val="accent5">
                    <a:hueOff val="-82419"/>
                    <a:satOff val="-9513"/>
                    <a:lumOff val="-16343"/>
                  </a:schemeClr>
                </a:solidFill>
              </a:rPr>
              <a:t>特定の順序で並んでいる</a:t>
            </a:r>
          </a:p>
          <a:p>
            <a:pPr algn="l">
              <a:defRPr sz="4600"/>
            </a:pPr>
            <a:r>
              <a:t>　画像であれば、1枚目と2枚目は逆でも良い</a:t>
            </a:r>
          </a:p>
          <a:p>
            <a:pPr algn="l">
              <a:defRPr sz="4600"/>
            </a:pPr>
            <a:r>
              <a:t>　文章は1文目と2文目が逆だと意味が通らない</a:t>
            </a:r>
          </a:p>
        </p:txBody>
      </p:sp>
      <p:sp>
        <p:nvSpPr>
          <p:cNvPr id="333" name="系列データと時系列データ"/>
          <p:cNvSpPr txBox="1"/>
          <p:nvPr/>
        </p:nvSpPr>
        <p:spPr>
          <a:xfrm>
            <a:off x="10253483" y="8661211"/>
            <a:ext cx="712470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600"/>
            </a:lvl1pPr>
          </a:lstStyle>
          <a:p>
            <a:pPr/>
            <a:r>
              <a:t>系列データと時系列データ</a:t>
            </a:r>
          </a:p>
        </p:txBody>
      </p:sp>
      <p:sp>
        <p:nvSpPr>
          <p:cNvPr id="334" name="系列データ：テキスト、DNA配列など…"/>
          <p:cNvSpPr txBox="1"/>
          <p:nvPr/>
        </p:nvSpPr>
        <p:spPr>
          <a:xfrm>
            <a:off x="10713843" y="9775438"/>
            <a:ext cx="10264776"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600"/>
            </a:pPr>
            <a:r>
              <a:t>系列データ：テキスト、DNA配列など</a:t>
            </a:r>
          </a:p>
          <a:p>
            <a:pPr algn="l">
              <a:defRPr sz="4600"/>
            </a:pPr>
            <a:r>
              <a:t>時系列データ：株価、録音データなど</a:t>
            </a:r>
          </a:p>
        </p:txBody>
      </p:sp>
      <p:sp>
        <p:nvSpPr>
          <p:cNvPr id="335" name="スライド番号"/>
          <p:cNvSpPr txBox="1"/>
          <p:nvPr>
            <p:ph type="sldNum" sz="quarter" idx="2"/>
          </p:nvPr>
        </p:nvSpPr>
        <p:spPr>
          <a:xfrm>
            <a:off x="23210646" y="13053953"/>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38" name="自然言語処理の代表的な深層学習モデル"/>
          <p:cNvSpPr txBox="1"/>
          <p:nvPr/>
        </p:nvSpPr>
        <p:spPr>
          <a:xfrm>
            <a:off x="6086505" y="403219"/>
            <a:ext cx="12652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自然言語処理の代表的な深層学習モデル</a:t>
            </a:r>
          </a:p>
        </p:txBody>
      </p:sp>
      <p:sp>
        <p:nvSpPr>
          <p:cNvPr id="339" name="RNN(1986年)…"/>
          <p:cNvSpPr txBox="1"/>
          <p:nvPr/>
        </p:nvSpPr>
        <p:spPr>
          <a:xfrm>
            <a:off x="2087020" y="3568848"/>
            <a:ext cx="7093612" cy="711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RNN(1986年)</a:t>
            </a:r>
          </a:p>
          <a:p>
            <a:pPr algn="l">
              <a:defRPr sz="4800"/>
            </a:pPr>
            <a:r>
              <a:t>Seq2Seq(2014年)</a:t>
            </a:r>
          </a:p>
          <a:p>
            <a:pPr algn="l">
              <a:defRPr sz="4800"/>
            </a:pPr>
            <a:r>
              <a:t>Attention(2015年)</a:t>
            </a:r>
          </a:p>
          <a:p>
            <a:pPr algn="l">
              <a:defRPr sz="4800"/>
            </a:pPr>
            <a:r>
              <a:rPr>
                <a:solidFill>
                  <a:schemeClr val="accent5">
                    <a:hueOff val="-82419"/>
                    <a:satOff val="-9513"/>
                    <a:lumOff val="-16343"/>
                  </a:schemeClr>
                </a:solidFill>
              </a:rPr>
              <a:t>Transformer</a:t>
            </a:r>
            <a:r>
              <a:t>(2017年)</a:t>
            </a:r>
          </a:p>
          <a:p>
            <a:pPr algn="l">
              <a:defRPr sz="4800"/>
            </a:pPr>
            <a:r>
              <a:t>BERT(2018年)</a:t>
            </a:r>
          </a:p>
          <a:p>
            <a:pPr algn="l">
              <a:defRPr sz="4800"/>
            </a:pPr>
            <a:r>
              <a:t>GPT-2(2019年)</a:t>
            </a:r>
          </a:p>
          <a:p>
            <a:pPr algn="l">
              <a:defRPr sz="4800"/>
            </a:pPr>
            <a:r>
              <a:t>T5(2019年)</a:t>
            </a:r>
          </a:p>
          <a:p>
            <a:pPr algn="l">
              <a:defRPr sz="4800"/>
            </a:pPr>
            <a:r>
              <a:t>GPT-3(2020年)</a:t>
            </a:r>
          </a:p>
        </p:txBody>
      </p:sp>
      <p:sp>
        <p:nvSpPr>
          <p:cNvPr id="340"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341" name="今までの画像データや表形式データと…"/>
          <p:cNvSpPr txBox="1"/>
          <p:nvPr/>
        </p:nvSpPr>
        <p:spPr>
          <a:xfrm>
            <a:off x="10543266" y="2329997"/>
            <a:ext cx="12992101" cy="15875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今までの画像データや表形式データと</a:t>
            </a:r>
          </a:p>
          <a:p>
            <a:pPr>
              <a:defRPr sz="4600"/>
            </a:pPr>
            <a:r>
              <a:t>大きく違う点は自然言語は</a:t>
            </a:r>
            <a:r>
              <a:rPr>
                <a:solidFill>
                  <a:schemeClr val="accent5">
                    <a:hueOff val="-82419"/>
                    <a:satOff val="-9513"/>
                    <a:lumOff val="-16343"/>
                  </a:schemeClr>
                </a:solidFill>
              </a:rPr>
              <a:t>系列データ</a:t>
            </a:r>
            <a:r>
              <a:t>であること</a:t>
            </a:r>
          </a:p>
        </p:txBody>
      </p:sp>
      <p:sp>
        <p:nvSpPr>
          <p:cNvPr id="342" name="系列(シークエンス)データ…"/>
          <p:cNvSpPr txBox="1"/>
          <p:nvPr/>
        </p:nvSpPr>
        <p:spPr>
          <a:xfrm>
            <a:off x="10138530" y="4638354"/>
            <a:ext cx="12925807" cy="331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600"/>
            </a:pPr>
            <a:r>
              <a:t>系列(シークエンス)データ</a:t>
            </a:r>
          </a:p>
          <a:p>
            <a:pPr algn="l">
              <a:defRPr sz="4600"/>
            </a:pPr>
            <a:r>
              <a:t>：各データが独立でなく</a:t>
            </a:r>
            <a:r>
              <a:rPr>
                <a:solidFill>
                  <a:schemeClr val="accent5">
                    <a:hueOff val="-82419"/>
                    <a:satOff val="-9513"/>
                    <a:lumOff val="-16343"/>
                  </a:schemeClr>
                </a:solidFill>
              </a:rPr>
              <a:t>特定の順序で並んでいる</a:t>
            </a:r>
          </a:p>
          <a:p>
            <a:pPr algn="l">
              <a:defRPr sz="4600"/>
            </a:pPr>
            <a:r>
              <a:t>　画像であれば、1枚目と2枚目は逆でも良い</a:t>
            </a:r>
          </a:p>
          <a:p>
            <a:pPr algn="l">
              <a:defRPr sz="4600"/>
            </a:pPr>
            <a:r>
              <a:t>　文章は1文目と2文目が逆だと意味が通らない</a:t>
            </a:r>
          </a:p>
        </p:txBody>
      </p:sp>
      <p:sp>
        <p:nvSpPr>
          <p:cNvPr id="343" name="系列データと時系列データ"/>
          <p:cNvSpPr txBox="1"/>
          <p:nvPr/>
        </p:nvSpPr>
        <p:spPr>
          <a:xfrm>
            <a:off x="10253483" y="8661211"/>
            <a:ext cx="712470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600"/>
            </a:lvl1pPr>
          </a:lstStyle>
          <a:p>
            <a:pPr/>
            <a:r>
              <a:t>系列データと時系列データ</a:t>
            </a:r>
          </a:p>
        </p:txBody>
      </p:sp>
      <p:sp>
        <p:nvSpPr>
          <p:cNvPr id="344" name="系列データ：テキスト、DNA配列など…"/>
          <p:cNvSpPr txBox="1"/>
          <p:nvPr/>
        </p:nvSpPr>
        <p:spPr>
          <a:xfrm>
            <a:off x="10713843" y="9775438"/>
            <a:ext cx="10264776"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600"/>
            </a:pPr>
            <a:r>
              <a:t>系列データ：テキスト、DNA配列など</a:t>
            </a:r>
          </a:p>
          <a:p>
            <a:pPr algn="l">
              <a:defRPr sz="4600"/>
            </a:pPr>
            <a:r>
              <a:t>時系列データ：株価、録音データなど</a:t>
            </a:r>
          </a:p>
        </p:txBody>
      </p:sp>
      <p:sp>
        <p:nvSpPr>
          <p:cNvPr id="345" name="今の生成AIなどの立役者はTransformer"/>
          <p:cNvSpPr txBox="1"/>
          <p:nvPr/>
        </p:nvSpPr>
        <p:spPr>
          <a:xfrm>
            <a:off x="4918549" y="12021163"/>
            <a:ext cx="14988287"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vl1pPr>
          </a:lstStyle>
          <a:p>
            <a:pPr/>
            <a:r>
              <a:t>今の生成AIなどの立役者はTransformer</a:t>
            </a:r>
          </a:p>
        </p:txBody>
      </p:sp>
      <p:sp>
        <p:nvSpPr>
          <p:cNvPr id="346" name="スライド番号"/>
          <p:cNvSpPr txBox="1"/>
          <p:nvPr>
            <p:ph type="sldNum" sz="quarter" idx="2"/>
          </p:nvPr>
        </p:nvSpPr>
        <p:spPr>
          <a:xfrm>
            <a:off x="23318833" y="13135094"/>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中間層がループする構造になっている"/>
          <p:cNvSpPr txBox="1"/>
          <p:nvPr/>
        </p:nvSpPr>
        <p:spPr>
          <a:xfrm>
            <a:off x="7322819" y="1898154"/>
            <a:ext cx="9738361"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中間層がループする構造になっている</a:t>
            </a:r>
          </a:p>
        </p:txBody>
      </p:sp>
      <p:sp>
        <p:nvSpPr>
          <p:cNvPr id="349" name="四角形"/>
          <p:cNvSpPr/>
          <p:nvPr/>
        </p:nvSpPr>
        <p:spPr>
          <a:xfrm>
            <a:off x="4654250" y="3660156"/>
            <a:ext cx="2883817" cy="6395688"/>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50" name="四角形"/>
          <p:cNvSpPr/>
          <p:nvPr/>
        </p:nvSpPr>
        <p:spPr>
          <a:xfrm>
            <a:off x="10750091" y="3660156"/>
            <a:ext cx="2883817" cy="6395688"/>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51" name="四角形"/>
          <p:cNvSpPr/>
          <p:nvPr/>
        </p:nvSpPr>
        <p:spPr>
          <a:xfrm>
            <a:off x="16845932" y="3660156"/>
            <a:ext cx="2883817" cy="6395688"/>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52" name="矢印"/>
          <p:cNvSpPr/>
          <p:nvPr/>
        </p:nvSpPr>
        <p:spPr>
          <a:xfrm>
            <a:off x="8509079" y="6223000"/>
            <a:ext cx="1270001"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53" name="矢印"/>
          <p:cNvSpPr/>
          <p:nvPr/>
        </p:nvSpPr>
        <p:spPr>
          <a:xfrm>
            <a:off x="14604920" y="6223000"/>
            <a:ext cx="1270001"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54" name="再帰"/>
          <p:cNvSpPr txBox="1"/>
          <p:nvPr/>
        </p:nvSpPr>
        <p:spPr>
          <a:xfrm>
            <a:off x="11563349" y="10805129"/>
            <a:ext cx="1257301"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再帰</a:t>
            </a:r>
          </a:p>
        </p:txBody>
      </p:sp>
      <p:sp>
        <p:nvSpPr>
          <p:cNvPr id="355" name="線"/>
          <p:cNvSpPr/>
          <p:nvPr/>
        </p:nvSpPr>
        <p:spPr>
          <a:xfrm>
            <a:off x="9757931" y="9313788"/>
            <a:ext cx="4793524" cy="2643874"/>
          </a:xfrm>
          <a:custGeom>
            <a:avLst/>
            <a:gdLst/>
            <a:ahLst/>
            <a:cxnLst>
              <a:cxn ang="0">
                <a:pos x="wd2" y="hd2"/>
              </a:cxn>
              <a:cxn ang="5400000">
                <a:pos x="wd2" y="hd2"/>
              </a:cxn>
              <a:cxn ang="10800000">
                <a:pos x="wd2" y="hd2"/>
              </a:cxn>
              <a:cxn ang="16200000">
                <a:pos x="wd2" y="hd2"/>
              </a:cxn>
            </a:cxnLst>
            <a:rect l="0" t="0" r="r" b="b"/>
            <a:pathLst>
              <a:path w="20234" h="21471" fill="norm" stroke="1" extrusionOk="0">
                <a:moveTo>
                  <a:pt x="19332" y="0"/>
                </a:moveTo>
                <a:cubicBezTo>
                  <a:pt x="20926" y="5568"/>
                  <a:pt x="20340" y="12270"/>
                  <a:pt x="18114" y="16555"/>
                </a:cubicBezTo>
                <a:cubicBezTo>
                  <a:pt x="16107" y="20418"/>
                  <a:pt x="13122" y="21600"/>
                  <a:pt x="10088" y="21460"/>
                </a:cubicBezTo>
                <a:cubicBezTo>
                  <a:pt x="7239" y="21328"/>
                  <a:pt x="4496" y="20102"/>
                  <a:pt x="2540" y="16678"/>
                </a:cubicBezTo>
                <a:cubicBezTo>
                  <a:pt x="250" y="12671"/>
                  <a:pt x="-674" y="6241"/>
                  <a:pt x="528" y="267"/>
                </a:cubicBezTo>
              </a:path>
            </a:pathLst>
          </a:custGeom>
          <a:ln w="165100">
            <a:solidFill>
              <a:schemeClr val="accent1"/>
            </a:solidFill>
            <a:miter lim="400000"/>
            <a:tailEnd type="triangle"/>
          </a:ln>
        </p:spPr>
        <p:txBody>
          <a:bodyPr lIns="50800" tIns="50800" rIns="50800" bIns="50800" anchor="ctr"/>
          <a:lstStyle/>
          <a:p>
            <a:pPr/>
          </a:p>
        </p:txBody>
      </p:sp>
      <p:sp>
        <p:nvSpPr>
          <p:cNvPr id="356" name="入力層"/>
          <p:cNvSpPr txBox="1"/>
          <p:nvPr/>
        </p:nvSpPr>
        <p:spPr>
          <a:xfrm>
            <a:off x="5334158" y="6569075"/>
            <a:ext cx="15240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入力層</a:t>
            </a:r>
          </a:p>
        </p:txBody>
      </p:sp>
      <p:sp>
        <p:nvSpPr>
          <p:cNvPr id="357" name="中間層"/>
          <p:cNvSpPr txBox="1"/>
          <p:nvPr/>
        </p:nvSpPr>
        <p:spPr>
          <a:xfrm>
            <a:off x="11429999" y="6569075"/>
            <a:ext cx="15240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中間層</a:t>
            </a:r>
          </a:p>
        </p:txBody>
      </p:sp>
      <p:sp>
        <p:nvSpPr>
          <p:cNvPr id="358" name="出力層"/>
          <p:cNvSpPr txBox="1"/>
          <p:nvPr/>
        </p:nvSpPr>
        <p:spPr>
          <a:xfrm>
            <a:off x="17525841" y="6569075"/>
            <a:ext cx="15240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出力層</a:t>
            </a:r>
          </a:p>
        </p:txBody>
      </p:sp>
      <p:sp>
        <p:nvSpPr>
          <p:cNvPr id="359" name="RNNは各時刻の状態に関する情報を次の演算に渡すことで、…"/>
          <p:cNvSpPr txBox="1"/>
          <p:nvPr/>
        </p:nvSpPr>
        <p:spPr>
          <a:xfrm>
            <a:off x="4576249" y="12087543"/>
            <a:ext cx="14373670" cy="1416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pPr>
            <a:r>
              <a:t>RNNは各時刻の状態に関する情報を次の演算に渡すことで、</a:t>
            </a:r>
          </a:p>
          <a:p>
            <a:pPr>
              <a:defRPr sz="4100"/>
            </a:pPr>
            <a:r>
              <a:t>前の時刻の情報を記録して予測に使用出来る</a:t>
            </a:r>
          </a:p>
        </p:txBody>
      </p:sp>
      <p:sp>
        <p:nvSpPr>
          <p:cNvPr id="360"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61"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362" name="RNN (Recurrent Neural Network)"/>
          <p:cNvSpPr txBox="1"/>
          <p:nvPr/>
        </p:nvSpPr>
        <p:spPr>
          <a:xfrm>
            <a:off x="6162433" y="415919"/>
            <a:ext cx="12059134" cy="781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defRPr>
            </a:lvl1pPr>
          </a:lstStyle>
          <a:p>
            <a:pPr/>
            <a:r>
              <a:t>RNN (Recurrent Neural Network)</a:t>
            </a:r>
          </a:p>
        </p:txBody>
      </p:sp>
      <p:sp>
        <p:nvSpPr>
          <p:cNvPr id="363" name="このループする構造をセルと言います"/>
          <p:cNvSpPr txBox="1"/>
          <p:nvPr/>
        </p:nvSpPr>
        <p:spPr>
          <a:xfrm>
            <a:off x="16784647" y="11138395"/>
            <a:ext cx="7398767"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atin typeface="+mn-lt"/>
                <a:ea typeface="+mn-ea"/>
                <a:cs typeface="+mn-cs"/>
                <a:sym typeface="ヒラギノ角ゴ ProN W3"/>
              </a:defRPr>
            </a:lvl1pPr>
          </a:lstStyle>
          <a:p>
            <a:pPr/>
            <a:r>
              <a:t>このループする構造をセルと言います</a:t>
            </a:r>
          </a:p>
        </p:txBody>
      </p:sp>
      <p:sp>
        <p:nvSpPr>
          <p:cNvPr id="364" name="スライド番号"/>
          <p:cNvSpPr txBox="1"/>
          <p:nvPr>
            <p:ph type="sldNum" sz="quarter" idx="2"/>
          </p:nvPr>
        </p:nvSpPr>
        <p:spPr>
          <a:xfrm>
            <a:off x="23643400" y="13053953"/>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円形"/>
          <p:cNvSpPr/>
          <p:nvPr/>
        </p:nvSpPr>
        <p:spPr>
          <a:xfrm>
            <a:off x="7185798" y="8490617"/>
            <a:ext cx="1270001"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67" name="円形"/>
          <p:cNvSpPr/>
          <p:nvPr/>
        </p:nvSpPr>
        <p:spPr>
          <a:xfrm>
            <a:off x="7185798" y="6650142"/>
            <a:ext cx="1270001"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68" name="楕円"/>
          <p:cNvSpPr/>
          <p:nvPr/>
        </p:nvSpPr>
        <p:spPr>
          <a:xfrm>
            <a:off x="11360063" y="4776059"/>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69" name="楕円"/>
          <p:cNvSpPr/>
          <p:nvPr/>
        </p:nvSpPr>
        <p:spPr>
          <a:xfrm>
            <a:off x="11293482" y="6633338"/>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0" name="楕円"/>
          <p:cNvSpPr/>
          <p:nvPr/>
        </p:nvSpPr>
        <p:spPr>
          <a:xfrm>
            <a:off x="11293482" y="8490617"/>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1" name="楕円"/>
          <p:cNvSpPr/>
          <p:nvPr/>
        </p:nvSpPr>
        <p:spPr>
          <a:xfrm>
            <a:off x="11293482" y="10347896"/>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2" name="楕円"/>
          <p:cNvSpPr/>
          <p:nvPr/>
        </p:nvSpPr>
        <p:spPr>
          <a:xfrm>
            <a:off x="16419481" y="7600950"/>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3" name="μ5"/>
          <p:cNvSpPr txBox="1"/>
          <p:nvPr/>
        </p:nvSpPr>
        <p:spPr>
          <a:xfrm>
            <a:off x="16866709" y="7994650"/>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μ5</a:t>
            </a:r>
          </a:p>
        </p:txBody>
      </p:sp>
      <p:sp>
        <p:nvSpPr>
          <p:cNvPr id="374" name="線"/>
          <p:cNvSpPr/>
          <p:nvPr/>
        </p:nvSpPr>
        <p:spPr>
          <a:xfrm flipV="1">
            <a:off x="8469652" y="5354324"/>
            <a:ext cx="2889399" cy="1936165"/>
          </a:xfrm>
          <a:prstGeom prst="line">
            <a:avLst/>
          </a:prstGeom>
          <a:ln w="25400">
            <a:solidFill>
              <a:srgbClr val="000000"/>
            </a:solidFill>
            <a:miter lim="400000"/>
          </a:ln>
        </p:spPr>
        <p:txBody>
          <a:bodyPr lIns="50800" tIns="50800" rIns="50800" bIns="50800" anchor="ctr"/>
          <a:lstStyle/>
          <a:p>
            <a:pPr/>
          </a:p>
        </p:txBody>
      </p:sp>
      <p:sp>
        <p:nvSpPr>
          <p:cNvPr id="375" name="線"/>
          <p:cNvSpPr/>
          <p:nvPr/>
        </p:nvSpPr>
        <p:spPr>
          <a:xfrm flipV="1">
            <a:off x="8468795" y="5361160"/>
            <a:ext cx="2896257" cy="3788326"/>
          </a:xfrm>
          <a:prstGeom prst="line">
            <a:avLst/>
          </a:prstGeom>
          <a:ln w="25400">
            <a:solidFill>
              <a:srgbClr val="000000"/>
            </a:solidFill>
            <a:miter lim="400000"/>
          </a:ln>
        </p:spPr>
        <p:txBody>
          <a:bodyPr lIns="50800" tIns="50800" rIns="50800" bIns="50800" anchor="ctr"/>
          <a:lstStyle/>
          <a:p>
            <a:pPr/>
          </a:p>
        </p:txBody>
      </p:sp>
      <p:sp>
        <p:nvSpPr>
          <p:cNvPr id="376" name="線"/>
          <p:cNvSpPr/>
          <p:nvPr/>
        </p:nvSpPr>
        <p:spPr>
          <a:xfrm flipV="1">
            <a:off x="8461087" y="7273320"/>
            <a:ext cx="2822980" cy="29320"/>
          </a:xfrm>
          <a:prstGeom prst="line">
            <a:avLst/>
          </a:prstGeom>
          <a:ln w="25400">
            <a:solidFill>
              <a:srgbClr val="000000"/>
            </a:solidFill>
            <a:miter lim="400000"/>
          </a:ln>
        </p:spPr>
        <p:txBody>
          <a:bodyPr lIns="50800" tIns="50800" rIns="50800" bIns="50800" anchor="ctr"/>
          <a:lstStyle/>
          <a:p>
            <a:pPr/>
          </a:p>
        </p:txBody>
      </p:sp>
      <p:sp>
        <p:nvSpPr>
          <p:cNvPr id="377" name="線"/>
          <p:cNvSpPr/>
          <p:nvPr/>
        </p:nvSpPr>
        <p:spPr>
          <a:xfrm>
            <a:off x="8470759" y="7314069"/>
            <a:ext cx="2820809" cy="1760114"/>
          </a:xfrm>
          <a:prstGeom prst="line">
            <a:avLst/>
          </a:prstGeom>
          <a:ln w="25400">
            <a:solidFill>
              <a:srgbClr val="000000"/>
            </a:solidFill>
            <a:miter lim="400000"/>
          </a:ln>
        </p:spPr>
        <p:txBody>
          <a:bodyPr lIns="50800" tIns="50800" rIns="50800" bIns="50800" anchor="ctr"/>
          <a:lstStyle/>
          <a:p>
            <a:pPr/>
          </a:p>
        </p:txBody>
      </p:sp>
      <p:sp>
        <p:nvSpPr>
          <p:cNvPr id="378" name="線"/>
          <p:cNvSpPr/>
          <p:nvPr/>
        </p:nvSpPr>
        <p:spPr>
          <a:xfrm>
            <a:off x="8463468" y="9160134"/>
            <a:ext cx="2817785" cy="1804980"/>
          </a:xfrm>
          <a:prstGeom prst="line">
            <a:avLst/>
          </a:prstGeom>
          <a:ln w="25400">
            <a:solidFill>
              <a:srgbClr val="000000"/>
            </a:solidFill>
            <a:miter lim="400000"/>
          </a:ln>
        </p:spPr>
        <p:txBody>
          <a:bodyPr lIns="50800" tIns="50800" rIns="50800" bIns="50800" anchor="ctr"/>
          <a:lstStyle/>
          <a:p>
            <a:pPr/>
          </a:p>
        </p:txBody>
      </p:sp>
      <p:sp>
        <p:nvSpPr>
          <p:cNvPr id="379" name="円形"/>
          <p:cNvSpPr/>
          <p:nvPr/>
        </p:nvSpPr>
        <p:spPr>
          <a:xfrm>
            <a:off x="7185798" y="10331092"/>
            <a:ext cx="1270001"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80" name="1"/>
          <p:cNvSpPr txBox="1"/>
          <p:nvPr/>
        </p:nvSpPr>
        <p:spPr>
          <a:xfrm>
            <a:off x="7628013" y="10724792"/>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381" name="楕円"/>
          <p:cNvSpPr/>
          <p:nvPr/>
        </p:nvSpPr>
        <p:spPr>
          <a:xfrm>
            <a:off x="11293482" y="12223849"/>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82" name="1"/>
          <p:cNvSpPr txBox="1"/>
          <p:nvPr/>
        </p:nvSpPr>
        <p:spPr>
          <a:xfrm>
            <a:off x="12698099" y="12617549"/>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383" name="線"/>
          <p:cNvSpPr/>
          <p:nvPr/>
        </p:nvSpPr>
        <p:spPr>
          <a:xfrm flipV="1">
            <a:off x="8478939" y="5395182"/>
            <a:ext cx="2866769" cy="5521860"/>
          </a:xfrm>
          <a:prstGeom prst="line">
            <a:avLst/>
          </a:prstGeom>
          <a:ln w="25400">
            <a:solidFill>
              <a:srgbClr val="000000"/>
            </a:solidFill>
            <a:miter lim="400000"/>
          </a:ln>
        </p:spPr>
        <p:txBody>
          <a:bodyPr lIns="50800" tIns="50800" rIns="50800" bIns="50800" anchor="ctr"/>
          <a:lstStyle/>
          <a:p>
            <a:pPr/>
          </a:p>
        </p:txBody>
      </p:sp>
      <p:sp>
        <p:nvSpPr>
          <p:cNvPr id="384" name="線"/>
          <p:cNvSpPr/>
          <p:nvPr/>
        </p:nvSpPr>
        <p:spPr>
          <a:xfrm flipV="1">
            <a:off x="8456421" y="7268406"/>
            <a:ext cx="2836091" cy="3678955"/>
          </a:xfrm>
          <a:prstGeom prst="line">
            <a:avLst/>
          </a:prstGeom>
          <a:ln w="25400">
            <a:solidFill>
              <a:srgbClr val="000000"/>
            </a:solidFill>
            <a:miter lim="400000"/>
          </a:ln>
        </p:spPr>
        <p:txBody>
          <a:bodyPr lIns="50800" tIns="50800" rIns="50800" bIns="50800" anchor="ctr"/>
          <a:lstStyle/>
          <a:p>
            <a:pPr/>
          </a:p>
        </p:txBody>
      </p:sp>
      <p:sp>
        <p:nvSpPr>
          <p:cNvPr id="385" name="線"/>
          <p:cNvSpPr/>
          <p:nvPr/>
        </p:nvSpPr>
        <p:spPr>
          <a:xfrm flipV="1">
            <a:off x="8459658" y="9064495"/>
            <a:ext cx="2838440" cy="1878909"/>
          </a:xfrm>
          <a:prstGeom prst="line">
            <a:avLst/>
          </a:prstGeom>
          <a:ln w="25400">
            <a:solidFill>
              <a:srgbClr val="000000"/>
            </a:solidFill>
            <a:miter lim="400000"/>
          </a:ln>
        </p:spPr>
        <p:txBody>
          <a:bodyPr lIns="50800" tIns="50800" rIns="50800" bIns="50800" anchor="ctr"/>
          <a:lstStyle/>
          <a:p>
            <a:pPr/>
          </a:p>
        </p:txBody>
      </p:sp>
      <p:sp>
        <p:nvSpPr>
          <p:cNvPr id="386" name="線"/>
          <p:cNvSpPr/>
          <p:nvPr/>
        </p:nvSpPr>
        <p:spPr>
          <a:xfrm>
            <a:off x="8472467" y="10936688"/>
            <a:ext cx="2823117" cy="34324"/>
          </a:xfrm>
          <a:prstGeom prst="line">
            <a:avLst/>
          </a:prstGeom>
          <a:ln w="25400">
            <a:solidFill>
              <a:srgbClr val="000000"/>
            </a:solidFill>
            <a:miter lim="400000"/>
          </a:ln>
        </p:spPr>
        <p:txBody>
          <a:bodyPr lIns="50800" tIns="50800" rIns="50800" bIns="50800" anchor="ctr"/>
          <a:lstStyle/>
          <a:p>
            <a:pPr/>
          </a:p>
        </p:txBody>
      </p:sp>
      <p:sp>
        <p:nvSpPr>
          <p:cNvPr id="387" name="線"/>
          <p:cNvSpPr/>
          <p:nvPr/>
        </p:nvSpPr>
        <p:spPr>
          <a:xfrm flipV="1">
            <a:off x="8465923" y="7269842"/>
            <a:ext cx="2813403" cy="1895195"/>
          </a:xfrm>
          <a:prstGeom prst="line">
            <a:avLst/>
          </a:prstGeom>
          <a:ln w="25400">
            <a:solidFill>
              <a:srgbClr val="000000"/>
            </a:solidFill>
            <a:miter lim="400000"/>
          </a:ln>
        </p:spPr>
        <p:txBody>
          <a:bodyPr lIns="50800" tIns="50800" rIns="50800" bIns="50800" anchor="ctr"/>
          <a:lstStyle/>
          <a:p>
            <a:pPr/>
          </a:p>
        </p:txBody>
      </p:sp>
      <p:sp>
        <p:nvSpPr>
          <p:cNvPr id="388" name="線"/>
          <p:cNvSpPr/>
          <p:nvPr/>
        </p:nvSpPr>
        <p:spPr>
          <a:xfrm flipV="1">
            <a:off x="8456252" y="9078351"/>
            <a:ext cx="2831272" cy="89006"/>
          </a:xfrm>
          <a:prstGeom prst="line">
            <a:avLst/>
          </a:prstGeom>
          <a:ln w="25400">
            <a:solidFill>
              <a:srgbClr val="000000"/>
            </a:solidFill>
            <a:miter lim="400000"/>
          </a:ln>
        </p:spPr>
        <p:txBody>
          <a:bodyPr lIns="50800" tIns="50800" rIns="50800" bIns="50800" anchor="ctr"/>
          <a:lstStyle/>
          <a:p>
            <a:pPr/>
          </a:p>
        </p:txBody>
      </p:sp>
      <p:sp>
        <p:nvSpPr>
          <p:cNvPr id="389" name="線"/>
          <p:cNvSpPr/>
          <p:nvPr/>
        </p:nvSpPr>
        <p:spPr>
          <a:xfrm>
            <a:off x="14485126" y="7247873"/>
            <a:ext cx="1890499" cy="953008"/>
          </a:xfrm>
          <a:prstGeom prst="line">
            <a:avLst/>
          </a:prstGeom>
          <a:ln w="25400">
            <a:solidFill>
              <a:srgbClr val="000000"/>
            </a:solidFill>
            <a:miter lim="400000"/>
          </a:ln>
        </p:spPr>
        <p:txBody>
          <a:bodyPr lIns="50800" tIns="50800" rIns="50800" bIns="50800" anchor="ctr"/>
          <a:lstStyle/>
          <a:p>
            <a:pPr/>
          </a:p>
        </p:txBody>
      </p:sp>
      <p:sp>
        <p:nvSpPr>
          <p:cNvPr id="390" name="線"/>
          <p:cNvSpPr/>
          <p:nvPr/>
        </p:nvSpPr>
        <p:spPr>
          <a:xfrm>
            <a:off x="14546233" y="5360791"/>
            <a:ext cx="1849152" cy="2841942"/>
          </a:xfrm>
          <a:prstGeom prst="line">
            <a:avLst/>
          </a:prstGeom>
          <a:ln w="25400">
            <a:solidFill>
              <a:srgbClr val="000000"/>
            </a:solidFill>
            <a:miter lim="400000"/>
          </a:ln>
        </p:spPr>
        <p:txBody>
          <a:bodyPr lIns="50800" tIns="50800" rIns="50800" bIns="50800" anchor="ctr"/>
          <a:lstStyle/>
          <a:p>
            <a:pPr/>
          </a:p>
        </p:txBody>
      </p:sp>
      <p:sp>
        <p:nvSpPr>
          <p:cNvPr id="391" name="線"/>
          <p:cNvSpPr/>
          <p:nvPr/>
        </p:nvSpPr>
        <p:spPr>
          <a:xfrm flipV="1">
            <a:off x="14487892" y="8193346"/>
            <a:ext cx="1900618" cy="913607"/>
          </a:xfrm>
          <a:prstGeom prst="line">
            <a:avLst/>
          </a:prstGeom>
          <a:ln w="25400">
            <a:solidFill>
              <a:srgbClr val="000000"/>
            </a:solidFill>
            <a:miter lim="400000"/>
          </a:ln>
        </p:spPr>
        <p:txBody>
          <a:bodyPr lIns="50800" tIns="50800" rIns="50800" bIns="50800" anchor="ctr"/>
          <a:lstStyle/>
          <a:p>
            <a:pPr/>
          </a:p>
        </p:txBody>
      </p:sp>
      <p:sp>
        <p:nvSpPr>
          <p:cNvPr id="392" name="線"/>
          <p:cNvSpPr/>
          <p:nvPr/>
        </p:nvSpPr>
        <p:spPr>
          <a:xfrm flipV="1">
            <a:off x="14486062" y="8184209"/>
            <a:ext cx="1932816" cy="2802188"/>
          </a:xfrm>
          <a:prstGeom prst="line">
            <a:avLst/>
          </a:prstGeom>
          <a:ln w="25400">
            <a:solidFill>
              <a:srgbClr val="000000"/>
            </a:solidFill>
            <a:miter lim="400000"/>
          </a:ln>
        </p:spPr>
        <p:txBody>
          <a:bodyPr lIns="50800" tIns="50800" rIns="50800" bIns="50800" anchor="ctr"/>
          <a:lstStyle/>
          <a:p>
            <a:pPr/>
          </a:p>
        </p:txBody>
      </p:sp>
      <p:sp>
        <p:nvSpPr>
          <p:cNvPr id="393" name="線"/>
          <p:cNvSpPr/>
          <p:nvPr/>
        </p:nvSpPr>
        <p:spPr>
          <a:xfrm flipV="1">
            <a:off x="14481268" y="8200677"/>
            <a:ext cx="1938833" cy="4634121"/>
          </a:xfrm>
          <a:prstGeom prst="line">
            <a:avLst/>
          </a:prstGeom>
          <a:ln w="25400">
            <a:solidFill>
              <a:srgbClr val="000000"/>
            </a:solidFill>
            <a:miter lim="400000"/>
          </a:ln>
        </p:spPr>
        <p:txBody>
          <a:bodyPr lIns="50800" tIns="50800" rIns="50800" bIns="50800" anchor="ctr"/>
          <a:lstStyle/>
          <a:p>
            <a:pPr/>
          </a:p>
        </p:txBody>
      </p:sp>
      <p:sp>
        <p:nvSpPr>
          <p:cNvPr id="394" name="線"/>
          <p:cNvSpPr/>
          <p:nvPr/>
        </p:nvSpPr>
        <p:spPr>
          <a:xfrm flipV="1">
            <a:off x="12890884" y="4757009"/>
            <a:ext cx="1" cy="1308101"/>
          </a:xfrm>
          <a:prstGeom prst="line">
            <a:avLst/>
          </a:prstGeom>
          <a:ln w="25400">
            <a:solidFill>
              <a:srgbClr val="000000"/>
            </a:solidFill>
            <a:miter lim="400000"/>
          </a:ln>
        </p:spPr>
        <p:txBody>
          <a:bodyPr lIns="50800" tIns="50800" rIns="50800" bIns="50800" anchor="ctr"/>
          <a:lstStyle/>
          <a:p>
            <a:pPr/>
          </a:p>
        </p:txBody>
      </p:sp>
      <p:sp>
        <p:nvSpPr>
          <p:cNvPr id="395" name="μ1"/>
          <p:cNvSpPr txBox="1"/>
          <p:nvPr/>
        </p:nvSpPr>
        <p:spPr>
          <a:xfrm>
            <a:off x="11805963" y="5151085"/>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μ1</a:t>
            </a:r>
          </a:p>
        </p:txBody>
      </p:sp>
      <p:sp>
        <p:nvSpPr>
          <p:cNvPr id="396" name="h1"/>
          <p:cNvSpPr txBox="1"/>
          <p:nvPr/>
        </p:nvSpPr>
        <p:spPr>
          <a:xfrm>
            <a:off x="13370503" y="5151085"/>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h1</a:t>
            </a:r>
          </a:p>
        </p:txBody>
      </p:sp>
      <p:sp>
        <p:nvSpPr>
          <p:cNvPr id="397"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y</a:t>
            </a:r>
          </a:p>
        </p:txBody>
      </p:sp>
      <p:pic>
        <p:nvPicPr>
          <p:cNvPr id="398" name="スクリーンショット 2023-12-14 0.12.43.png" descr="スクリーンショット 2023-12-14 0.12.43.png"/>
          <p:cNvPicPr>
            <a:picLocks noChangeAspect="1"/>
          </p:cNvPicPr>
          <p:nvPr/>
        </p:nvPicPr>
        <p:blipFill>
          <a:blip r:embed="rId2">
            <a:extLst/>
          </a:blip>
          <a:stretch>
            <a:fillRect/>
          </a:stretch>
        </p:blipFill>
        <p:spPr>
          <a:xfrm>
            <a:off x="13430418" y="213792"/>
            <a:ext cx="9782349" cy="4075028"/>
          </a:xfrm>
          <a:prstGeom prst="rect">
            <a:avLst/>
          </a:prstGeom>
          <a:ln w="12700">
            <a:miter lim="400000"/>
          </a:ln>
        </p:spPr>
      </p:pic>
      <p:sp>
        <p:nvSpPr>
          <p:cNvPr id="399" name="線"/>
          <p:cNvSpPr/>
          <p:nvPr/>
        </p:nvSpPr>
        <p:spPr>
          <a:xfrm flipV="1">
            <a:off x="12890884" y="6614288"/>
            <a:ext cx="1" cy="1308101"/>
          </a:xfrm>
          <a:prstGeom prst="line">
            <a:avLst/>
          </a:prstGeom>
          <a:ln w="25400">
            <a:solidFill>
              <a:srgbClr val="000000"/>
            </a:solidFill>
            <a:miter lim="400000"/>
          </a:ln>
        </p:spPr>
        <p:txBody>
          <a:bodyPr lIns="50800" tIns="50800" rIns="50800" bIns="50800" anchor="ctr"/>
          <a:lstStyle/>
          <a:p>
            <a:pPr/>
          </a:p>
        </p:txBody>
      </p:sp>
      <p:sp>
        <p:nvSpPr>
          <p:cNvPr id="400" name="線"/>
          <p:cNvSpPr/>
          <p:nvPr/>
        </p:nvSpPr>
        <p:spPr>
          <a:xfrm flipV="1">
            <a:off x="12890884" y="8484743"/>
            <a:ext cx="1" cy="1286522"/>
          </a:xfrm>
          <a:prstGeom prst="line">
            <a:avLst/>
          </a:prstGeom>
          <a:ln w="25400">
            <a:solidFill>
              <a:srgbClr val="000000"/>
            </a:solidFill>
            <a:miter lim="400000"/>
          </a:ln>
        </p:spPr>
        <p:txBody>
          <a:bodyPr lIns="50800" tIns="50800" rIns="50800" bIns="50800" anchor="ctr"/>
          <a:lstStyle/>
          <a:p>
            <a:pPr/>
          </a:p>
        </p:txBody>
      </p:sp>
      <p:sp>
        <p:nvSpPr>
          <p:cNvPr id="401" name="線"/>
          <p:cNvSpPr/>
          <p:nvPr/>
        </p:nvSpPr>
        <p:spPr>
          <a:xfrm flipH="1" flipV="1">
            <a:off x="12887029" y="10347519"/>
            <a:ext cx="3856" cy="1281025"/>
          </a:xfrm>
          <a:prstGeom prst="line">
            <a:avLst/>
          </a:prstGeom>
          <a:ln w="25400">
            <a:solidFill>
              <a:srgbClr val="000000"/>
            </a:solidFill>
            <a:miter lim="400000"/>
          </a:ln>
        </p:spPr>
        <p:txBody>
          <a:bodyPr lIns="50800" tIns="50800" rIns="50800" bIns="50800" anchor="ctr"/>
          <a:lstStyle/>
          <a:p>
            <a:pPr/>
          </a:p>
        </p:txBody>
      </p:sp>
      <p:sp>
        <p:nvSpPr>
          <p:cNvPr id="402" name="線"/>
          <p:cNvSpPr/>
          <p:nvPr/>
        </p:nvSpPr>
        <p:spPr>
          <a:xfrm flipV="1">
            <a:off x="18016883" y="7581900"/>
            <a:ext cx="1" cy="1308101"/>
          </a:xfrm>
          <a:prstGeom prst="line">
            <a:avLst/>
          </a:prstGeom>
          <a:ln w="25400">
            <a:solidFill>
              <a:srgbClr val="000000"/>
            </a:solidFill>
            <a:miter lim="400000"/>
          </a:ln>
        </p:spPr>
        <p:txBody>
          <a:bodyPr lIns="50800" tIns="50800" rIns="50800" bIns="50800" anchor="ctr"/>
          <a:lstStyle/>
          <a:p>
            <a:pPr/>
          </a:p>
        </p:txBody>
      </p:sp>
      <p:sp>
        <p:nvSpPr>
          <p:cNvPr id="403" name="線"/>
          <p:cNvSpPr/>
          <p:nvPr/>
        </p:nvSpPr>
        <p:spPr>
          <a:xfrm>
            <a:off x="8457516" y="7305661"/>
            <a:ext cx="2819013" cy="3656935"/>
          </a:xfrm>
          <a:prstGeom prst="line">
            <a:avLst/>
          </a:prstGeom>
          <a:ln w="25400">
            <a:solidFill>
              <a:srgbClr val="000000"/>
            </a:solidFill>
            <a:miter lim="400000"/>
          </a:ln>
        </p:spPr>
        <p:txBody>
          <a:bodyPr lIns="50800" tIns="50800" rIns="50800" bIns="50800" anchor="ctr"/>
          <a:lstStyle/>
          <a:p>
            <a:pPr/>
          </a:p>
        </p:txBody>
      </p:sp>
      <p:sp>
        <p:nvSpPr>
          <p:cNvPr id="404" name="矢印"/>
          <p:cNvSpPr/>
          <p:nvPr/>
        </p:nvSpPr>
        <p:spPr>
          <a:xfrm>
            <a:off x="12699241" y="5124300"/>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5" name="矢印"/>
          <p:cNvSpPr/>
          <p:nvPr/>
        </p:nvSpPr>
        <p:spPr>
          <a:xfrm>
            <a:off x="12697063" y="6968564"/>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6" name="矢印"/>
          <p:cNvSpPr/>
          <p:nvPr/>
        </p:nvSpPr>
        <p:spPr>
          <a:xfrm>
            <a:off x="12697063" y="8838858"/>
            <a:ext cx="383287" cy="573518"/>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7" name="矢印"/>
          <p:cNvSpPr/>
          <p:nvPr/>
        </p:nvSpPr>
        <p:spPr>
          <a:xfrm>
            <a:off x="12716073" y="10721082"/>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8" name="矢印"/>
          <p:cNvSpPr/>
          <p:nvPr/>
        </p:nvSpPr>
        <p:spPr>
          <a:xfrm>
            <a:off x="17824036" y="7930681"/>
            <a:ext cx="383287" cy="573518"/>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9" name="relu"/>
          <p:cNvSpPr txBox="1"/>
          <p:nvPr/>
        </p:nvSpPr>
        <p:spPr>
          <a:xfrm>
            <a:off x="12477880" y="4245503"/>
            <a:ext cx="826009"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410" name="relu"/>
          <p:cNvSpPr txBox="1"/>
          <p:nvPr/>
        </p:nvSpPr>
        <p:spPr>
          <a:xfrm>
            <a:off x="12477880" y="6098399"/>
            <a:ext cx="826009"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411" name="relu"/>
          <p:cNvSpPr txBox="1"/>
          <p:nvPr/>
        </p:nvSpPr>
        <p:spPr>
          <a:xfrm>
            <a:off x="12477880" y="7976139"/>
            <a:ext cx="8260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412" name="relu"/>
          <p:cNvSpPr txBox="1"/>
          <p:nvPr/>
        </p:nvSpPr>
        <p:spPr>
          <a:xfrm>
            <a:off x="12496889" y="9868257"/>
            <a:ext cx="8260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413" name="sigmoid"/>
          <p:cNvSpPr txBox="1"/>
          <p:nvPr/>
        </p:nvSpPr>
        <p:spPr>
          <a:xfrm>
            <a:off x="17225165" y="7043842"/>
            <a:ext cx="1583437"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sigmoid</a:t>
            </a:r>
          </a:p>
        </p:txBody>
      </p:sp>
      <p:sp>
        <p:nvSpPr>
          <p:cNvPr id="414" name="μ2"/>
          <p:cNvSpPr txBox="1"/>
          <p:nvPr/>
        </p:nvSpPr>
        <p:spPr>
          <a:xfrm>
            <a:off x="11785611" y="7014023"/>
            <a:ext cx="76657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μ2</a:t>
            </a:r>
          </a:p>
        </p:txBody>
      </p:sp>
      <p:sp>
        <p:nvSpPr>
          <p:cNvPr id="415" name="μ3"/>
          <p:cNvSpPr txBox="1"/>
          <p:nvPr/>
        </p:nvSpPr>
        <p:spPr>
          <a:xfrm>
            <a:off x="11765665" y="8876960"/>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μ3</a:t>
            </a:r>
          </a:p>
        </p:txBody>
      </p:sp>
      <p:sp>
        <p:nvSpPr>
          <p:cNvPr id="416" name="μ4"/>
          <p:cNvSpPr txBox="1"/>
          <p:nvPr/>
        </p:nvSpPr>
        <p:spPr>
          <a:xfrm>
            <a:off x="11745313" y="10739898"/>
            <a:ext cx="76657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μ4</a:t>
            </a:r>
          </a:p>
        </p:txBody>
      </p:sp>
      <p:sp>
        <p:nvSpPr>
          <p:cNvPr id="417" name="h2"/>
          <p:cNvSpPr txBox="1"/>
          <p:nvPr/>
        </p:nvSpPr>
        <p:spPr>
          <a:xfrm>
            <a:off x="13370503" y="7014023"/>
            <a:ext cx="64198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h2</a:t>
            </a:r>
          </a:p>
        </p:txBody>
      </p:sp>
      <p:sp>
        <p:nvSpPr>
          <p:cNvPr id="418" name="h3"/>
          <p:cNvSpPr txBox="1"/>
          <p:nvPr/>
        </p:nvSpPr>
        <p:spPr>
          <a:xfrm>
            <a:off x="13307902" y="8884317"/>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h3</a:t>
            </a:r>
          </a:p>
        </p:txBody>
      </p:sp>
      <p:sp>
        <p:nvSpPr>
          <p:cNvPr id="419" name="h4"/>
          <p:cNvSpPr txBox="1"/>
          <p:nvPr/>
        </p:nvSpPr>
        <p:spPr>
          <a:xfrm>
            <a:off x="13307902" y="10694117"/>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h4</a:t>
            </a:r>
          </a:p>
        </p:txBody>
      </p:sp>
      <p:sp>
        <p:nvSpPr>
          <p:cNvPr id="420" name="x1"/>
          <p:cNvSpPr txBox="1"/>
          <p:nvPr/>
        </p:nvSpPr>
        <p:spPr>
          <a:xfrm>
            <a:off x="7510474" y="7043842"/>
            <a:ext cx="62065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x1</a:t>
            </a:r>
          </a:p>
        </p:txBody>
      </p:sp>
      <p:sp>
        <p:nvSpPr>
          <p:cNvPr id="421" name="x2"/>
          <p:cNvSpPr txBox="1"/>
          <p:nvPr/>
        </p:nvSpPr>
        <p:spPr>
          <a:xfrm>
            <a:off x="7510474" y="8884317"/>
            <a:ext cx="62065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x2</a:t>
            </a:r>
          </a:p>
        </p:txBody>
      </p:sp>
      <p:sp>
        <p:nvSpPr>
          <p:cNvPr id="422" name="model = Sequential()…"/>
          <p:cNvSpPr txBox="1"/>
          <p:nvPr/>
        </p:nvSpPr>
        <p:spPr>
          <a:xfrm>
            <a:off x="414395" y="1336838"/>
            <a:ext cx="12208257" cy="2571750"/>
          </a:xfrm>
          <a:prstGeom prst="rect">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solidFill>
                  <a:srgbClr val="FFFFFF"/>
                </a:solidFill>
                <a:latin typeface="+mn-lt"/>
                <a:ea typeface="+mn-ea"/>
                <a:cs typeface="+mn-cs"/>
                <a:sym typeface="ヒラギノ角ゴ ProN W3"/>
              </a:defRPr>
            </a:pPr>
            <a:r>
              <a:t>model = Sequential()</a:t>
            </a:r>
          </a:p>
          <a:p>
            <a:pPr algn="l">
              <a:defRPr sz="3500">
                <a:solidFill>
                  <a:srgbClr val="FFFFFF"/>
                </a:solidFill>
                <a:latin typeface="+mn-lt"/>
                <a:ea typeface="+mn-ea"/>
                <a:cs typeface="+mn-cs"/>
                <a:sym typeface="ヒラギノ角ゴ ProN W3"/>
              </a:defRPr>
            </a:pPr>
            <a:r>
              <a:t>model.add(Dense(4, input_shape=(2, ), activation=‘relu)</a:t>
            </a:r>
          </a:p>
          <a:p>
            <a:pPr algn="l">
              <a:defRPr sz="3500">
                <a:solidFill>
                  <a:srgbClr val="FFFFFF"/>
                </a:solidFill>
                <a:latin typeface="+mn-lt"/>
                <a:ea typeface="+mn-ea"/>
                <a:cs typeface="+mn-cs"/>
                <a:sym typeface="ヒラギノ角ゴ ProN W3"/>
              </a:defRPr>
            </a:pPr>
            <a:r>
              <a:t>model.add(Dense(1,activation=“sigmoid”))</a:t>
            </a:r>
          </a:p>
          <a:p>
            <a:pPr algn="l">
              <a:defRPr sz="3500">
                <a:solidFill>
                  <a:srgbClr val="FFFFFF"/>
                </a:solidFill>
                <a:latin typeface="+mn-lt"/>
                <a:ea typeface="+mn-ea"/>
                <a:cs typeface="+mn-cs"/>
                <a:sym typeface="ヒラギノ角ゴ ProN W3"/>
              </a:defRPr>
            </a:pPr>
            <a:r>
              <a:t>model.summary()</a:t>
            </a:r>
          </a:p>
        </p:txBody>
      </p:sp>
      <p:sp>
        <p:nvSpPr>
          <p:cNvPr id="423" name="MLPの推論のイメージ"/>
          <p:cNvSpPr txBox="1"/>
          <p:nvPr/>
        </p:nvSpPr>
        <p:spPr>
          <a:xfrm>
            <a:off x="2940083" y="189141"/>
            <a:ext cx="7535000" cy="831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MLPの推論のイメージ</a:t>
            </a:r>
          </a:p>
        </p:txBody>
      </p:sp>
      <p:sp>
        <p:nvSpPr>
          <p:cNvPr id="424" name="スライド番号"/>
          <p:cNvSpPr txBox="1"/>
          <p:nvPr>
            <p:ph type="sldNum" sz="quarter" idx="2"/>
          </p:nvPr>
        </p:nvSpPr>
        <p:spPr>
          <a:xfrm>
            <a:off x="23481117" y="12945764"/>
            <a:ext cx="453238"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 0.5 , 0.3 ]…"/>
          <p:cNvSpPr txBox="1"/>
          <p:nvPr/>
        </p:nvSpPr>
        <p:spPr>
          <a:xfrm>
            <a:off x="2530470" y="7270751"/>
            <a:ext cx="3257094" cy="193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pPr>
            <a:r>
              <a:t>[</a:t>
            </a:r>
            <a:r>
              <a:rPr>
                <a:solidFill>
                  <a:schemeClr val="accent5">
                    <a:hueOff val="-82419"/>
                    <a:satOff val="-9513"/>
                    <a:lumOff val="-16343"/>
                  </a:schemeClr>
                </a:solidFill>
              </a:rPr>
              <a:t>[ 0.5 , 0.3 ]</a:t>
            </a:r>
          </a:p>
          <a:p>
            <a:pPr>
              <a:defRPr sz="3600"/>
            </a:pPr>
            <a:r>
              <a:t> </a:t>
            </a:r>
            <a:r>
              <a:rPr>
                <a:solidFill>
                  <a:schemeClr val="accent1">
                    <a:lumOff val="-13575"/>
                  </a:schemeClr>
                </a:solidFill>
              </a:rPr>
              <a:t>[ 0.2 , 0.4 ]</a:t>
            </a:r>
          </a:p>
          <a:p>
            <a:pPr>
              <a:defRPr sz="3600"/>
            </a:pPr>
            <a:r>
              <a:t>  </a:t>
            </a:r>
            <a:r>
              <a:rPr>
                <a:solidFill>
                  <a:schemeClr val="accent3">
                    <a:hueOff val="914337"/>
                    <a:satOff val="31515"/>
                    <a:lumOff val="-30790"/>
                  </a:schemeClr>
                </a:solidFill>
              </a:rPr>
              <a:t>[ 0.6 , 0.2 ]</a:t>
            </a:r>
            <a:r>
              <a:t>]</a:t>
            </a:r>
          </a:p>
        </p:txBody>
      </p:sp>
      <p:sp>
        <p:nvSpPr>
          <p:cNvPr id="427" name="円形"/>
          <p:cNvSpPr/>
          <p:nvPr/>
        </p:nvSpPr>
        <p:spPr>
          <a:xfrm>
            <a:off x="7185798" y="8490617"/>
            <a:ext cx="1270001"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8" name="円形"/>
          <p:cNvSpPr/>
          <p:nvPr/>
        </p:nvSpPr>
        <p:spPr>
          <a:xfrm>
            <a:off x="7185798" y="6650142"/>
            <a:ext cx="1270001"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9" name="楕円"/>
          <p:cNvSpPr/>
          <p:nvPr/>
        </p:nvSpPr>
        <p:spPr>
          <a:xfrm>
            <a:off x="11360063" y="4776059"/>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30" name="楕円"/>
          <p:cNvSpPr/>
          <p:nvPr/>
        </p:nvSpPr>
        <p:spPr>
          <a:xfrm>
            <a:off x="11293482" y="6633338"/>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31" name="楕円"/>
          <p:cNvSpPr/>
          <p:nvPr/>
        </p:nvSpPr>
        <p:spPr>
          <a:xfrm>
            <a:off x="11293482" y="8490617"/>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32" name="楕円"/>
          <p:cNvSpPr/>
          <p:nvPr/>
        </p:nvSpPr>
        <p:spPr>
          <a:xfrm>
            <a:off x="11293482" y="10347896"/>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33" name="楕円"/>
          <p:cNvSpPr/>
          <p:nvPr/>
        </p:nvSpPr>
        <p:spPr>
          <a:xfrm>
            <a:off x="16419481" y="7600950"/>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34" name="μ5"/>
          <p:cNvSpPr txBox="1"/>
          <p:nvPr/>
        </p:nvSpPr>
        <p:spPr>
          <a:xfrm>
            <a:off x="16866709" y="7994650"/>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μ5</a:t>
            </a:r>
          </a:p>
        </p:txBody>
      </p:sp>
      <p:sp>
        <p:nvSpPr>
          <p:cNvPr id="435" name="線"/>
          <p:cNvSpPr/>
          <p:nvPr/>
        </p:nvSpPr>
        <p:spPr>
          <a:xfrm flipV="1">
            <a:off x="8469652" y="5354324"/>
            <a:ext cx="2889399" cy="1936165"/>
          </a:xfrm>
          <a:prstGeom prst="line">
            <a:avLst/>
          </a:prstGeom>
          <a:ln w="25400">
            <a:solidFill>
              <a:srgbClr val="000000"/>
            </a:solidFill>
            <a:miter lim="400000"/>
          </a:ln>
        </p:spPr>
        <p:txBody>
          <a:bodyPr lIns="50800" tIns="50800" rIns="50800" bIns="50800" anchor="ctr"/>
          <a:lstStyle/>
          <a:p>
            <a:pPr/>
          </a:p>
        </p:txBody>
      </p:sp>
      <p:sp>
        <p:nvSpPr>
          <p:cNvPr id="436" name="線"/>
          <p:cNvSpPr/>
          <p:nvPr/>
        </p:nvSpPr>
        <p:spPr>
          <a:xfrm flipV="1">
            <a:off x="8468795" y="5361160"/>
            <a:ext cx="2896257" cy="3788326"/>
          </a:xfrm>
          <a:prstGeom prst="line">
            <a:avLst/>
          </a:prstGeom>
          <a:ln w="25400">
            <a:solidFill>
              <a:srgbClr val="000000"/>
            </a:solidFill>
            <a:miter lim="400000"/>
          </a:ln>
        </p:spPr>
        <p:txBody>
          <a:bodyPr lIns="50800" tIns="50800" rIns="50800" bIns="50800" anchor="ctr"/>
          <a:lstStyle/>
          <a:p>
            <a:pPr/>
          </a:p>
        </p:txBody>
      </p:sp>
      <p:sp>
        <p:nvSpPr>
          <p:cNvPr id="437" name="線"/>
          <p:cNvSpPr/>
          <p:nvPr/>
        </p:nvSpPr>
        <p:spPr>
          <a:xfrm flipV="1">
            <a:off x="8461087" y="7273320"/>
            <a:ext cx="2822980" cy="29320"/>
          </a:xfrm>
          <a:prstGeom prst="line">
            <a:avLst/>
          </a:prstGeom>
          <a:ln w="25400">
            <a:solidFill>
              <a:srgbClr val="000000"/>
            </a:solidFill>
            <a:miter lim="400000"/>
          </a:ln>
        </p:spPr>
        <p:txBody>
          <a:bodyPr lIns="50800" tIns="50800" rIns="50800" bIns="50800" anchor="ctr"/>
          <a:lstStyle/>
          <a:p>
            <a:pPr/>
          </a:p>
        </p:txBody>
      </p:sp>
      <p:sp>
        <p:nvSpPr>
          <p:cNvPr id="438" name="線"/>
          <p:cNvSpPr/>
          <p:nvPr/>
        </p:nvSpPr>
        <p:spPr>
          <a:xfrm>
            <a:off x="8470759" y="7314069"/>
            <a:ext cx="2820809" cy="1760114"/>
          </a:xfrm>
          <a:prstGeom prst="line">
            <a:avLst/>
          </a:prstGeom>
          <a:ln w="25400">
            <a:solidFill>
              <a:srgbClr val="000000"/>
            </a:solidFill>
            <a:miter lim="400000"/>
          </a:ln>
        </p:spPr>
        <p:txBody>
          <a:bodyPr lIns="50800" tIns="50800" rIns="50800" bIns="50800" anchor="ctr"/>
          <a:lstStyle/>
          <a:p>
            <a:pPr/>
          </a:p>
        </p:txBody>
      </p:sp>
      <p:sp>
        <p:nvSpPr>
          <p:cNvPr id="439" name="線"/>
          <p:cNvSpPr/>
          <p:nvPr/>
        </p:nvSpPr>
        <p:spPr>
          <a:xfrm>
            <a:off x="8463468" y="9160134"/>
            <a:ext cx="2817785" cy="1804980"/>
          </a:xfrm>
          <a:prstGeom prst="line">
            <a:avLst/>
          </a:prstGeom>
          <a:ln w="25400">
            <a:solidFill>
              <a:srgbClr val="000000"/>
            </a:solidFill>
            <a:miter lim="400000"/>
          </a:ln>
        </p:spPr>
        <p:txBody>
          <a:bodyPr lIns="50800" tIns="50800" rIns="50800" bIns="50800" anchor="ctr"/>
          <a:lstStyle/>
          <a:p>
            <a:pPr/>
          </a:p>
        </p:txBody>
      </p:sp>
      <p:sp>
        <p:nvSpPr>
          <p:cNvPr id="440" name="円形"/>
          <p:cNvSpPr/>
          <p:nvPr/>
        </p:nvSpPr>
        <p:spPr>
          <a:xfrm>
            <a:off x="7185798" y="10331092"/>
            <a:ext cx="1270001"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41" name="1"/>
          <p:cNvSpPr txBox="1"/>
          <p:nvPr/>
        </p:nvSpPr>
        <p:spPr>
          <a:xfrm>
            <a:off x="7628013" y="10724792"/>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442" name="楕円"/>
          <p:cNvSpPr/>
          <p:nvPr/>
        </p:nvSpPr>
        <p:spPr>
          <a:xfrm>
            <a:off x="11293482" y="12223849"/>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43" name="1"/>
          <p:cNvSpPr txBox="1"/>
          <p:nvPr/>
        </p:nvSpPr>
        <p:spPr>
          <a:xfrm>
            <a:off x="12698099" y="12617549"/>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444" name="線"/>
          <p:cNvSpPr/>
          <p:nvPr/>
        </p:nvSpPr>
        <p:spPr>
          <a:xfrm flipV="1">
            <a:off x="8478939" y="5395182"/>
            <a:ext cx="2866769" cy="5521860"/>
          </a:xfrm>
          <a:prstGeom prst="line">
            <a:avLst/>
          </a:prstGeom>
          <a:ln w="25400">
            <a:solidFill>
              <a:srgbClr val="000000"/>
            </a:solidFill>
            <a:miter lim="400000"/>
          </a:ln>
        </p:spPr>
        <p:txBody>
          <a:bodyPr lIns="50800" tIns="50800" rIns="50800" bIns="50800" anchor="ctr"/>
          <a:lstStyle/>
          <a:p>
            <a:pPr/>
          </a:p>
        </p:txBody>
      </p:sp>
      <p:sp>
        <p:nvSpPr>
          <p:cNvPr id="445" name="線"/>
          <p:cNvSpPr/>
          <p:nvPr/>
        </p:nvSpPr>
        <p:spPr>
          <a:xfrm flipV="1">
            <a:off x="8456421" y="7268406"/>
            <a:ext cx="2836091" cy="3678955"/>
          </a:xfrm>
          <a:prstGeom prst="line">
            <a:avLst/>
          </a:prstGeom>
          <a:ln w="25400">
            <a:solidFill>
              <a:srgbClr val="000000"/>
            </a:solidFill>
            <a:miter lim="400000"/>
          </a:ln>
        </p:spPr>
        <p:txBody>
          <a:bodyPr lIns="50800" tIns="50800" rIns="50800" bIns="50800" anchor="ctr"/>
          <a:lstStyle/>
          <a:p>
            <a:pPr/>
          </a:p>
        </p:txBody>
      </p:sp>
      <p:sp>
        <p:nvSpPr>
          <p:cNvPr id="446" name="線"/>
          <p:cNvSpPr/>
          <p:nvPr/>
        </p:nvSpPr>
        <p:spPr>
          <a:xfrm flipV="1">
            <a:off x="8459658" y="9064495"/>
            <a:ext cx="2838440" cy="1878909"/>
          </a:xfrm>
          <a:prstGeom prst="line">
            <a:avLst/>
          </a:prstGeom>
          <a:ln w="25400">
            <a:solidFill>
              <a:srgbClr val="000000"/>
            </a:solidFill>
            <a:miter lim="400000"/>
          </a:ln>
        </p:spPr>
        <p:txBody>
          <a:bodyPr lIns="50800" tIns="50800" rIns="50800" bIns="50800" anchor="ctr"/>
          <a:lstStyle/>
          <a:p>
            <a:pPr/>
          </a:p>
        </p:txBody>
      </p:sp>
      <p:sp>
        <p:nvSpPr>
          <p:cNvPr id="447" name="線"/>
          <p:cNvSpPr/>
          <p:nvPr/>
        </p:nvSpPr>
        <p:spPr>
          <a:xfrm>
            <a:off x="8472467" y="10936688"/>
            <a:ext cx="2823117" cy="34324"/>
          </a:xfrm>
          <a:prstGeom prst="line">
            <a:avLst/>
          </a:prstGeom>
          <a:ln w="25400">
            <a:solidFill>
              <a:srgbClr val="000000"/>
            </a:solidFill>
            <a:miter lim="400000"/>
          </a:ln>
        </p:spPr>
        <p:txBody>
          <a:bodyPr lIns="50800" tIns="50800" rIns="50800" bIns="50800" anchor="ctr"/>
          <a:lstStyle/>
          <a:p>
            <a:pPr/>
          </a:p>
        </p:txBody>
      </p:sp>
      <p:sp>
        <p:nvSpPr>
          <p:cNvPr id="448" name="線"/>
          <p:cNvSpPr/>
          <p:nvPr/>
        </p:nvSpPr>
        <p:spPr>
          <a:xfrm flipV="1">
            <a:off x="8465923" y="7269842"/>
            <a:ext cx="2813403" cy="1895195"/>
          </a:xfrm>
          <a:prstGeom prst="line">
            <a:avLst/>
          </a:prstGeom>
          <a:ln w="25400">
            <a:solidFill>
              <a:srgbClr val="000000"/>
            </a:solidFill>
            <a:miter lim="400000"/>
          </a:ln>
        </p:spPr>
        <p:txBody>
          <a:bodyPr lIns="50800" tIns="50800" rIns="50800" bIns="50800" anchor="ctr"/>
          <a:lstStyle/>
          <a:p>
            <a:pPr/>
          </a:p>
        </p:txBody>
      </p:sp>
      <p:sp>
        <p:nvSpPr>
          <p:cNvPr id="449" name="線"/>
          <p:cNvSpPr/>
          <p:nvPr/>
        </p:nvSpPr>
        <p:spPr>
          <a:xfrm flipV="1">
            <a:off x="8456252" y="9078351"/>
            <a:ext cx="2831272" cy="89006"/>
          </a:xfrm>
          <a:prstGeom prst="line">
            <a:avLst/>
          </a:prstGeom>
          <a:ln w="25400">
            <a:solidFill>
              <a:srgbClr val="000000"/>
            </a:solidFill>
            <a:miter lim="400000"/>
          </a:ln>
        </p:spPr>
        <p:txBody>
          <a:bodyPr lIns="50800" tIns="50800" rIns="50800" bIns="50800" anchor="ctr"/>
          <a:lstStyle/>
          <a:p>
            <a:pPr/>
          </a:p>
        </p:txBody>
      </p:sp>
      <p:sp>
        <p:nvSpPr>
          <p:cNvPr id="450" name="線"/>
          <p:cNvSpPr/>
          <p:nvPr/>
        </p:nvSpPr>
        <p:spPr>
          <a:xfrm>
            <a:off x="14485126" y="7247873"/>
            <a:ext cx="1890499" cy="953008"/>
          </a:xfrm>
          <a:prstGeom prst="line">
            <a:avLst/>
          </a:prstGeom>
          <a:ln w="25400">
            <a:solidFill>
              <a:srgbClr val="000000"/>
            </a:solidFill>
            <a:miter lim="400000"/>
          </a:ln>
        </p:spPr>
        <p:txBody>
          <a:bodyPr lIns="50800" tIns="50800" rIns="50800" bIns="50800" anchor="ctr"/>
          <a:lstStyle/>
          <a:p>
            <a:pPr/>
          </a:p>
        </p:txBody>
      </p:sp>
      <p:sp>
        <p:nvSpPr>
          <p:cNvPr id="451" name="線"/>
          <p:cNvSpPr/>
          <p:nvPr/>
        </p:nvSpPr>
        <p:spPr>
          <a:xfrm>
            <a:off x="14546233" y="5360791"/>
            <a:ext cx="1849152" cy="2841942"/>
          </a:xfrm>
          <a:prstGeom prst="line">
            <a:avLst/>
          </a:prstGeom>
          <a:ln w="25400">
            <a:solidFill>
              <a:srgbClr val="000000"/>
            </a:solidFill>
            <a:miter lim="400000"/>
          </a:ln>
        </p:spPr>
        <p:txBody>
          <a:bodyPr lIns="50800" tIns="50800" rIns="50800" bIns="50800" anchor="ctr"/>
          <a:lstStyle/>
          <a:p>
            <a:pPr/>
          </a:p>
        </p:txBody>
      </p:sp>
      <p:sp>
        <p:nvSpPr>
          <p:cNvPr id="452" name="線"/>
          <p:cNvSpPr/>
          <p:nvPr/>
        </p:nvSpPr>
        <p:spPr>
          <a:xfrm flipV="1">
            <a:off x="14487892" y="8193346"/>
            <a:ext cx="1900618" cy="913607"/>
          </a:xfrm>
          <a:prstGeom prst="line">
            <a:avLst/>
          </a:prstGeom>
          <a:ln w="25400">
            <a:solidFill>
              <a:srgbClr val="000000"/>
            </a:solidFill>
            <a:miter lim="400000"/>
          </a:ln>
        </p:spPr>
        <p:txBody>
          <a:bodyPr lIns="50800" tIns="50800" rIns="50800" bIns="50800" anchor="ctr"/>
          <a:lstStyle/>
          <a:p>
            <a:pPr/>
          </a:p>
        </p:txBody>
      </p:sp>
      <p:sp>
        <p:nvSpPr>
          <p:cNvPr id="453" name="線"/>
          <p:cNvSpPr/>
          <p:nvPr/>
        </p:nvSpPr>
        <p:spPr>
          <a:xfrm flipV="1">
            <a:off x="14486062" y="8184209"/>
            <a:ext cx="1932816" cy="2802188"/>
          </a:xfrm>
          <a:prstGeom prst="line">
            <a:avLst/>
          </a:prstGeom>
          <a:ln w="25400">
            <a:solidFill>
              <a:srgbClr val="000000"/>
            </a:solidFill>
            <a:miter lim="400000"/>
          </a:ln>
        </p:spPr>
        <p:txBody>
          <a:bodyPr lIns="50800" tIns="50800" rIns="50800" bIns="50800" anchor="ctr"/>
          <a:lstStyle/>
          <a:p>
            <a:pPr/>
          </a:p>
        </p:txBody>
      </p:sp>
      <p:sp>
        <p:nvSpPr>
          <p:cNvPr id="454" name="線"/>
          <p:cNvSpPr/>
          <p:nvPr/>
        </p:nvSpPr>
        <p:spPr>
          <a:xfrm flipV="1">
            <a:off x="14481268" y="8200677"/>
            <a:ext cx="1938833" cy="4634121"/>
          </a:xfrm>
          <a:prstGeom prst="line">
            <a:avLst/>
          </a:prstGeom>
          <a:ln w="25400">
            <a:solidFill>
              <a:srgbClr val="000000"/>
            </a:solidFill>
            <a:miter lim="400000"/>
          </a:ln>
        </p:spPr>
        <p:txBody>
          <a:bodyPr lIns="50800" tIns="50800" rIns="50800" bIns="50800" anchor="ctr"/>
          <a:lstStyle/>
          <a:p>
            <a:pPr/>
          </a:p>
        </p:txBody>
      </p:sp>
      <p:sp>
        <p:nvSpPr>
          <p:cNvPr id="455" name="線"/>
          <p:cNvSpPr/>
          <p:nvPr/>
        </p:nvSpPr>
        <p:spPr>
          <a:xfrm flipV="1">
            <a:off x="12890884" y="4757009"/>
            <a:ext cx="1" cy="1308101"/>
          </a:xfrm>
          <a:prstGeom prst="line">
            <a:avLst/>
          </a:prstGeom>
          <a:ln w="25400">
            <a:solidFill>
              <a:srgbClr val="000000"/>
            </a:solidFill>
            <a:miter lim="400000"/>
          </a:ln>
        </p:spPr>
        <p:txBody>
          <a:bodyPr lIns="50800" tIns="50800" rIns="50800" bIns="50800" anchor="ctr"/>
          <a:lstStyle/>
          <a:p>
            <a:pPr/>
          </a:p>
        </p:txBody>
      </p:sp>
      <p:sp>
        <p:nvSpPr>
          <p:cNvPr id="456" name="μ1"/>
          <p:cNvSpPr txBox="1"/>
          <p:nvPr/>
        </p:nvSpPr>
        <p:spPr>
          <a:xfrm>
            <a:off x="11805963" y="5151085"/>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μ1</a:t>
            </a:r>
          </a:p>
        </p:txBody>
      </p:sp>
      <p:sp>
        <p:nvSpPr>
          <p:cNvPr id="457" name="h1"/>
          <p:cNvSpPr txBox="1"/>
          <p:nvPr/>
        </p:nvSpPr>
        <p:spPr>
          <a:xfrm>
            <a:off x="13370503" y="5151085"/>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h1</a:t>
            </a:r>
          </a:p>
        </p:txBody>
      </p:sp>
      <p:sp>
        <p:nvSpPr>
          <p:cNvPr id="458"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y</a:t>
            </a:r>
          </a:p>
        </p:txBody>
      </p:sp>
      <p:pic>
        <p:nvPicPr>
          <p:cNvPr id="459" name="スクリーンショット 2023-12-14 0.12.43.png" descr="スクリーンショット 2023-12-14 0.12.43.png"/>
          <p:cNvPicPr>
            <a:picLocks noChangeAspect="1"/>
          </p:cNvPicPr>
          <p:nvPr/>
        </p:nvPicPr>
        <p:blipFill>
          <a:blip r:embed="rId2">
            <a:extLst/>
          </a:blip>
          <a:stretch>
            <a:fillRect/>
          </a:stretch>
        </p:blipFill>
        <p:spPr>
          <a:xfrm>
            <a:off x="13430418" y="213792"/>
            <a:ext cx="9782349" cy="4075028"/>
          </a:xfrm>
          <a:prstGeom prst="rect">
            <a:avLst/>
          </a:prstGeom>
          <a:ln w="12700">
            <a:miter lim="400000"/>
          </a:ln>
        </p:spPr>
      </p:pic>
      <p:sp>
        <p:nvSpPr>
          <p:cNvPr id="460" name="線"/>
          <p:cNvSpPr/>
          <p:nvPr/>
        </p:nvSpPr>
        <p:spPr>
          <a:xfrm flipV="1">
            <a:off x="12890884" y="6614288"/>
            <a:ext cx="1" cy="1308101"/>
          </a:xfrm>
          <a:prstGeom prst="line">
            <a:avLst/>
          </a:prstGeom>
          <a:ln w="25400">
            <a:solidFill>
              <a:srgbClr val="000000"/>
            </a:solidFill>
            <a:miter lim="400000"/>
          </a:ln>
        </p:spPr>
        <p:txBody>
          <a:bodyPr lIns="50800" tIns="50800" rIns="50800" bIns="50800" anchor="ctr"/>
          <a:lstStyle/>
          <a:p>
            <a:pPr/>
          </a:p>
        </p:txBody>
      </p:sp>
      <p:sp>
        <p:nvSpPr>
          <p:cNvPr id="461" name="線"/>
          <p:cNvSpPr/>
          <p:nvPr/>
        </p:nvSpPr>
        <p:spPr>
          <a:xfrm flipV="1">
            <a:off x="12890884" y="8484743"/>
            <a:ext cx="1" cy="1286522"/>
          </a:xfrm>
          <a:prstGeom prst="line">
            <a:avLst/>
          </a:prstGeom>
          <a:ln w="25400">
            <a:solidFill>
              <a:srgbClr val="000000"/>
            </a:solidFill>
            <a:miter lim="400000"/>
          </a:ln>
        </p:spPr>
        <p:txBody>
          <a:bodyPr lIns="50800" tIns="50800" rIns="50800" bIns="50800" anchor="ctr"/>
          <a:lstStyle/>
          <a:p>
            <a:pPr/>
          </a:p>
        </p:txBody>
      </p:sp>
      <p:sp>
        <p:nvSpPr>
          <p:cNvPr id="462" name="線"/>
          <p:cNvSpPr/>
          <p:nvPr/>
        </p:nvSpPr>
        <p:spPr>
          <a:xfrm flipH="1" flipV="1">
            <a:off x="12887029" y="10347519"/>
            <a:ext cx="3856" cy="1281025"/>
          </a:xfrm>
          <a:prstGeom prst="line">
            <a:avLst/>
          </a:prstGeom>
          <a:ln w="25400">
            <a:solidFill>
              <a:srgbClr val="000000"/>
            </a:solidFill>
            <a:miter lim="400000"/>
          </a:ln>
        </p:spPr>
        <p:txBody>
          <a:bodyPr lIns="50800" tIns="50800" rIns="50800" bIns="50800" anchor="ctr"/>
          <a:lstStyle/>
          <a:p>
            <a:pPr/>
          </a:p>
        </p:txBody>
      </p:sp>
      <p:sp>
        <p:nvSpPr>
          <p:cNvPr id="463" name="線"/>
          <p:cNvSpPr/>
          <p:nvPr/>
        </p:nvSpPr>
        <p:spPr>
          <a:xfrm flipV="1">
            <a:off x="18016883" y="7581900"/>
            <a:ext cx="1" cy="1308101"/>
          </a:xfrm>
          <a:prstGeom prst="line">
            <a:avLst/>
          </a:prstGeom>
          <a:ln w="25400">
            <a:solidFill>
              <a:srgbClr val="000000"/>
            </a:solidFill>
            <a:miter lim="400000"/>
          </a:ln>
        </p:spPr>
        <p:txBody>
          <a:bodyPr lIns="50800" tIns="50800" rIns="50800" bIns="50800" anchor="ctr"/>
          <a:lstStyle/>
          <a:p>
            <a:pPr/>
          </a:p>
        </p:txBody>
      </p:sp>
      <p:sp>
        <p:nvSpPr>
          <p:cNvPr id="464" name="線"/>
          <p:cNvSpPr/>
          <p:nvPr/>
        </p:nvSpPr>
        <p:spPr>
          <a:xfrm>
            <a:off x="8457516" y="7305661"/>
            <a:ext cx="2819013" cy="3656935"/>
          </a:xfrm>
          <a:prstGeom prst="line">
            <a:avLst/>
          </a:prstGeom>
          <a:ln w="25400">
            <a:solidFill>
              <a:srgbClr val="000000"/>
            </a:solidFill>
            <a:miter lim="400000"/>
          </a:ln>
        </p:spPr>
        <p:txBody>
          <a:bodyPr lIns="50800" tIns="50800" rIns="50800" bIns="50800" anchor="ctr"/>
          <a:lstStyle/>
          <a:p>
            <a:pPr/>
          </a:p>
        </p:txBody>
      </p:sp>
      <p:sp>
        <p:nvSpPr>
          <p:cNvPr id="465" name="矢印"/>
          <p:cNvSpPr/>
          <p:nvPr/>
        </p:nvSpPr>
        <p:spPr>
          <a:xfrm>
            <a:off x="12699241" y="5124300"/>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66" name="矢印"/>
          <p:cNvSpPr/>
          <p:nvPr/>
        </p:nvSpPr>
        <p:spPr>
          <a:xfrm>
            <a:off x="12697063" y="6968564"/>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67" name="矢印"/>
          <p:cNvSpPr/>
          <p:nvPr/>
        </p:nvSpPr>
        <p:spPr>
          <a:xfrm>
            <a:off x="12697063" y="8838858"/>
            <a:ext cx="383287" cy="573518"/>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68" name="矢印"/>
          <p:cNvSpPr/>
          <p:nvPr/>
        </p:nvSpPr>
        <p:spPr>
          <a:xfrm>
            <a:off x="12716073" y="10721082"/>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69" name="矢印"/>
          <p:cNvSpPr/>
          <p:nvPr/>
        </p:nvSpPr>
        <p:spPr>
          <a:xfrm>
            <a:off x="17824036" y="7930681"/>
            <a:ext cx="383287" cy="573518"/>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70" name="relu"/>
          <p:cNvSpPr txBox="1"/>
          <p:nvPr/>
        </p:nvSpPr>
        <p:spPr>
          <a:xfrm>
            <a:off x="12477880" y="4245503"/>
            <a:ext cx="826009"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471" name="relu"/>
          <p:cNvSpPr txBox="1"/>
          <p:nvPr/>
        </p:nvSpPr>
        <p:spPr>
          <a:xfrm>
            <a:off x="12477880" y="6098399"/>
            <a:ext cx="826009"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472" name="relu"/>
          <p:cNvSpPr txBox="1"/>
          <p:nvPr/>
        </p:nvSpPr>
        <p:spPr>
          <a:xfrm>
            <a:off x="12477880" y="7976139"/>
            <a:ext cx="8260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473" name="relu"/>
          <p:cNvSpPr txBox="1"/>
          <p:nvPr/>
        </p:nvSpPr>
        <p:spPr>
          <a:xfrm>
            <a:off x="12496889" y="9868257"/>
            <a:ext cx="8260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474" name="sigmoid"/>
          <p:cNvSpPr txBox="1"/>
          <p:nvPr/>
        </p:nvSpPr>
        <p:spPr>
          <a:xfrm>
            <a:off x="17225165" y="7043842"/>
            <a:ext cx="1583437"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sigmoid</a:t>
            </a:r>
          </a:p>
        </p:txBody>
      </p:sp>
      <p:sp>
        <p:nvSpPr>
          <p:cNvPr id="475" name="μ2"/>
          <p:cNvSpPr txBox="1"/>
          <p:nvPr/>
        </p:nvSpPr>
        <p:spPr>
          <a:xfrm>
            <a:off x="11785611" y="7014023"/>
            <a:ext cx="76657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μ2</a:t>
            </a:r>
          </a:p>
        </p:txBody>
      </p:sp>
      <p:sp>
        <p:nvSpPr>
          <p:cNvPr id="476" name="μ3"/>
          <p:cNvSpPr txBox="1"/>
          <p:nvPr/>
        </p:nvSpPr>
        <p:spPr>
          <a:xfrm>
            <a:off x="11765665" y="8876960"/>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μ3</a:t>
            </a:r>
          </a:p>
        </p:txBody>
      </p:sp>
      <p:sp>
        <p:nvSpPr>
          <p:cNvPr id="477" name="μ4"/>
          <p:cNvSpPr txBox="1"/>
          <p:nvPr/>
        </p:nvSpPr>
        <p:spPr>
          <a:xfrm>
            <a:off x="11745313" y="10739898"/>
            <a:ext cx="76657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μ4</a:t>
            </a:r>
          </a:p>
        </p:txBody>
      </p:sp>
      <p:sp>
        <p:nvSpPr>
          <p:cNvPr id="478" name="h2"/>
          <p:cNvSpPr txBox="1"/>
          <p:nvPr/>
        </p:nvSpPr>
        <p:spPr>
          <a:xfrm>
            <a:off x="13370503" y="7014023"/>
            <a:ext cx="64198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h2</a:t>
            </a:r>
          </a:p>
        </p:txBody>
      </p:sp>
      <p:sp>
        <p:nvSpPr>
          <p:cNvPr id="479" name="h3"/>
          <p:cNvSpPr txBox="1"/>
          <p:nvPr/>
        </p:nvSpPr>
        <p:spPr>
          <a:xfrm>
            <a:off x="13307902" y="8884317"/>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h3</a:t>
            </a:r>
          </a:p>
        </p:txBody>
      </p:sp>
      <p:sp>
        <p:nvSpPr>
          <p:cNvPr id="480" name="h4"/>
          <p:cNvSpPr txBox="1"/>
          <p:nvPr/>
        </p:nvSpPr>
        <p:spPr>
          <a:xfrm>
            <a:off x="13307902" y="10694117"/>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h4</a:t>
            </a:r>
          </a:p>
        </p:txBody>
      </p:sp>
      <p:sp>
        <p:nvSpPr>
          <p:cNvPr id="481" name="x1"/>
          <p:cNvSpPr txBox="1"/>
          <p:nvPr/>
        </p:nvSpPr>
        <p:spPr>
          <a:xfrm>
            <a:off x="7510474" y="7043842"/>
            <a:ext cx="62065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x1</a:t>
            </a:r>
          </a:p>
        </p:txBody>
      </p:sp>
      <p:sp>
        <p:nvSpPr>
          <p:cNvPr id="482" name="x2"/>
          <p:cNvSpPr txBox="1"/>
          <p:nvPr/>
        </p:nvSpPr>
        <p:spPr>
          <a:xfrm>
            <a:off x="7510474" y="8884317"/>
            <a:ext cx="62065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x2</a:t>
            </a:r>
          </a:p>
        </p:txBody>
      </p:sp>
      <p:sp>
        <p:nvSpPr>
          <p:cNvPr id="483" name="0.5"/>
          <p:cNvSpPr txBox="1"/>
          <p:nvPr/>
        </p:nvSpPr>
        <p:spPr>
          <a:xfrm>
            <a:off x="3209218" y="7268338"/>
            <a:ext cx="888798" cy="558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5">
                    <a:hueOff val="-82419"/>
                    <a:satOff val="-9513"/>
                    <a:lumOff val="-16343"/>
                  </a:schemeClr>
                </a:solidFill>
              </a:defRPr>
            </a:lvl1pPr>
          </a:lstStyle>
          <a:p>
            <a:pPr/>
            <a:r>
              <a:t>0.5</a:t>
            </a:r>
          </a:p>
        </p:txBody>
      </p:sp>
      <p:sp>
        <p:nvSpPr>
          <p:cNvPr id="484" name="0.3"/>
          <p:cNvSpPr txBox="1"/>
          <p:nvPr/>
        </p:nvSpPr>
        <p:spPr>
          <a:xfrm>
            <a:off x="4410478" y="7268338"/>
            <a:ext cx="888797" cy="558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5">
                    <a:hueOff val="-82419"/>
                    <a:satOff val="-9513"/>
                    <a:lumOff val="-16343"/>
                  </a:schemeClr>
                </a:solidFill>
              </a:defRPr>
            </a:lvl1pPr>
          </a:lstStyle>
          <a:p>
            <a:pPr/>
            <a:r>
              <a:t>0.3</a:t>
            </a:r>
          </a:p>
        </p:txBody>
      </p:sp>
      <p:sp>
        <p:nvSpPr>
          <p:cNvPr id="485" name="model = Sequential()…"/>
          <p:cNvSpPr txBox="1"/>
          <p:nvPr/>
        </p:nvSpPr>
        <p:spPr>
          <a:xfrm>
            <a:off x="414395" y="1336838"/>
            <a:ext cx="12208257" cy="2571750"/>
          </a:xfrm>
          <a:prstGeom prst="rect">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solidFill>
                  <a:srgbClr val="FFFFFF"/>
                </a:solidFill>
                <a:latin typeface="+mn-lt"/>
                <a:ea typeface="+mn-ea"/>
                <a:cs typeface="+mn-cs"/>
                <a:sym typeface="ヒラギノ角ゴ ProN W3"/>
              </a:defRPr>
            </a:pPr>
            <a:r>
              <a:t>model = Sequential()</a:t>
            </a:r>
          </a:p>
          <a:p>
            <a:pPr algn="l">
              <a:defRPr sz="3500">
                <a:solidFill>
                  <a:srgbClr val="FFFFFF"/>
                </a:solidFill>
                <a:latin typeface="+mn-lt"/>
                <a:ea typeface="+mn-ea"/>
                <a:cs typeface="+mn-cs"/>
                <a:sym typeface="ヒラギノ角ゴ ProN W3"/>
              </a:defRPr>
            </a:pPr>
            <a:r>
              <a:t>model.add(Dense(4, input_shape=(2, ), activation=‘relu)</a:t>
            </a:r>
          </a:p>
          <a:p>
            <a:pPr algn="l">
              <a:defRPr sz="3500">
                <a:solidFill>
                  <a:srgbClr val="FFFFFF"/>
                </a:solidFill>
                <a:latin typeface="+mn-lt"/>
                <a:ea typeface="+mn-ea"/>
                <a:cs typeface="+mn-cs"/>
                <a:sym typeface="ヒラギノ角ゴ ProN W3"/>
              </a:defRPr>
            </a:pPr>
            <a:r>
              <a:t>model.add(Dense(1,activation=“sigmoid”))</a:t>
            </a:r>
          </a:p>
          <a:p>
            <a:pPr algn="l">
              <a:defRPr sz="3500">
                <a:solidFill>
                  <a:srgbClr val="FFFFFF"/>
                </a:solidFill>
                <a:latin typeface="+mn-lt"/>
                <a:ea typeface="+mn-ea"/>
                <a:cs typeface="+mn-cs"/>
                <a:sym typeface="ヒラギノ角ゴ ProN W3"/>
              </a:defRPr>
            </a:pPr>
            <a:r>
              <a:t>model.summary()</a:t>
            </a:r>
          </a:p>
        </p:txBody>
      </p:sp>
      <p:sp>
        <p:nvSpPr>
          <p:cNvPr id="486" name="画像1…"/>
          <p:cNvSpPr txBox="1"/>
          <p:nvPr/>
        </p:nvSpPr>
        <p:spPr>
          <a:xfrm>
            <a:off x="885833" y="7268338"/>
            <a:ext cx="1354228"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pPr>
            <a:r>
              <a:t>画像1</a:t>
            </a:r>
          </a:p>
          <a:p>
            <a:pPr>
              <a:defRPr sz="3600"/>
            </a:pPr>
            <a:r>
              <a:t>画像2</a:t>
            </a:r>
          </a:p>
          <a:p>
            <a:pPr>
              <a:defRPr sz="3600"/>
            </a:pPr>
            <a:r>
              <a:t>画像3</a:t>
            </a:r>
          </a:p>
        </p:txBody>
      </p:sp>
      <p:grpSp>
        <p:nvGrpSpPr>
          <p:cNvPr id="499" name="グループ"/>
          <p:cNvGrpSpPr/>
          <p:nvPr/>
        </p:nvGrpSpPr>
        <p:grpSpPr>
          <a:xfrm>
            <a:off x="8460951" y="5348361"/>
            <a:ext cx="2908800" cy="5616688"/>
            <a:chOff x="0" y="0"/>
            <a:chExt cx="2908798" cy="5616687"/>
          </a:xfrm>
        </p:grpSpPr>
        <p:sp>
          <p:nvSpPr>
            <p:cNvPr id="487" name="線"/>
            <p:cNvSpPr/>
            <p:nvPr/>
          </p:nvSpPr>
          <p:spPr>
            <a:xfrm flipV="1">
              <a:off x="13399" y="0"/>
              <a:ext cx="2889400" cy="193616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88" name="線"/>
            <p:cNvSpPr/>
            <p:nvPr/>
          </p:nvSpPr>
          <p:spPr>
            <a:xfrm flipV="1">
              <a:off x="12543" y="6836"/>
              <a:ext cx="2896256" cy="378832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89" name="線"/>
            <p:cNvSpPr/>
            <p:nvPr/>
          </p:nvSpPr>
          <p:spPr>
            <a:xfrm flipV="1">
              <a:off x="4835" y="1918996"/>
              <a:ext cx="2822980" cy="2931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0" name="線"/>
            <p:cNvSpPr/>
            <p:nvPr/>
          </p:nvSpPr>
          <p:spPr>
            <a:xfrm>
              <a:off x="14507" y="1959744"/>
              <a:ext cx="2820808" cy="176011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1" name="線"/>
            <p:cNvSpPr/>
            <p:nvPr/>
          </p:nvSpPr>
          <p:spPr>
            <a:xfrm>
              <a:off x="7215" y="3805809"/>
              <a:ext cx="2817786" cy="180498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2" name="線"/>
            <p:cNvSpPr/>
            <p:nvPr/>
          </p:nvSpPr>
          <p:spPr>
            <a:xfrm flipV="1">
              <a:off x="22687" y="40858"/>
              <a:ext cx="2866769" cy="552186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3" name="線"/>
            <p:cNvSpPr/>
            <p:nvPr/>
          </p:nvSpPr>
          <p:spPr>
            <a:xfrm flipV="1">
              <a:off x="169" y="1914082"/>
              <a:ext cx="2836091" cy="367895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4" name="線"/>
            <p:cNvSpPr/>
            <p:nvPr/>
          </p:nvSpPr>
          <p:spPr>
            <a:xfrm flipV="1">
              <a:off x="3406" y="3710170"/>
              <a:ext cx="2838439" cy="187890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5" name="線"/>
            <p:cNvSpPr/>
            <p:nvPr/>
          </p:nvSpPr>
          <p:spPr>
            <a:xfrm>
              <a:off x="16214" y="5582364"/>
              <a:ext cx="2823118" cy="34324"/>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6" name="線"/>
            <p:cNvSpPr/>
            <p:nvPr/>
          </p:nvSpPr>
          <p:spPr>
            <a:xfrm flipV="1">
              <a:off x="9671" y="1915518"/>
              <a:ext cx="2813402" cy="1895194"/>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7" name="線"/>
            <p:cNvSpPr/>
            <p:nvPr/>
          </p:nvSpPr>
          <p:spPr>
            <a:xfrm flipV="1">
              <a:off x="-1" y="3724027"/>
              <a:ext cx="2831273" cy="89006"/>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498" name="線"/>
            <p:cNvSpPr/>
            <p:nvPr/>
          </p:nvSpPr>
          <p:spPr>
            <a:xfrm>
              <a:off x="1264" y="1951337"/>
              <a:ext cx="2819013" cy="365693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grpSp>
        <p:nvGrpSpPr>
          <p:cNvPr id="504" name="グループ"/>
          <p:cNvGrpSpPr/>
          <p:nvPr/>
        </p:nvGrpSpPr>
        <p:grpSpPr>
          <a:xfrm>
            <a:off x="11745313" y="5149852"/>
            <a:ext cx="827223" cy="6071413"/>
            <a:chOff x="0" y="0"/>
            <a:chExt cx="827222" cy="6071412"/>
          </a:xfrm>
        </p:grpSpPr>
        <p:sp>
          <p:nvSpPr>
            <p:cNvPr id="500" name="μ1"/>
            <p:cNvSpPr txBox="1"/>
            <p:nvPr/>
          </p:nvSpPr>
          <p:spPr>
            <a:xfrm>
              <a:off x="60650" y="-1"/>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μ1</a:t>
              </a:r>
            </a:p>
          </p:txBody>
        </p:sp>
        <p:sp>
          <p:nvSpPr>
            <p:cNvPr id="501" name="μ2"/>
            <p:cNvSpPr txBox="1"/>
            <p:nvPr/>
          </p:nvSpPr>
          <p:spPr>
            <a:xfrm>
              <a:off x="40298" y="1862937"/>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μ2</a:t>
              </a:r>
            </a:p>
          </p:txBody>
        </p:sp>
        <p:sp>
          <p:nvSpPr>
            <p:cNvPr id="502" name="μ3"/>
            <p:cNvSpPr txBox="1"/>
            <p:nvPr/>
          </p:nvSpPr>
          <p:spPr>
            <a:xfrm>
              <a:off x="20352" y="3725875"/>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μ3</a:t>
              </a:r>
            </a:p>
          </p:txBody>
        </p:sp>
        <p:sp>
          <p:nvSpPr>
            <p:cNvPr id="503" name="μ4"/>
            <p:cNvSpPr txBox="1"/>
            <p:nvPr/>
          </p:nvSpPr>
          <p:spPr>
            <a:xfrm>
              <a:off x="-1" y="5588812"/>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μ4</a:t>
              </a:r>
            </a:p>
          </p:txBody>
        </p:sp>
      </p:grpSp>
      <p:grpSp>
        <p:nvGrpSpPr>
          <p:cNvPr id="509" name="グループ"/>
          <p:cNvGrpSpPr/>
          <p:nvPr/>
        </p:nvGrpSpPr>
        <p:grpSpPr>
          <a:xfrm>
            <a:off x="12686158" y="5132289"/>
            <a:ext cx="402296" cy="6170301"/>
            <a:chOff x="0" y="0"/>
            <a:chExt cx="402295" cy="6170299"/>
          </a:xfrm>
        </p:grpSpPr>
        <p:sp>
          <p:nvSpPr>
            <p:cNvPr id="505" name="矢印"/>
            <p:cNvSpPr/>
            <p:nvPr/>
          </p:nvSpPr>
          <p:spPr>
            <a:xfrm>
              <a:off x="2177" y="0"/>
              <a:ext cx="383287" cy="573518"/>
            </a:xfrm>
            <a:prstGeom prst="rightArrow">
              <a:avLst>
                <a:gd name="adj1" fmla="val 47488"/>
                <a:gd name="adj2" fmla="val 53397"/>
              </a:avLst>
            </a:prstGeom>
            <a:solidFill>
              <a:schemeClr val="accent5">
                <a:hueOff val="-82419"/>
                <a:satOff val="-9513"/>
                <a:lumOff val="-16343"/>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06" name="矢印"/>
            <p:cNvSpPr/>
            <p:nvPr/>
          </p:nvSpPr>
          <p:spPr>
            <a:xfrm>
              <a:off x="0" y="1844263"/>
              <a:ext cx="383287" cy="573519"/>
            </a:xfrm>
            <a:prstGeom prst="rightArrow">
              <a:avLst>
                <a:gd name="adj1" fmla="val 47488"/>
                <a:gd name="adj2" fmla="val 53397"/>
              </a:avLst>
            </a:prstGeom>
            <a:solidFill>
              <a:schemeClr val="accent5">
                <a:hueOff val="-82419"/>
                <a:satOff val="-9513"/>
                <a:lumOff val="-16343"/>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07" name="矢印"/>
            <p:cNvSpPr/>
            <p:nvPr/>
          </p:nvSpPr>
          <p:spPr>
            <a:xfrm>
              <a:off x="0" y="3714557"/>
              <a:ext cx="383287" cy="573519"/>
            </a:xfrm>
            <a:prstGeom prst="rightArrow">
              <a:avLst>
                <a:gd name="adj1" fmla="val 47488"/>
                <a:gd name="adj2" fmla="val 53397"/>
              </a:avLst>
            </a:prstGeom>
            <a:solidFill>
              <a:schemeClr val="accent5">
                <a:hueOff val="-82419"/>
                <a:satOff val="-9513"/>
                <a:lumOff val="-16343"/>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08" name="矢印"/>
            <p:cNvSpPr/>
            <p:nvPr/>
          </p:nvSpPr>
          <p:spPr>
            <a:xfrm>
              <a:off x="19009" y="5596782"/>
              <a:ext cx="383287" cy="573518"/>
            </a:xfrm>
            <a:prstGeom prst="rightArrow">
              <a:avLst>
                <a:gd name="adj1" fmla="val 47488"/>
                <a:gd name="adj2" fmla="val 53397"/>
              </a:avLst>
            </a:prstGeom>
            <a:solidFill>
              <a:schemeClr val="accent5">
                <a:hueOff val="-82419"/>
                <a:satOff val="-9513"/>
                <a:lumOff val="-16343"/>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514" name="グループ"/>
          <p:cNvGrpSpPr/>
          <p:nvPr/>
        </p:nvGrpSpPr>
        <p:grpSpPr>
          <a:xfrm>
            <a:off x="13308308" y="5151492"/>
            <a:ext cx="704587" cy="6025633"/>
            <a:chOff x="0" y="0"/>
            <a:chExt cx="704585" cy="6025632"/>
          </a:xfrm>
        </p:grpSpPr>
        <p:sp>
          <p:nvSpPr>
            <p:cNvPr id="510" name="h1"/>
            <p:cNvSpPr txBox="1"/>
            <p:nvPr/>
          </p:nvSpPr>
          <p:spPr>
            <a:xfrm>
              <a:off x="62600" y="-1"/>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h1</a:t>
              </a:r>
            </a:p>
          </p:txBody>
        </p:sp>
        <p:sp>
          <p:nvSpPr>
            <p:cNvPr id="511" name="h2"/>
            <p:cNvSpPr txBox="1"/>
            <p:nvPr/>
          </p:nvSpPr>
          <p:spPr>
            <a:xfrm>
              <a:off x="62600" y="1862937"/>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h2</a:t>
              </a:r>
            </a:p>
          </p:txBody>
        </p:sp>
        <p:sp>
          <p:nvSpPr>
            <p:cNvPr id="512" name="h3"/>
            <p:cNvSpPr txBox="1"/>
            <p:nvPr/>
          </p:nvSpPr>
          <p:spPr>
            <a:xfrm>
              <a:off x="0" y="3733232"/>
              <a:ext cx="641986"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h3</a:t>
              </a:r>
            </a:p>
          </p:txBody>
        </p:sp>
        <p:sp>
          <p:nvSpPr>
            <p:cNvPr id="513" name="h4"/>
            <p:cNvSpPr txBox="1"/>
            <p:nvPr/>
          </p:nvSpPr>
          <p:spPr>
            <a:xfrm>
              <a:off x="0" y="5543032"/>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h4</a:t>
              </a:r>
            </a:p>
          </p:txBody>
        </p:sp>
      </p:grpSp>
      <p:grpSp>
        <p:nvGrpSpPr>
          <p:cNvPr id="520" name="グループ"/>
          <p:cNvGrpSpPr/>
          <p:nvPr/>
        </p:nvGrpSpPr>
        <p:grpSpPr>
          <a:xfrm>
            <a:off x="14478051" y="5371892"/>
            <a:ext cx="1938833" cy="7474008"/>
            <a:chOff x="0" y="0"/>
            <a:chExt cx="1938832" cy="7474006"/>
          </a:xfrm>
        </p:grpSpPr>
        <p:sp>
          <p:nvSpPr>
            <p:cNvPr id="515" name="線"/>
            <p:cNvSpPr/>
            <p:nvPr/>
          </p:nvSpPr>
          <p:spPr>
            <a:xfrm>
              <a:off x="3857" y="1887081"/>
              <a:ext cx="1890499" cy="953008"/>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16" name="線"/>
            <p:cNvSpPr/>
            <p:nvPr/>
          </p:nvSpPr>
          <p:spPr>
            <a:xfrm>
              <a:off x="64964" y="0"/>
              <a:ext cx="1849152" cy="2841942"/>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17" name="線"/>
            <p:cNvSpPr/>
            <p:nvPr/>
          </p:nvSpPr>
          <p:spPr>
            <a:xfrm flipV="1">
              <a:off x="6623" y="2832555"/>
              <a:ext cx="1900618" cy="913607"/>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18" name="線"/>
            <p:cNvSpPr/>
            <p:nvPr/>
          </p:nvSpPr>
          <p:spPr>
            <a:xfrm flipV="1">
              <a:off x="4793" y="2823418"/>
              <a:ext cx="1932816" cy="2802188"/>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19" name="線"/>
            <p:cNvSpPr/>
            <p:nvPr/>
          </p:nvSpPr>
          <p:spPr>
            <a:xfrm flipV="1">
              <a:off x="0" y="2839886"/>
              <a:ext cx="1938833" cy="4634121"/>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sp>
        <p:nvSpPr>
          <p:cNvPr id="521" name="μ5"/>
          <p:cNvSpPr txBox="1"/>
          <p:nvPr/>
        </p:nvSpPr>
        <p:spPr>
          <a:xfrm>
            <a:off x="16871680" y="7991486"/>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pPr/>
            <a:r>
              <a:t>μ5</a:t>
            </a:r>
          </a:p>
        </p:txBody>
      </p:sp>
      <p:sp>
        <p:nvSpPr>
          <p:cNvPr id="522" name="矢印"/>
          <p:cNvSpPr/>
          <p:nvPr/>
        </p:nvSpPr>
        <p:spPr>
          <a:xfrm>
            <a:off x="17824036" y="7946779"/>
            <a:ext cx="383287" cy="573519"/>
          </a:xfrm>
          <a:prstGeom prst="rightArrow">
            <a:avLst>
              <a:gd name="adj1" fmla="val 47488"/>
              <a:gd name="adj2" fmla="val 53397"/>
            </a:avLst>
          </a:prstGeom>
          <a:solidFill>
            <a:schemeClr val="accent5">
              <a:hueOff val="-82419"/>
              <a:satOff val="-9513"/>
              <a:lumOff val="-16343"/>
            </a:schemeClr>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23"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pPr/>
            <a:r>
              <a:t>y</a:t>
            </a:r>
          </a:p>
        </p:txBody>
      </p:sp>
      <p:sp>
        <p:nvSpPr>
          <p:cNvPr id="524" name="MLPの推論のイメージ"/>
          <p:cNvSpPr txBox="1"/>
          <p:nvPr/>
        </p:nvSpPr>
        <p:spPr>
          <a:xfrm>
            <a:off x="2940083" y="189141"/>
            <a:ext cx="7535000" cy="831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MLPの推論のイメージ</a:t>
            </a:r>
          </a:p>
        </p:txBody>
      </p:sp>
      <p:sp>
        <p:nvSpPr>
          <p:cNvPr id="525" name="スライド番号"/>
          <p:cNvSpPr txBox="1"/>
          <p:nvPr>
            <p:ph type="sldNum" sz="quarter" idx="2"/>
          </p:nvPr>
        </p:nvSpPr>
        <p:spPr>
          <a:xfrm>
            <a:off x="23318833"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170898 -0.019145" origin="layout" pathEditMode="relative">
                                      <p:cBhvr>
                                        <p:cTn id="6" dur="1000" fill="hold"/>
                                        <p:tgtEl>
                                          <p:spTgt spid="483"/>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fill="hold">
                                  <p:stCondLst>
                                    <p:cond delay="0"/>
                                  </p:stCondLst>
                                  <p:childTnLst>
                                    <p:animMotion path="M 0.000000 0.000000 L 0.121634 0.116364" origin="layout" pathEditMode="relative">
                                      <p:cBhvr>
                                        <p:cTn id="9" dur="1000" fill="hold"/>
                                        <p:tgtEl>
                                          <p:spTgt spid="484"/>
                                        </p:tgtEl>
                                        <p:attrNameLst>
                                          <p:attrName>ppt_x</p:attrName>
                                          <p:attrName>ppt_y</p:attrName>
                                        </p:attrNameLst>
                                      </p:cBhvr>
                                    </p:animMotion>
                                  </p:childTnLst>
                                </p:cTn>
                              </p:par>
                            </p:childTnLst>
                          </p:cTn>
                        </p:par>
                        <p:par>
                          <p:cTn id="10" fill="hold">
                            <p:stCondLst>
                              <p:cond delay="1000"/>
                            </p:stCondLst>
                            <p:childTnLst>
                              <p:par>
                                <p:cTn id="11" presetClass="entr" nodeType="afterEffect" presetSubtype="8" presetID="22" grpId="3" fill="hold">
                                  <p:stCondLst>
                                    <p:cond delay="0"/>
                                  </p:stCondLst>
                                  <p:iterate type="el" backwards="0">
                                    <p:tmAbs val="0"/>
                                  </p:iterate>
                                  <p:childTnLst>
                                    <p:set>
                                      <p:cBhvr>
                                        <p:cTn id="12" fill="hold"/>
                                        <p:tgtEl>
                                          <p:spTgt spid="499"/>
                                        </p:tgtEl>
                                        <p:attrNameLst>
                                          <p:attrName>style.visibility</p:attrName>
                                        </p:attrNameLst>
                                      </p:cBhvr>
                                      <p:to>
                                        <p:strVal val="visible"/>
                                      </p:to>
                                    </p:set>
                                    <p:animEffect filter="wipe(left)" transition="in">
                                      <p:cBhvr>
                                        <p:cTn id="13" dur="500"/>
                                        <p:tgtEl>
                                          <p:spTgt spid="499"/>
                                        </p:tgtEl>
                                      </p:cBhvr>
                                    </p:animEffect>
                                  </p:childTnLst>
                                </p:cTn>
                              </p:par>
                            </p:childTnLst>
                          </p:cTn>
                        </p:par>
                        <p:par>
                          <p:cTn id="14" fill="hold">
                            <p:stCondLst>
                              <p:cond delay="1500"/>
                            </p:stCondLst>
                            <p:childTnLst>
                              <p:par>
                                <p:cTn id="15" presetClass="entr" nodeType="afterEffect" presetSubtype="8" presetID="22" grpId="4" fill="hold">
                                  <p:stCondLst>
                                    <p:cond delay="0"/>
                                  </p:stCondLst>
                                  <p:iterate type="el" backwards="0">
                                    <p:tmAbs val="0"/>
                                  </p:iterate>
                                  <p:childTnLst>
                                    <p:set>
                                      <p:cBhvr>
                                        <p:cTn id="16" fill="hold"/>
                                        <p:tgtEl>
                                          <p:spTgt spid="504"/>
                                        </p:tgtEl>
                                        <p:attrNameLst>
                                          <p:attrName>style.visibility</p:attrName>
                                        </p:attrNameLst>
                                      </p:cBhvr>
                                      <p:to>
                                        <p:strVal val="visible"/>
                                      </p:to>
                                    </p:set>
                                    <p:animEffect filter="wipe(left)" transition="in">
                                      <p:cBhvr>
                                        <p:cTn id="17" dur="500"/>
                                        <p:tgtEl>
                                          <p:spTgt spid="504"/>
                                        </p:tgtEl>
                                      </p:cBhvr>
                                    </p:animEffect>
                                  </p:childTnLst>
                                </p:cTn>
                              </p:par>
                            </p:childTnLst>
                          </p:cTn>
                        </p:par>
                        <p:par>
                          <p:cTn id="18" fill="hold">
                            <p:stCondLst>
                              <p:cond delay="2000"/>
                            </p:stCondLst>
                            <p:childTnLst>
                              <p:par>
                                <p:cTn id="19" presetClass="entr" nodeType="afterEffect" presetSubtype="8" presetID="22" grpId="5" fill="hold">
                                  <p:stCondLst>
                                    <p:cond delay="0"/>
                                  </p:stCondLst>
                                  <p:iterate type="el" backwards="0">
                                    <p:tmAbs val="0"/>
                                  </p:iterate>
                                  <p:childTnLst>
                                    <p:set>
                                      <p:cBhvr>
                                        <p:cTn id="20" fill="hold"/>
                                        <p:tgtEl>
                                          <p:spTgt spid="509"/>
                                        </p:tgtEl>
                                        <p:attrNameLst>
                                          <p:attrName>style.visibility</p:attrName>
                                        </p:attrNameLst>
                                      </p:cBhvr>
                                      <p:to>
                                        <p:strVal val="visible"/>
                                      </p:to>
                                    </p:set>
                                    <p:animEffect filter="wipe(left)" transition="in">
                                      <p:cBhvr>
                                        <p:cTn id="21" dur="300"/>
                                        <p:tgtEl>
                                          <p:spTgt spid="509"/>
                                        </p:tgtEl>
                                      </p:cBhvr>
                                    </p:animEffect>
                                  </p:childTnLst>
                                </p:cTn>
                              </p:par>
                            </p:childTnLst>
                          </p:cTn>
                        </p:par>
                        <p:par>
                          <p:cTn id="22" fill="hold">
                            <p:stCondLst>
                              <p:cond delay="2300"/>
                            </p:stCondLst>
                            <p:childTnLst>
                              <p:par>
                                <p:cTn id="23" presetClass="entr" nodeType="afterEffect" presetSubtype="8" presetID="22" grpId="6" fill="hold">
                                  <p:stCondLst>
                                    <p:cond delay="0"/>
                                  </p:stCondLst>
                                  <p:iterate type="el" backwards="0">
                                    <p:tmAbs val="0"/>
                                  </p:iterate>
                                  <p:childTnLst>
                                    <p:set>
                                      <p:cBhvr>
                                        <p:cTn id="24" fill="hold"/>
                                        <p:tgtEl>
                                          <p:spTgt spid="514"/>
                                        </p:tgtEl>
                                        <p:attrNameLst>
                                          <p:attrName>style.visibility</p:attrName>
                                        </p:attrNameLst>
                                      </p:cBhvr>
                                      <p:to>
                                        <p:strVal val="visible"/>
                                      </p:to>
                                    </p:set>
                                    <p:animEffect filter="wipe(left)" transition="in">
                                      <p:cBhvr>
                                        <p:cTn id="25" dur="500"/>
                                        <p:tgtEl>
                                          <p:spTgt spid="514"/>
                                        </p:tgtEl>
                                      </p:cBhvr>
                                    </p:animEffect>
                                  </p:childTnLst>
                                </p:cTn>
                              </p:par>
                            </p:childTnLst>
                          </p:cTn>
                        </p:par>
                        <p:par>
                          <p:cTn id="26" fill="hold">
                            <p:stCondLst>
                              <p:cond delay="2800"/>
                            </p:stCondLst>
                            <p:childTnLst>
                              <p:par>
                                <p:cTn id="27" presetClass="entr" nodeType="afterEffect" presetSubtype="8" presetID="22" grpId="7" fill="hold">
                                  <p:stCondLst>
                                    <p:cond delay="0"/>
                                  </p:stCondLst>
                                  <p:iterate type="el" backwards="0">
                                    <p:tmAbs val="0"/>
                                  </p:iterate>
                                  <p:childTnLst>
                                    <p:set>
                                      <p:cBhvr>
                                        <p:cTn id="28" fill="hold"/>
                                        <p:tgtEl>
                                          <p:spTgt spid="520"/>
                                        </p:tgtEl>
                                        <p:attrNameLst>
                                          <p:attrName>style.visibility</p:attrName>
                                        </p:attrNameLst>
                                      </p:cBhvr>
                                      <p:to>
                                        <p:strVal val="visible"/>
                                      </p:to>
                                    </p:set>
                                    <p:animEffect filter="wipe(left)" transition="in">
                                      <p:cBhvr>
                                        <p:cTn id="29" dur="500"/>
                                        <p:tgtEl>
                                          <p:spTgt spid="520"/>
                                        </p:tgtEl>
                                      </p:cBhvr>
                                    </p:animEffect>
                                  </p:childTnLst>
                                </p:cTn>
                              </p:par>
                            </p:childTnLst>
                          </p:cTn>
                        </p:par>
                        <p:par>
                          <p:cTn id="30" fill="hold">
                            <p:stCondLst>
                              <p:cond delay="3300"/>
                            </p:stCondLst>
                            <p:childTnLst>
                              <p:par>
                                <p:cTn id="31" presetClass="entr" nodeType="afterEffect" presetSubtype="8" presetID="22" grpId="8" fill="hold">
                                  <p:stCondLst>
                                    <p:cond delay="0"/>
                                  </p:stCondLst>
                                  <p:iterate type="el" backwards="0">
                                    <p:tmAbs val="0"/>
                                  </p:iterate>
                                  <p:childTnLst>
                                    <p:set>
                                      <p:cBhvr>
                                        <p:cTn id="32" fill="hold"/>
                                        <p:tgtEl>
                                          <p:spTgt spid="521"/>
                                        </p:tgtEl>
                                        <p:attrNameLst>
                                          <p:attrName>style.visibility</p:attrName>
                                        </p:attrNameLst>
                                      </p:cBhvr>
                                      <p:to>
                                        <p:strVal val="visible"/>
                                      </p:to>
                                    </p:set>
                                    <p:animEffect filter="wipe(left)" transition="in">
                                      <p:cBhvr>
                                        <p:cTn id="33" dur="500"/>
                                        <p:tgtEl>
                                          <p:spTgt spid="521"/>
                                        </p:tgtEl>
                                      </p:cBhvr>
                                    </p:animEffect>
                                  </p:childTnLst>
                                </p:cTn>
                              </p:par>
                            </p:childTnLst>
                          </p:cTn>
                        </p:par>
                        <p:par>
                          <p:cTn id="34" fill="hold">
                            <p:stCondLst>
                              <p:cond delay="3800"/>
                            </p:stCondLst>
                            <p:childTnLst>
                              <p:par>
                                <p:cTn id="35" presetClass="entr" nodeType="afterEffect" presetSubtype="8" presetID="22" grpId="9" fill="hold">
                                  <p:stCondLst>
                                    <p:cond delay="0"/>
                                  </p:stCondLst>
                                  <p:iterate type="el" backwards="0">
                                    <p:tmAbs val="0"/>
                                  </p:iterate>
                                  <p:childTnLst>
                                    <p:set>
                                      <p:cBhvr>
                                        <p:cTn id="36" fill="hold"/>
                                        <p:tgtEl>
                                          <p:spTgt spid="522"/>
                                        </p:tgtEl>
                                        <p:attrNameLst>
                                          <p:attrName>style.visibility</p:attrName>
                                        </p:attrNameLst>
                                      </p:cBhvr>
                                      <p:to>
                                        <p:strVal val="visible"/>
                                      </p:to>
                                    </p:set>
                                    <p:animEffect filter="wipe(left)" transition="in">
                                      <p:cBhvr>
                                        <p:cTn id="37" dur="300"/>
                                        <p:tgtEl>
                                          <p:spTgt spid="522"/>
                                        </p:tgtEl>
                                      </p:cBhvr>
                                    </p:animEffect>
                                  </p:childTnLst>
                                </p:cTn>
                              </p:par>
                            </p:childTnLst>
                          </p:cTn>
                        </p:par>
                        <p:par>
                          <p:cTn id="38" fill="hold">
                            <p:stCondLst>
                              <p:cond delay="4100"/>
                            </p:stCondLst>
                            <p:childTnLst>
                              <p:par>
                                <p:cTn id="39" presetClass="entr" nodeType="afterEffect" presetSubtype="8" presetID="22" grpId="10" fill="hold">
                                  <p:stCondLst>
                                    <p:cond delay="0"/>
                                  </p:stCondLst>
                                  <p:iterate type="el" backwards="0">
                                    <p:tmAbs val="0"/>
                                  </p:iterate>
                                  <p:childTnLst>
                                    <p:set>
                                      <p:cBhvr>
                                        <p:cTn id="40" fill="hold"/>
                                        <p:tgtEl>
                                          <p:spTgt spid="523"/>
                                        </p:tgtEl>
                                        <p:attrNameLst>
                                          <p:attrName>style.visibility</p:attrName>
                                        </p:attrNameLst>
                                      </p:cBhvr>
                                      <p:to>
                                        <p:strVal val="visible"/>
                                      </p:to>
                                    </p:set>
                                    <p:animEffect filter="wipe(left)" transition="in">
                                      <p:cBhvr>
                                        <p:cTn id="41" dur="5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4" grpId="4"/>
      <p:bldP build="whole" bldLvl="1" animBg="1" rev="0" advAuto="0" spid="499" grpId="3"/>
      <p:bldP build="whole" bldLvl="1" animBg="1" rev="0" advAuto="0" spid="514" grpId="6"/>
      <p:bldP build="whole" bldLvl="1" animBg="1" rev="0" advAuto="0" spid="520" grpId="7"/>
      <p:bldP build="whole" bldLvl="1" animBg="1" rev="0" advAuto="0" spid="522" grpId="9"/>
      <p:bldP build="whole" bldLvl="1" animBg="1" rev="0" advAuto="0" spid="509" grpId="5"/>
      <p:bldP build="whole" bldLvl="1" animBg="1" rev="0" advAuto="0" spid="523" grpId="10"/>
      <p:bldP build="whole" bldLvl="1" animBg="1" rev="0" advAuto="0" spid="521" grpId="8"/>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円形"/>
          <p:cNvSpPr/>
          <p:nvPr/>
        </p:nvSpPr>
        <p:spPr>
          <a:xfrm>
            <a:off x="7185798" y="8490617"/>
            <a:ext cx="1270001"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28" name="円形"/>
          <p:cNvSpPr/>
          <p:nvPr/>
        </p:nvSpPr>
        <p:spPr>
          <a:xfrm>
            <a:off x="7185798" y="6650142"/>
            <a:ext cx="1270001"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29" name="楕円"/>
          <p:cNvSpPr/>
          <p:nvPr/>
        </p:nvSpPr>
        <p:spPr>
          <a:xfrm>
            <a:off x="11360063" y="4776059"/>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30" name="楕円"/>
          <p:cNvSpPr/>
          <p:nvPr/>
        </p:nvSpPr>
        <p:spPr>
          <a:xfrm>
            <a:off x="11293482" y="6633338"/>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31" name="楕円"/>
          <p:cNvSpPr/>
          <p:nvPr/>
        </p:nvSpPr>
        <p:spPr>
          <a:xfrm>
            <a:off x="11293482" y="8490617"/>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32" name="楕円"/>
          <p:cNvSpPr/>
          <p:nvPr/>
        </p:nvSpPr>
        <p:spPr>
          <a:xfrm>
            <a:off x="11293482" y="10347896"/>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33" name="楕円"/>
          <p:cNvSpPr/>
          <p:nvPr/>
        </p:nvSpPr>
        <p:spPr>
          <a:xfrm>
            <a:off x="16419481" y="7600950"/>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34" name="μ5"/>
          <p:cNvSpPr txBox="1"/>
          <p:nvPr/>
        </p:nvSpPr>
        <p:spPr>
          <a:xfrm>
            <a:off x="16866709" y="7994650"/>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μ5</a:t>
            </a:r>
          </a:p>
        </p:txBody>
      </p:sp>
      <p:sp>
        <p:nvSpPr>
          <p:cNvPr id="535" name="線"/>
          <p:cNvSpPr/>
          <p:nvPr/>
        </p:nvSpPr>
        <p:spPr>
          <a:xfrm flipV="1">
            <a:off x="8469652" y="5354324"/>
            <a:ext cx="2889399" cy="1936165"/>
          </a:xfrm>
          <a:prstGeom prst="line">
            <a:avLst/>
          </a:prstGeom>
          <a:ln w="25400">
            <a:solidFill>
              <a:srgbClr val="000000"/>
            </a:solidFill>
            <a:miter lim="400000"/>
          </a:ln>
        </p:spPr>
        <p:txBody>
          <a:bodyPr lIns="50800" tIns="50800" rIns="50800" bIns="50800" anchor="ctr"/>
          <a:lstStyle/>
          <a:p>
            <a:pPr/>
          </a:p>
        </p:txBody>
      </p:sp>
      <p:sp>
        <p:nvSpPr>
          <p:cNvPr id="536" name="線"/>
          <p:cNvSpPr/>
          <p:nvPr/>
        </p:nvSpPr>
        <p:spPr>
          <a:xfrm flipV="1">
            <a:off x="8468795" y="5361160"/>
            <a:ext cx="2896257" cy="3788326"/>
          </a:xfrm>
          <a:prstGeom prst="line">
            <a:avLst/>
          </a:prstGeom>
          <a:ln w="25400">
            <a:solidFill>
              <a:srgbClr val="000000"/>
            </a:solidFill>
            <a:miter lim="400000"/>
          </a:ln>
        </p:spPr>
        <p:txBody>
          <a:bodyPr lIns="50800" tIns="50800" rIns="50800" bIns="50800" anchor="ctr"/>
          <a:lstStyle/>
          <a:p>
            <a:pPr/>
          </a:p>
        </p:txBody>
      </p:sp>
      <p:sp>
        <p:nvSpPr>
          <p:cNvPr id="537" name="線"/>
          <p:cNvSpPr/>
          <p:nvPr/>
        </p:nvSpPr>
        <p:spPr>
          <a:xfrm flipV="1">
            <a:off x="8461087" y="7273320"/>
            <a:ext cx="2822980" cy="29320"/>
          </a:xfrm>
          <a:prstGeom prst="line">
            <a:avLst/>
          </a:prstGeom>
          <a:ln w="25400">
            <a:solidFill>
              <a:srgbClr val="000000"/>
            </a:solidFill>
            <a:miter lim="400000"/>
          </a:ln>
        </p:spPr>
        <p:txBody>
          <a:bodyPr lIns="50800" tIns="50800" rIns="50800" bIns="50800" anchor="ctr"/>
          <a:lstStyle/>
          <a:p>
            <a:pPr/>
          </a:p>
        </p:txBody>
      </p:sp>
      <p:sp>
        <p:nvSpPr>
          <p:cNvPr id="538" name="線"/>
          <p:cNvSpPr/>
          <p:nvPr/>
        </p:nvSpPr>
        <p:spPr>
          <a:xfrm>
            <a:off x="8470759" y="7314069"/>
            <a:ext cx="2820809" cy="1760114"/>
          </a:xfrm>
          <a:prstGeom prst="line">
            <a:avLst/>
          </a:prstGeom>
          <a:ln w="25400">
            <a:solidFill>
              <a:srgbClr val="000000"/>
            </a:solidFill>
            <a:miter lim="400000"/>
          </a:ln>
        </p:spPr>
        <p:txBody>
          <a:bodyPr lIns="50800" tIns="50800" rIns="50800" bIns="50800" anchor="ctr"/>
          <a:lstStyle/>
          <a:p>
            <a:pPr/>
          </a:p>
        </p:txBody>
      </p:sp>
      <p:sp>
        <p:nvSpPr>
          <p:cNvPr id="539" name="線"/>
          <p:cNvSpPr/>
          <p:nvPr/>
        </p:nvSpPr>
        <p:spPr>
          <a:xfrm>
            <a:off x="8463468" y="9160134"/>
            <a:ext cx="2817785" cy="1804980"/>
          </a:xfrm>
          <a:prstGeom prst="line">
            <a:avLst/>
          </a:prstGeom>
          <a:ln w="25400">
            <a:solidFill>
              <a:srgbClr val="000000"/>
            </a:solidFill>
            <a:miter lim="400000"/>
          </a:ln>
        </p:spPr>
        <p:txBody>
          <a:bodyPr lIns="50800" tIns="50800" rIns="50800" bIns="50800" anchor="ctr"/>
          <a:lstStyle/>
          <a:p>
            <a:pPr/>
          </a:p>
        </p:txBody>
      </p:sp>
      <p:sp>
        <p:nvSpPr>
          <p:cNvPr id="540" name="円形"/>
          <p:cNvSpPr/>
          <p:nvPr/>
        </p:nvSpPr>
        <p:spPr>
          <a:xfrm>
            <a:off x="7185798" y="10331092"/>
            <a:ext cx="1270001"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41" name="1"/>
          <p:cNvSpPr txBox="1"/>
          <p:nvPr/>
        </p:nvSpPr>
        <p:spPr>
          <a:xfrm>
            <a:off x="7628013" y="10724792"/>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542" name="楕円"/>
          <p:cNvSpPr/>
          <p:nvPr/>
        </p:nvSpPr>
        <p:spPr>
          <a:xfrm>
            <a:off x="11293482" y="12223849"/>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43" name="1"/>
          <p:cNvSpPr txBox="1"/>
          <p:nvPr/>
        </p:nvSpPr>
        <p:spPr>
          <a:xfrm>
            <a:off x="12698099" y="12617549"/>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544" name="線"/>
          <p:cNvSpPr/>
          <p:nvPr/>
        </p:nvSpPr>
        <p:spPr>
          <a:xfrm flipV="1">
            <a:off x="8478939" y="5395182"/>
            <a:ext cx="2866769" cy="5521860"/>
          </a:xfrm>
          <a:prstGeom prst="line">
            <a:avLst/>
          </a:prstGeom>
          <a:ln w="25400">
            <a:solidFill>
              <a:srgbClr val="000000"/>
            </a:solidFill>
            <a:miter lim="400000"/>
          </a:ln>
        </p:spPr>
        <p:txBody>
          <a:bodyPr lIns="50800" tIns="50800" rIns="50800" bIns="50800" anchor="ctr"/>
          <a:lstStyle/>
          <a:p>
            <a:pPr/>
          </a:p>
        </p:txBody>
      </p:sp>
      <p:sp>
        <p:nvSpPr>
          <p:cNvPr id="545" name="線"/>
          <p:cNvSpPr/>
          <p:nvPr/>
        </p:nvSpPr>
        <p:spPr>
          <a:xfrm flipV="1">
            <a:off x="8456421" y="7268406"/>
            <a:ext cx="2836091" cy="3678955"/>
          </a:xfrm>
          <a:prstGeom prst="line">
            <a:avLst/>
          </a:prstGeom>
          <a:ln w="25400">
            <a:solidFill>
              <a:srgbClr val="000000"/>
            </a:solidFill>
            <a:miter lim="400000"/>
          </a:ln>
        </p:spPr>
        <p:txBody>
          <a:bodyPr lIns="50800" tIns="50800" rIns="50800" bIns="50800" anchor="ctr"/>
          <a:lstStyle/>
          <a:p>
            <a:pPr/>
          </a:p>
        </p:txBody>
      </p:sp>
      <p:sp>
        <p:nvSpPr>
          <p:cNvPr id="546" name="線"/>
          <p:cNvSpPr/>
          <p:nvPr/>
        </p:nvSpPr>
        <p:spPr>
          <a:xfrm flipV="1">
            <a:off x="8459658" y="9064495"/>
            <a:ext cx="2838440" cy="1878909"/>
          </a:xfrm>
          <a:prstGeom prst="line">
            <a:avLst/>
          </a:prstGeom>
          <a:ln w="25400">
            <a:solidFill>
              <a:srgbClr val="000000"/>
            </a:solidFill>
            <a:miter lim="400000"/>
          </a:ln>
        </p:spPr>
        <p:txBody>
          <a:bodyPr lIns="50800" tIns="50800" rIns="50800" bIns="50800" anchor="ctr"/>
          <a:lstStyle/>
          <a:p>
            <a:pPr/>
          </a:p>
        </p:txBody>
      </p:sp>
      <p:sp>
        <p:nvSpPr>
          <p:cNvPr id="547" name="線"/>
          <p:cNvSpPr/>
          <p:nvPr/>
        </p:nvSpPr>
        <p:spPr>
          <a:xfrm>
            <a:off x="8472467" y="10936688"/>
            <a:ext cx="2823117" cy="34324"/>
          </a:xfrm>
          <a:prstGeom prst="line">
            <a:avLst/>
          </a:prstGeom>
          <a:ln w="25400">
            <a:solidFill>
              <a:srgbClr val="000000"/>
            </a:solidFill>
            <a:miter lim="400000"/>
          </a:ln>
        </p:spPr>
        <p:txBody>
          <a:bodyPr lIns="50800" tIns="50800" rIns="50800" bIns="50800" anchor="ctr"/>
          <a:lstStyle/>
          <a:p>
            <a:pPr/>
          </a:p>
        </p:txBody>
      </p:sp>
      <p:sp>
        <p:nvSpPr>
          <p:cNvPr id="548" name="線"/>
          <p:cNvSpPr/>
          <p:nvPr/>
        </p:nvSpPr>
        <p:spPr>
          <a:xfrm flipV="1">
            <a:off x="8465923" y="7269842"/>
            <a:ext cx="2813403" cy="1895195"/>
          </a:xfrm>
          <a:prstGeom prst="line">
            <a:avLst/>
          </a:prstGeom>
          <a:ln w="25400">
            <a:solidFill>
              <a:srgbClr val="000000"/>
            </a:solidFill>
            <a:miter lim="400000"/>
          </a:ln>
        </p:spPr>
        <p:txBody>
          <a:bodyPr lIns="50800" tIns="50800" rIns="50800" bIns="50800" anchor="ctr"/>
          <a:lstStyle/>
          <a:p>
            <a:pPr/>
          </a:p>
        </p:txBody>
      </p:sp>
      <p:sp>
        <p:nvSpPr>
          <p:cNvPr id="549" name="線"/>
          <p:cNvSpPr/>
          <p:nvPr/>
        </p:nvSpPr>
        <p:spPr>
          <a:xfrm flipV="1">
            <a:off x="8456252" y="9078351"/>
            <a:ext cx="2831272" cy="89006"/>
          </a:xfrm>
          <a:prstGeom prst="line">
            <a:avLst/>
          </a:prstGeom>
          <a:ln w="25400">
            <a:solidFill>
              <a:srgbClr val="000000"/>
            </a:solidFill>
            <a:miter lim="400000"/>
          </a:ln>
        </p:spPr>
        <p:txBody>
          <a:bodyPr lIns="50800" tIns="50800" rIns="50800" bIns="50800" anchor="ctr"/>
          <a:lstStyle/>
          <a:p>
            <a:pPr/>
          </a:p>
        </p:txBody>
      </p:sp>
      <p:sp>
        <p:nvSpPr>
          <p:cNvPr id="550" name="線"/>
          <p:cNvSpPr/>
          <p:nvPr/>
        </p:nvSpPr>
        <p:spPr>
          <a:xfrm>
            <a:off x="14485126" y="7247873"/>
            <a:ext cx="1890499" cy="953008"/>
          </a:xfrm>
          <a:prstGeom prst="line">
            <a:avLst/>
          </a:prstGeom>
          <a:ln w="25400">
            <a:solidFill>
              <a:srgbClr val="000000"/>
            </a:solidFill>
            <a:miter lim="400000"/>
          </a:ln>
        </p:spPr>
        <p:txBody>
          <a:bodyPr lIns="50800" tIns="50800" rIns="50800" bIns="50800" anchor="ctr"/>
          <a:lstStyle/>
          <a:p>
            <a:pPr/>
          </a:p>
        </p:txBody>
      </p:sp>
      <p:sp>
        <p:nvSpPr>
          <p:cNvPr id="551" name="線"/>
          <p:cNvSpPr/>
          <p:nvPr/>
        </p:nvSpPr>
        <p:spPr>
          <a:xfrm>
            <a:off x="14546233" y="5360791"/>
            <a:ext cx="1849152" cy="2841942"/>
          </a:xfrm>
          <a:prstGeom prst="line">
            <a:avLst/>
          </a:prstGeom>
          <a:ln w="25400">
            <a:solidFill>
              <a:srgbClr val="000000"/>
            </a:solidFill>
            <a:miter lim="400000"/>
          </a:ln>
        </p:spPr>
        <p:txBody>
          <a:bodyPr lIns="50800" tIns="50800" rIns="50800" bIns="50800" anchor="ctr"/>
          <a:lstStyle/>
          <a:p>
            <a:pPr/>
          </a:p>
        </p:txBody>
      </p:sp>
      <p:sp>
        <p:nvSpPr>
          <p:cNvPr id="552" name="線"/>
          <p:cNvSpPr/>
          <p:nvPr/>
        </p:nvSpPr>
        <p:spPr>
          <a:xfrm flipV="1">
            <a:off x="14487892" y="8193346"/>
            <a:ext cx="1900618" cy="913607"/>
          </a:xfrm>
          <a:prstGeom prst="line">
            <a:avLst/>
          </a:prstGeom>
          <a:ln w="25400">
            <a:solidFill>
              <a:srgbClr val="000000"/>
            </a:solidFill>
            <a:miter lim="400000"/>
          </a:ln>
        </p:spPr>
        <p:txBody>
          <a:bodyPr lIns="50800" tIns="50800" rIns="50800" bIns="50800" anchor="ctr"/>
          <a:lstStyle/>
          <a:p>
            <a:pPr/>
          </a:p>
        </p:txBody>
      </p:sp>
      <p:sp>
        <p:nvSpPr>
          <p:cNvPr id="553" name="線"/>
          <p:cNvSpPr/>
          <p:nvPr/>
        </p:nvSpPr>
        <p:spPr>
          <a:xfrm flipV="1">
            <a:off x="14486062" y="8184209"/>
            <a:ext cx="1932816" cy="2802188"/>
          </a:xfrm>
          <a:prstGeom prst="line">
            <a:avLst/>
          </a:prstGeom>
          <a:ln w="25400">
            <a:solidFill>
              <a:srgbClr val="000000"/>
            </a:solidFill>
            <a:miter lim="400000"/>
          </a:ln>
        </p:spPr>
        <p:txBody>
          <a:bodyPr lIns="50800" tIns="50800" rIns="50800" bIns="50800" anchor="ctr"/>
          <a:lstStyle/>
          <a:p>
            <a:pPr/>
          </a:p>
        </p:txBody>
      </p:sp>
      <p:sp>
        <p:nvSpPr>
          <p:cNvPr id="554" name="線"/>
          <p:cNvSpPr/>
          <p:nvPr/>
        </p:nvSpPr>
        <p:spPr>
          <a:xfrm flipV="1">
            <a:off x="14481268" y="8200677"/>
            <a:ext cx="1938833" cy="4634121"/>
          </a:xfrm>
          <a:prstGeom prst="line">
            <a:avLst/>
          </a:prstGeom>
          <a:ln w="25400">
            <a:solidFill>
              <a:srgbClr val="000000"/>
            </a:solidFill>
            <a:miter lim="400000"/>
          </a:ln>
        </p:spPr>
        <p:txBody>
          <a:bodyPr lIns="50800" tIns="50800" rIns="50800" bIns="50800" anchor="ctr"/>
          <a:lstStyle/>
          <a:p>
            <a:pPr/>
          </a:p>
        </p:txBody>
      </p:sp>
      <p:sp>
        <p:nvSpPr>
          <p:cNvPr id="555" name="線"/>
          <p:cNvSpPr/>
          <p:nvPr/>
        </p:nvSpPr>
        <p:spPr>
          <a:xfrm flipV="1">
            <a:off x="12890884" y="4757009"/>
            <a:ext cx="1" cy="1308101"/>
          </a:xfrm>
          <a:prstGeom prst="line">
            <a:avLst/>
          </a:prstGeom>
          <a:ln w="25400">
            <a:solidFill>
              <a:srgbClr val="000000"/>
            </a:solidFill>
            <a:miter lim="400000"/>
          </a:ln>
        </p:spPr>
        <p:txBody>
          <a:bodyPr lIns="50800" tIns="50800" rIns="50800" bIns="50800" anchor="ctr"/>
          <a:lstStyle/>
          <a:p>
            <a:pPr/>
          </a:p>
        </p:txBody>
      </p:sp>
      <p:sp>
        <p:nvSpPr>
          <p:cNvPr id="556" name="μ1"/>
          <p:cNvSpPr txBox="1"/>
          <p:nvPr/>
        </p:nvSpPr>
        <p:spPr>
          <a:xfrm>
            <a:off x="11805963" y="5151085"/>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μ1</a:t>
            </a:r>
          </a:p>
        </p:txBody>
      </p:sp>
      <p:sp>
        <p:nvSpPr>
          <p:cNvPr id="557" name="h1"/>
          <p:cNvSpPr txBox="1"/>
          <p:nvPr/>
        </p:nvSpPr>
        <p:spPr>
          <a:xfrm>
            <a:off x="13370503" y="5151085"/>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h1</a:t>
            </a:r>
          </a:p>
        </p:txBody>
      </p:sp>
      <p:sp>
        <p:nvSpPr>
          <p:cNvPr id="558"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y</a:t>
            </a:r>
          </a:p>
        </p:txBody>
      </p:sp>
      <p:pic>
        <p:nvPicPr>
          <p:cNvPr id="559" name="スクリーンショット 2023-12-14 0.12.43.png" descr="スクリーンショット 2023-12-14 0.12.43.png"/>
          <p:cNvPicPr>
            <a:picLocks noChangeAspect="1"/>
          </p:cNvPicPr>
          <p:nvPr/>
        </p:nvPicPr>
        <p:blipFill>
          <a:blip r:embed="rId2">
            <a:extLst/>
          </a:blip>
          <a:stretch>
            <a:fillRect/>
          </a:stretch>
        </p:blipFill>
        <p:spPr>
          <a:xfrm>
            <a:off x="13430418" y="213792"/>
            <a:ext cx="9782349" cy="4075028"/>
          </a:xfrm>
          <a:prstGeom prst="rect">
            <a:avLst/>
          </a:prstGeom>
          <a:ln w="12700">
            <a:miter lim="400000"/>
          </a:ln>
        </p:spPr>
      </p:pic>
      <p:sp>
        <p:nvSpPr>
          <p:cNvPr id="560" name="線"/>
          <p:cNvSpPr/>
          <p:nvPr/>
        </p:nvSpPr>
        <p:spPr>
          <a:xfrm flipV="1">
            <a:off x="12890884" y="6614288"/>
            <a:ext cx="1" cy="1308101"/>
          </a:xfrm>
          <a:prstGeom prst="line">
            <a:avLst/>
          </a:prstGeom>
          <a:ln w="25400">
            <a:solidFill>
              <a:srgbClr val="000000"/>
            </a:solidFill>
            <a:miter lim="400000"/>
          </a:ln>
        </p:spPr>
        <p:txBody>
          <a:bodyPr lIns="50800" tIns="50800" rIns="50800" bIns="50800" anchor="ctr"/>
          <a:lstStyle/>
          <a:p>
            <a:pPr/>
          </a:p>
        </p:txBody>
      </p:sp>
      <p:sp>
        <p:nvSpPr>
          <p:cNvPr id="561" name="線"/>
          <p:cNvSpPr/>
          <p:nvPr/>
        </p:nvSpPr>
        <p:spPr>
          <a:xfrm flipV="1">
            <a:off x="12890884" y="8484743"/>
            <a:ext cx="1" cy="1286522"/>
          </a:xfrm>
          <a:prstGeom prst="line">
            <a:avLst/>
          </a:prstGeom>
          <a:ln w="25400">
            <a:solidFill>
              <a:srgbClr val="000000"/>
            </a:solidFill>
            <a:miter lim="400000"/>
          </a:ln>
        </p:spPr>
        <p:txBody>
          <a:bodyPr lIns="50800" tIns="50800" rIns="50800" bIns="50800" anchor="ctr"/>
          <a:lstStyle/>
          <a:p>
            <a:pPr/>
          </a:p>
        </p:txBody>
      </p:sp>
      <p:sp>
        <p:nvSpPr>
          <p:cNvPr id="562" name="線"/>
          <p:cNvSpPr/>
          <p:nvPr/>
        </p:nvSpPr>
        <p:spPr>
          <a:xfrm flipH="1" flipV="1">
            <a:off x="12887029" y="10347519"/>
            <a:ext cx="3856" cy="1281025"/>
          </a:xfrm>
          <a:prstGeom prst="line">
            <a:avLst/>
          </a:prstGeom>
          <a:ln w="25400">
            <a:solidFill>
              <a:srgbClr val="000000"/>
            </a:solidFill>
            <a:miter lim="400000"/>
          </a:ln>
        </p:spPr>
        <p:txBody>
          <a:bodyPr lIns="50800" tIns="50800" rIns="50800" bIns="50800" anchor="ctr"/>
          <a:lstStyle/>
          <a:p>
            <a:pPr/>
          </a:p>
        </p:txBody>
      </p:sp>
      <p:sp>
        <p:nvSpPr>
          <p:cNvPr id="563" name="線"/>
          <p:cNvSpPr/>
          <p:nvPr/>
        </p:nvSpPr>
        <p:spPr>
          <a:xfrm flipV="1">
            <a:off x="18016883" y="7581900"/>
            <a:ext cx="1" cy="1308101"/>
          </a:xfrm>
          <a:prstGeom prst="line">
            <a:avLst/>
          </a:prstGeom>
          <a:ln w="25400">
            <a:solidFill>
              <a:srgbClr val="000000"/>
            </a:solidFill>
            <a:miter lim="400000"/>
          </a:ln>
        </p:spPr>
        <p:txBody>
          <a:bodyPr lIns="50800" tIns="50800" rIns="50800" bIns="50800" anchor="ctr"/>
          <a:lstStyle/>
          <a:p>
            <a:pPr/>
          </a:p>
        </p:txBody>
      </p:sp>
      <p:sp>
        <p:nvSpPr>
          <p:cNvPr id="564" name="線"/>
          <p:cNvSpPr/>
          <p:nvPr/>
        </p:nvSpPr>
        <p:spPr>
          <a:xfrm>
            <a:off x="8457516" y="7305661"/>
            <a:ext cx="2819013" cy="3656935"/>
          </a:xfrm>
          <a:prstGeom prst="line">
            <a:avLst/>
          </a:prstGeom>
          <a:ln w="25400">
            <a:solidFill>
              <a:srgbClr val="000000"/>
            </a:solidFill>
            <a:miter lim="400000"/>
          </a:ln>
        </p:spPr>
        <p:txBody>
          <a:bodyPr lIns="50800" tIns="50800" rIns="50800" bIns="50800" anchor="ctr"/>
          <a:lstStyle/>
          <a:p>
            <a:pPr/>
          </a:p>
        </p:txBody>
      </p:sp>
      <p:sp>
        <p:nvSpPr>
          <p:cNvPr id="565" name="矢印"/>
          <p:cNvSpPr/>
          <p:nvPr/>
        </p:nvSpPr>
        <p:spPr>
          <a:xfrm>
            <a:off x="12699241" y="5124300"/>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66" name="矢印"/>
          <p:cNvSpPr/>
          <p:nvPr/>
        </p:nvSpPr>
        <p:spPr>
          <a:xfrm>
            <a:off x="12697063" y="6968564"/>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67" name="矢印"/>
          <p:cNvSpPr/>
          <p:nvPr/>
        </p:nvSpPr>
        <p:spPr>
          <a:xfrm>
            <a:off x="12697063" y="8838858"/>
            <a:ext cx="383287" cy="573518"/>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68" name="矢印"/>
          <p:cNvSpPr/>
          <p:nvPr/>
        </p:nvSpPr>
        <p:spPr>
          <a:xfrm>
            <a:off x="12716073" y="10721082"/>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69" name="矢印"/>
          <p:cNvSpPr/>
          <p:nvPr/>
        </p:nvSpPr>
        <p:spPr>
          <a:xfrm>
            <a:off x="17824036" y="7930681"/>
            <a:ext cx="383287" cy="573518"/>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70" name="relu"/>
          <p:cNvSpPr txBox="1"/>
          <p:nvPr/>
        </p:nvSpPr>
        <p:spPr>
          <a:xfrm>
            <a:off x="12477880" y="4245503"/>
            <a:ext cx="826009"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571" name="relu"/>
          <p:cNvSpPr txBox="1"/>
          <p:nvPr/>
        </p:nvSpPr>
        <p:spPr>
          <a:xfrm>
            <a:off x="12477880" y="6098399"/>
            <a:ext cx="826009"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572" name="relu"/>
          <p:cNvSpPr txBox="1"/>
          <p:nvPr/>
        </p:nvSpPr>
        <p:spPr>
          <a:xfrm>
            <a:off x="12477880" y="7976139"/>
            <a:ext cx="8260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573" name="relu"/>
          <p:cNvSpPr txBox="1"/>
          <p:nvPr/>
        </p:nvSpPr>
        <p:spPr>
          <a:xfrm>
            <a:off x="12496889" y="9868257"/>
            <a:ext cx="8260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574" name="sigmoid"/>
          <p:cNvSpPr txBox="1"/>
          <p:nvPr/>
        </p:nvSpPr>
        <p:spPr>
          <a:xfrm>
            <a:off x="17225165" y="7043842"/>
            <a:ext cx="1583437"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sigmoid</a:t>
            </a:r>
          </a:p>
        </p:txBody>
      </p:sp>
      <p:sp>
        <p:nvSpPr>
          <p:cNvPr id="575" name="μ2"/>
          <p:cNvSpPr txBox="1"/>
          <p:nvPr/>
        </p:nvSpPr>
        <p:spPr>
          <a:xfrm>
            <a:off x="11785611" y="7014023"/>
            <a:ext cx="76657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μ2</a:t>
            </a:r>
          </a:p>
        </p:txBody>
      </p:sp>
      <p:sp>
        <p:nvSpPr>
          <p:cNvPr id="576" name="μ3"/>
          <p:cNvSpPr txBox="1"/>
          <p:nvPr/>
        </p:nvSpPr>
        <p:spPr>
          <a:xfrm>
            <a:off x="11765665" y="8876960"/>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μ3</a:t>
            </a:r>
          </a:p>
        </p:txBody>
      </p:sp>
      <p:sp>
        <p:nvSpPr>
          <p:cNvPr id="577" name="μ4"/>
          <p:cNvSpPr txBox="1"/>
          <p:nvPr/>
        </p:nvSpPr>
        <p:spPr>
          <a:xfrm>
            <a:off x="11745313" y="10739898"/>
            <a:ext cx="76657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μ4</a:t>
            </a:r>
          </a:p>
        </p:txBody>
      </p:sp>
      <p:sp>
        <p:nvSpPr>
          <p:cNvPr id="578" name="h2"/>
          <p:cNvSpPr txBox="1"/>
          <p:nvPr/>
        </p:nvSpPr>
        <p:spPr>
          <a:xfrm>
            <a:off x="13370503" y="7014023"/>
            <a:ext cx="64198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h2</a:t>
            </a:r>
          </a:p>
        </p:txBody>
      </p:sp>
      <p:sp>
        <p:nvSpPr>
          <p:cNvPr id="579" name="h3"/>
          <p:cNvSpPr txBox="1"/>
          <p:nvPr/>
        </p:nvSpPr>
        <p:spPr>
          <a:xfrm>
            <a:off x="13307902" y="8884317"/>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h3</a:t>
            </a:r>
          </a:p>
        </p:txBody>
      </p:sp>
      <p:sp>
        <p:nvSpPr>
          <p:cNvPr id="580" name="h4"/>
          <p:cNvSpPr txBox="1"/>
          <p:nvPr/>
        </p:nvSpPr>
        <p:spPr>
          <a:xfrm>
            <a:off x="13307902" y="10694117"/>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h4</a:t>
            </a:r>
          </a:p>
        </p:txBody>
      </p:sp>
      <p:sp>
        <p:nvSpPr>
          <p:cNvPr id="581" name="x1"/>
          <p:cNvSpPr txBox="1"/>
          <p:nvPr/>
        </p:nvSpPr>
        <p:spPr>
          <a:xfrm>
            <a:off x="7510474" y="7043842"/>
            <a:ext cx="62065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x1</a:t>
            </a:r>
          </a:p>
        </p:txBody>
      </p:sp>
      <p:sp>
        <p:nvSpPr>
          <p:cNvPr id="582" name="x2"/>
          <p:cNvSpPr txBox="1"/>
          <p:nvPr/>
        </p:nvSpPr>
        <p:spPr>
          <a:xfrm>
            <a:off x="7510474" y="8884317"/>
            <a:ext cx="62065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x2</a:t>
            </a:r>
          </a:p>
        </p:txBody>
      </p:sp>
      <p:sp>
        <p:nvSpPr>
          <p:cNvPr id="583" name="画像1…"/>
          <p:cNvSpPr txBox="1"/>
          <p:nvPr/>
        </p:nvSpPr>
        <p:spPr>
          <a:xfrm>
            <a:off x="885833" y="7268338"/>
            <a:ext cx="1354228"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pPr>
            <a:r>
              <a:t>画像1</a:t>
            </a:r>
          </a:p>
          <a:p>
            <a:pPr>
              <a:defRPr sz="3600"/>
            </a:pPr>
            <a:r>
              <a:t>画像2</a:t>
            </a:r>
          </a:p>
          <a:p>
            <a:pPr>
              <a:defRPr sz="3600"/>
            </a:pPr>
            <a:r>
              <a:t>画像3</a:t>
            </a:r>
          </a:p>
        </p:txBody>
      </p:sp>
      <p:sp>
        <p:nvSpPr>
          <p:cNvPr id="584" name="0.5"/>
          <p:cNvSpPr txBox="1"/>
          <p:nvPr/>
        </p:nvSpPr>
        <p:spPr>
          <a:xfrm>
            <a:off x="7376400" y="7005742"/>
            <a:ext cx="888798" cy="558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5">
                    <a:hueOff val="-82419"/>
                    <a:satOff val="-9513"/>
                    <a:lumOff val="-16343"/>
                  </a:schemeClr>
                </a:solidFill>
              </a:defRPr>
            </a:lvl1pPr>
          </a:lstStyle>
          <a:p>
            <a:pPr/>
            <a:r>
              <a:t>0.5</a:t>
            </a:r>
          </a:p>
        </p:txBody>
      </p:sp>
      <p:sp>
        <p:nvSpPr>
          <p:cNvPr id="585" name="0.3"/>
          <p:cNvSpPr txBox="1"/>
          <p:nvPr/>
        </p:nvSpPr>
        <p:spPr>
          <a:xfrm>
            <a:off x="7376400" y="8865267"/>
            <a:ext cx="888798" cy="558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5">
                    <a:hueOff val="-82419"/>
                    <a:satOff val="-9513"/>
                    <a:lumOff val="-16343"/>
                  </a:schemeClr>
                </a:solidFill>
              </a:defRPr>
            </a:lvl1pPr>
          </a:lstStyle>
          <a:p>
            <a:pPr/>
            <a:r>
              <a:t>0.3</a:t>
            </a:r>
          </a:p>
        </p:txBody>
      </p:sp>
      <p:sp>
        <p:nvSpPr>
          <p:cNvPr id="586" name="[[ 0.5 , 0.3 ]…"/>
          <p:cNvSpPr txBox="1"/>
          <p:nvPr/>
        </p:nvSpPr>
        <p:spPr>
          <a:xfrm>
            <a:off x="2530470" y="7270751"/>
            <a:ext cx="3257094" cy="193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pPr>
            <a:r>
              <a:t>[</a:t>
            </a:r>
            <a:r>
              <a:rPr>
                <a:solidFill>
                  <a:schemeClr val="accent5">
                    <a:hueOff val="-82419"/>
                    <a:satOff val="-9513"/>
                    <a:lumOff val="-16343"/>
                  </a:schemeClr>
                </a:solidFill>
              </a:rPr>
              <a:t>[ 0.5 , 0.3 ]</a:t>
            </a:r>
          </a:p>
          <a:p>
            <a:pPr>
              <a:defRPr sz="3600"/>
            </a:pPr>
            <a:r>
              <a:t> </a:t>
            </a:r>
            <a:r>
              <a:rPr>
                <a:solidFill>
                  <a:schemeClr val="accent1">
                    <a:lumOff val="-13575"/>
                  </a:schemeClr>
                </a:solidFill>
              </a:rPr>
              <a:t>[ 0.2 , 0.4 ]</a:t>
            </a:r>
          </a:p>
          <a:p>
            <a:pPr>
              <a:defRPr sz="3600"/>
            </a:pPr>
            <a:r>
              <a:t>  </a:t>
            </a:r>
            <a:r>
              <a:rPr>
                <a:solidFill>
                  <a:schemeClr val="accent3">
                    <a:hueOff val="914337"/>
                    <a:satOff val="31515"/>
                    <a:lumOff val="-30790"/>
                  </a:schemeClr>
                </a:solidFill>
              </a:rPr>
              <a:t>[ 0.6 , 0.2 ]</a:t>
            </a:r>
            <a:r>
              <a:t>]</a:t>
            </a:r>
          </a:p>
        </p:txBody>
      </p:sp>
      <p:sp>
        <p:nvSpPr>
          <p:cNvPr id="587" name="0.2"/>
          <p:cNvSpPr txBox="1"/>
          <p:nvPr/>
        </p:nvSpPr>
        <p:spPr>
          <a:xfrm>
            <a:off x="3189801" y="7956551"/>
            <a:ext cx="888798" cy="558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1">
                    <a:lumOff val="-13575"/>
                  </a:schemeClr>
                </a:solidFill>
              </a:defRPr>
            </a:lvl1pPr>
          </a:lstStyle>
          <a:p>
            <a:pPr/>
            <a:r>
              <a:t>0.2</a:t>
            </a:r>
          </a:p>
        </p:txBody>
      </p:sp>
      <p:sp>
        <p:nvSpPr>
          <p:cNvPr id="588" name="0.4"/>
          <p:cNvSpPr txBox="1"/>
          <p:nvPr/>
        </p:nvSpPr>
        <p:spPr>
          <a:xfrm>
            <a:off x="4391476" y="7950817"/>
            <a:ext cx="888798" cy="558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1">
                    <a:lumOff val="-13575"/>
                  </a:schemeClr>
                </a:solidFill>
              </a:defRPr>
            </a:lvl1pPr>
          </a:lstStyle>
          <a:p>
            <a:pPr/>
            <a:r>
              <a:t>0.4</a:t>
            </a:r>
          </a:p>
        </p:txBody>
      </p:sp>
      <p:grpSp>
        <p:nvGrpSpPr>
          <p:cNvPr id="601" name="グループ"/>
          <p:cNvGrpSpPr/>
          <p:nvPr/>
        </p:nvGrpSpPr>
        <p:grpSpPr>
          <a:xfrm>
            <a:off x="8460951" y="5348361"/>
            <a:ext cx="2908800" cy="5616688"/>
            <a:chOff x="0" y="0"/>
            <a:chExt cx="2908798" cy="5616687"/>
          </a:xfrm>
        </p:grpSpPr>
        <p:sp>
          <p:nvSpPr>
            <p:cNvPr id="589" name="線"/>
            <p:cNvSpPr/>
            <p:nvPr/>
          </p:nvSpPr>
          <p:spPr>
            <a:xfrm flipV="1">
              <a:off x="13399" y="0"/>
              <a:ext cx="2889400" cy="193616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0" name="線"/>
            <p:cNvSpPr/>
            <p:nvPr/>
          </p:nvSpPr>
          <p:spPr>
            <a:xfrm flipV="1">
              <a:off x="12543" y="6836"/>
              <a:ext cx="2896256" cy="378832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1" name="線"/>
            <p:cNvSpPr/>
            <p:nvPr/>
          </p:nvSpPr>
          <p:spPr>
            <a:xfrm flipV="1">
              <a:off x="4835" y="1918996"/>
              <a:ext cx="2822980" cy="2931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2" name="線"/>
            <p:cNvSpPr/>
            <p:nvPr/>
          </p:nvSpPr>
          <p:spPr>
            <a:xfrm>
              <a:off x="14507" y="1959744"/>
              <a:ext cx="2820808" cy="176011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3" name="線"/>
            <p:cNvSpPr/>
            <p:nvPr/>
          </p:nvSpPr>
          <p:spPr>
            <a:xfrm>
              <a:off x="7215" y="3805809"/>
              <a:ext cx="2817786" cy="180498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4" name="線"/>
            <p:cNvSpPr/>
            <p:nvPr/>
          </p:nvSpPr>
          <p:spPr>
            <a:xfrm flipV="1">
              <a:off x="22687" y="40858"/>
              <a:ext cx="2866769" cy="552186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5" name="線"/>
            <p:cNvSpPr/>
            <p:nvPr/>
          </p:nvSpPr>
          <p:spPr>
            <a:xfrm flipV="1">
              <a:off x="169" y="1914082"/>
              <a:ext cx="2836091" cy="367895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6" name="線"/>
            <p:cNvSpPr/>
            <p:nvPr/>
          </p:nvSpPr>
          <p:spPr>
            <a:xfrm flipV="1">
              <a:off x="3406" y="3710170"/>
              <a:ext cx="2838439" cy="187890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7" name="線"/>
            <p:cNvSpPr/>
            <p:nvPr/>
          </p:nvSpPr>
          <p:spPr>
            <a:xfrm>
              <a:off x="16214" y="5582364"/>
              <a:ext cx="2823118" cy="34324"/>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8" name="線"/>
            <p:cNvSpPr/>
            <p:nvPr/>
          </p:nvSpPr>
          <p:spPr>
            <a:xfrm flipV="1">
              <a:off x="9671" y="1915518"/>
              <a:ext cx="2813402" cy="1895194"/>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99" name="線"/>
            <p:cNvSpPr/>
            <p:nvPr/>
          </p:nvSpPr>
          <p:spPr>
            <a:xfrm flipV="1">
              <a:off x="-1" y="3724027"/>
              <a:ext cx="2831273" cy="89006"/>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600" name="線"/>
            <p:cNvSpPr/>
            <p:nvPr/>
          </p:nvSpPr>
          <p:spPr>
            <a:xfrm>
              <a:off x="1264" y="1951337"/>
              <a:ext cx="2819013" cy="3656935"/>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grpSp>
        <p:nvGrpSpPr>
          <p:cNvPr id="606" name="グループ"/>
          <p:cNvGrpSpPr/>
          <p:nvPr/>
        </p:nvGrpSpPr>
        <p:grpSpPr>
          <a:xfrm>
            <a:off x="11745313" y="5149852"/>
            <a:ext cx="827223" cy="6071413"/>
            <a:chOff x="0" y="0"/>
            <a:chExt cx="827222" cy="6071412"/>
          </a:xfrm>
        </p:grpSpPr>
        <p:sp>
          <p:nvSpPr>
            <p:cNvPr id="602" name="μ1"/>
            <p:cNvSpPr txBox="1"/>
            <p:nvPr/>
          </p:nvSpPr>
          <p:spPr>
            <a:xfrm>
              <a:off x="60650" y="-1"/>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μ1</a:t>
              </a:r>
            </a:p>
          </p:txBody>
        </p:sp>
        <p:sp>
          <p:nvSpPr>
            <p:cNvPr id="603" name="μ2"/>
            <p:cNvSpPr txBox="1"/>
            <p:nvPr/>
          </p:nvSpPr>
          <p:spPr>
            <a:xfrm>
              <a:off x="40298" y="1862937"/>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μ2</a:t>
              </a:r>
            </a:p>
          </p:txBody>
        </p:sp>
        <p:sp>
          <p:nvSpPr>
            <p:cNvPr id="604" name="μ3"/>
            <p:cNvSpPr txBox="1"/>
            <p:nvPr/>
          </p:nvSpPr>
          <p:spPr>
            <a:xfrm>
              <a:off x="20352" y="3725875"/>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μ3</a:t>
              </a:r>
            </a:p>
          </p:txBody>
        </p:sp>
        <p:sp>
          <p:nvSpPr>
            <p:cNvPr id="605" name="μ4"/>
            <p:cNvSpPr txBox="1"/>
            <p:nvPr/>
          </p:nvSpPr>
          <p:spPr>
            <a:xfrm>
              <a:off x="-1" y="5588812"/>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μ4</a:t>
              </a:r>
            </a:p>
          </p:txBody>
        </p:sp>
      </p:grpSp>
      <p:grpSp>
        <p:nvGrpSpPr>
          <p:cNvPr id="611" name="グループ"/>
          <p:cNvGrpSpPr/>
          <p:nvPr/>
        </p:nvGrpSpPr>
        <p:grpSpPr>
          <a:xfrm>
            <a:off x="12686158" y="5132289"/>
            <a:ext cx="402296" cy="6170301"/>
            <a:chOff x="0" y="0"/>
            <a:chExt cx="402295" cy="6170299"/>
          </a:xfrm>
        </p:grpSpPr>
        <p:sp>
          <p:nvSpPr>
            <p:cNvPr id="607" name="矢印"/>
            <p:cNvSpPr/>
            <p:nvPr/>
          </p:nvSpPr>
          <p:spPr>
            <a:xfrm>
              <a:off x="2177" y="0"/>
              <a:ext cx="383287" cy="573518"/>
            </a:xfrm>
            <a:prstGeom prst="rightArrow">
              <a:avLst>
                <a:gd name="adj1" fmla="val 47488"/>
                <a:gd name="adj2" fmla="val 53397"/>
              </a:avLst>
            </a:prstGeom>
            <a:solidFill>
              <a:schemeClr val="accent5">
                <a:hueOff val="-82419"/>
                <a:satOff val="-9513"/>
                <a:lumOff val="-16343"/>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08" name="矢印"/>
            <p:cNvSpPr/>
            <p:nvPr/>
          </p:nvSpPr>
          <p:spPr>
            <a:xfrm>
              <a:off x="0" y="1844263"/>
              <a:ext cx="383287" cy="573519"/>
            </a:xfrm>
            <a:prstGeom prst="rightArrow">
              <a:avLst>
                <a:gd name="adj1" fmla="val 47488"/>
                <a:gd name="adj2" fmla="val 53397"/>
              </a:avLst>
            </a:prstGeom>
            <a:solidFill>
              <a:schemeClr val="accent5">
                <a:hueOff val="-82419"/>
                <a:satOff val="-9513"/>
                <a:lumOff val="-16343"/>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09" name="矢印"/>
            <p:cNvSpPr/>
            <p:nvPr/>
          </p:nvSpPr>
          <p:spPr>
            <a:xfrm>
              <a:off x="0" y="3714557"/>
              <a:ext cx="383287" cy="573519"/>
            </a:xfrm>
            <a:prstGeom prst="rightArrow">
              <a:avLst>
                <a:gd name="adj1" fmla="val 47488"/>
                <a:gd name="adj2" fmla="val 53397"/>
              </a:avLst>
            </a:prstGeom>
            <a:solidFill>
              <a:schemeClr val="accent5">
                <a:hueOff val="-82419"/>
                <a:satOff val="-9513"/>
                <a:lumOff val="-16343"/>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10" name="矢印"/>
            <p:cNvSpPr/>
            <p:nvPr/>
          </p:nvSpPr>
          <p:spPr>
            <a:xfrm>
              <a:off x="19009" y="5596782"/>
              <a:ext cx="383287" cy="573518"/>
            </a:xfrm>
            <a:prstGeom prst="rightArrow">
              <a:avLst>
                <a:gd name="adj1" fmla="val 47488"/>
                <a:gd name="adj2" fmla="val 53397"/>
              </a:avLst>
            </a:prstGeom>
            <a:solidFill>
              <a:schemeClr val="accent5">
                <a:hueOff val="-82419"/>
                <a:satOff val="-9513"/>
                <a:lumOff val="-16343"/>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616" name="グループ"/>
          <p:cNvGrpSpPr/>
          <p:nvPr/>
        </p:nvGrpSpPr>
        <p:grpSpPr>
          <a:xfrm>
            <a:off x="13308308" y="5151492"/>
            <a:ext cx="704587" cy="6025633"/>
            <a:chOff x="0" y="0"/>
            <a:chExt cx="704585" cy="6025632"/>
          </a:xfrm>
        </p:grpSpPr>
        <p:sp>
          <p:nvSpPr>
            <p:cNvPr id="612" name="h1"/>
            <p:cNvSpPr txBox="1"/>
            <p:nvPr/>
          </p:nvSpPr>
          <p:spPr>
            <a:xfrm>
              <a:off x="62600" y="-1"/>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h1</a:t>
              </a:r>
            </a:p>
          </p:txBody>
        </p:sp>
        <p:sp>
          <p:nvSpPr>
            <p:cNvPr id="613" name="h2"/>
            <p:cNvSpPr txBox="1"/>
            <p:nvPr/>
          </p:nvSpPr>
          <p:spPr>
            <a:xfrm>
              <a:off x="62600" y="1862937"/>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h2</a:t>
              </a:r>
            </a:p>
          </p:txBody>
        </p:sp>
        <p:sp>
          <p:nvSpPr>
            <p:cNvPr id="614" name="h3"/>
            <p:cNvSpPr txBox="1"/>
            <p:nvPr/>
          </p:nvSpPr>
          <p:spPr>
            <a:xfrm>
              <a:off x="0" y="3733232"/>
              <a:ext cx="641986"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h3</a:t>
              </a:r>
            </a:p>
          </p:txBody>
        </p:sp>
        <p:sp>
          <p:nvSpPr>
            <p:cNvPr id="615" name="h4"/>
            <p:cNvSpPr txBox="1"/>
            <p:nvPr/>
          </p:nvSpPr>
          <p:spPr>
            <a:xfrm>
              <a:off x="0" y="5543032"/>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h4</a:t>
              </a:r>
            </a:p>
          </p:txBody>
        </p:sp>
      </p:grpSp>
      <p:grpSp>
        <p:nvGrpSpPr>
          <p:cNvPr id="622" name="グループ"/>
          <p:cNvGrpSpPr/>
          <p:nvPr/>
        </p:nvGrpSpPr>
        <p:grpSpPr>
          <a:xfrm>
            <a:off x="14478051" y="5371892"/>
            <a:ext cx="1938833" cy="7474008"/>
            <a:chOff x="0" y="0"/>
            <a:chExt cx="1938832" cy="7474006"/>
          </a:xfrm>
        </p:grpSpPr>
        <p:sp>
          <p:nvSpPr>
            <p:cNvPr id="617" name="線"/>
            <p:cNvSpPr/>
            <p:nvPr/>
          </p:nvSpPr>
          <p:spPr>
            <a:xfrm>
              <a:off x="3857" y="1887081"/>
              <a:ext cx="1890499" cy="953008"/>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618" name="線"/>
            <p:cNvSpPr/>
            <p:nvPr/>
          </p:nvSpPr>
          <p:spPr>
            <a:xfrm>
              <a:off x="64964" y="0"/>
              <a:ext cx="1849152" cy="2841942"/>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619" name="線"/>
            <p:cNvSpPr/>
            <p:nvPr/>
          </p:nvSpPr>
          <p:spPr>
            <a:xfrm flipV="1">
              <a:off x="6623" y="2832555"/>
              <a:ext cx="1900618" cy="913607"/>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620" name="線"/>
            <p:cNvSpPr/>
            <p:nvPr/>
          </p:nvSpPr>
          <p:spPr>
            <a:xfrm flipV="1">
              <a:off x="4793" y="2823418"/>
              <a:ext cx="1932816" cy="2802188"/>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621" name="線"/>
            <p:cNvSpPr/>
            <p:nvPr/>
          </p:nvSpPr>
          <p:spPr>
            <a:xfrm flipV="1">
              <a:off x="0" y="2839886"/>
              <a:ext cx="1938833" cy="4634121"/>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sp>
        <p:nvSpPr>
          <p:cNvPr id="623" name="μ5"/>
          <p:cNvSpPr txBox="1"/>
          <p:nvPr/>
        </p:nvSpPr>
        <p:spPr>
          <a:xfrm>
            <a:off x="16871680" y="7991486"/>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pPr/>
            <a:r>
              <a:t>μ5</a:t>
            </a:r>
          </a:p>
        </p:txBody>
      </p:sp>
      <p:sp>
        <p:nvSpPr>
          <p:cNvPr id="624" name="矢印"/>
          <p:cNvSpPr/>
          <p:nvPr/>
        </p:nvSpPr>
        <p:spPr>
          <a:xfrm>
            <a:off x="17824036" y="7946779"/>
            <a:ext cx="383287" cy="573519"/>
          </a:xfrm>
          <a:prstGeom prst="rightArrow">
            <a:avLst>
              <a:gd name="adj1" fmla="val 47488"/>
              <a:gd name="adj2" fmla="val 53397"/>
            </a:avLst>
          </a:prstGeom>
          <a:solidFill>
            <a:schemeClr val="accent5">
              <a:hueOff val="-82419"/>
              <a:satOff val="-9513"/>
              <a:lumOff val="-16343"/>
            </a:schemeClr>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25"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pPr/>
            <a:r>
              <a:t>y</a:t>
            </a:r>
          </a:p>
        </p:txBody>
      </p:sp>
      <p:grpSp>
        <p:nvGrpSpPr>
          <p:cNvPr id="638" name="グループ"/>
          <p:cNvGrpSpPr/>
          <p:nvPr/>
        </p:nvGrpSpPr>
        <p:grpSpPr>
          <a:xfrm>
            <a:off x="8460951" y="5348361"/>
            <a:ext cx="2908800" cy="5616688"/>
            <a:chOff x="0" y="0"/>
            <a:chExt cx="2908798" cy="5616687"/>
          </a:xfrm>
        </p:grpSpPr>
        <p:sp>
          <p:nvSpPr>
            <p:cNvPr id="626" name="線"/>
            <p:cNvSpPr/>
            <p:nvPr/>
          </p:nvSpPr>
          <p:spPr>
            <a:xfrm flipV="1">
              <a:off x="13399" y="0"/>
              <a:ext cx="2889400" cy="193616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27" name="線"/>
            <p:cNvSpPr/>
            <p:nvPr/>
          </p:nvSpPr>
          <p:spPr>
            <a:xfrm flipV="1">
              <a:off x="12543" y="6836"/>
              <a:ext cx="2896256" cy="378832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28" name="線"/>
            <p:cNvSpPr/>
            <p:nvPr/>
          </p:nvSpPr>
          <p:spPr>
            <a:xfrm flipV="1">
              <a:off x="4835" y="1918996"/>
              <a:ext cx="2822980" cy="2931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29" name="線"/>
            <p:cNvSpPr/>
            <p:nvPr/>
          </p:nvSpPr>
          <p:spPr>
            <a:xfrm>
              <a:off x="14507" y="1959744"/>
              <a:ext cx="2820808" cy="176011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30" name="線"/>
            <p:cNvSpPr/>
            <p:nvPr/>
          </p:nvSpPr>
          <p:spPr>
            <a:xfrm>
              <a:off x="7215" y="3805809"/>
              <a:ext cx="2817786" cy="180498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31" name="線"/>
            <p:cNvSpPr/>
            <p:nvPr/>
          </p:nvSpPr>
          <p:spPr>
            <a:xfrm flipV="1">
              <a:off x="22687" y="40858"/>
              <a:ext cx="2866769" cy="552186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32" name="線"/>
            <p:cNvSpPr/>
            <p:nvPr/>
          </p:nvSpPr>
          <p:spPr>
            <a:xfrm flipV="1">
              <a:off x="169" y="1914082"/>
              <a:ext cx="2836091" cy="367895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33" name="線"/>
            <p:cNvSpPr/>
            <p:nvPr/>
          </p:nvSpPr>
          <p:spPr>
            <a:xfrm flipV="1">
              <a:off x="3406" y="3710170"/>
              <a:ext cx="2838439" cy="187890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34" name="線"/>
            <p:cNvSpPr/>
            <p:nvPr/>
          </p:nvSpPr>
          <p:spPr>
            <a:xfrm>
              <a:off x="16214" y="5582364"/>
              <a:ext cx="2823118" cy="34324"/>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35" name="線"/>
            <p:cNvSpPr/>
            <p:nvPr/>
          </p:nvSpPr>
          <p:spPr>
            <a:xfrm flipV="1">
              <a:off x="9671" y="1915518"/>
              <a:ext cx="2813402" cy="1895194"/>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36" name="線"/>
            <p:cNvSpPr/>
            <p:nvPr/>
          </p:nvSpPr>
          <p:spPr>
            <a:xfrm flipV="1">
              <a:off x="-1" y="3724027"/>
              <a:ext cx="2831273" cy="89006"/>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37" name="線"/>
            <p:cNvSpPr/>
            <p:nvPr/>
          </p:nvSpPr>
          <p:spPr>
            <a:xfrm>
              <a:off x="1264" y="1951337"/>
              <a:ext cx="2819013" cy="365693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grpSp>
        <p:nvGrpSpPr>
          <p:cNvPr id="643" name="グループ"/>
          <p:cNvGrpSpPr/>
          <p:nvPr/>
        </p:nvGrpSpPr>
        <p:grpSpPr>
          <a:xfrm>
            <a:off x="11745313" y="5149852"/>
            <a:ext cx="827223" cy="6071413"/>
            <a:chOff x="0" y="0"/>
            <a:chExt cx="827222" cy="6071412"/>
          </a:xfrm>
        </p:grpSpPr>
        <p:sp>
          <p:nvSpPr>
            <p:cNvPr id="639" name="μ1"/>
            <p:cNvSpPr txBox="1"/>
            <p:nvPr/>
          </p:nvSpPr>
          <p:spPr>
            <a:xfrm>
              <a:off x="60650" y="-1"/>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μ1</a:t>
              </a:r>
            </a:p>
          </p:txBody>
        </p:sp>
        <p:sp>
          <p:nvSpPr>
            <p:cNvPr id="640" name="μ2"/>
            <p:cNvSpPr txBox="1"/>
            <p:nvPr/>
          </p:nvSpPr>
          <p:spPr>
            <a:xfrm>
              <a:off x="40298" y="1862937"/>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μ2</a:t>
              </a:r>
            </a:p>
          </p:txBody>
        </p:sp>
        <p:sp>
          <p:nvSpPr>
            <p:cNvPr id="641" name="μ3"/>
            <p:cNvSpPr txBox="1"/>
            <p:nvPr/>
          </p:nvSpPr>
          <p:spPr>
            <a:xfrm>
              <a:off x="20352" y="3725875"/>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μ3</a:t>
              </a:r>
            </a:p>
          </p:txBody>
        </p:sp>
        <p:sp>
          <p:nvSpPr>
            <p:cNvPr id="642" name="μ4"/>
            <p:cNvSpPr txBox="1"/>
            <p:nvPr/>
          </p:nvSpPr>
          <p:spPr>
            <a:xfrm>
              <a:off x="-1" y="5588812"/>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μ4</a:t>
              </a:r>
            </a:p>
          </p:txBody>
        </p:sp>
      </p:grpSp>
      <p:grpSp>
        <p:nvGrpSpPr>
          <p:cNvPr id="648" name="グループ"/>
          <p:cNvGrpSpPr/>
          <p:nvPr/>
        </p:nvGrpSpPr>
        <p:grpSpPr>
          <a:xfrm>
            <a:off x="12686158" y="5132289"/>
            <a:ext cx="402296" cy="6170301"/>
            <a:chOff x="0" y="0"/>
            <a:chExt cx="402295" cy="6170299"/>
          </a:xfrm>
        </p:grpSpPr>
        <p:sp>
          <p:nvSpPr>
            <p:cNvPr id="644" name="矢印"/>
            <p:cNvSpPr/>
            <p:nvPr/>
          </p:nvSpPr>
          <p:spPr>
            <a:xfrm>
              <a:off x="2177" y="0"/>
              <a:ext cx="383287" cy="573518"/>
            </a:xfrm>
            <a:prstGeom prst="rightArrow">
              <a:avLst>
                <a:gd name="adj1" fmla="val 47488"/>
                <a:gd name="adj2" fmla="val 53397"/>
              </a:avLst>
            </a:prstGeom>
            <a:solidFill>
              <a:schemeClr val="accent1">
                <a:lumOff val="-13575"/>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45" name="矢印"/>
            <p:cNvSpPr/>
            <p:nvPr/>
          </p:nvSpPr>
          <p:spPr>
            <a:xfrm>
              <a:off x="0" y="1844263"/>
              <a:ext cx="383287" cy="573519"/>
            </a:xfrm>
            <a:prstGeom prst="rightArrow">
              <a:avLst>
                <a:gd name="adj1" fmla="val 47488"/>
                <a:gd name="adj2" fmla="val 53397"/>
              </a:avLst>
            </a:prstGeom>
            <a:solidFill>
              <a:schemeClr val="accent1">
                <a:lumOff val="-13575"/>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46" name="矢印"/>
            <p:cNvSpPr/>
            <p:nvPr/>
          </p:nvSpPr>
          <p:spPr>
            <a:xfrm>
              <a:off x="0" y="3714557"/>
              <a:ext cx="383287" cy="573519"/>
            </a:xfrm>
            <a:prstGeom prst="rightArrow">
              <a:avLst>
                <a:gd name="adj1" fmla="val 47488"/>
                <a:gd name="adj2" fmla="val 53397"/>
              </a:avLst>
            </a:prstGeom>
            <a:solidFill>
              <a:schemeClr val="accent1">
                <a:lumOff val="-13575"/>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47" name="矢印"/>
            <p:cNvSpPr/>
            <p:nvPr/>
          </p:nvSpPr>
          <p:spPr>
            <a:xfrm>
              <a:off x="19009" y="5596782"/>
              <a:ext cx="383287" cy="573518"/>
            </a:xfrm>
            <a:prstGeom prst="rightArrow">
              <a:avLst>
                <a:gd name="adj1" fmla="val 47488"/>
                <a:gd name="adj2" fmla="val 53397"/>
              </a:avLst>
            </a:prstGeom>
            <a:solidFill>
              <a:schemeClr val="accent1">
                <a:lumOff val="-13575"/>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653" name="グループ"/>
          <p:cNvGrpSpPr/>
          <p:nvPr/>
        </p:nvGrpSpPr>
        <p:grpSpPr>
          <a:xfrm>
            <a:off x="13308308" y="5151492"/>
            <a:ext cx="704587" cy="6025633"/>
            <a:chOff x="0" y="0"/>
            <a:chExt cx="704585" cy="6025632"/>
          </a:xfrm>
        </p:grpSpPr>
        <p:sp>
          <p:nvSpPr>
            <p:cNvPr id="649" name="h1"/>
            <p:cNvSpPr txBox="1"/>
            <p:nvPr/>
          </p:nvSpPr>
          <p:spPr>
            <a:xfrm>
              <a:off x="62600" y="-1"/>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h1</a:t>
              </a:r>
            </a:p>
          </p:txBody>
        </p:sp>
        <p:sp>
          <p:nvSpPr>
            <p:cNvPr id="650" name="h2"/>
            <p:cNvSpPr txBox="1"/>
            <p:nvPr/>
          </p:nvSpPr>
          <p:spPr>
            <a:xfrm>
              <a:off x="62600" y="1862937"/>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h2</a:t>
              </a:r>
            </a:p>
          </p:txBody>
        </p:sp>
        <p:sp>
          <p:nvSpPr>
            <p:cNvPr id="651" name="h3"/>
            <p:cNvSpPr txBox="1"/>
            <p:nvPr/>
          </p:nvSpPr>
          <p:spPr>
            <a:xfrm>
              <a:off x="0" y="3733232"/>
              <a:ext cx="641986"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h3</a:t>
              </a:r>
            </a:p>
          </p:txBody>
        </p:sp>
        <p:sp>
          <p:nvSpPr>
            <p:cNvPr id="652" name="h4"/>
            <p:cNvSpPr txBox="1"/>
            <p:nvPr/>
          </p:nvSpPr>
          <p:spPr>
            <a:xfrm>
              <a:off x="0" y="5543032"/>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h4</a:t>
              </a:r>
            </a:p>
          </p:txBody>
        </p:sp>
      </p:grpSp>
      <p:grpSp>
        <p:nvGrpSpPr>
          <p:cNvPr id="659" name="グループ"/>
          <p:cNvGrpSpPr/>
          <p:nvPr/>
        </p:nvGrpSpPr>
        <p:grpSpPr>
          <a:xfrm>
            <a:off x="14478051" y="5371892"/>
            <a:ext cx="1938833" cy="7474008"/>
            <a:chOff x="0" y="0"/>
            <a:chExt cx="1938832" cy="7474006"/>
          </a:xfrm>
        </p:grpSpPr>
        <p:sp>
          <p:nvSpPr>
            <p:cNvPr id="654" name="線"/>
            <p:cNvSpPr/>
            <p:nvPr/>
          </p:nvSpPr>
          <p:spPr>
            <a:xfrm>
              <a:off x="3857" y="1887081"/>
              <a:ext cx="1890499" cy="953008"/>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55" name="線"/>
            <p:cNvSpPr/>
            <p:nvPr/>
          </p:nvSpPr>
          <p:spPr>
            <a:xfrm>
              <a:off x="64964" y="0"/>
              <a:ext cx="1849152" cy="2841942"/>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56" name="線"/>
            <p:cNvSpPr/>
            <p:nvPr/>
          </p:nvSpPr>
          <p:spPr>
            <a:xfrm flipV="1">
              <a:off x="6623" y="2832555"/>
              <a:ext cx="1900618" cy="91360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57" name="線"/>
            <p:cNvSpPr/>
            <p:nvPr/>
          </p:nvSpPr>
          <p:spPr>
            <a:xfrm flipV="1">
              <a:off x="4793" y="2823418"/>
              <a:ext cx="1932816" cy="2802188"/>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658" name="線"/>
            <p:cNvSpPr/>
            <p:nvPr/>
          </p:nvSpPr>
          <p:spPr>
            <a:xfrm flipV="1">
              <a:off x="0" y="2839886"/>
              <a:ext cx="1938833" cy="4634121"/>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sp>
        <p:nvSpPr>
          <p:cNvPr id="660" name="μ5"/>
          <p:cNvSpPr txBox="1"/>
          <p:nvPr/>
        </p:nvSpPr>
        <p:spPr>
          <a:xfrm>
            <a:off x="16871680" y="7991486"/>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lumOff val="-13575"/>
                  </a:schemeClr>
                </a:solidFill>
              </a:defRPr>
            </a:lvl1pPr>
          </a:lstStyle>
          <a:p>
            <a:pPr/>
            <a:r>
              <a:t>μ5</a:t>
            </a:r>
          </a:p>
        </p:txBody>
      </p:sp>
      <p:sp>
        <p:nvSpPr>
          <p:cNvPr id="661" name="矢印"/>
          <p:cNvSpPr/>
          <p:nvPr/>
        </p:nvSpPr>
        <p:spPr>
          <a:xfrm>
            <a:off x="17824036" y="7946779"/>
            <a:ext cx="383287" cy="573519"/>
          </a:xfrm>
          <a:prstGeom prst="rightArrow">
            <a:avLst>
              <a:gd name="adj1" fmla="val 47488"/>
              <a:gd name="adj2" fmla="val 53397"/>
            </a:avLst>
          </a:prstGeom>
          <a:solidFill>
            <a:schemeClr val="accent1">
              <a:lumOff val="-13575"/>
            </a:schemeClr>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62"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lumOff val="-13575"/>
                  </a:schemeClr>
                </a:solidFill>
              </a:defRPr>
            </a:lvl1pPr>
          </a:lstStyle>
          <a:p>
            <a:pPr/>
            <a:r>
              <a:t>y</a:t>
            </a:r>
          </a:p>
        </p:txBody>
      </p:sp>
      <p:sp>
        <p:nvSpPr>
          <p:cNvPr id="663" name="model = Sequential()…"/>
          <p:cNvSpPr txBox="1"/>
          <p:nvPr/>
        </p:nvSpPr>
        <p:spPr>
          <a:xfrm>
            <a:off x="414395" y="1336838"/>
            <a:ext cx="12208257" cy="2571750"/>
          </a:xfrm>
          <a:prstGeom prst="rect">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solidFill>
                  <a:srgbClr val="FFFFFF"/>
                </a:solidFill>
                <a:latin typeface="+mn-lt"/>
                <a:ea typeface="+mn-ea"/>
                <a:cs typeface="+mn-cs"/>
                <a:sym typeface="ヒラギノ角ゴ ProN W3"/>
              </a:defRPr>
            </a:pPr>
            <a:r>
              <a:t>model = Sequential()</a:t>
            </a:r>
          </a:p>
          <a:p>
            <a:pPr algn="l">
              <a:defRPr sz="3500">
                <a:solidFill>
                  <a:srgbClr val="FFFFFF"/>
                </a:solidFill>
                <a:latin typeface="+mn-lt"/>
                <a:ea typeface="+mn-ea"/>
                <a:cs typeface="+mn-cs"/>
                <a:sym typeface="ヒラギノ角ゴ ProN W3"/>
              </a:defRPr>
            </a:pPr>
            <a:r>
              <a:t>model.add(Dense(4, input_shape=(2, ), activation=‘relu)</a:t>
            </a:r>
          </a:p>
          <a:p>
            <a:pPr algn="l">
              <a:defRPr sz="3500">
                <a:solidFill>
                  <a:srgbClr val="FFFFFF"/>
                </a:solidFill>
                <a:latin typeface="+mn-lt"/>
                <a:ea typeface="+mn-ea"/>
                <a:cs typeface="+mn-cs"/>
                <a:sym typeface="ヒラギノ角ゴ ProN W3"/>
              </a:defRPr>
            </a:pPr>
            <a:r>
              <a:t>model.add(Dense(1,activation=“sigmoid”))</a:t>
            </a:r>
          </a:p>
          <a:p>
            <a:pPr algn="l">
              <a:defRPr sz="3500">
                <a:solidFill>
                  <a:srgbClr val="FFFFFF"/>
                </a:solidFill>
                <a:latin typeface="+mn-lt"/>
                <a:ea typeface="+mn-ea"/>
                <a:cs typeface="+mn-cs"/>
                <a:sym typeface="ヒラギノ角ゴ ProN W3"/>
              </a:defRPr>
            </a:pPr>
            <a:r>
              <a:t>model.summary()</a:t>
            </a:r>
          </a:p>
        </p:txBody>
      </p:sp>
      <p:sp>
        <p:nvSpPr>
          <p:cNvPr id="664" name="MLPの推論のイメージ"/>
          <p:cNvSpPr txBox="1"/>
          <p:nvPr/>
        </p:nvSpPr>
        <p:spPr>
          <a:xfrm>
            <a:off x="2940083" y="189141"/>
            <a:ext cx="7535000" cy="831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MLPの推論のイメージ</a:t>
            </a:r>
          </a:p>
        </p:txBody>
      </p:sp>
      <p:sp>
        <p:nvSpPr>
          <p:cNvPr id="665" name="スライド番号"/>
          <p:cNvSpPr txBox="1"/>
          <p:nvPr>
            <p:ph type="sldNum" sz="quarter" idx="2"/>
          </p:nvPr>
        </p:nvSpPr>
        <p:spPr>
          <a:xfrm>
            <a:off x="22859032" y="12945764"/>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71726 -0.069022" origin="layout" pathEditMode="relative">
                                      <p:cBhvr>
                                        <p:cTn id="6" dur="500" fill="hold"/>
                                        <p:tgtEl>
                                          <p:spTgt spid="587"/>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122610 0.066599" origin="layout" pathEditMode="relative">
                                      <p:cBhvr>
                                        <p:cTn id="9" dur="500" fill="hold"/>
                                        <p:tgtEl>
                                          <p:spTgt spid="588"/>
                                        </p:tgtEl>
                                        <p:attrNameLst>
                                          <p:attrName>ppt_x</p:attrName>
                                          <p:attrName>ppt_y</p:attrName>
                                        </p:attrNameLst>
                                      </p:cBhvr>
                                    </p:animMotion>
                                  </p:childTnLst>
                                </p:cTn>
                              </p:par>
                            </p:childTnLst>
                          </p:cTn>
                        </p:par>
                        <p:par>
                          <p:cTn id="10" fill="hold">
                            <p:stCondLst>
                              <p:cond delay="500"/>
                            </p:stCondLst>
                            <p:childTnLst>
                              <p:par>
                                <p:cTn id="11" presetClass="entr" nodeType="afterEffect" presetSubtype="8" presetID="22" grpId="3" fill="hold">
                                  <p:stCondLst>
                                    <p:cond delay="0"/>
                                  </p:stCondLst>
                                  <p:iterate type="el" backwards="0">
                                    <p:tmAbs val="0"/>
                                  </p:iterate>
                                  <p:childTnLst>
                                    <p:set>
                                      <p:cBhvr>
                                        <p:cTn id="12" fill="hold"/>
                                        <p:tgtEl>
                                          <p:spTgt spid="638"/>
                                        </p:tgtEl>
                                        <p:attrNameLst>
                                          <p:attrName>style.visibility</p:attrName>
                                        </p:attrNameLst>
                                      </p:cBhvr>
                                      <p:to>
                                        <p:strVal val="visible"/>
                                      </p:to>
                                    </p:set>
                                    <p:animEffect filter="wipe(left)" transition="in">
                                      <p:cBhvr>
                                        <p:cTn id="13" dur="500"/>
                                        <p:tgtEl>
                                          <p:spTgt spid="638"/>
                                        </p:tgtEl>
                                      </p:cBhvr>
                                    </p:animEffect>
                                  </p:childTnLst>
                                </p:cTn>
                              </p:par>
                            </p:childTnLst>
                          </p:cTn>
                        </p:par>
                        <p:par>
                          <p:cTn id="14" fill="hold">
                            <p:stCondLst>
                              <p:cond delay="1000"/>
                            </p:stCondLst>
                            <p:childTnLst>
                              <p:par>
                                <p:cTn id="15" presetClass="entr" nodeType="afterEffect" presetSubtype="8" presetID="22" grpId="4" fill="hold">
                                  <p:stCondLst>
                                    <p:cond delay="0"/>
                                  </p:stCondLst>
                                  <p:iterate type="el" backwards="0">
                                    <p:tmAbs val="0"/>
                                  </p:iterate>
                                  <p:childTnLst>
                                    <p:set>
                                      <p:cBhvr>
                                        <p:cTn id="16" fill="hold"/>
                                        <p:tgtEl>
                                          <p:spTgt spid="643"/>
                                        </p:tgtEl>
                                        <p:attrNameLst>
                                          <p:attrName>style.visibility</p:attrName>
                                        </p:attrNameLst>
                                      </p:cBhvr>
                                      <p:to>
                                        <p:strVal val="visible"/>
                                      </p:to>
                                    </p:set>
                                    <p:animEffect filter="wipe(left)" transition="in">
                                      <p:cBhvr>
                                        <p:cTn id="17" dur="500"/>
                                        <p:tgtEl>
                                          <p:spTgt spid="643"/>
                                        </p:tgtEl>
                                      </p:cBhvr>
                                    </p:animEffect>
                                  </p:childTnLst>
                                </p:cTn>
                              </p:par>
                            </p:childTnLst>
                          </p:cTn>
                        </p:par>
                        <p:par>
                          <p:cTn id="18" fill="hold">
                            <p:stCondLst>
                              <p:cond delay="1500"/>
                            </p:stCondLst>
                            <p:childTnLst>
                              <p:par>
                                <p:cTn id="19" presetClass="entr" nodeType="afterEffect" presetSubtype="8" presetID="22" grpId="5" fill="hold">
                                  <p:stCondLst>
                                    <p:cond delay="0"/>
                                  </p:stCondLst>
                                  <p:iterate type="el" backwards="0">
                                    <p:tmAbs val="0"/>
                                  </p:iterate>
                                  <p:childTnLst>
                                    <p:set>
                                      <p:cBhvr>
                                        <p:cTn id="20" fill="hold"/>
                                        <p:tgtEl>
                                          <p:spTgt spid="648"/>
                                        </p:tgtEl>
                                        <p:attrNameLst>
                                          <p:attrName>style.visibility</p:attrName>
                                        </p:attrNameLst>
                                      </p:cBhvr>
                                      <p:to>
                                        <p:strVal val="visible"/>
                                      </p:to>
                                    </p:set>
                                    <p:animEffect filter="wipe(left)" transition="in">
                                      <p:cBhvr>
                                        <p:cTn id="21" dur="300"/>
                                        <p:tgtEl>
                                          <p:spTgt spid="648"/>
                                        </p:tgtEl>
                                      </p:cBhvr>
                                    </p:animEffect>
                                  </p:childTnLst>
                                </p:cTn>
                              </p:par>
                            </p:childTnLst>
                          </p:cTn>
                        </p:par>
                        <p:par>
                          <p:cTn id="22" fill="hold">
                            <p:stCondLst>
                              <p:cond delay="1800"/>
                            </p:stCondLst>
                            <p:childTnLst>
                              <p:par>
                                <p:cTn id="23" presetClass="entr" nodeType="afterEffect" presetSubtype="8" presetID="22" grpId="6" fill="hold">
                                  <p:stCondLst>
                                    <p:cond delay="0"/>
                                  </p:stCondLst>
                                  <p:iterate type="el" backwards="0">
                                    <p:tmAbs val="0"/>
                                  </p:iterate>
                                  <p:childTnLst>
                                    <p:set>
                                      <p:cBhvr>
                                        <p:cTn id="24" fill="hold"/>
                                        <p:tgtEl>
                                          <p:spTgt spid="653"/>
                                        </p:tgtEl>
                                        <p:attrNameLst>
                                          <p:attrName>style.visibility</p:attrName>
                                        </p:attrNameLst>
                                      </p:cBhvr>
                                      <p:to>
                                        <p:strVal val="visible"/>
                                      </p:to>
                                    </p:set>
                                    <p:animEffect filter="wipe(left)" transition="in">
                                      <p:cBhvr>
                                        <p:cTn id="25" dur="500"/>
                                        <p:tgtEl>
                                          <p:spTgt spid="653"/>
                                        </p:tgtEl>
                                      </p:cBhvr>
                                    </p:animEffect>
                                  </p:childTnLst>
                                </p:cTn>
                              </p:par>
                            </p:childTnLst>
                          </p:cTn>
                        </p:par>
                        <p:par>
                          <p:cTn id="26" fill="hold">
                            <p:stCondLst>
                              <p:cond delay="2300"/>
                            </p:stCondLst>
                            <p:childTnLst>
                              <p:par>
                                <p:cTn id="27" presetClass="entr" nodeType="afterEffect" presetSubtype="8" presetID="22" grpId="7" fill="hold">
                                  <p:stCondLst>
                                    <p:cond delay="0"/>
                                  </p:stCondLst>
                                  <p:iterate type="el" backwards="0">
                                    <p:tmAbs val="0"/>
                                  </p:iterate>
                                  <p:childTnLst>
                                    <p:set>
                                      <p:cBhvr>
                                        <p:cTn id="28" fill="hold"/>
                                        <p:tgtEl>
                                          <p:spTgt spid="659"/>
                                        </p:tgtEl>
                                        <p:attrNameLst>
                                          <p:attrName>style.visibility</p:attrName>
                                        </p:attrNameLst>
                                      </p:cBhvr>
                                      <p:to>
                                        <p:strVal val="visible"/>
                                      </p:to>
                                    </p:set>
                                    <p:animEffect filter="wipe(left)" transition="in">
                                      <p:cBhvr>
                                        <p:cTn id="29" dur="500"/>
                                        <p:tgtEl>
                                          <p:spTgt spid="659"/>
                                        </p:tgtEl>
                                      </p:cBhvr>
                                    </p:animEffect>
                                  </p:childTnLst>
                                </p:cTn>
                              </p:par>
                            </p:childTnLst>
                          </p:cTn>
                        </p:par>
                        <p:par>
                          <p:cTn id="30" fill="hold">
                            <p:stCondLst>
                              <p:cond delay="2800"/>
                            </p:stCondLst>
                            <p:childTnLst>
                              <p:par>
                                <p:cTn id="31" presetClass="entr" nodeType="afterEffect" presetSubtype="8" presetID="22" grpId="8" fill="hold">
                                  <p:stCondLst>
                                    <p:cond delay="0"/>
                                  </p:stCondLst>
                                  <p:iterate type="el" backwards="0">
                                    <p:tmAbs val="0"/>
                                  </p:iterate>
                                  <p:childTnLst>
                                    <p:set>
                                      <p:cBhvr>
                                        <p:cTn id="32" fill="hold"/>
                                        <p:tgtEl>
                                          <p:spTgt spid="660"/>
                                        </p:tgtEl>
                                        <p:attrNameLst>
                                          <p:attrName>style.visibility</p:attrName>
                                        </p:attrNameLst>
                                      </p:cBhvr>
                                      <p:to>
                                        <p:strVal val="visible"/>
                                      </p:to>
                                    </p:set>
                                    <p:animEffect filter="wipe(left)" transition="in">
                                      <p:cBhvr>
                                        <p:cTn id="33" dur="500"/>
                                        <p:tgtEl>
                                          <p:spTgt spid="660"/>
                                        </p:tgtEl>
                                      </p:cBhvr>
                                    </p:animEffect>
                                  </p:childTnLst>
                                </p:cTn>
                              </p:par>
                            </p:childTnLst>
                          </p:cTn>
                        </p:par>
                        <p:par>
                          <p:cTn id="34" fill="hold">
                            <p:stCondLst>
                              <p:cond delay="3300"/>
                            </p:stCondLst>
                            <p:childTnLst>
                              <p:par>
                                <p:cTn id="35" presetClass="entr" nodeType="afterEffect" presetSubtype="8" presetID="22" grpId="9" fill="hold">
                                  <p:stCondLst>
                                    <p:cond delay="0"/>
                                  </p:stCondLst>
                                  <p:iterate type="el" backwards="0">
                                    <p:tmAbs val="0"/>
                                  </p:iterate>
                                  <p:childTnLst>
                                    <p:set>
                                      <p:cBhvr>
                                        <p:cTn id="36" fill="hold"/>
                                        <p:tgtEl>
                                          <p:spTgt spid="661"/>
                                        </p:tgtEl>
                                        <p:attrNameLst>
                                          <p:attrName>style.visibility</p:attrName>
                                        </p:attrNameLst>
                                      </p:cBhvr>
                                      <p:to>
                                        <p:strVal val="visible"/>
                                      </p:to>
                                    </p:set>
                                    <p:animEffect filter="wipe(left)" transition="in">
                                      <p:cBhvr>
                                        <p:cTn id="37" dur="300"/>
                                        <p:tgtEl>
                                          <p:spTgt spid="661"/>
                                        </p:tgtEl>
                                      </p:cBhvr>
                                    </p:animEffect>
                                  </p:childTnLst>
                                </p:cTn>
                              </p:par>
                            </p:childTnLst>
                          </p:cTn>
                        </p:par>
                        <p:par>
                          <p:cTn id="38" fill="hold">
                            <p:stCondLst>
                              <p:cond delay="3600"/>
                            </p:stCondLst>
                            <p:childTnLst>
                              <p:par>
                                <p:cTn id="39" presetClass="entr" nodeType="afterEffect" presetSubtype="8" presetID="22" grpId="10" fill="hold">
                                  <p:stCondLst>
                                    <p:cond delay="0"/>
                                  </p:stCondLst>
                                  <p:iterate type="el" backwards="0">
                                    <p:tmAbs val="0"/>
                                  </p:iterate>
                                  <p:childTnLst>
                                    <p:set>
                                      <p:cBhvr>
                                        <p:cTn id="40" fill="hold"/>
                                        <p:tgtEl>
                                          <p:spTgt spid="662"/>
                                        </p:tgtEl>
                                        <p:attrNameLst>
                                          <p:attrName>style.visibility</p:attrName>
                                        </p:attrNameLst>
                                      </p:cBhvr>
                                      <p:to>
                                        <p:strVal val="visible"/>
                                      </p:to>
                                    </p:set>
                                    <p:animEffect filter="wipe(left)" transition="in">
                                      <p:cBhvr>
                                        <p:cTn id="41" dur="5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3" grpId="4"/>
      <p:bldP build="whole" bldLvl="1" animBg="1" rev="0" advAuto="0" spid="661" grpId="9"/>
      <p:bldP build="whole" bldLvl="1" animBg="1" rev="0" advAuto="0" spid="638" grpId="3"/>
      <p:bldP build="whole" bldLvl="1" animBg="1" rev="0" advAuto="0" spid="653" grpId="6"/>
      <p:bldP build="whole" bldLvl="1" animBg="1" rev="0" advAuto="0" spid="659" grpId="7"/>
      <p:bldP build="whole" bldLvl="1" animBg="1" rev="0" advAuto="0" spid="648" grpId="5"/>
      <p:bldP build="whole" bldLvl="1" animBg="1" rev="0" advAuto="0" spid="660" grpId="8"/>
      <p:bldP build="whole" bldLvl="1" animBg="1" rev="0" advAuto="0" spid="662" grpId="10"/>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27" name="医療系の学生が自然言語処理を学ぶ意義"/>
          <p:cNvSpPr txBox="1"/>
          <p:nvPr/>
        </p:nvSpPr>
        <p:spPr>
          <a:xfrm>
            <a:off x="5391149" y="379995"/>
            <a:ext cx="13601701" cy="857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FFFFFF"/>
                </a:solidFill>
              </a:defRPr>
            </a:lvl1pPr>
          </a:lstStyle>
          <a:p>
            <a:pPr/>
            <a:r>
              <a:t>医療系の学生が自然言語処理を学ぶ意義</a:t>
            </a:r>
          </a:p>
        </p:txBody>
      </p:sp>
      <p:sp>
        <p:nvSpPr>
          <p:cNvPr id="128" name="医療系に限らず全学部対象に学んで欲しい基礎知識"/>
          <p:cNvSpPr txBox="1"/>
          <p:nvPr/>
        </p:nvSpPr>
        <p:spPr>
          <a:xfrm>
            <a:off x="4708969" y="1871927"/>
            <a:ext cx="14966062" cy="755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100"/>
            </a:lvl1pPr>
          </a:lstStyle>
          <a:p>
            <a:pPr/>
            <a:r>
              <a:t>医療系に限らず全学部対象に学んで欲しい基礎知識</a:t>
            </a:r>
          </a:p>
        </p:txBody>
      </p:sp>
      <p:sp>
        <p:nvSpPr>
          <p:cNvPr id="129" name="モデルカリキュラムの学修目標と内容"/>
          <p:cNvSpPr txBox="1"/>
          <p:nvPr/>
        </p:nvSpPr>
        <p:spPr>
          <a:xfrm>
            <a:off x="466190" y="3262260"/>
            <a:ext cx="9721216"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モデルカリキュラムの学修目標と内容</a:t>
            </a:r>
          </a:p>
        </p:txBody>
      </p:sp>
      <p:pic>
        <p:nvPicPr>
          <p:cNvPr id="130" name="スクリーンショット 2024-02-29 9.13.07.png" descr="スクリーンショット 2024-02-29 9.13.07.png"/>
          <p:cNvPicPr>
            <a:picLocks noChangeAspect="1"/>
          </p:cNvPicPr>
          <p:nvPr/>
        </p:nvPicPr>
        <p:blipFill>
          <a:blip r:embed="rId2">
            <a:extLst/>
          </a:blip>
          <a:stretch>
            <a:fillRect/>
          </a:stretch>
        </p:blipFill>
        <p:spPr>
          <a:xfrm>
            <a:off x="715810" y="5037389"/>
            <a:ext cx="11072249" cy="6465118"/>
          </a:xfrm>
          <a:prstGeom prst="rect">
            <a:avLst/>
          </a:prstGeom>
          <a:ln w="25400">
            <a:solidFill>
              <a:srgbClr val="000000"/>
            </a:solidFill>
            <a:miter lim="400000"/>
          </a:ln>
        </p:spPr>
      </p:pic>
      <p:pic>
        <p:nvPicPr>
          <p:cNvPr id="131" name="スクリーンショット 2024-02-29 9.26.50.png" descr="スクリーンショット 2024-02-29 9.26.50.png"/>
          <p:cNvPicPr>
            <a:picLocks noChangeAspect="1"/>
          </p:cNvPicPr>
          <p:nvPr/>
        </p:nvPicPr>
        <p:blipFill>
          <a:blip r:embed="rId3">
            <a:extLst/>
          </a:blip>
          <a:stretch>
            <a:fillRect/>
          </a:stretch>
        </p:blipFill>
        <p:spPr>
          <a:xfrm>
            <a:off x="12263084" y="5085987"/>
            <a:ext cx="11570891" cy="6367923"/>
          </a:xfrm>
          <a:prstGeom prst="rect">
            <a:avLst/>
          </a:prstGeom>
          <a:ln w="25400">
            <a:solidFill>
              <a:srgbClr val="000000"/>
            </a:solidFill>
            <a:miter lim="400000"/>
          </a:ln>
        </p:spPr>
      </p:pic>
      <p:sp>
        <p:nvSpPr>
          <p:cNvPr id="132" name="リテラシーレベル"/>
          <p:cNvSpPr txBox="1"/>
          <p:nvPr/>
        </p:nvSpPr>
        <p:spPr>
          <a:xfrm>
            <a:off x="4416784" y="4379321"/>
            <a:ext cx="3670301"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リテラシーレベル</a:t>
            </a:r>
          </a:p>
        </p:txBody>
      </p:sp>
      <p:sp>
        <p:nvSpPr>
          <p:cNvPr id="133" name="応用基礎レベル"/>
          <p:cNvSpPr txBox="1"/>
          <p:nvPr/>
        </p:nvSpPr>
        <p:spPr>
          <a:xfrm>
            <a:off x="16435629" y="4379321"/>
            <a:ext cx="3225801"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応用基礎レベル</a:t>
            </a:r>
          </a:p>
        </p:txBody>
      </p:sp>
      <p:pic>
        <p:nvPicPr>
          <p:cNvPr id="134" name="線 線" descr="線 線"/>
          <p:cNvPicPr>
            <a:picLocks noChangeAspect="0"/>
          </p:cNvPicPr>
          <p:nvPr/>
        </p:nvPicPr>
        <p:blipFill>
          <a:blip r:embed="rId4">
            <a:extLst/>
          </a:blip>
          <a:stretch>
            <a:fillRect/>
          </a:stretch>
        </p:blipFill>
        <p:spPr>
          <a:xfrm>
            <a:off x="1095087" y="6819900"/>
            <a:ext cx="5762547" cy="76200"/>
          </a:xfrm>
          <a:prstGeom prst="rect">
            <a:avLst/>
          </a:prstGeom>
        </p:spPr>
      </p:pic>
      <p:pic>
        <p:nvPicPr>
          <p:cNvPr id="136" name="線 線" descr="線 線"/>
          <p:cNvPicPr>
            <a:picLocks noChangeAspect="0"/>
          </p:cNvPicPr>
          <p:nvPr/>
        </p:nvPicPr>
        <p:blipFill>
          <a:blip r:embed="rId4">
            <a:extLst/>
          </a:blip>
          <a:stretch>
            <a:fillRect/>
          </a:stretch>
        </p:blipFill>
        <p:spPr>
          <a:xfrm>
            <a:off x="1095087" y="10050879"/>
            <a:ext cx="5762547" cy="76201"/>
          </a:xfrm>
          <a:prstGeom prst="rect">
            <a:avLst/>
          </a:prstGeom>
        </p:spPr>
      </p:pic>
      <p:pic>
        <p:nvPicPr>
          <p:cNvPr id="138" name="線 線" descr="線 線"/>
          <p:cNvPicPr>
            <a:picLocks noChangeAspect="0"/>
          </p:cNvPicPr>
          <p:nvPr/>
        </p:nvPicPr>
        <p:blipFill>
          <a:blip r:embed="rId5">
            <a:extLst/>
          </a:blip>
          <a:stretch>
            <a:fillRect/>
          </a:stretch>
        </p:blipFill>
        <p:spPr>
          <a:xfrm>
            <a:off x="12634231" y="7320982"/>
            <a:ext cx="6440872" cy="76201"/>
          </a:xfrm>
          <a:prstGeom prst="rect">
            <a:avLst/>
          </a:prstGeom>
        </p:spPr>
      </p:pic>
      <p:pic>
        <p:nvPicPr>
          <p:cNvPr id="140" name="線 線" descr="線 線"/>
          <p:cNvPicPr>
            <a:picLocks noChangeAspect="0"/>
          </p:cNvPicPr>
          <p:nvPr/>
        </p:nvPicPr>
        <p:blipFill>
          <a:blip r:embed="rId6">
            <a:extLst/>
          </a:blip>
          <a:stretch>
            <a:fillRect/>
          </a:stretch>
        </p:blipFill>
        <p:spPr>
          <a:xfrm>
            <a:off x="15818884" y="7571523"/>
            <a:ext cx="1112546" cy="76201"/>
          </a:xfrm>
          <a:prstGeom prst="rect">
            <a:avLst/>
          </a:prstGeom>
        </p:spPr>
      </p:pic>
      <p:pic>
        <p:nvPicPr>
          <p:cNvPr id="142" name="線 線" descr="線 線"/>
          <p:cNvPicPr>
            <a:picLocks noChangeAspect="0"/>
          </p:cNvPicPr>
          <p:nvPr/>
        </p:nvPicPr>
        <p:blipFill>
          <a:blip r:embed="rId6">
            <a:extLst/>
          </a:blip>
          <a:stretch>
            <a:fillRect/>
          </a:stretch>
        </p:blipFill>
        <p:spPr>
          <a:xfrm>
            <a:off x="12702919" y="10570863"/>
            <a:ext cx="1112547" cy="76201"/>
          </a:xfrm>
          <a:prstGeom prst="rect">
            <a:avLst/>
          </a:prstGeom>
        </p:spPr>
      </p:pic>
      <p:pic>
        <p:nvPicPr>
          <p:cNvPr id="144" name="線 線" descr="線 線"/>
          <p:cNvPicPr>
            <a:picLocks noChangeAspect="0"/>
          </p:cNvPicPr>
          <p:nvPr/>
        </p:nvPicPr>
        <p:blipFill>
          <a:blip r:embed="rId7">
            <a:extLst/>
          </a:blip>
          <a:stretch>
            <a:fillRect/>
          </a:stretch>
        </p:blipFill>
        <p:spPr>
          <a:xfrm>
            <a:off x="17617152" y="10570863"/>
            <a:ext cx="4305301" cy="76201"/>
          </a:xfrm>
          <a:prstGeom prst="rect">
            <a:avLst/>
          </a:prstGeom>
        </p:spPr>
      </p:pic>
      <p:pic>
        <p:nvPicPr>
          <p:cNvPr id="146" name="線 線" descr="線 線"/>
          <p:cNvPicPr>
            <a:picLocks noChangeAspect="0"/>
          </p:cNvPicPr>
          <p:nvPr/>
        </p:nvPicPr>
        <p:blipFill>
          <a:blip r:embed="rId8">
            <a:extLst/>
          </a:blip>
          <a:stretch>
            <a:fillRect/>
          </a:stretch>
        </p:blipFill>
        <p:spPr>
          <a:xfrm>
            <a:off x="17617152" y="9675903"/>
            <a:ext cx="3453446" cy="76201"/>
          </a:xfrm>
          <a:prstGeom prst="rect">
            <a:avLst/>
          </a:prstGeom>
        </p:spPr>
      </p:pic>
      <p:pic>
        <p:nvPicPr>
          <p:cNvPr id="148" name="線 線" descr="線 線"/>
          <p:cNvPicPr>
            <a:picLocks noChangeAspect="0"/>
          </p:cNvPicPr>
          <p:nvPr/>
        </p:nvPicPr>
        <p:blipFill>
          <a:blip r:embed="rId9">
            <a:extLst/>
          </a:blip>
          <a:stretch>
            <a:fillRect/>
          </a:stretch>
        </p:blipFill>
        <p:spPr>
          <a:xfrm>
            <a:off x="12709837" y="9675903"/>
            <a:ext cx="2103498" cy="76201"/>
          </a:xfrm>
          <a:prstGeom prst="rect">
            <a:avLst/>
          </a:prstGeom>
        </p:spPr>
      </p:pic>
      <p:sp>
        <p:nvSpPr>
          <p:cNvPr id="150" name="医療系の学生も当然学ぶべき"/>
          <p:cNvSpPr txBox="1"/>
          <p:nvPr/>
        </p:nvSpPr>
        <p:spPr>
          <a:xfrm>
            <a:off x="8420100" y="12243130"/>
            <a:ext cx="7543800"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医療系の学生も当然学ぶべき</a:t>
            </a:r>
          </a:p>
        </p:txBody>
      </p:sp>
      <p:sp>
        <p:nvSpPr>
          <p:cNvPr id="151" name="スライド番号"/>
          <p:cNvSpPr txBox="1"/>
          <p:nvPr>
            <p:ph type="sldNum" sz="quarter" idx="2"/>
          </p:nvPr>
        </p:nvSpPr>
        <p:spPr>
          <a:xfrm>
            <a:off x="23646993" y="13053953"/>
            <a:ext cx="283770"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円形"/>
          <p:cNvSpPr/>
          <p:nvPr/>
        </p:nvSpPr>
        <p:spPr>
          <a:xfrm>
            <a:off x="7185798" y="8490617"/>
            <a:ext cx="1270001"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68" name="円形"/>
          <p:cNvSpPr/>
          <p:nvPr/>
        </p:nvSpPr>
        <p:spPr>
          <a:xfrm>
            <a:off x="7185798" y="6650142"/>
            <a:ext cx="1270001"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69" name="楕円"/>
          <p:cNvSpPr/>
          <p:nvPr/>
        </p:nvSpPr>
        <p:spPr>
          <a:xfrm>
            <a:off x="11360063" y="4776059"/>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70" name="楕円"/>
          <p:cNvSpPr/>
          <p:nvPr/>
        </p:nvSpPr>
        <p:spPr>
          <a:xfrm>
            <a:off x="11293482" y="6633338"/>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71" name="楕円"/>
          <p:cNvSpPr/>
          <p:nvPr/>
        </p:nvSpPr>
        <p:spPr>
          <a:xfrm>
            <a:off x="11293482" y="8490617"/>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72" name="楕円"/>
          <p:cNvSpPr/>
          <p:nvPr/>
        </p:nvSpPr>
        <p:spPr>
          <a:xfrm>
            <a:off x="11293482" y="10347896"/>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73" name="楕円"/>
          <p:cNvSpPr/>
          <p:nvPr/>
        </p:nvSpPr>
        <p:spPr>
          <a:xfrm>
            <a:off x="16419481" y="7600950"/>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74" name="μ5"/>
          <p:cNvSpPr txBox="1"/>
          <p:nvPr/>
        </p:nvSpPr>
        <p:spPr>
          <a:xfrm>
            <a:off x="16866709" y="7994650"/>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μ5</a:t>
            </a:r>
          </a:p>
        </p:txBody>
      </p:sp>
      <p:sp>
        <p:nvSpPr>
          <p:cNvPr id="675" name="線"/>
          <p:cNvSpPr/>
          <p:nvPr/>
        </p:nvSpPr>
        <p:spPr>
          <a:xfrm flipV="1">
            <a:off x="8469652" y="5354324"/>
            <a:ext cx="2889399" cy="1936165"/>
          </a:xfrm>
          <a:prstGeom prst="line">
            <a:avLst/>
          </a:prstGeom>
          <a:ln w="25400">
            <a:solidFill>
              <a:srgbClr val="000000"/>
            </a:solidFill>
            <a:miter lim="400000"/>
          </a:ln>
        </p:spPr>
        <p:txBody>
          <a:bodyPr lIns="50800" tIns="50800" rIns="50800" bIns="50800" anchor="ctr"/>
          <a:lstStyle/>
          <a:p>
            <a:pPr/>
          </a:p>
        </p:txBody>
      </p:sp>
      <p:sp>
        <p:nvSpPr>
          <p:cNvPr id="676" name="線"/>
          <p:cNvSpPr/>
          <p:nvPr/>
        </p:nvSpPr>
        <p:spPr>
          <a:xfrm flipV="1">
            <a:off x="8468795" y="5361160"/>
            <a:ext cx="2896257" cy="3788326"/>
          </a:xfrm>
          <a:prstGeom prst="line">
            <a:avLst/>
          </a:prstGeom>
          <a:ln w="25400">
            <a:solidFill>
              <a:srgbClr val="000000"/>
            </a:solidFill>
            <a:miter lim="400000"/>
          </a:ln>
        </p:spPr>
        <p:txBody>
          <a:bodyPr lIns="50800" tIns="50800" rIns="50800" bIns="50800" anchor="ctr"/>
          <a:lstStyle/>
          <a:p>
            <a:pPr/>
          </a:p>
        </p:txBody>
      </p:sp>
      <p:sp>
        <p:nvSpPr>
          <p:cNvPr id="677" name="線"/>
          <p:cNvSpPr/>
          <p:nvPr/>
        </p:nvSpPr>
        <p:spPr>
          <a:xfrm flipV="1">
            <a:off x="8461087" y="7273320"/>
            <a:ext cx="2822980" cy="29320"/>
          </a:xfrm>
          <a:prstGeom prst="line">
            <a:avLst/>
          </a:prstGeom>
          <a:ln w="25400">
            <a:solidFill>
              <a:srgbClr val="000000"/>
            </a:solidFill>
            <a:miter lim="400000"/>
          </a:ln>
        </p:spPr>
        <p:txBody>
          <a:bodyPr lIns="50800" tIns="50800" rIns="50800" bIns="50800" anchor="ctr"/>
          <a:lstStyle/>
          <a:p>
            <a:pPr/>
          </a:p>
        </p:txBody>
      </p:sp>
      <p:sp>
        <p:nvSpPr>
          <p:cNvPr id="678" name="線"/>
          <p:cNvSpPr/>
          <p:nvPr/>
        </p:nvSpPr>
        <p:spPr>
          <a:xfrm>
            <a:off x="8470759" y="7314069"/>
            <a:ext cx="2820809" cy="1760114"/>
          </a:xfrm>
          <a:prstGeom prst="line">
            <a:avLst/>
          </a:prstGeom>
          <a:ln w="25400">
            <a:solidFill>
              <a:srgbClr val="000000"/>
            </a:solidFill>
            <a:miter lim="400000"/>
          </a:ln>
        </p:spPr>
        <p:txBody>
          <a:bodyPr lIns="50800" tIns="50800" rIns="50800" bIns="50800" anchor="ctr"/>
          <a:lstStyle/>
          <a:p>
            <a:pPr/>
          </a:p>
        </p:txBody>
      </p:sp>
      <p:sp>
        <p:nvSpPr>
          <p:cNvPr id="679" name="線"/>
          <p:cNvSpPr/>
          <p:nvPr/>
        </p:nvSpPr>
        <p:spPr>
          <a:xfrm>
            <a:off x="8463468" y="9160134"/>
            <a:ext cx="2817785" cy="1804980"/>
          </a:xfrm>
          <a:prstGeom prst="line">
            <a:avLst/>
          </a:prstGeom>
          <a:ln w="25400">
            <a:solidFill>
              <a:srgbClr val="000000"/>
            </a:solidFill>
            <a:miter lim="400000"/>
          </a:ln>
        </p:spPr>
        <p:txBody>
          <a:bodyPr lIns="50800" tIns="50800" rIns="50800" bIns="50800" anchor="ctr"/>
          <a:lstStyle/>
          <a:p>
            <a:pPr/>
          </a:p>
        </p:txBody>
      </p:sp>
      <p:sp>
        <p:nvSpPr>
          <p:cNvPr id="680" name="円形"/>
          <p:cNvSpPr/>
          <p:nvPr/>
        </p:nvSpPr>
        <p:spPr>
          <a:xfrm>
            <a:off x="7185798" y="10331092"/>
            <a:ext cx="1270001"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81" name="1"/>
          <p:cNvSpPr txBox="1"/>
          <p:nvPr/>
        </p:nvSpPr>
        <p:spPr>
          <a:xfrm>
            <a:off x="7628013" y="10724792"/>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682" name="楕円"/>
          <p:cNvSpPr/>
          <p:nvPr/>
        </p:nvSpPr>
        <p:spPr>
          <a:xfrm>
            <a:off x="11293482" y="12223849"/>
            <a:ext cx="3194804"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83" name="1"/>
          <p:cNvSpPr txBox="1"/>
          <p:nvPr/>
        </p:nvSpPr>
        <p:spPr>
          <a:xfrm>
            <a:off x="12698099" y="12617549"/>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684" name="線"/>
          <p:cNvSpPr/>
          <p:nvPr/>
        </p:nvSpPr>
        <p:spPr>
          <a:xfrm flipV="1">
            <a:off x="8478939" y="5395182"/>
            <a:ext cx="2866769" cy="5521860"/>
          </a:xfrm>
          <a:prstGeom prst="line">
            <a:avLst/>
          </a:prstGeom>
          <a:ln w="25400">
            <a:solidFill>
              <a:srgbClr val="000000"/>
            </a:solidFill>
            <a:miter lim="400000"/>
          </a:ln>
        </p:spPr>
        <p:txBody>
          <a:bodyPr lIns="50800" tIns="50800" rIns="50800" bIns="50800" anchor="ctr"/>
          <a:lstStyle/>
          <a:p>
            <a:pPr/>
          </a:p>
        </p:txBody>
      </p:sp>
      <p:sp>
        <p:nvSpPr>
          <p:cNvPr id="685" name="線"/>
          <p:cNvSpPr/>
          <p:nvPr/>
        </p:nvSpPr>
        <p:spPr>
          <a:xfrm flipV="1">
            <a:off x="8456421" y="7268406"/>
            <a:ext cx="2836091" cy="3678955"/>
          </a:xfrm>
          <a:prstGeom prst="line">
            <a:avLst/>
          </a:prstGeom>
          <a:ln w="25400">
            <a:solidFill>
              <a:srgbClr val="000000"/>
            </a:solidFill>
            <a:miter lim="400000"/>
          </a:ln>
        </p:spPr>
        <p:txBody>
          <a:bodyPr lIns="50800" tIns="50800" rIns="50800" bIns="50800" anchor="ctr"/>
          <a:lstStyle/>
          <a:p>
            <a:pPr/>
          </a:p>
        </p:txBody>
      </p:sp>
      <p:sp>
        <p:nvSpPr>
          <p:cNvPr id="686" name="線"/>
          <p:cNvSpPr/>
          <p:nvPr/>
        </p:nvSpPr>
        <p:spPr>
          <a:xfrm flipV="1">
            <a:off x="8459658" y="9064495"/>
            <a:ext cx="2838440" cy="1878909"/>
          </a:xfrm>
          <a:prstGeom prst="line">
            <a:avLst/>
          </a:prstGeom>
          <a:ln w="25400">
            <a:solidFill>
              <a:srgbClr val="000000"/>
            </a:solidFill>
            <a:miter lim="400000"/>
          </a:ln>
        </p:spPr>
        <p:txBody>
          <a:bodyPr lIns="50800" tIns="50800" rIns="50800" bIns="50800" anchor="ctr"/>
          <a:lstStyle/>
          <a:p>
            <a:pPr/>
          </a:p>
        </p:txBody>
      </p:sp>
      <p:sp>
        <p:nvSpPr>
          <p:cNvPr id="687" name="線"/>
          <p:cNvSpPr/>
          <p:nvPr/>
        </p:nvSpPr>
        <p:spPr>
          <a:xfrm>
            <a:off x="8472467" y="10936688"/>
            <a:ext cx="2823117" cy="34324"/>
          </a:xfrm>
          <a:prstGeom prst="line">
            <a:avLst/>
          </a:prstGeom>
          <a:ln w="25400">
            <a:solidFill>
              <a:srgbClr val="000000"/>
            </a:solidFill>
            <a:miter lim="400000"/>
          </a:ln>
        </p:spPr>
        <p:txBody>
          <a:bodyPr lIns="50800" tIns="50800" rIns="50800" bIns="50800" anchor="ctr"/>
          <a:lstStyle/>
          <a:p>
            <a:pPr/>
          </a:p>
        </p:txBody>
      </p:sp>
      <p:sp>
        <p:nvSpPr>
          <p:cNvPr id="688" name="線"/>
          <p:cNvSpPr/>
          <p:nvPr/>
        </p:nvSpPr>
        <p:spPr>
          <a:xfrm flipV="1">
            <a:off x="8465923" y="7269842"/>
            <a:ext cx="2813403" cy="1895195"/>
          </a:xfrm>
          <a:prstGeom prst="line">
            <a:avLst/>
          </a:prstGeom>
          <a:ln w="25400">
            <a:solidFill>
              <a:srgbClr val="000000"/>
            </a:solidFill>
            <a:miter lim="400000"/>
          </a:ln>
        </p:spPr>
        <p:txBody>
          <a:bodyPr lIns="50800" tIns="50800" rIns="50800" bIns="50800" anchor="ctr"/>
          <a:lstStyle/>
          <a:p>
            <a:pPr/>
          </a:p>
        </p:txBody>
      </p:sp>
      <p:sp>
        <p:nvSpPr>
          <p:cNvPr id="689" name="線"/>
          <p:cNvSpPr/>
          <p:nvPr/>
        </p:nvSpPr>
        <p:spPr>
          <a:xfrm flipV="1">
            <a:off x="8456252" y="9078351"/>
            <a:ext cx="2831272" cy="89006"/>
          </a:xfrm>
          <a:prstGeom prst="line">
            <a:avLst/>
          </a:prstGeom>
          <a:ln w="25400">
            <a:solidFill>
              <a:srgbClr val="000000"/>
            </a:solidFill>
            <a:miter lim="400000"/>
          </a:ln>
        </p:spPr>
        <p:txBody>
          <a:bodyPr lIns="50800" tIns="50800" rIns="50800" bIns="50800" anchor="ctr"/>
          <a:lstStyle/>
          <a:p>
            <a:pPr/>
          </a:p>
        </p:txBody>
      </p:sp>
      <p:sp>
        <p:nvSpPr>
          <p:cNvPr id="690" name="線"/>
          <p:cNvSpPr/>
          <p:nvPr/>
        </p:nvSpPr>
        <p:spPr>
          <a:xfrm>
            <a:off x="14485126" y="7247873"/>
            <a:ext cx="1890499" cy="953008"/>
          </a:xfrm>
          <a:prstGeom prst="line">
            <a:avLst/>
          </a:prstGeom>
          <a:ln w="25400">
            <a:solidFill>
              <a:srgbClr val="000000"/>
            </a:solidFill>
            <a:miter lim="400000"/>
          </a:ln>
        </p:spPr>
        <p:txBody>
          <a:bodyPr lIns="50800" tIns="50800" rIns="50800" bIns="50800" anchor="ctr"/>
          <a:lstStyle/>
          <a:p>
            <a:pPr/>
          </a:p>
        </p:txBody>
      </p:sp>
      <p:sp>
        <p:nvSpPr>
          <p:cNvPr id="691" name="線"/>
          <p:cNvSpPr/>
          <p:nvPr/>
        </p:nvSpPr>
        <p:spPr>
          <a:xfrm>
            <a:off x="14546233" y="5360791"/>
            <a:ext cx="1849152" cy="2841942"/>
          </a:xfrm>
          <a:prstGeom prst="line">
            <a:avLst/>
          </a:prstGeom>
          <a:ln w="25400">
            <a:solidFill>
              <a:srgbClr val="000000"/>
            </a:solidFill>
            <a:miter lim="400000"/>
          </a:ln>
        </p:spPr>
        <p:txBody>
          <a:bodyPr lIns="50800" tIns="50800" rIns="50800" bIns="50800" anchor="ctr"/>
          <a:lstStyle/>
          <a:p>
            <a:pPr/>
          </a:p>
        </p:txBody>
      </p:sp>
      <p:sp>
        <p:nvSpPr>
          <p:cNvPr id="692" name="線"/>
          <p:cNvSpPr/>
          <p:nvPr/>
        </p:nvSpPr>
        <p:spPr>
          <a:xfrm flipV="1">
            <a:off x="14487892" y="8193346"/>
            <a:ext cx="1900618" cy="913607"/>
          </a:xfrm>
          <a:prstGeom prst="line">
            <a:avLst/>
          </a:prstGeom>
          <a:ln w="25400">
            <a:solidFill>
              <a:srgbClr val="000000"/>
            </a:solidFill>
            <a:miter lim="400000"/>
          </a:ln>
        </p:spPr>
        <p:txBody>
          <a:bodyPr lIns="50800" tIns="50800" rIns="50800" bIns="50800" anchor="ctr"/>
          <a:lstStyle/>
          <a:p>
            <a:pPr/>
          </a:p>
        </p:txBody>
      </p:sp>
      <p:sp>
        <p:nvSpPr>
          <p:cNvPr id="693" name="線"/>
          <p:cNvSpPr/>
          <p:nvPr/>
        </p:nvSpPr>
        <p:spPr>
          <a:xfrm flipV="1">
            <a:off x="14486062" y="8184209"/>
            <a:ext cx="1932816" cy="2802188"/>
          </a:xfrm>
          <a:prstGeom prst="line">
            <a:avLst/>
          </a:prstGeom>
          <a:ln w="25400">
            <a:solidFill>
              <a:srgbClr val="000000"/>
            </a:solidFill>
            <a:miter lim="400000"/>
          </a:ln>
        </p:spPr>
        <p:txBody>
          <a:bodyPr lIns="50800" tIns="50800" rIns="50800" bIns="50800" anchor="ctr"/>
          <a:lstStyle/>
          <a:p>
            <a:pPr/>
          </a:p>
        </p:txBody>
      </p:sp>
      <p:sp>
        <p:nvSpPr>
          <p:cNvPr id="694" name="線"/>
          <p:cNvSpPr/>
          <p:nvPr/>
        </p:nvSpPr>
        <p:spPr>
          <a:xfrm flipV="1">
            <a:off x="14481268" y="8200677"/>
            <a:ext cx="1938833" cy="4634121"/>
          </a:xfrm>
          <a:prstGeom prst="line">
            <a:avLst/>
          </a:prstGeom>
          <a:ln w="25400">
            <a:solidFill>
              <a:srgbClr val="000000"/>
            </a:solidFill>
            <a:miter lim="400000"/>
          </a:ln>
        </p:spPr>
        <p:txBody>
          <a:bodyPr lIns="50800" tIns="50800" rIns="50800" bIns="50800" anchor="ctr"/>
          <a:lstStyle/>
          <a:p>
            <a:pPr/>
          </a:p>
        </p:txBody>
      </p:sp>
      <p:sp>
        <p:nvSpPr>
          <p:cNvPr id="695" name="線"/>
          <p:cNvSpPr/>
          <p:nvPr/>
        </p:nvSpPr>
        <p:spPr>
          <a:xfrm flipV="1">
            <a:off x="12890884" y="4757009"/>
            <a:ext cx="1" cy="1308101"/>
          </a:xfrm>
          <a:prstGeom prst="line">
            <a:avLst/>
          </a:prstGeom>
          <a:ln w="25400">
            <a:solidFill>
              <a:srgbClr val="000000"/>
            </a:solidFill>
            <a:miter lim="400000"/>
          </a:ln>
        </p:spPr>
        <p:txBody>
          <a:bodyPr lIns="50800" tIns="50800" rIns="50800" bIns="50800" anchor="ctr"/>
          <a:lstStyle/>
          <a:p>
            <a:pPr/>
          </a:p>
        </p:txBody>
      </p:sp>
      <p:sp>
        <p:nvSpPr>
          <p:cNvPr id="696" name="μ1"/>
          <p:cNvSpPr txBox="1"/>
          <p:nvPr/>
        </p:nvSpPr>
        <p:spPr>
          <a:xfrm>
            <a:off x="11805963" y="5151085"/>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μ1</a:t>
            </a:r>
          </a:p>
        </p:txBody>
      </p:sp>
      <p:sp>
        <p:nvSpPr>
          <p:cNvPr id="697" name="h1"/>
          <p:cNvSpPr txBox="1"/>
          <p:nvPr/>
        </p:nvSpPr>
        <p:spPr>
          <a:xfrm>
            <a:off x="13370503" y="5151085"/>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h1</a:t>
            </a:r>
          </a:p>
        </p:txBody>
      </p:sp>
      <p:sp>
        <p:nvSpPr>
          <p:cNvPr id="698"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y</a:t>
            </a:r>
          </a:p>
        </p:txBody>
      </p:sp>
      <p:pic>
        <p:nvPicPr>
          <p:cNvPr id="699" name="スクリーンショット 2023-12-14 0.12.43.png" descr="スクリーンショット 2023-12-14 0.12.43.png"/>
          <p:cNvPicPr>
            <a:picLocks noChangeAspect="1"/>
          </p:cNvPicPr>
          <p:nvPr/>
        </p:nvPicPr>
        <p:blipFill>
          <a:blip r:embed="rId2">
            <a:extLst/>
          </a:blip>
          <a:stretch>
            <a:fillRect/>
          </a:stretch>
        </p:blipFill>
        <p:spPr>
          <a:xfrm>
            <a:off x="13430418" y="213792"/>
            <a:ext cx="9782349" cy="4075028"/>
          </a:xfrm>
          <a:prstGeom prst="rect">
            <a:avLst/>
          </a:prstGeom>
          <a:ln w="12700">
            <a:miter lim="400000"/>
          </a:ln>
        </p:spPr>
      </p:pic>
      <p:sp>
        <p:nvSpPr>
          <p:cNvPr id="700" name="線"/>
          <p:cNvSpPr/>
          <p:nvPr/>
        </p:nvSpPr>
        <p:spPr>
          <a:xfrm flipV="1">
            <a:off x="12890884" y="6614288"/>
            <a:ext cx="1" cy="1308101"/>
          </a:xfrm>
          <a:prstGeom prst="line">
            <a:avLst/>
          </a:prstGeom>
          <a:ln w="25400">
            <a:solidFill>
              <a:srgbClr val="000000"/>
            </a:solidFill>
            <a:miter lim="400000"/>
          </a:ln>
        </p:spPr>
        <p:txBody>
          <a:bodyPr lIns="50800" tIns="50800" rIns="50800" bIns="50800" anchor="ctr"/>
          <a:lstStyle/>
          <a:p>
            <a:pPr/>
          </a:p>
        </p:txBody>
      </p:sp>
      <p:sp>
        <p:nvSpPr>
          <p:cNvPr id="701" name="線"/>
          <p:cNvSpPr/>
          <p:nvPr/>
        </p:nvSpPr>
        <p:spPr>
          <a:xfrm flipV="1">
            <a:off x="12890884" y="8484743"/>
            <a:ext cx="1" cy="1286522"/>
          </a:xfrm>
          <a:prstGeom prst="line">
            <a:avLst/>
          </a:prstGeom>
          <a:ln w="25400">
            <a:solidFill>
              <a:srgbClr val="000000"/>
            </a:solidFill>
            <a:miter lim="400000"/>
          </a:ln>
        </p:spPr>
        <p:txBody>
          <a:bodyPr lIns="50800" tIns="50800" rIns="50800" bIns="50800" anchor="ctr"/>
          <a:lstStyle/>
          <a:p>
            <a:pPr/>
          </a:p>
        </p:txBody>
      </p:sp>
      <p:sp>
        <p:nvSpPr>
          <p:cNvPr id="702" name="線"/>
          <p:cNvSpPr/>
          <p:nvPr/>
        </p:nvSpPr>
        <p:spPr>
          <a:xfrm flipH="1" flipV="1">
            <a:off x="12887029" y="10347519"/>
            <a:ext cx="3856" cy="1281025"/>
          </a:xfrm>
          <a:prstGeom prst="line">
            <a:avLst/>
          </a:prstGeom>
          <a:ln w="25400">
            <a:solidFill>
              <a:srgbClr val="000000"/>
            </a:solidFill>
            <a:miter lim="400000"/>
          </a:ln>
        </p:spPr>
        <p:txBody>
          <a:bodyPr lIns="50800" tIns="50800" rIns="50800" bIns="50800" anchor="ctr"/>
          <a:lstStyle/>
          <a:p>
            <a:pPr/>
          </a:p>
        </p:txBody>
      </p:sp>
      <p:sp>
        <p:nvSpPr>
          <p:cNvPr id="703" name="線"/>
          <p:cNvSpPr/>
          <p:nvPr/>
        </p:nvSpPr>
        <p:spPr>
          <a:xfrm flipV="1">
            <a:off x="18016883" y="7581900"/>
            <a:ext cx="1" cy="1308101"/>
          </a:xfrm>
          <a:prstGeom prst="line">
            <a:avLst/>
          </a:prstGeom>
          <a:ln w="25400">
            <a:solidFill>
              <a:srgbClr val="000000"/>
            </a:solidFill>
            <a:miter lim="400000"/>
          </a:ln>
        </p:spPr>
        <p:txBody>
          <a:bodyPr lIns="50800" tIns="50800" rIns="50800" bIns="50800" anchor="ctr"/>
          <a:lstStyle/>
          <a:p>
            <a:pPr/>
          </a:p>
        </p:txBody>
      </p:sp>
      <p:sp>
        <p:nvSpPr>
          <p:cNvPr id="704" name="線"/>
          <p:cNvSpPr/>
          <p:nvPr/>
        </p:nvSpPr>
        <p:spPr>
          <a:xfrm>
            <a:off x="8457516" y="7305661"/>
            <a:ext cx="2819013" cy="3656935"/>
          </a:xfrm>
          <a:prstGeom prst="line">
            <a:avLst/>
          </a:prstGeom>
          <a:ln w="25400">
            <a:solidFill>
              <a:srgbClr val="000000"/>
            </a:solidFill>
            <a:miter lim="400000"/>
          </a:ln>
        </p:spPr>
        <p:txBody>
          <a:bodyPr lIns="50800" tIns="50800" rIns="50800" bIns="50800" anchor="ctr"/>
          <a:lstStyle/>
          <a:p>
            <a:pPr/>
          </a:p>
        </p:txBody>
      </p:sp>
      <p:sp>
        <p:nvSpPr>
          <p:cNvPr id="705" name="矢印"/>
          <p:cNvSpPr/>
          <p:nvPr/>
        </p:nvSpPr>
        <p:spPr>
          <a:xfrm>
            <a:off x="12699241" y="5124300"/>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06" name="矢印"/>
          <p:cNvSpPr/>
          <p:nvPr/>
        </p:nvSpPr>
        <p:spPr>
          <a:xfrm>
            <a:off x="12697063" y="6968564"/>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07" name="矢印"/>
          <p:cNvSpPr/>
          <p:nvPr/>
        </p:nvSpPr>
        <p:spPr>
          <a:xfrm>
            <a:off x="12697063" y="8838858"/>
            <a:ext cx="383287" cy="573518"/>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08" name="矢印"/>
          <p:cNvSpPr/>
          <p:nvPr/>
        </p:nvSpPr>
        <p:spPr>
          <a:xfrm>
            <a:off x="12716073" y="10721082"/>
            <a:ext cx="383287" cy="573519"/>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09" name="矢印"/>
          <p:cNvSpPr/>
          <p:nvPr/>
        </p:nvSpPr>
        <p:spPr>
          <a:xfrm>
            <a:off x="17824036" y="7930681"/>
            <a:ext cx="383287" cy="573518"/>
          </a:xfrm>
          <a:prstGeom prst="rightArrow">
            <a:avLst>
              <a:gd name="adj1" fmla="val 47488"/>
              <a:gd name="adj2" fmla="val 53397"/>
            </a:avLst>
          </a:prstGeom>
          <a:solidFill>
            <a:srgbClr val="000000"/>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10" name="relu"/>
          <p:cNvSpPr txBox="1"/>
          <p:nvPr/>
        </p:nvSpPr>
        <p:spPr>
          <a:xfrm>
            <a:off x="12477880" y="4245503"/>
            <a:ext cx="826009"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711" name="relu"/>
          <p:cNvSpPr txBox="1"/>
          <p:nvPr/>
        </p:nvSpPr>
        <p:spPr>
          <a:xfrm>
            <a:off x="12477880" y="6098399"/>
            <a:ext cx="826009"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712" name="relu"/>
          <p:cNvSpPr txBox="1"/>
          <p:nvPr/>
        </p:nvSpPr>
        <p:spPr>
          <a:xfrm>
            <a:off x="12477880" y="7976139"/>
            <a:ext cx="8260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713" name="relu"/>
          <p:cNvSpPr txBox="1"/>
          <p:nvPr/>
        </p:nvSpPr>
        <p:spPr>
          <a:xfrm>
            <a:off x="12496889" y="9868257"/>
            <a:ext cx="8260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relu</a:t>
            </a:r>
          </a:p>
        </p:txBody>
      </p:sp>
      <p:sp>
        <p:nvSpPr>
          <p:cNvPr id="714" name="sigmoid"/>
          <p:cNvSpPr txBox="1"/>
          <p:nvPr/>
        </p:nvSpPr>
        <p:spPr>
          <a:xfrm>
            <a:off x="17225165" y="7043842"/>
            <a:ext cx="1583437"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rPr>
                <a:latin typeface="ヒラギノ角ゴ ProN W6"/>
                <a:ea typeface="ヒラギノ角ゴ ProN W6"/>
                <a:cs typeface="ヒラギノ角ゴ ProN W6"/>
                <a:sym typeface="ヒラギノ角ゴ ProN W6"/>
              </a:rPr>
              <a:t>sigmoid</a:t>
            </a:r>
          </a:p>
        </p:txBody>
      </p:sp>
      <p:sp>
        <p:nvSpPr>
          <p:cNvPr id="715" name="μ2"/>
          <p:cNvSpPr txBox="1"/>
          <p:nvPr/>
        </p:nvSpPr>
        <p:spPr>
          <a:xfrm>
            <a:off x="11785611" y="7014023"/>
            <a:ext cx="76657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μ2</a:t>
            </a:r>
          </a:p>
        </p:txBody>
      </p:sp>
      <p:sp>
        <p:nvSpPr>
          <p:cNvPr id="716" name="μ3"/>
          <p:cNvSpPr txBox="1"/>
          <p:nvPr/>
        </p:nvSpPr>
        <p:spPr>
          <a:xfrm>
            <a:off x="11765665" y="8876960"/>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μ3</a:t>
            </a:r>
          </a:p>
        </p:txBody>
      </p:sp>
      <p:sp>
        <p:nvSpPr>
          <p:cNvPr id="717" name="μ4"/>
          <p:cNvSpPr txBox="1"/>
          <p:nvPr/>
        </p:nvSpPr>
        <p:spPr>
          <a:xfrm>
            <a:off x="11745313" y="10739898"/>
            <a:ext cx="766573"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μ4</a:t>
            </a:r>
          </a:p>
        </p:txBody>
      </p:sp>
      <p:sp>
        <p:nvSpPr>
          <p:cNvPr id="718" name="h2"/>
          <p:cNvSpPr txBox="1"/>
          <p:nvPr/>
        </p:nvSpPr>
        <p:spPr>
          <a:xfrm>
            <a:off x="13370503" y="7014023"/>
            <a:ext cx="64198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h2</a:t>
            </a:r>
          </a:p>
        </p:txBody>
      </p:sp>
      <p:sp>
        <p:nvSpPr>
          <p:cNvPr id="719" name="h3"/>
          <p:cNvSpPr txBox="1"/>
          <p:nvPr/>
        </p:nvSpPr>
        <p:spPr>
          <a:xfrm>
            <a:off x="13307902" y="8884317"/>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h3</a:t>
            </a:r>
          </a:p>
        </p:txBody>
      </p:sp>
      <p:sp>
        <p:nvSpPr>
          <p:cNvPr id="720" name="h4"/>
          <p:cNvSpPr txBox="1"/>
          <p:nvPr/>
        </p:nvSpPr>
        <p:spPr>
          <a:xfrm>
            <a:off x="13307902" y="10694117"/>
            <a:ext cx="64198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h4</a:t>
            </a:r>
          </a:p>
        </p:txBody>
      </p:sp>
      <p:sp>
        <p:nvSpPr>
          <p:cNvPr id="721" name="x1"/>
          <p:cNvSpPr txBox="1"/>
          <p:nvPr/>
        </p:nvSpPr>
        <p:spPr>
          <a:xfrm>
            <a:off x="7510474" y="7043842"/>
            <a:ext cx="62065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x1</a:t>
            </a:r>
          </a:p>
        </p:txBody>
      </p:sp>
      <p:sp>
        <p:nvSpPr>
          <p:cNvPr id="722" name="x2"/>
          <p:cNvSpPr txBox="1"/>
          <p:nvPr/>
        </p:nvSpPr>
        <p:spPr>
          <a:xfrm>
            <a:off x="7510474" y="8884317"/>
            <a:ext cx="62065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x2</a:t>
            </a:r>
          </a:p>
        </p:txBody>
      </p:sp>
      <p:sp>
        <p:nvSpPr>
          <p:cNvPr id="723" name="画像1…"/>
          <p:cNvSpPr txBox="1"/>
          <p:nvPr/>
        </p:nvSpPr>
        <p:spPr>
          <a:xfrm>
            <a:off x="885833" y="7268338"/>
            <a:ext cx="1354228"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pPr>
            <a:r>
              <a:t>画像1</a:t>
            </a:r>
          </a:p>
          <a:p>
            <a:pPr>
              <a:defRPr sz="3600"/>
            </a:pPr>
            <a:r>
              <a:t>画像2</a:t>
            </a:r>
          </a:p>
          <a:p>
            <a:pPr>
              <a:defRPr sz="3600"/>
            </a:pPr>
            <a:r>
              <a:t>画像3</a:t>
            </a:r>
          </a:p>
        </p:txBody>
      </p:sp>
      <p:sp>
        <p:nvSpPr>
          <p:cNvPr id="724" name="[[ 0.5 , 0.3 ]…"/>
          <p:cNvSpPr txBox="1"/>
          <p:nvPr/>
        </p:nvSpPr>
        <p:spPr>
          <a:xfrm>
            <a:off x="2530470" y="7270751"/>
            <a:ext cx="3257094" cy="193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pPr>
            <a:r>
              <a:t>[</a:t>
            </a:r>
            <a:r>
              <a:rPr>
                <a:solidFill>
                  <a:schemeClr val="accent5">
                    <a:hueOff val="-82419"/>
                    <a:satOff val="-9513"/>
                    <a:lumOff val="-16343"/>
                  </a:schemeClr>
                </a:solidFill>
              </a:rPr>
              <a:t>[ 0.5 , 0.3 ]</a:t>
            </a:r>
          </a:p>
          <a:p>
            <a:pPr>
              <a:defRPr sz="3600"/>
            </a:pPr>
            <a:r>
              <a:t> </a:t>
            </a:r>
            <a:r>
              <a:rPr>
                <a:solidFill>
                  <a:schemeClr val="accent1">
                    <a:lumOff val="-13575"/>
                  </a:schemeClr>
                </a:solidFill>
              </a:rPr>
              <a:t>[ 0.2 , 0.4 ]</a:t>
            </a:r>
          </a:p>
          <a:p>
            <a:pPr>
              <a:defRPr sz="3600"/>
            </a:pPr>
            <a:r>
              <a:t>  </a:t>
            </a:r>
            <a:r>
              <a:rPr>
                <a:solidFill>
                  <a:schemeClr val="accent3">
                    <a:hueOff val="914337"/>
                    <a:satOff val="31515"/>
                    <a:lumOff val="-30790"/>
                  </a:schemeClr>
                </a:solidFill>
              </a:rPr>
              <a:t>[ 0.6 , 0.2 ]</a:t>
            </a:r>
            <a:r>
              <a:t>]</a:t>
            </a:r>
          </a:p>
        </p:txBody>
      </p:sp>
      <p:sp>
        <p:nvSpPr>
          <p:cNvPr id="725" name="0.2"/>
          <p:cNvSpPr txBox="1"/>
          <p:nvPr/>
        </p:nvSpPr>
        <p:spPr>
          <a:xfrm>
            <a:off x="7376400" y="7005742"/>
            <a:ext cx="888798" cy="558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1">
                    <a:lumOff val="-13575"/>
                  </a:schemeClr>
                </a:solidFill>
              </a:defRPr>
            </a:lvl1pPr>
          </a:lstStyle>
          <a:p>
            <a:pPr/>
            <a:r>
              <a:t>0.2</a:t>
            </a:r>
          </a:p>
        </p:txBody>
      </p:sp>
      <p:sp>
        <p:nvSpPr>
          <p:cNvPr id="726" name="0.4"/>
          <p:cNvSpPr txBox="1"/>
          <p:nvPr/>
        </p:nvSpPr>
        <p:spPr>
          <a:xfrm>
            <a:off x="7381916" y="8865267"/>
            <a:ext cx="888798" cy="558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1">
                    <a:lumOff val="-13575"/>
                  </a:schemeClr>
                </a:solidFill>
              </a:defRPr>
            </a:lvl1pPr>
          </a:lstStyle>
          <a:p>
            <a:pPr/>
            <a:r>
              <a:t>0.4</a:t>
            </a:r>
          </a:p>
        </p:txBody>
      </p:sp>
      <p:sp>
        <p:nvSpPr>
          <p:cNvPr id="727" name="0.6"/>
          <p:cNvSpPr txBox="1"/>
          <p:nvPr/>
        </p:nvSpPr>
        <p:spPr>
          <a:xfrm>
            <a:off x="3171376" y="8638893"/>
            <a:ext cx="888798" cy="558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3">
                    <a:hueOff val="914337"/>
                    <a:satOff val="31515"/>
                    <a:lumOff val="-30790"/>
                  </a:schemeClr>
                </a:solidFill>
              </a:defRPr>
            </a:lvl1pPr>
          </a:lstStyle>
          <a:p>
            <a:pPr/>
            <a:r>
              <a:t>0.6</a:t>
            </a:r>
          </a:p>
        </p:txBody>
      </p:sp>
      <p:sp>
        <p:nvSpPr>
          <p:cNvPr id="728" name="0.2"/>
          <p:cNvSpPr txBox="1"/>
          <p:nvPr/>
        </p:nvSpPr>
        <p:spPr>
          <a:xfrm>
            <a:off x="4373051" y="8643309"/>
            <a:ext cx="888798" cy="558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3">
                    <a:hueOff val="914337"/>
                    <a:satOff val="31515"/>
                    <a:lumOff val="-30790"/>
                  </a:schemeClr>
                </a:solidFill>
              </a:defRPr>
            </a:lvl1pPr>
          </a:lstStyle>
          <a:p>
            <a:pPr/>
            <a:r>
              <a:t>0.2</a:t>
            </a:r>
          </a:p>
        </p:txBody>
      </p:sp>
      <p:grpSp>
        <p:nvGrpSpPr>
          <p:cNvPr id="741" name="グループ"/>
          <p:cNvGrpSpPr/>
          <p:nvPr/>
        </p:nvGrpSpPr>
        <p:grpSpPr>
          <a:xfrm>
            <a:off x="8460951" y="5348361"/>
            <a:ext cx="2908800" cy="5616688"/>
            <a:chOff x="0" y="0"/>
            <a:chExt cx="2908798" cy="5616687"/>
          </a:xfrm>
        </p:grpSpPr>
        <p:sp>
          <p:nvSpPr>
            <p:cNvPr id="729" name="線"/>
            <p:cNvSpPr/>
            <p:nvPr/>
          </p:nvSpPr>
          <p:spPr>
            <a:xfrm flipV="1">
              <a:off x="13399" y="0"/>
              <a:ext cx="2889400" cy="193616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0" name="線"/>
            <p:cNvSpPr/>
            <p:nvPr/>
          </p:nvSpPr>
          <p:spPr>
            <a:xfrm flipV="1">
              <a:off x="12543" y="6836"/>
              <a:ext cx="2896256" cy="378832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1" name="線"/>
            <p:cNvSpPr/>
            <p:nvPr/>
          </p:nvSpPr>
          <p:spPr>
            <a:xfrm flipV="1">
              <a:off x="4835" y="1918996"/>
              <a:ext cx="2822980" cy="2931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2" name="線"/>
            <p:cNvSpPr/>
            <p:nvPr/>
          </p:nvSpPr>
          <p:spPr>
            <a:xfrm>
              <a:off x="14507" y="1959744"/>
              <a:ext cx="2820808" cy="176011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3" name="線"/>
            <p:cNvSpPr/>
            <p:nvPr/>
          </p:nvSpPr>
          <p:spPr>
            <a:xfrm>
              <a:off x="7215" y="3805809"/>
              <a:ext cx="2817786" cy="180498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4" name="線"/>
            <p:cNvSpPr/>
            <p:nvPr/>
          </p:nvSpPr>
          <p:spPr>
            <a:xfrm flipV="1">
              <a:off x="22687" y="40858"/>
              <a:ext cx="2866769" cy="552186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5" name="線"/>
            <p:cNvSpPr/>
            <p:nvPr/>
          </p:nvSpPr>
          <p:spPr>
            <a:xfrm flipV="1">
              <a:off x="169" y="1914082"/>
              <a:ext cx="2836091" cy="367895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6" name="線"/>
            <p:cNvSpPr/>
            <p:nvPr/>
          </p:nvSpPr>
          <p:spPr>
            <a:xfrm flipV="1">
              <a:off x="3406" y="3710170"/>
              <a:ext cx="2838439" cy="187890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7" name="線"/>
            <p:cNvSpPr/>
            <p:nvPr/>
          </p:nvSpPr>
          <p:spPr>
            <a:xfrm>
              <a:off x="16214" y="5582364"/>
              <a:ext cx="2823118" cy="34324"/>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8" name="線"/>
            <p:cNvSpPr/>
            <p:nvPr/>
          </p:nvSpPr>
          <p:spPr>
            <a:xfrm flipV="1">
              <a:off x="9671" y="1915518"/>
              <a:ext cx="2813402" cy="1895194"/>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39" name="線"/>
            <p:cNvSpPr/>
            <p:nvPr/>
          </p:nvSpPr>
          <p:spPr>
            <a:xfrm flipV="1">
              <a:off x="-1" y="3724027"/>
              <a:ext cx="2831273" cy="89006"/>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40" name="線"/>
            <p:cNvSpPr/>
            <p:nvPr/>
          </p:nvSpPr>
          <p:spPr>
            <a:xfrm>
              <a:off x="1264" y="1951337"/>
              <a:ext cx="2819013" cy="3656935"/>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grpSp>
        <p:nvGrpSpPr>
          <p:cNvPr id="746" name="グループ"/>
          <p:cNvGrpSpPr/>
          <p:nvPr/>
        </p:nvGrpSpPr>
        <p:grpSpPr>
          <a:xfrm>
            <a:off x="11745313" y="5149852"/>
            <a:ext cx="827223" cy="6071413"/>
            <a:chOff x="0" y="0"/>
            <a:chExt cx="827222" cy="6071412"/>
          </a:xfrm>
        </p:grpSpPr>
        <p:sp>
          <p:nvSpPr>
            <p:cNvPr id="742" name="μ1"/>
            <p:cNvSpPr txBox="1"/>
            <p:nvPr/>
          </p:nvSpPr>
          <p:spPr>
            <a:xfrm>
              <a:off x="60650" y="-1"/>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μ1</a:t>
              </a:r>
            </a:p>
          </p:txBody>
        </p:sp>
        <p:sp>
          <p:nvSpPr>
            <p:cNvPr id="743" name="μ2"/>
            <p:cNvSpPr txBox="1"/>
            <p:nvPr/>
          </p:nvSpPr>
          <p:spPr>
            <a:xfrm>
              <a:off x="40298" y="1862937"/>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μ2</a:t>
              </a:r>
            </a:p>
          </p:txBody>
        </p:sp>
        <p:sp>
          <p:nvSpPr>
            <p:cNvPr id="744" name="μ3"/>
            <p:cNvSpPr txBox="1"/>
            <p:nvPr/>
          </p:nvSpPr>
          <p:spPr>
            <a:xfrm>
              <a:off x="20352" y="3725875"/>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μ3</a:t>
              </a:r>
            </a:p>
          </p:txBody>
        </p:sp>
        <p:sp>
          <p:nvSpPr>
            <p:cNvPr id="745" name="μ4"/>
            <p:cNvSpPr txBox="1"/>
            <p:nvPr/>
          </p:nvSpPr>
          <p:spPr>
            <a:xfrm>
              <a:off x="-1" y="5588812"/>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μ4</a:t>
              </a:r>
            </a:p>
          </p:txBody>
        </p:sp>
      </p:grpSp>
      <p:grpSp>
        <p:nvGrpSpPr>
          <p:cNvPr id="751" name="グループ"/>
          <p:cNvGrpSpPr/>
          <p:nvPr/>
        </p:nvGrpSpPr>
        <p:grpSpPr>
          <a:xfrm>
            <a:off x="12686158" y="5132289"/>
            <a:ext cx="402296" cy="6170301"/>
            <a:chOff x="0" y="0"/>
            <a:chExt cx="402295" cy="6170299"/>
          </a:xfrm>
        </p:grpSpPr>
        <p:sp>
          <p:nvSpPr>
            <p:cNvPr id="747" name="矢印"/>
            <p:cNvSpPr/>
            <p:nvPr/>
          </p:nvSpPr>
          <p:spPr>
            <a:xfrm>
              <a:off x="2177" y="0"/>
              <a:ext cx="383287" cy="573518"/>
            </a:xfrm>
            <a:prstGeom prst="rightArrow">
              <a:avLst>
                <a:gd name="adj1" fmla="val 47488"/>
                <a:gd name="adj2" fmla="val 53397"/>
              </a:avLst>
            </a:prstGeom>
            <a:solidFill>
              <a:schemeClr val="accent1">
                <a:lumOff val="-13575"/>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748" name="矢印"/>
            <p:cNvSpPr/>
            <p:nvPr/>
          </p:nvSpPr>
          <p:spPr>
            <a:xfrm>
              <a:off x="0" y="1844263"/>
              <a:ext cx="383287" cy="573519"/>
            </a:xfrm>
            <a:prstGeom prst="rightArrow">
              <a:avLst>
                <a:gd name="adj1" fmla="val 47488"/>
                <a:gd name="adj2" fmla="val 53397"/>
              </a:avLst>
            </a:prstGeom>
            <a:solidFill>
              <a:schemeClr val="accent1">
                <a:lumOff val="-13575"/>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749" name="矢印"/>
            <p:cNvSpPr/>
            <p:nvPr/>
          </p:nvSpPr>
          <p:spPr>
            <a:xfrm>
              <a:off x="0" y="3714557"/>
              <a:ext cx="383287" cy="573519"/>
            </a:xfrm>
            <a:prstGeom prst="rightArrow">
              <a:avLst>
                <a:gd name="adj1" fmla="val 47488"/>
                <a:gd name="adj2" fmla="val 53397"/>
              </a:avLst>
            </a:prstGeom>
            <a:solidFill>
              <a:schemeClr val="accent1">
                <a:lumOff val="-13575"/>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750" name="矢印"/>
            <p:cNvSpPr/>
            <p:nvPr/>
          </p:nvSpPr>
          <p:spPr>
            <a:xfrm>
              <a:off x="19009" y="5596782"/>
              <a:ext cx="383287" cy="573518"/>
            </a:xfrm>
            <a:prstGeom prst="rightArrow">
              <a:avLst>
                <a:gd name="adj1" fmla="val 47488"/>
                <a:gd name="adj2" fmla="val 53397"/>
              </a:avLst>
            </a:prstGeom>
            <a:solidFill>
              <a:schemeClr val="accent1">
                <a:lumOff val="-13575"/>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756" name="グループ"/>
          <p:cNvGrpSpPr/>
          <p:nvPr/>
        </p:nvGrpSpPr>
        <p:grpSpPr>
          <a:xfrm>
            <a:off x="13308308" y="5151492"/>
            <a:ext cx="704587" cy="6025633"/>
            <a:chOff x="0" y="0"/>
            <a:chExt cx="704585" cy="6025632"/>
          </a:xfrm>
        </p:grpSpPr>
        <p:sp>
          <p:nvSpPr>
            <p:cNvPr id="752" name="h1"/>
            <p:cNvSpPr txBox="1"/>
            <p:nvPr/>
          </p:nvSpPr>
          <p:spPr>
            <a:xfrm>
              <a:off x="62600" y="-1"/>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h1</a:t>
              </a:r>
            </a:p>
          </p:txBody>
        </p:sp>
        <p:sp>
          <p:nvSpPr>
            <p:cNvPr id="753" name="h2"/>
            <p:cNvSpPr txBox="1"/>
            <p:nvPr/>
          </p:nvSpPr>
          <p:spPr>
            <a:xfrm>
              <a:off x="62600" y="1862937"/>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h2</a:t>
              </a:r>
            </a:p>
          </p:txBody>
        </p:sp>
        <p:sp>
          <p:nvSpPr>
            <p:cNvPr id="754" name="h3"/>
            <p:cNvSpPr txBox="1"/>
            <p:nvPr/>
          </p:nvSpPr>
          <p:spPr>
            <a:xfrm>
              <a:off x="0" y="3733232"/>
              <a:ext cx="641986"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h3</a:t>
              </a:r>
            </a:p>
          </p:txBody>
        </p:sp>
        <p:sp>
          <p:nvSpPr>
            <p:cNvPr id="755" name="h4"/>
            <p:cNvSpPr txBox="1"/>
            <p:nvPr/>
          </p:nvSpPr>
          <p:spPr>
            <a:xfrm>
              <a:off x="0" y="5543032"/>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lumOff val="-13575"/>
                    </a:schemeClr>
                  </a:solidFill>
                </a:defRPr>
              </a:lvl1pPr>
            </a:lstStyle>
            <a:p>
              <a:pPr/>
              <a:r>
                <a:t>h4</a:t>
              </a:r>
            </a:p>
          </p:txBody>
        </p:sp>
      </p:grpSp>
      <p:grpSp>
        <p:nvGrpSpPr>
          <p:cNvPr id="762" name="グループ"/>
          <p:cNvGrpSpPr/>
          <p:nvPr/>
        </p:nvGrpSpPr>
        <p:grpSpPr>
          <a:xfrm>
            <a:off x="14478051" y="5371892"/>
            <a:ext cx="1938833" cy="7474008"/>
            <a:chOff x="0" y="0"/>
            <a:chExt cx="1938832" cy="7474006"/>
          </a:xfrm>
        </p:grpSpPr>
        <p:sp>
          <p:nvSpPr>
            <p:cNvPr id="757" name="線"/>
            <p:cNvSpPr/>
            <p:nvPr/>
          </p:nvSpPr>
          <p:spPr>
            <a:xfrm>
              <a:off x="3857" y="1887081"/>
              <a:ext cx="1890499" cy="953008"/>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58" name="線"/>
            <p:cNvSpPr/>
            <p:nvPr/>
          </p:nvSpPr>
          <p:spPr>
            <a:xfrm>
              <a:off x="64964" y="0"/>
              <a:ext cx="1849152" cy="2841942"/>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59" name="線"/>
            <p:cNvSpPr/>
            <p:nvPr/>
          </p:nvSpPr>
          <p:spPr>
            <a:xfrm flipV="1">
              <a:off x="6623" y="2832555"/>
              <a:ext cx="1900618" cy="91360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60" name="線"/>
            <p:cNvSpPr/>
            <p:nvPr/>
          </p:nvSpPr>
          <p:spPr>
            <a:xfrm flipV="1">
              <a:off x="4793" y="2823418"/>
              <a:ext cx="1932816" cy="2802188"/>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761" name="線"/>
            <p:cNvSpPr/>
            <p:nvPr/>
          </p:nvSpPr>
          <p:spPr>
            <a:xfrm flipV="1">
              <a:off x="0" y="2839886"/>
              <a:ext cx="1938833" cy="4634121"/>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sp>
        <p:nvSpPr>
          <p:cNvPr id="763" name="μ5"/>
          <p:cNvSpPr txBox="1"/>
          <p:nvPr/>
        </p:nvSpPr>
        <p:spPr>
          <a:xfrm>
            <a:off x="16871680" y="7991486"/>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lumOff val="-13575"/>
                  </a:schemeClr>
                </a:solidFill>
              </a:defRPr>
            </a:lvl1pPr>
          </a:lstStyle>
          <a:p>
            <a:pPr/>
            <a:r>
              <a:t>μ5</a:t>
            </a:r>
          </a:p>
        </p:txBody>
      </p:sp>
      <p:sp>
        <p:nvSpPr>
          <p:cNvPr id="764" name="矢印"/>
          <p:cNvSpPr/>
          <p:nvPr/>
        </p:nvSpPr>
        <p:spPr>
          <a:xfrm>
            <a:off x="17824036" y="7946779"/>
            <a:ext cx="383287" cy="573519"/>
          </a:xfrm>
          <a:prstGeom prst="rightArrow">
            <a:avLst>
              <a:gd name="adj1" fmla="val 47488"/>
              <a:gd name="adj2" fmla="val 53397"/>
            </a:avLst>
          </a:prstGeom>
          <a:solidFill>
            <a:schemeClr val="accent1">
              <a:lumOff val="-13575"/>
            </a:schemeClr>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65"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lumOff val="-13575"/>
                  </a:schemeClr>
                </a:solidFill>
              </a:defRPr>
            </a:lvl1pPr>
          </a:lstStyle>
          <a:p>
            <a:pPr/>
            <a:r>
              <a:t>y</a:t>
            </a:r>
          </a:p>
        </p:txBody>
      </p:sp>
      <p:grpSp>
        <p:nvGrpSpPr>
          <p:cNvPr id="778" name="グループ"/>
          <p:cNvGrpSpPr/>
          <p:nvPr/>
        </p:nvGrpSpPr>
        <p:grpSpPr>
          <a:xfrm>
            <a:off x="8460951" y="5348361"/>
            <a:ext cx="2908800" cy="5616688"/>
            <a:chOff x="0" y="0"/>
            <a:chExt cx="2908798" cy="5616687"/>
          </a:xfrm>
        </p:grpSpPr>
        <p:sp>
          <p:nvSpPr>
            <p:cNvPr id="766" name="線"/>
            <p:cNvSpPr/>
            <p:nvPr/>
          </p:nvSpPr>
          <p:spPr>
            <a:xfrm flipV="1">
              <a:off x="13399" y="0"/>
              <a:ext cx="2889400" cy="1936165"/>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67" name="線"/>
            <p:cNvSpPr/>
            <p:nvPr/>
          </p:nvSpPr>
          <p:spPr>
            <a:xfrm flipV="1">
              <a:off x="12543" y="6836"/>
              <a:ext cx="2896256" cy="3788325"/>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68" name="線"/>
            <p:cNvSpPr/>
            <p:nvPr/>
          </p:nvSpPr>
          <p:spPr>
            <a:xfrm flipV="1">
              <a:off x="4835" y="1918996"/>
              <a:ext cx="2822980" cy="29319"/>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69" name="線"/>
            <p:cNvSpPr/>
            <p:nvPr/>
          </p:nvSpPr>
          <p:spPr>
            <a:xfrm>
              <a:off x="14507" y="1959744"/>
              <a:ext cx="2820808" cy="1760115"/>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70" name="線"/>
            <p:cNvSpPr/>
            <p:nvPr/>
          </p:nvSpPr>
          <p:spPr>
            <a:xfrm>
              <a:off x="7215" y="3805809"/>
              <a:ext cx="2817786" cy="1804980"/>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71" name="線"/>
            <p:cNvSpPr/>
            <p:nvPr/>
          </p:nvSpPr>
          <p:spPr>
            <a:xfrm flipV="1">
              <a:off x="22687" y="40858"/>
              <a:ext cx="2866769" cy="5521860"/>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72" name="線"/>
            <p:cNvSpPr/>
            <p:nvPr/>
          </p:nvSpPr>
          <p:spPr>
            <a:xfrm flipV="1">
              <a:off x="169" y="1914082"/>
              <a:ext cx="2836091" cy="3678955"/>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73" name="線"/>
            <p:cNvSpPr/>
            <p:nvPr/>
          </p:nvSpPr>
          <p:spPr>
            <a:xfrm flipV="1">
              <a:off x="3406" y="3710170"/>
              <a:ext cx="2838439" cy="1878909"/>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74" name="線"/>
            <p:cNvSpPr/>
            <p:nvPr/>
          </p:nvSpPr>
          <p:spPr>
            <a:xfrm>
              <a:off x="16214" y="5582364"/>
              <a:ext cx="2823118" cy="34324"/>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75" name="線"/>
            <p:cNvSpPr/>
            <p:nvPr/>
          </p:nvSpPr>
          <p:spPr>
            <a:xfrm flipV="1">
              <a:off x="9671" y="1915518"/>
              <a:ext cx="2813402" cy="1895194"/>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76" name="線"/>
            <p:cNvSpPr/>
            <p:nvPr/>
          </p:nvSpPr>
          <p:spPr>
            <a:xfrm flipV="1">
              <a:off x="-1" y="3724027"/>
              <a:ext cx="2831273" cy="89006"/>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77" name="線"/>
            <p:cNvSpPr/>
            <p:nvPr/>
          </p:nvSpPr>
          <p:spPr>
            <a:xfrm>
              <a:off x="1264" y="1951337"/>
              <a:ext cx="2819013" cy="3656935"/>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grpSp>
      <p:grpSp>
        <p:nvGrpSpPr>
          <p:cNvPr id="783" name="グループ"/>
          <p:cNvGrpSpPr/>
          <p:nvPr/>
        </p:nvGrpSpPr>
        <p:grpSpPr>
          <a:xfrm>
            <a:off x="11745313" y="5149852"/>
            <a:ext cx="827223" cy="6071413"/>
            <a:chOff x="0" y="0"/>
            <a:chExt cx="827222" cy="6071412"/>
          </a:xfrm>
        </p:grpSpPr>
        <p:sp>
          <p:nvSpPr>
            <p:cNvPr id="779" name="μ1"/>
            <p:cNvSpPr txBox="1"/>
            <p:nvPr/>
          </p:nvSpPr>
          <p:spPr>
            <a:xfrm>
              <a:off x="60650" y="-1"/>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hueOff val="914337"/>
                      <a:satOff val="31515"/>
                      <a:lumOff val="-30790"/>
                    </a:schemeClr>
                  </a:solidFill>
                </a:defRPr>
              </a:lvl1pPr>
            </a:lstStyle>
            <a:p>
              <a:pPr/>
              <a:r>
                <a:t>μ1</a:t>
              </a:r>
            </a:p>
          </p:txBody>
        </p:sp>
        <p:sp>
          <p:nvSpPr>
            <p:cNvPr id="780" name="μ2"/>
            <p:cNvSpPr txBox="1"/>
            <p:nvPr/>
          </p:nvSpPr>
          <p:spPr>
            <a:xfrm>
              <a:off x="40298" y="1862937"/>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hueOff val="914337"/>
                      <a:satOff val="31515"/>
                      <a:lumOff val="-30790"/>
                    </a:schemeClr>
                  </a:solidFill>
                </a:defRPr>
              </a:lvl1pPr>
            </a:lstStyle>
            <a:p>
              <a:pPr/>
              <a:r>
                <a:t>μ2</a:t>
              </a:r>
            </a:p>
          </p:txBody>
        </p:sp>
        <p:sp>
          <p:nvSpPr>
            <p:cNvPr id="781" name="μ3"/>
            <p:cNvSpPr txBox="1"/>
            <p:nvPr/>
          </p:nvSpPr>
          <p:spPr>
            <a:xfrm>
              <a:off x="20352" y="3725875"/>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hueOff val="914337"/>
                      <a:satOff val="31515"/>
                      <a:lumOff val="-30790"/>
                    </a:schemeClr>
                  </a:solidFill>
                </a:defRPr>
              </a:lvl1pPr>
            </a:lstStyle>
            <a:p>
              <a:pPr/>
              <a:r>
                <a:t>μ3</a:t>
              </a:r>
            </a:p>
          </p:txBody>
        </p:sp>
        <p:sp>
          <p:nvSpPr>
            <p:cNvPr id="782" name="μ4"/>
            <p:cNvSpPr txBox="1"/>
            <p:nvPr/>
          </p:nvSpPr>
          <p:spPr>
            <a:xfrm>
              <a:off x="-1" y="5588812"/>
              <a:ext cx="7665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hueOff val="914337"/>
                      <a:satOff val="31515"/>
                      <a:lumOff val="-30790"/>
                    </a:schemeClr>
                  </a:solidFill>
                </a:defRPr>
              </a:lvl1pPr>
            </a:lstStyle>
            <a:p>
              <a:pPr/>
              <a:r>
                <a:t>μ4</a:t>
              </a:r>
            </a:p>
          </p:txBody>
        </p:sp>
      </p:grpSp>
      <p:grpSp>
        <p:nvGrpSpPr>
          <p:cNvPr id="788" name="グループ"/>
          <p:cNvGrpSpPr/>
          <p:nvPr/>
        </p:nvGrpSpPr>
        <p:grpSpPr>
          <a:xfrm>
            <a:off x="12686158" y="5132289"/>
            <a:ext cx="402296" cy="6170301"/>
            <a:chOff x="0" y="0"/>
            <a:chExt cx="402295" cy="6170299"/>
          </a:xfrm>
        </p:grpSpPr>
        <p:sp>
          <p:nvSpPr>
            <p:cNvPr id="784" name="矢印"/>
            <p:cNvSpPr/>
            <p:nvPr/>
          </p:nvSpPr>
          <p:spPr>
            <a:xfrm>
              <a:off x="2177" y="0"/>
              <a:ext cx="383287" cy="573518"/>
            </a:xfrm>
            <a:prstGeom prst="rightArrow">
              <a:avLst>
                <a:gd name="adj1" fmla="val 47488"/>
                <a:gd name="adj2" fmla="val 53397"/>
              </a:avLst>
            </a:prstGeom>
            <a:solidFill>
              <a:schemeClr val="accent3">
                <a:hueOff val="914337"/>
                <a:satOff val="31515"/>
                <a:lumOff val="-30790"/>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785" name="矢印"/>
            <p:cNvSpPr/>
            <p:nvPr/>
          </p:nvSpPr>
          <p:spPr>
            <a:xfrm>
              <a:off x="0" y="1844263"/>
              <a:ext cx="383287" cy="573519"/>
            </a:xfrm>
            <a:prstGeom prst="rightArrow">
              <a:avLst>
                <a:gd name="adj1" fmla="val 47488"/>
                <a:gd name="adj2" fmla="val 53397"/>
              </a:avLst>
            </a:prstGeom>
            <a:solidFill>
              <a:schemeClr val="accent3">
                <a:hueOff val="914337"/>
                <a:satOff val="31515"/>
                <a:lumOff val="-30790"/>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786" name="矢印"/>
            <p:cNvSpPr/>
            <p:nvPr/>
          </p:nvSpPr>
          <p:spPr>
            <a:xfrm>
              <a:off x="0" y="3714557"/>
              <a:ext cx="383287" cy="573519"/>
            </a:xfrm>
            <a:prstGeom prst="rightArrow">
              <a:avLst>
                <a:gd name="adj1" fmla="val 47488"/>
                <a:gd name="adj2" fmla="val 53397"/>
              </a:avLst>
            </a:prstGeom>
            <a:solidFill>
              <a:schemeClr val="accent3">
                <a:hueOff val="914337"/>
                <a:satOff val="31515"/>
                <a:lumOff val="-30790"/>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787" name="矢印"/>
            <p:cNvSpPr/>
            <p:nvPr/>
          </p:nvSpPr>
          <p:spPr>
            <a:xfrm>
              <a:off x="19009" y="5596782"/>
              <a:ext cx="383287" cy="573518"/>
            </a:xfrm>
            <a:prstGeom prst="rightArrow">
              <a:avLst>
                <a:gd name="adj1" fmla="val 47488"/>
                <a:gd name="adj2" fmla="val 53397"/>
              </a:avLst>
            </a:prstGeom>
            <a:solidFill>
              <a:schemeClr val="accent3">
                <a:hueOff val="914337"/>
                <a:satOff val="31515"/>
                <a:lumOff val="-30790"/>
              </a:schemeClr>
            </a:solidFill>
            <a:ln w="38100" cap="flat">
              <a:solidFill>
                <a:srgbClr val="FFFF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793" name="グループ"/>
          <p:cNvGrpSpPr/>
          <p:nvPr/>
        </p:nvGrpSpPr>
        <p:grpSpPr>
          <a:xfrm>
            <a:off x="13308308" y="5151492"/>
            <a:ext cx="704587" cy="6025633"/>
            <a:chOff x="0" y="0"/>
            <a:chExt cx="704585" cy="6025632"/>
          </a:xfrm>
        </p:grpSpPr>
        <p:sp>
          <p:nvSpPr>
            <p:cNvPr id="789" name="h1"/>
            <p:cNvSpPr txBox="1"/>
            <p:nvPr/>
          </p:nvSpPr>
          <p:spPr>
            <a:xfrm>
              <a:off x="62600" y="-1"/>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hueOff val="914337"/>
                      <a:satOff val="31515"/>
                      <a:lumOff val="-30790"/>
                    </a:schemeClr>
                  </a:solidFill>
                </a:defRPr>
              </a:lvl1pPr>
            </a:lstStyle>
            <a:p>
              <a:pPr/>
              <a:r>
                <a:t>h1</a:t>
              </a:r>
            </a:p>
          </p:txBody>
        </p:sp>
        <p:sp>
          <p:nvSpPr>
            <p:cNvPr id="790" name="h2"/>
            <p:cNvSpPr txBox="1"/>
            <p:nvPr/>
          </p:nvSpPr>
          <p:spPr>
            <a:xfrm>
              <a:off x="62600" y="1862937"/>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hueOff val="914337"/>
                      <a:satOff val="31515"/>
                      <a:lumOff val="-30790"/>
                    </a:schemeClr>
                  </a:solidFill>
                </a:defRPr>
              </a:lvl1pPr>
            </a:lstStyle>
            <a:p>
              <a:pPr/>
              <a:r>
                <a:t>h2</a:t>
              </a:r>
            </a:p>
          </p:txBody>
        </p:sp>
        <p:sp>
          <p:nvSpPr>
            <p:cNvPr id="791" name="h3"/>
            <p:cNvSpPr txBox="1"/>
            <p:nvPr/>
          </p:nvSpPr>
          <p:spPr>
            <a:xfrm>
              <a:off x="0" y="3733232"/>
              <a:ext cx="641986"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hueOff val="914337"/>
                      <a:satOff val="31515"/>
                      <a:lumOff val="-30790"/>
                    </a:schemeClr>
                  </a:solidFill>
                </a:defRPr>
              </a:lvl1pPr>
            </a:lstStyle>
            <a:p>
              <a:pPr/>
              <a:r>
                <a:t>h3</a:t>
              </a:r>
            </a:p>
          </p:txBody>
        </p:sp>
        <p:sp>
          <p:nvSpPr>
            <p:cNvPr id="792" name="h4"/>
            <p:cNvSpPr txBox="1"/>
            <p:nvPr/>
          </p:nvSpPr>
          <p:spPr>
            <a:xfrm>
              <a:off x="0" y="5543032"/>
              <a:ext cx="6419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3">
                      <a:hueOff val="914337"/>
                      <a:satOff val="31515"/>
                      <a:lumOff val="-30790"/>
                    </a:schemeClr>
                  </a:solidFill>
                </a:defRPr>
              </a:lvl1pPr>
            </a:lstStyle>
            <a:p>
              <a:pPr/>
              <a:r>
                <a:t>h4</a:t>
              </a:r>
            </a:p>
          </p:txBody>
        </p:sp>
      </p:grpSp>
      <p:grpSp>
        <p:nvGrpSpPr>
          <p:cNvPr id="799" name="グループ"/>
          <p:cNvGrpSpPr/>
          <p:nvPr/>
        </p:nvGrpSpPr>
        <p:grpSpPr>
          <a:xfrm>
            <a:off x="14478051" y="5371892"/>
            <a:ext cx="1938833" cy="7474008"/>
            <a:chOff x="0" y="0"/>
            <a:chExt cx="1938832" cy="7474006"/>
          </a:xfrm>
        </p:grpSpPr>
        <p:sp>
          <p:nvSpPr>
            <p:cNvPr id="794" name="線"/>
            <p:cNvSpPr/>
            <p:nvPr/>
          </p:nvSpPr>
          <p:spPr>
            <a:xfrm>
              <a:off x="3857" y="1887081"/>
              <a:ext cx="1890499" cy="953008"/>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95" name="線"/>
            <p:cNvSpPr/>
            <p:nvPr/>
          </p:nvSpPr>
          <p:spPr>
            <a:xfrm>
              <a:off x="64964" y="0"/>
              <a:ext cx="1849152" cy="2841942"/>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96" name="線"/>
            <p:cNvSpPr/>
            <p:nvPr/>
          </p:nvSpPr>
          <p:spPr>
            <a:xfrm flipV="1">
              <a:off x="6623" y="2832555"/>
              <a:ext cx="1900618" cy="913607"/>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97" name="線"/>
            <p:cNvSpPr/>
            <p:nvPr/>
          </p:nvSpPr>
          <p:spPr>
            <a:xfrm flipV="1">
              <a:off x="4793" y="2823418"/>
              <a:ext cx="1932816" cy="2802188"/>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798" name="線"/>
            <p:cNvSpPr/>
            <p:nvPr/>
          </p:nvSpPr>
          <p:spPr>
            <a:xfrm flipV="1">
              <a:off x="0" y="2839886"/>
              <a:ext cx="1938833" cy="4634121"/>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grpSp>
      <p:sp>
        <p:nvSpPr>
          <p:cNvPr id="800" name="μ5"/>
          <p:cNvSpPr txBox="1"/>
          <p:nvPr/>
        </p:nvSpPr>
        <p:spPr>
          <a:xfrm>
            <a:off x="16871680" y="7991486"/>
            <a:ext cx="766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hueOff val="914337"/>
                    <a:satOff val="31515"/>
                    <a:lumOff val="-30790"/>
                  </a:schemeClr>
                </a:solidFill>
              </a:defRPr>
            </a:lvl1pPr>
          </a:lstStyle>
          <a:p>
            <a:pPr/>
            <a:r>
              <a:t>μ5</a:t>
            </a:r>
          </a:p>
        </p:txBody>
      </p:sp>
      <p:sp>
        <p:nvSpPr>
          <p:cNvPr id="801" name="矢印"/>
          <p:cNvSpPr/>
          <p:nvPr/>
        </p:nvSpPr>
        <p:spPr>
          <a:xfrm>
            <a:off x="17824036" y="7946779"/>
            <a:ext cx="383287" cy="573519"/>
          </a:xfrm>
          <a:prstGeom prst="rightArrow">
            <a:avLst>
              <a:gd name="adj1" fmla="val 47488"/>
              <a:gd name="adj2" fmla="val 53397"/>
            </a:avLst>
          </a:prstGeom>
          <a:solidFill>
            <a:schemeClr val="accent3">
              <a:hueOff val="914337"/>
              <a:satOff val="31515"/>
              <a:lumOff val="-30790"/>
            </a:schemeClr>
          </a:solidFill>
          <a:ln w="381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02" name="y"/>
          <p:cNvSpPr txBox="1"/>
          <p:nvPr/>
        </p:nvSpPr>
        <p:spPr>
          <a:xfrm>
            <a:off x="18511639" y="7994650"/>
            <a:ext cx="35356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hueOff val="914337"/>
                    <a:satOff val="31515"/>
                    <a:lumOff val="-30790"/>
                  </a:schemeClr>
                </a:solidFill>
              </a:defRPr>
            </a:lvl1pPr>
          </a:lstStyle>
          <a:p>
            <a:pPr/>
            <a:r>
              <a:t>y</a:t>
            </a:r>
          </a:p>
        </p:txBody>
      </p:sp>
      <p:sp>
        <p:nvSpPr>
          <p:cNvPr id="803" name="model = Sequential()…"/>
          <p:cNvSpPr txBox="1"/>
          <p:nvPr/>
        </p:nvSpPr>
        <p:spPr>
          <a:xfrm>
            <a:off x="414395" y="1336838"/>
            <a:ext cx="12208257" cy="2571750"/>
          </a:xfrm>
          <a:prstGeom prst="rect">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solidFill>
                  <a:srgbClr val="FFFFFF"/>
                </a:solidFill>
                <a:latin typeface="+mn-lt"/>
                <a:ea typeface="+mn-ea"/>
                <a:cs typeface="+mn-cs"/>
                <a:sym typeface="ヒラギノ角ゴ ProN W3"/>
              </a:defRPr>
            </a:pPr>
            <a:r>
              <a:t>model = Sequential()</a:t>
            </a:r>
          </a:p>
          <a:p>
            <a:pPr algn="l">
              <a:defRPr sz="3500">
                <a:solidFill>
                  <a:srgbClr val="FFFFFF"/>
                </a:solidFill>
                <a:latin typeface="+mn-lt"/>
                <a:ea typeface="+mn-ea"/>
                <a:cs typeface="+mn-cs"/>
                <a:sym typeface="ヒラギノ角ゴ ProN W3"/>
              </a:defRPr>
            </a:pPr>
            <a:r>
              <a:t>model.add(Dense(4, input_shape=(2, ), activation=‘relu)</a:t>
            </a:r>
          </a:p>
          <a:p>
            <a:pPr algn="l">
              <a:defRPr sz="3500">
                <a:solidFill>
                  <a:srgbClr val="FFFFFF"/>
                </a:solidFill>
                <a:latin typeface="+mn-lt"/>
                <a:ea typeface="+mn-ea"/>
                <a:cs typeface="+mn-cs"/>
                <a:sym typeface="ヒラギノ角ゴ ProN W3"/>
              </a:defRPr>
            </a:pPr>
            <a:r>
              <a:t>model.add(Dense(1,activation=“sigmoid”))</a:t>
            </a:r>
          </a:p>
          <a:p>
            <a:pPr algn="l">
              <a:defRPr sz="3500">
                <a:solidFill>
                  <a:srgbClr val="FFFFFF"/>
                </a:solidFill>
                <a:latin typeface="+mn-lt"/>
                <a:ea typeface="+mn-ea"/>
                <a:cs typeface="+mn-cs"/>
                <a:sym typeface="ヒラギノ角ゴ ProN W3"/>
              </a:defRPr>
            </a:pPr>
            <a:r>
              <a:t>model.summary()</a:t>
            </a:r>
          </a:p>
        </p:txBody>
      </p:sp>
      <p:sp>
        <p:nvSpPr>
          <p:cNvPr id="804" name="MLPの推論のイメージ"/>
          <p:cNvSpPr txBox="1"/>
          <p:nvPr/>
        </p:nvSpPr>
        <p:spPr>
          <a:xfrm>
            <a:off x="2940083" y="189141"/>
            <a:ext cx="7535000" cy="831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MLPの推論のイメージ</a:t>
            </a:r>
          </a:p>
        </p:txBody>
      </p:sp>
      <p:sp>
        <p:nvSpPr>
          <p:cNvPr id="805" name="左から右へ進むのみでループなどしない…"/>
          <p:cNvSpPr txBox="1"/>
          <p:nvPr/>
        </p:nvSpPr>
        <p:spPr>
          <a:xfrm>
            <a:off x="792438" y="11946441"/>
            <a:ext cx="9667495" cy="1435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左から右へ進むのみでループなどしない</a:t>
            </a:r>
          </a:p>
          <a:p>
            <a:pPr>
              <a:defRPr sz="4200"/>
            </a:pPr>
            <a:r>
              <a:t>(順伝播型ニューラルネットワーク)</a:t>
            </a:r>
          </a:p>
        </p:txBody>
      </p:sp>
      <p:sp>
        <p:nvSpPr>
          <p:cNvPr id="806" name="スライド番号"/>
          <p:cNvSpPr txBox="1"/>
          <p:nvPr>
            <p:ph type="sldNum" sz="quarter" idx="2"/>
          </p:nvPr>
        </p:nvSpPr>
        <p:spPr>
          <a:xfrm>
            <a:off x="23183598" y="12972811"/>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72987 -0.120294" origin="layout" pathEditMode="relative">
                                      <p:cBhvr>
                                        <p:cTn id="6" dur="500" fill="hold"/>
                                        <p:tgtEl>
                                          <p:spTgt spid="727"/>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123706 0.016182" origin="layout" pathEditMode="relative">
                                      <p:cBhvr>
                                        <p:cTn id="9" dur="500" fill="hold"/>
                                        <p:tgtEl>
                                          <p:spTgt spid="728"/>
                                        </p:tgtEl>
                                        <p:attrNameLst>
                                          <p:attrName>ppt_x</p:attrName>
                                          <p:attrName>ppt_y</p:attrName>
                                        </p:attrNameLst>
                                      </p:cBhvr>
                                    </p:animMotion>
                                  </p:childTnLst>
                                </p:cTn>
                              </p:par>
                            </p:childTnLst>
                          </p:cTn>
                        </p:par>
                        <p:par>
                          <p:cTn id="10" fill="hold">
                            <p:stCondLst>
                              <p:cond delay="500"/>
                            </p:stCondLst>
                            <p:childTnLst>
                              <p:par>
                                <p:cTn id="11" presetClass="entr" nodeType="afterEffect" presetSubtype="8" presetID="22" grpId="3" fill="hold">
                                  <p:stCondLst>
                                    <p:cond delay="0"/>
                                  </p:stCondLst>
                                  <p:iterate type="el" backwards="0">
                                    <p:tmAbs val="0"/>
                                  </p:iterate>
                                  <p:childTnLst>
                                    <p:set>
                                      <p:cBhvr>
                                        <p:cTn id="12" fill="hold"/>
                                        <p:tgtEl>
                                          <p:spTgt spid="778"/>
                                        </p:tgtEl>
                                        <p:attrNameLst>
                                          <p:attrName>style.visibility</p:attrName>
                                        </p:attrNameLst>
                                      </p:cBhvr>
                                      <p:to>
                                        <p:strVal val="visible"/>
                                      </p:to>
                                    </p:set>
                                    <p:animEffect filter="wipe(left)" transition="in">
                                      <p:cBhvr>
                                        <p:cTn id="13" dur="500"/>
                                        <p:tgtEl>
                                          <p:spTgt spid="778"/>
                                        </p:tgtEl>
                                      </p:cBhvr>
                                    </p:animEffect>
                                  </p:childTnLst>
                                </p:cTn>
                              </p:par>
                            </p:childTnLst>
                          </p:cTn>
                        </p:par>
                        <p:par>
                          <p:cTn id="14" fill="hold">
                            <p:stCondLst>
                              <p:cond delay="1000"/>
                            </p:stCondLst>
                            <p:childTnLst>
                              <p:par>
                                <p:cTn id="15" presetClass="entr" nodeType="afterEffect" presetSubtype="8" presetID="22" grpId="4" fill="hold">
                                  <p:stCondLst>
                                    <p:cond delay="0"/>
                                  </p:stCondLst>
                                  <p:iterate type="el" backwards="0">
                                    <p:tmAbs val="0"/>
                                  </p:iterate>
                                  <p:childTnLst>
                                    <p:set>
                                      <p:cBhvr>
                                        <p:cTn id="16" fill="hold"/>
                                        <p:tgtEl>
                                          <p:spTgt spid="783"/>
                                        </p:tgtEl>
                                        <p:attrNameLst>
                                          <p:attrName>style.visibility</p:attrName>
                                        </p:attrNameLst>
                                      </p:cBhvr>
                                      <p:to>
                                        <p:strVal val="visible"/>
                                      </p:to>
                                    </p:set>
                                    <p:animEffect filter="wipe(left)" transition="in">
                                      <p:cBhvr>
                                        <p:cTn id="17" dur="500"/>
                                        <p:tgtEl>
                                          <p:spTgt spid="783"/>
                                        </p:tgtEl>
                                      </p:cBhvr>
                                    </p:animEffect>
                                  </p:childTnLst>
                                </p:cTn>
                              </p:par>
                            </p:childTnLst>
                          </p:cTn>
                        </p:par>
                        <p:par>
                          <p:cTn id="18" fill="hold">
                            <p:stCondLst>
                              <p:cond delay="1500"/>
                            </p:stCondLst>
                            <p:childTnLst>
                              <p:par>
                                <p:cTn id="19" presetClass="entr" nodeType="afterEffect" presetSubtype="8" presetID="22" grpId="5" fill="hold">
                                  <p:stCondLst>
                                    <p:cond delay="0"/>
                                  </p:stCondLst>
                                  <p:iterate type="el" backwards="0">
                                    <p:tmAbs val="0"/>
                                  </p:iterate>
                                  <p:childTnLst>
                                    <p:set>
                                      <p:cBhvr>
                                        <p:cTn id="20" fill="hold"/>
                                        <p:tgtEl>
                                          <p:spTgt spid="788"/>
                                        </p:tgtEl>
                                        <p:attrNameLst>
                                          <p:attrName>style.visibility</p:attrName>
                                        </p:attrNameLst>
                                      </p:cBhvr>
                                      <p:to>
                                        <p:strVal val="visible"/>
                                      </p:to>
                                    </p:set>
                                    <p:animEffect filter="wipe(left)" transition="in">
                                      <p:cBhvr>
                                        <p:cTn id="21" dur="300"/>
                                        <p:tgtEl>
                                          <p:spTgt spid="788"/>
                                        </p:tgtEl>
                                      </p:cBhvr>
                                    </p:animEffect>
                                  </p:childTnLst>
                                </p:cTn>
                              </p:par>
                            </p:childTnLst>
                          </p:cTn>
                        </p:par>
                        <p:par>
                          <p:cTn id="22" fill="hold">
                            <p:stCondLst>
                              <p:cond delay="1800"/>
                            </p:stCondLst>
                            <p:childTnLst>
                              <p:par>
                                <p:cTn id="23" presetClass="entr" nodeType="afterEffect" presetSubtype="8" presetID="22" grpId="6" fill="hold">
                                  <p:stCondLst>
                                    <p:cond delay="0"/>
                                  </p:stCondLst>
                                  <p:iterate type="el" backwards="0">
                                    <p:tmAbs val="0"/>
                                  </p:iterate>
                                  <p:childTnLst>
                                    <p:set>
                                      <p:cBhvr>
                                        <p:cTn id="24" fill="hold"/>
                                        <p:tgtEl>
                                          <p:spTgt spid="793"/>
                                        </p:tgtEl>
                                        <p:attrNameLst>
                                          <p:attrName>style.visibility</p:attrName>
                                        </p:attrNameLst>
                                      </p:cBhvr>
                                      <p:to>
                                        <p:strVal val="visible"/>
                                      </p:to>
                                    </p:set>
                                    <p:animEffect filter="wipe(left)" transition="in">
                                      <p:cBhvr>
                                        <p:cTn id="25" dur="500"/>
                                        <p:tgtEl>
                                          <p:spTgt spid="793"/>
                                        </p:tgtEl>
                                      </p:cBhvr>
                                    </p:animEffect>
                                  </p:childTnLst>
                                </p:cTn>
                              </p:par>
                            </p:childTnLst>
                          </p:cTn>
                        </p:par>
                        <p:par>
                          <p:cTn id="26" fill="hold">
                            <p:stCondLst>
                              <p:cond delay="2300"/>
                            </p:stCondLst>
                            <p:childTnLst>
                              <p:par>
                                <p:cTn id="27" presetClass="entr" nodeType="afterEffect" presetSubtype="8" presetID="22" grpId="7" fill="hold">
                                  <p:stCondLst>
                                    <p:cond delay="0"/>
                                  </p:stCondLst>
                                  <p:iterate type="el" backwards="0">
                                    <p:tmAbs val="0"/>
                                  </p:iterate>
                                  <p:childTnLst>
                                    <p:set>
                                      <p:cBhvr>
                                        <p:cTn id="28" fill="hold"/>
                                        <p:tgtEl>
                                          <p:spTgt spid="799"/>
                                        </p:tgtEl>
                                        <p:attrNameLst>
                                          <p:attrName>style.visibility</p:attrName>
                                        </p:attrNameLst>
                                      </p:cBhvr>
                                      <p:to>
                                        <p:strVal val="visible"/>
                                      </p:to>
                                    </p:set>
                                    <p:animEffect filter="wipe(left)" transition="in">
                                      <p:cBhvr>
                                        <p:cTn id="29" dur="500"/>
                                        <p:tgtEl>
                                          <p:spTgt spid="799"/>
                                        </p:tgtEl>
                                      </p:cBhvr>
                                    </p:animEffect>
                                  </p:childTnLst>
                                </p:cTn>
                              </p:par>
                            </p:childTnLst>
                          </p:cTn>
                        </p:par>
                        <p:par>
                          <p:cTn id="30" fill="hold">
                            <p:stCondLst>
                              <p:cond delay="2800"/>
                            </p:stCondLst>
                            <p:childTnLst>
                              <p:par>
                                <p:cTn id="31" presetClass="entr" nodeType="afterEffect" presetSubtype="8" presetID="22" grpId="8" fill="hold">
                                  <p:stCondLst>
                                    <p:cond delay="0"/>
                                  </p:stCondLst>
                                  <p:iterate type="el" backwards="0">
                                    <p:tmAbs val="0"/>
                                  </p:iterate>
                                  <p:childTnLst>
                                    <p:set>
                                      <p:cBhvr>
                                        <p:cTn id="32" fill="hold"/>
                                        <p:tgtEl>
                                          <p:spTgt spid="800"/>
                                        </p:tgtEl>
                                        <p:attrNameLst>
                                          <p:attrName>style.visibility</p:attrName>
                                        </p:attrNameLst>
                                      </p:cBhvr>
                                      <p:to>
                                        <p:strVal val="visible"/>
                                      </p:to>
                                    </p:set>
                                    <p:animEffect filter="wipe(left)" transition="in">
                                      <p:cBhvr>
                                        <p:cTn id="33" dur="500"/>
                                        <p:tgtEl>
                                          <p:spTgt spid="800"/>
                                        </p:tgtEl>
                                      </p:cBhvr>
                                    </p:animEffect>
                                  </p:childTnLst>
                                </p:cTn>
                              </p:par>
                            </p:childTnLst>
                          </p:cTn>
                        </p:par>
                        <p:par>
                          <p:cTn id="34" fill="hold">
                            <p:stCondLst>
                              <p:cond delay="3300"/>
                            </p:stCondLst>
                            <p:childTnLst>
                              <p:par>
                                <p:cTn id="35" presetClass="entr" nodeType="afterEffect" presetSubtype="8" presetID="22" grpId="9" fill="hold">
                                  <p:stCondLst>
                                    <p:cond delay="0"/>
                                  </p:stCondLst>
                                  <p:iterate type="el" backwards="0">
                                    <p:tmAbs val="0"/>
                                  </p:iterate>
                                  <p:childTnLst>
                                    <p:set>
                                      <p:cBhvr>
                                        <p:cTn id="36" fill="hold"/>
                                        <p:tgtEl>
                                          <p:spTgt spid="801"/>
                                        </p:tgtEl>
                                        <p:attrNameLst>
                                          <p:attrName>style.visibility</p:attrName>
                                        </p:attrNameLst>
                                      </p:cBhvr>
                                      <p:to>
                                        <p:strVal val="visible"/>
                                      </p:to>
                                    </p:set>
                                    <p:animEffect filter="wipe(left)" transition="in">
                                      <p:cBhvr>
                                        <p:cTn id="37" dur="300"/>
                                        <p:tgtEl>
                                          <p:spTgt spid="801"/>
                                        </p:tgtEl>
                                      </p:cBhvr>
                                    </p:animEffect>
                                  </p:childTnLst>
                                </p:cTn>
                              </p:par>
                            </p:childTnLst>
                          </p:cTn>
                        </p:par>
                        <p:par>
                          <p:cTn id="38" fill="hold">
                            <p:stCondLst>
                              <p:cond delay="3600"/>
                            </p:stCondLst>
                            <p:childTnLst>
                              <p:par>
                                <p:cTn id="39" presetClass="entr" nodeType="afterEffect" presetSubtype="8" presetID="22" grpId="10" fill="hold">
                                  <p:stCondLst>
                                    <p:cond delay="0"/>
                                  </p:stCondLst>
                                  <p:iterate type="el" backwards="0">
                                    <p:tmAbs val="0"/>
                                  </p:iterate>
                                  <p:childTnLst>
                                    <p:set>
                                      <p:cBhvr>
                                        <p:cTn id="40" fill="hold"/>
                                        <p:tgtEl>
                                          <p:spTgt spid="802"/>
                                        </p:tgtEl>
                                        <p:attrNameLst>
                                          <p:attrName>style.visibility</p:attrName>
                                        </p:attrNameLst>
                                      </p:cBhvr>
                                      <p:to>
                                        <p:strVal val="visible"/>
                                      </p:to>
                                    </p:set>
                                    <p:animEffect filter="wipe(left)" transition="in">
                                      <p:cBhvr>
                                        <p:cTn id="41" dur="500"/>
                                        <p:tgtEl>
                                          <p:spTgt spid="802"/>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10" grpId="11" fill="hold">
                                  <p:stCondLst>
                                    <p:cond delay="0"/>
                                  </p:stCondLst>
                                  <p:iterate type="el" backwards="0">
                                    <p:tmAbs val="0"/>
                                  </p:iterate>
                                  <p:childTnLst>
                                    <p:set>
                                      <p:cBhvr>
                                        <p:cTn id="45" fill="hold"/>
                                        <p:tgtEl>
                                          <p:spTgt spid="805"/>
                                        </p:tgtEl>
                                        <p:attrNameLst>
                                          <p:attrName>style.visibility</p:attrName>
                                        </p:attrNameLst>
                                      </p:cBhvr>
                                      <p:to>
                                        <p:strVal val="visible"/>
                                      </p:to>
                                    </p:set>
                                    <p:animEffect filter="fade" transition="in">
                                      <p:cBhvr>
                                        <p:cTn id="46" dur="500"/>
                                        <p:tgtEl>
                                          <p:spTgt spid="8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8" grpId="3"/>
      <p:bldP build="whole" bldLvl="1" animBg="1" rev="0" advAuto="0" spid="800" grpId="8"/>
      <p:bldP build="whole" bldLvl="1" animBg="1" rev="0" advAuto="0" spid="788" grpId="5"/>
      <p:bldP build="whole" bldLvl="1" animBg="1" rev="0" advAuto="0" spid="783" grpId="4"/>
      <p:bldP build="whole" bldLvl="1" animBg="1" rev="0" advAuto="0" spid="801" grpId="9"/>
      <p:bldP build="whole" bldLvl="1" animBg="1" rev="0" advAuto="0" spid="793" grpId="6"/>
      <p:bldP build="whole" bldLvl="1" animBg="1" rev="0" advAuto="0" spid="805" grpId="11"/>
      <p:bldP build="whole" bldLvl="1" animBg="1" rev="0" advAuto="0" spid="802" grpId="10"/>
      <p:bldP build="whole" bldLvl="1" animBg="1" rev="0" advAuto="0" spid="799" grpId="7"/>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18" name="グループ"/>
          <p:cNvGrpSpPr/>
          <p:nvPr/>
        </p:nvGrpSpPr>
        <p:grpSpPr>
          <a:xfrm>
            <a:off x="7501690" y="3850252"/>
            <a:ext cx="2042802" cy="5521476"/>
            <a:chOff x="0" y="0"/>
            <a:chExt cx="2042800" cy="5521474"/>
          </a:xfrm>
        </p:grpSpPr>
        <p:sp>
          <p:nvSpPr>
            <p:cNvPr id="808" name="楕円"/>
            <p:cNvSpPr/>
            <p:nvPr/>
          </p:nvSpPr>
          <p:spPr>
            <a:xfrm>
              <a:off x="39796" y="1186693"/>
              <a:ext cx="2003005" cy="774701"/>
            </a:xfrm>
            <a:prstGeom prst="ellipse">
              <a:avLst/>
            </a:prstGeom>
            <a:no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809" name="楕円"/>
            <p:cNvSpPr/>
            <p:nvPr/>
          </p:nvSpPr>
          <p:spPr>
            <a:xfrm>
              <a:off x="0" y="0"/>
              <a:ext cx="2003004" cy="774700"/>
            </a:xfrm>
            <a:prstGeom prst="ellipse">
              <a:avLst/>
            </a:prstGeom>
            <a:no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810" name="楕円"/>
            <p:cNvSpPr/>
            <p:nvPr/>
          </p:nvSpPr>
          <p:spPr>
            <a:xfrm>
              <a:off x="40213" y="3560081"/>
              <a:ext cx="2002171" cy="774701"/>
            </a:xfrm>
            <a:prstGeom prst="ellipse">
              <a:avLst/>
            </a:prstGeom>
            <a:no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811" name="楕円"/>
            <p:cNvSpPr/>
            <p:nvPr/>
          </p:nvSpPr>
          <p:spPr>
            <a:xfrm>
              <a:off x="40346" y="2373387"/>
              <a:ext cx="2002172" cy="774701"/>
            </a:xfrm>
            <a:prstGeom prst="ellipse">
              <a:avLst/>
            </a:prstGeom>
            <a:no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812" name="楕円"/>
            <p:cNvSpPr/>
            <p:nvPr/>
          </p:nvSpPr>
          <p:spPr>
            <a:xfrm>
              <a:off x="71272" y="4746774"/>
              <a:ext cx="1940053" cy="774701"/>
            </a:xfrm>
            <a:prstGeom prst="ellipse">
              <a:avLst/>
            </a:prstGeom>
            <a:no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813" name="方程式"/>
            <p:cNvSpPr txBox="1"/>
            <p:nvPr/>
          </p:nvSpPr>
          <p:spPr>
            <a:xfrm>
              <a:off x="780934" y="181121"/>
              <a:ext cx="427146" cy="41245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1</m:t>
                        </m:r>
                      </m:sub>
                    </m:sSub>
                  </m:oMath>
                </m:oMathPara>
              </a14:m>
              <a:endParaRPr sz="4700"/>
            </a:p>
          </p:txBody>
        </p:sp>
        <p:sp>
          <p:nvSpPr>
            <p:cNvPr id="814" name="方程式"/>
            <p:cNvSpPr txBox="1"/>
            <p:nvPr/>
          </p:nvSpPr>
          <p:spPr>
            <a:xfrm>
              <a:off x="810440" y="1407938"/>
              <a:ext cx="465294" cy="41245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2</m:t>
                        </m:r>
                      </m:sub>
                    </m:sSub>
                  </m:oMath>
                </m:oMathPara>
              </a14:m>
              <a:endParaRPr sz="4700"/>
            </a:p>
          </p:txBody>
        </p:sp>
        <p:sp>
          <p:nvSpPr>
            <p:cNvPr id="815" name="方程式"/>
            <p:cNvSpPr txBox="1"/>
            <p:nvPr/>
          </p:nvSpPr>
          <p:spPr>
            <a:xfrm>
              <a:off x="808679" y="2609222"/>
              <a:ext cx="442826" cy="41839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3</m:t>
                        </m:r>
                      </m:sub>
                    </m:sSub>
                  </m:oMath>
                </m:oMathPara>
              </a14:m>
              <a:endParaRPr sz="4700"/>
            </a:p>
          </p:txBody>
        </p:sp>
        <p:sp>
          <p:nvSpPr>
            <p:cNvPr id="816" name="方程式"/>
            <p:cNvSpPr txBox="1"/>
            <p:nvPr/>
          </p:nvSpPr>
          <p:spPr>
            <a:xfrm>
              <a:off x="837219" y="3778437"/>
              <a:ext cx="460626" cy="41245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4</m:t>
                        </m:r>
                      </m:sub>
                    </m:sSub>
                  </m:oMath>
                </m:oMathPara>
              </a14:m>
              <a:endParaRPr sz="4700"/>
            </a:p>
          </p:txBody>
        </p:sp>
        <p:sp>
          <p:nvSpPr>
            <p:cNvPr id="817" name="方程式"/>
            <p:cNvSpPr txBox="1"/>
            <p:nvPr/>
          </p:nvSpPr>
          <p:spPr>
            <a:xfrm>
              <a:off x="837179" y="4940750"/>
              <a:ext cx="445792" cy="41839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5</m:t>
                        </m:r>
                      </m:sub>
                    </m:sSub>
                  </m:oMath>
                </m:oMathPara>
              </a14:m>
              <a:endParaRPr sz="4700"/>
            </a:p>
          </p:txBody>
        </p:sp>
      </p:grpSp>
      <p:sp>
        <p:nvSpPr>
          <p:cNvPr id="819" name="角丸四角形"/>
          <p:cNvSpPr/>
          <p:nvPr/>
        </p:nvSpPr>
        <p:spPr>
          <a:xfrm>
            <a:off x="12390508" y="4770007"/>
            <a:ext cx="5035758" cy="6232043"/>
          </a:xfrm>
          <a:prstGeom prst="roundRect">
            <a:avLst>
              <a:gd name="adj" fmla="val 13945"/>
            </a:avLst>
          </a:prstGeom>
          <a:ln w="508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20" name="線"/>
          <p:cNvSpPr/>
          <p:nvPr/>
        </p:nvSpPr>
        <p:spPr>
          <a:xfrm rot="4542458">
            <a:off x="11337723" y="4219456"/>
            <a:ext cx="5091786" cy="1189910"/>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ln w="25400">
            <a:solidFill>
              <a:srgbClr val="000000"/>
            </a:solidFill>
            <a:miter lim="400000"/>
          </a:ln>
        </p:spPr>
        <p:txBody>
          <a:bodyPr lIns="50800" tIns="50800" rIns="50800" bIns="50800" anchor="ctr"/>
          <a:lstStyle/>
          <a:p>
            <a:pPr/>
          </a:p>
        </p:txBody>
      </p:sp>
      <p:sp>
        <p:nvSpPr>
          <p:cNvPr id="821" name="線"/>
          <p:cNvSpPr/>
          <p:nvPr/>
        </p:nvSpPr>
        <p:spPr>
          <a:xfrm rot="4719816">
            <a:off x="11825037" y="4955583"/>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ln w="25400">
            <a:solidFill>
              <a:srgbClr val="000000"/>
            </a:solidFill>
            <a:miter lim="400000"/>
          </a:ln>
        </p:spPr>
        <p:txBody>
          <a:bodyPr lIns="50800" tIns="50800" rIns="50800" bIns="50800" anchor="ctr"/>
          <a:lstStyle/>
          <a:p>
            <a:pPr/>
          </a:p>
        </p:txBody>
      </p:sp>
      <p:sp>
        <p:nvSpPr>
          <p:cNvPr id="822" name="線"/>
          <p:cNvSpPr/>
          <p:nvPr/>
        </p:nvSpPr>
        <p:spPr>
          <a:xfrm rot="4836643">
            <a:off x="10597145" y="3647312"/>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ln w="25400">
            <a:solidFill>
              <a:srgbClr val="000000"/>
            </a:solidFill>
            <a:miter lim="400000"/>
          </a:ln>
        </p:spPr>
        <p:txBody>
          <a:bodyPr lIns="50800" tIns="50800" rIns="50800" bIns="50800" anchor="ctr"/>
          <a:lstStyle/>
          <a:p>
            <a:pPr/>
          </a:p>
        </p:txBody>
      </p:sp>
      <p:sp>
        <p:nvSpPr>
          <p:cNvPr id="823" name="私…"/>
          <p:cNvSpPr txBox="1"/>
          <p:nvPr/>
        </p:nvSpPr>
        <p:spPr>
          <a:xfrm>
            <a:off x="189343" y="5269637"/>
            <a:ext cx="1181101"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私</a:t>
            </a:r>
          </a:p>
          <a:p>
            <a:pPr>
              <a:defRPr sz="4200"/>
            </a:pPr>
            <a:r>
              <a:t>は</a:t>
            </a:r>
          </a:p>
          <a:p>
            <a:pPr>
              <a:defRPr sz="4200"/>
            </a:pPr>
            <a:r>
              <a:t>須藤</a:t>
            </a:r>
          </a:p>
        </p:txBody>
      </p:sp>
      <p:sp>
        <p:nvSpPr>
          <p:cNvPr id="824" name="楕円"/>
          <p:cNvSpPr/>
          <p:nvPr/>
        </p:nvSpPr>
        <p:spPr>
          <a:xfrm>
            <a:off x="7554398" y="9940724"/>
            <a:ext cx="2003004"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25" name="楕円"/>
          <p:cNvSpPr/>
          <p:nvPr/>
        </p:nvSpPr>
        <p:spPr>
          <a:xfrm>
            <a:off x="13856633" y="2850506"/>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grpSp>
        <p:nvGrpSpPr>
          <p:cNvPr id="838" name="グループ"/>
          <p:cNvGrpSpPr/>
          <p:nvPr/>
        </p:nvGrpSpPr>
        <p:grpSpPr>
          <a:xfrm>
            <a:off x="9515169" y="4238757"/>
            <a:ext cx="3429600" cy="6090086"/>
            <a:chOff x="0" y="0"/>
            <a:chExt cx="3429598" cy="6090084"/>
          </a:xfrm>
        </p:grpSpPr>
        <p:sp>
          <p:nvSpPr>
            <p:cNvPr id="826" name="線"/>
            <p:cNvSpPr/>
            <p:nvPr/>
          </p:nvSpPr>
          <p:spPr>
            <a:xfrm>
              <a:off x="1347" y="2615"/>
              <a:ext cx="3319599" cy="189463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27" name="線"/>
            <p:cNvSpPr/>
            <p:nvPr/>
          </p:nvSpPr>
          <p:spPr>
            <a:xfrm>
              <a:off x="32638" y="1174095"/>
              <a:ext cx="3283263" cy="72750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28" name="線"/>
            <p:cNvSpPr/>
            <p:nvPr/>
          </p:nvSpPr>
          <p:spPr>
            <a:xfrm flipV="1">
              <a:off x="19062" y="1897404"/>
              <a:ext cx="3324333" cy="46398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29" name="線"/>
            <p:cNvSpPr/>
            <p:nvPr/>
          </p:nvSpPr>
          <p:spPr>
            <a:xfrm flipV="1">
              <a:off x="33866" y="1903181"/>
              <a:ext cx="3295017" cy="164296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30" name="線"/>
            <p:cNvSpPr/>
            <p:nvPr/>
          </p:nvSpPr>
          <p:spPr>
            <a:xfrm flipV="1">
              <a:off x="0" y="1902210"/>
              <a:ext cx="3321825" cy="282037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31" name="線"/>
            <p:cNvSpPr/>
            <p:nvPr/>
          </p:nvSpPr>
          <p:spPr>
            <a:xfrm flipV="1">
              <a:off x="48694" y="1908915"/>
              <a:ext cx="3278714" cy="415712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32" name="線"/>
            <p:cNvSpPr/>
            <p:nvPr/>
          </p:nvSpPr>
          <p:spPr>
            <a:xfrm>
              <a:off x="8729" y="-1"/>
              <a:ext cx="3417742" cy="373224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33" name="線"/>
            <p:cNvSpPr/>
            <p:nvPr/>
          </p:nvSpPr>
          <p:spPr>
            <a:xfrm>
              <a:off x="32227" y="1173232"/>
              <a:ext cx="3386223" cy="256517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34" name="線"/>
            <p:cNvSpPr/>
            <p:nvPr/>
          </p:nvSpPr>
          <p:spPr>
            <a:xfrm>
              <a:off x="33935" y="2368342"/>
              <a:ext cx="3393387" cy="138390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35" name="線"/>
            <p:cNvSpPr/>
            <p:nvPr/>
          </p:nvSpPr>
          <p:spPr>
            <a:xfrm>
              <a:off x="44261" y="3556126"/>
              <a:ext cx="3342670" cy="18229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36" name="線"/>
            <p:cNvSpPr/>
            <p:nvPr/>
          </p:nvSpPr>
          <p:spPr>
            <a:xfrm flipV="1">
              <a:off x="10870" y="3730659"/>
              <a:ext cx="3380710" cy="99812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837" name="線"/>
            <p:cNvSpPr/>
            <p:nvPr/>
          </p:nvSpPr>
          <p:spPr>
            <a:xfrm flipV="1">
              <a:off x="45655" y="3730478"/>
              <a:ext cx="3383944" cy="235960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sp>
        <p:nvSpPr>
          <p:cNvPr id="839" name="楕円"/>
          <p:cNvSpPr/>
          <p:nvPr/>
        </p:nvSpPr>
        <p:spPr>
          <a:xfrm>
            <a:off x="12945456" y="7343248"/>
            <a:ext cx="4030639"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40" name="線"/>
          <p:cNvSpPr/>
          <p:nvPr/>
        </p:nvSpPr>
        <p:spPr>
          <a:xfrm rot="3641895">
            <a:off x="12931383" y="3959809"/>
            <a:ext cx="2160341"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ln w="25400">
            <a:solidFill>
              <a:srgbClr val="000000"/>
            </a:solidFill>
            <a:miter lim="400000"/>
          </a:ln>
        </p:spPr>
        <p:txBody>
          <a:bodyPr lIns="50800" tIns="50800" rIns="50800" bIns="50800" anchor="ctr"/>
          <a:lstStyle/>
          <a:p>
            <a:pPr/>
          </a:p>
        </p:txBody>
      </p:sp>
      <p:sp>
        <p:nvSpPr>
          <p:cNvPr id="841" name="tanh"/>
          <p:cNvSpPr txBox="1"/>
          <p:nvPr/>
        </p:nvSpPr>
        <p:spPr>
          <a:xfrm>
            <a:off x="14398517" y="4947392"/>
            <a:ext cx="10340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tanh</a:t>
            </a:r>
          </a:p>
        </p:txBody>
      </p:sp>
      <p:sp>
        <p:nvSpPr>
          <p:cNvPr id="842" name="楕円"/>
          <p:cNvSpPr/>
          <p:nvPr/>
        </p:nvSpPr>
        <p:spPr>
          <a:xfrm>
            <a:off x="13856633" y="771210"/>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43" name="楕円"/>
          <p:cNvSpPr/>
          <p:nvPr/>
        </p:nvSpPr>
        <p:spPr>
          <a:xfrm>
            <a:off x="13856633" y="1815952"/>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44" name="線"/>
          <p:cNvSpPr/>
          <p:nvPr/>
        </p:nvSpPr>
        <p:spPr>
          <a:xfrm flipV="1">
            <a:off x="14852632" y="7349104"/>
            <a:ext cx="1" cy="1270170"/>
          </a:xfrm>
          <a:prstGeom prst="line">
            <a:avLst/>
          </a:prstGeom>
          <a:ln w="25400">
            <a:solidFill>
              <a:srgbClr val="000000"/>
            </a:solidFill>
            <a:miter lim="400000"/>
          </a:ln>
        </p:spPr>
        <p:txBody>
          <a:bodyPr lIns="50800" tIns="50800" rIns="50800" bIns="50800" anchor="ctr"/>
          <a:lstStyle/>
          <a:p>
            <a:pPr/>
          </a:p>
        </p:txBody>
      </p:sp>
      <p:sp>
        <p:nvSpPr>
          <p:cNvPr id="845" name="線"/>
          <p:cNvSpPr/>
          <p:nvPr/>
        </p:nvSpPr>
        <p:spPr>
          <a:xfrm rot="4232591">
            <a:off x="12361064" y="3424920"/>
            <a:ext cx="3244262" cy="860232"/>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ln w="25400">
            <a:solidFill>
              <a:srgbClr val="000000"/>
            </a:solidFill>
            <a:miter lim="400000"/>
          </a:ln>
        </p:spPr>
        <p:txBody>
          <a:bodyPr lIns="50800" tIns="50800" rIns="50800" bIns="50800" anchor="ctr"/>
          <a:lstStyle/>
          <a:p>
            <a:pPr/>
          </a:p>
        </p:txBody>
      </p:sp>
      <p:sp>
        <p:nvSpPr>
          <p:cNvPr id="846" name="線"/>
          <p:cNvSpPr/>
          <p:nvPr/>
        </p:nvSpPr>
        <p:spPr>
          <a:xfrm rot="4465146">
            <a:off x="11769278" y="2825598"/>
            <a:ext cx="4301410" cy="1065325"/>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ln w="25400">
            <a:solidFill>
              <a:srgbClr val="000000"/>
            </a:solidFill>
            <a:miter lim="400000"/>
          </a:ln>
        </p:spPr>
        <p:txBody>
          <a:bodyPr lIns="50800" tIns="50800" rIns="50800" bIns="50800" anchor="ctr"/>
          <a:lstStyle/>
          <a:p>
            <a:pPr/>
          </a:p>
        </p:txBody>
      </p:sp>
      <p:sp>
        <p:nvSpPr>
          <p:cNvPr id="847" name="線"/>
          <p:cNvSpPr/>
          <p:nvPr/>
        </p:nvSpPr>
        <p:spPr>
          <a:xfrm>
            <a:off x="16871507" y="6115907"/>
            <a:ext cx="2586736" cy="933587"/>
          </a:xfrm>
          <a:prstGeom prst="line">
            <a:avLst/>
          </a:prstGeom>
          <a:ln w="25400">
            <a:solidFill>
              <a:srgbClr val="000000"/>
            </a:solidFill>
            <a:miter lim="400000"/>
          </a:ln>
        </p:spPr>
        <p:txBody>
          <a:bodyPr lIns="50800" tIns="50800" rIns="50800" bIns="50800" anchor="ctr"/>
          <a:lstStyle/>
          <a:p>
            <a:pPr/>
          </a:p>
        </p:txBody>
      </p:sp>
      <p:sp>
        <p:nvSpPr>
          <p:cNvPr id="848" name="線"/>
          <p:cNvSpPr/>
          <p:nvPr/>
        </p:nvSpPr>
        <p:spPr>
          <a:xfrm flipV="1">
            <a:off x="16971402" y="7048760"/>
            <a:ext cx="2496919" cy="939939"/>
          </a:xfrm>
          <a:prstGeom prst="line">
            <a:avLst/>
          </a:prstGeom>
          <a:ln w="25400">
            <a:solidFill>
              <a:srgbClr val="000000"/>
            </a:solidFill>
            <a:miter lim="400000"/>
          </a:ln>
        </p:spPr>
        <p:txBody>
          <a:bodyPr lIns="50800" tIns="50800" rIns="50800" bIns="50800" anchor="ctr"/>
          <a:lstStyle/>
          <a:p>
            <a:pPr/>
          </a:p>
        </p:txBody>
      </p:sp>
      <p:sp>
        <p:nvSpPr>
          <p:cNvPr id="849" name="線"/>
          <p:cNvSpPr/>
          <p:nvPr/>
        </p:nvSpPr>
        <p:spPr>
          <a:xfrm flipV="1">
            <a:off x="16965505" y="7068297"/>
            <a:ext cx="2485244" cy="2896120"/>
          </a:xfrm>
          <a:prstGeom prst="line">
            <a:avLst/>
          </a:prstGeom>
          <a:ln w="25400">
            <a:solidFill>
              <a:srgbClr val="000000"/>
            </a:solidFill>
            <a:miter lim="400000"/>
          </a:ln>
        </p:spPr>
        <p:txBody>
          <a:bodyPr lIns="50800" tIns="50800" rIns="50800" bIns="50800" anchor="ctr"/>
          <a:lstStyle/>
          <a:p>
            <a:pPr/>
          </a:p>
        </p:txBody>
      </p:sp>
      <p:sp>
        <p:nvSpPr>
          <p:cNvPr id="850" name="sigmoid"/>
          <p:cNvSpPr txBox="1"/>
          <p:nvPr/>
        </p:nvSpPr>
        <p:spPr>
          <a:xfrm>
            <a:off x="19615301" y="5889905"/>
            <a:ext cx="17198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sigmoid</a:t>
            </a:r>
          </a:p>
        </p:txBody>
      </p:sp>
      <p:sp>
        <p:nvSpPr>
          <p:cNvPr id="851" name="方程式"/>
          <p:cNvSpPr txBox="1"/>
          <p:nvPr/>
        </p:nvSpPr>
        <p:spPr>
          <a:xfrm>
            <a:off x="8493943" y="10126322"/>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852" name="方程式"/>
          <p:cNvSpPr txBox="1"/>
          <p:nvPr/>
        </p:nvSpPr>
        <p:spPr>
          <a:xfrm>
            <a:off x="15425436" y="7657883"/>
            <a:ext cx="466222" cy="64073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h</m:t>
                      </m:r>
                    </m:e>
                    <m:sub>
                      <m:r>
                        <a:rPr xmlns:a="http://schemas.openxmlformats.org/drawingml/2006/main" sz="4700" i="1">
                          <a:solidFill>
                            <a:srgbClr val="000000"/>
                          </a:solidFill>
                          <a:latin typeface="Cambria Math" panose="02040503050406030204" pitchFamily="18" charset="0"/>
                        </a:rPr>
                        <m:t>2</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853" name="方程式"/>
          <p:cNvSpPr txBox="1"/>
          <p:nvPr/>
        </p:nvSpPr>
        <p:spPr>
          <a:xfrm>
            <a:off x="13710994" y="7657883"/>
            <a:ext cx="508059" cy="64073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μ</m:t>
                      </m:r>
                    </m:e>
                    <m:sub>
                      <m:r>
                        <a:rPr xmlns:a="http://schemas.openxmlformats.org/drawingml/2006/main" sz="4700" i="1">
                          <a:solidFill>
                            <a:srgbClr val="000000"/>
                          </a:solidFill>
                          <a:latin typeface="Cambria Math" panose="02040503050406030204" pitchFamily="18" charset="0"/>
                        </a:rPr>
                        <m:t>2</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854" name="楕円"/>
          <p:cNvSpPr/>
          <p:nvPr/>
        </p:nvSpPr>
        <p:spPr>
          <a:xfrm>
            <a:off x="12944433" y="9338310"/>
            <a:ext cx="4030638"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55" name="方程式"/>
          <p:cNvSpPr txBox="1"/>
          <p:nvPr/>
        </p:nvSpPr>
        <p:spPr>
          <a:xfrm>
            <a:off x="14768171" y="9771558"/>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856" name="tanh"/>
          <p:cNvSpPr txBox="1"/>
          <p:nvPr/>
        </p:nvSpPr>
        <p:spPr>
          <a:xfrm>
            <a:off x="14335615" y="6819784"/>
            <a:ext cx="10340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tanh</a:t>
            </a:r>
          </a:p>
        </p:txBody>
      </p:sp>
      <p:sp>
        <p:nvSpPr>
          <p:cNvPr id="857" name="角丸四角形"/>
          <p:cNvSpPr/>
          <p:nvPr/>
        </p:nvSpPr>
        <p:spPr>
          <a:xfrm>
            <a:off x="13120806" y="545077"/>
            <a:ext cx="3153389" cy="3263678"/>
          </a:xfrm>
          <a:prstGeom prst="roundRect">
            <a:avLst>
              <a:gd name="adj" fmla="val 22205"/>
            </a:avLst>
          </a:prstGeom>
          <a:ln w="508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58" name="方程式"/>
          <p:cNvSpPr txBox="1"/>
          <p:nvPr/>
        </p:nvSpPr>
        <p:spPr>
          <a:xfrm>
            <a:off x="14613039" y="3054424"/>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859" name="方程式"/>
          <p:cNvSpPr txBox="1"/>
          <p:nvPr/>
        </p:nvSpPr>
        <p:spPr>
          <a:xfrm>
            <a:off x="14418757" y="1899804"/>
            <a:ext cx="784952" cy="606997"/>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0000"/>
                          </a:solidFill>
                          <a:latin typeface="Cambria Math" panose="02040503050406030204" pitchFamily="18" charset="0"/>
                        </a:rPr>
                        <m:t>h</m:t>
                      </m:r>
                    </m:e>
                    <m:sub>
                      <m:r>
                        <a:rPr xmlns:a="http://schemas.openxmlformats.org/drawingml/2006/main" sz="4100" i="1">
                          <a:solidFill>
                            <a:srgbClr val="000000"/>
                          </a:solidFill>
                          <a:latin typeface="Cambria Math" panose="02040503050406030204" pitchFamily="18" charset="0"/>
                        </a:rPr>
                        <m:t>2</m:t>
                      </m:r>
                    </m:sub>
                    <m:sup>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1</m:t>
                      </m:r>
                    </m:sup>
                  </m:sSubSup>
                </m:oMath>
              </m:oMathPara>
            </a14:m>
            <a:endParaRPr sz="4100"/>
          </a:p>
        </p:txBody>
      </p:sp>
      <p:sp>
        <p:nvSpPr>
          <p:cNvPr id="860" name="方程式"/>
          <p:cNvSpPr txBox="1"/>
          <p:nvPr/>
        </p:nvSpPr>
        <p:spPr>
          <a:xfrm>
            <a:off x="14418757" y="855063"/>
            <a:ext cx="779213" cy="606996"/>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0000"/>
                          </a:solidFill>
                          <a:latin typeface="Cambria Math" panose="02040503050406030204" pitchFamily="18" charset="0"/>
                        </a:rPr>
                        <m:t>h</m:t>
                      </m:r>
                    </m:e>
                    <m:sub>
                      <m:r>
                        <a:rPr xmlns:a="http://schemas.openxmlformats.org/drawingml/2006/main" sz="4100" i="1">
                          <a:solidFill>
                            <a:srgbClr val="000000"/>
                          </a:solidFill>
                          <a:latin typeface="Cambria Math" panose="02040503050406030204" pitchFamily="18" charset="0"/>
                        </a:rPr>
                        <m:t>1</m:t>
                      </m:r>
                    </m:sub>
                    <m:sup>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1</m:t>
                      </m:r>
                    </m:sup>
                  </m:sSubSup>
                </m:oMath>
              </m:oMathPara>
            </a14:m>
            <a:endParaRPr sz="4100"/>
          </a:p>
        </p:txBody>
      </p:sp>
      <p:sp>
        <p:nvSpPr>
          <p:cNvPr id="861" name="楕円"/>
          <p:cNvSpPr/>
          <p:nvPr/>
        </p:nvSpPr>
        <p:spPr>
          <a:xfrm>
            <a:off x="12837314" y="5496205"/>
            <a:ext cx="4030639" cy="1270001"/>
          </a:xfrm>
          <a:prstGeom prst="ellipse">
            <a:avLst/>
          </a:prstGeom>
          <a:solidFill>
            <a:srgbClr val="FFFFFF"/>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862" name="線"/>
          <p:cNvSpPr/>
          <p:nvPr/>
        </p:nvSpPr>
        <p:spPr>
          <a:xfrm flipV="1">
            <a:off x="14852632" y="5491345"/>
            <a:ext cx="1" cy="1270169"/>
          </a:xfrm>
          <a:prstGeom prst="line">
            <a:avLst/>
          </a:prstGeom>
          <a:ln w="25400">
            <a:solidFill>
              <a:srgbClr val="000000"/>
            </a:solidFill>
            <a:miter lim="400000"/>
          </a:ln>
        </p:spPr>
        <p:txBody>
          <a:bodyPr lIns="50800" tIns="50800" rIns="50800" bIns="50800" anchor="ctr"/>
          <a:lstStyle/>
          <a:p>
            <a:pPr/>
          </a:p>
        </p:txBody>
      </p:sp>
      <p:sp>
        <p:nvSpPr>
          <p:cNvPr id="863" name="方程式"/>
          <p:cNvSpPr txBox="1"/>
          <p:nvPr/>
        </p:nvSpPr>
        <p:spPr>
          <a:xfrm>
            <a:off x="15425436" y="5810840"/>
            <a:ext cx="443593" cy="64073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h</m:t>
                      </m:r>
                    </m:e>
                    <m:sub>
                      <m:r>
                        <a:rPr xmlns:a="http://schemas.openxmlformats.org/drawingml/2006/main" sz="4700" i="1">
                          <a:solidFill>
                            <a:srgbClr val="000000"/>
                          </a:solidFill>
                          <a:latin typeface="Cambria Math" panose="02040503050406030204" pitchFamily="18" charset="0"/>
                        </a:rPr>
                        <m:t>1</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864" name="方程式"/>
          <p:cNvSpPr txBox="1"/>
          <p:nvPr/>
        </p:nvSpPr>
        <p:spPr>
          <a:xfrm>
            <a:off x="13759752" y="5779595"/>
            <a:ext cx="490151" cy="64073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μ</m:t>
                      </m:r>
                    </m:e>
                    <m:sub>
                      <m:r>
                        <a:rPr xmlns:a="http://schemas.openxmlformats.org/drawingml/2006/main" sz="4700" i="1">
                          <a:solidFill>
                            <a:srgbClr val="000000"/>
                          </a:solidFill>
                          <a:latin typeface="Cambria Math" panose="02040503050406030204" pitchFamily="18" charset="0"/>
                        </a:rPr>
                        <m:t>1</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865" name="方程式"/>
          <p:cNvSpPr txBox="1"/>
          <p:nvPr/>
        </p:nvSpPr>
        <p:spPr>
          <a:xfrm>
            <a:off x="20142007" y="6711870"/>
            <a:ext cx="490152" cy="64666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μ</m:t>
                      </m:r>
                    </m:e>
                    <m:sub>
                      <m:r>
                        <a:rPr xmlns:a="http://schemas.openxmlformats.org/drawingml/2006/main" sz="4700" i="1">
                          <a:solidFill>
                            <a:srgbClr val="000000"/>
                          </a:solidFill>
                          <a:latin typeface="Cambria Math" panose="02040503050406030204" pitchFamily="18" charset="0"/>
                        </a:rPr>
                        <m:t>3</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866" name="方程式"/>
          <p:cNvSpPr txBox="1"/>
          <p:nvPr/>
        </p:nvSpPr>
        <p:spPr>
          <a:xfrm>
            <a:off x="21753969" y="6686717"/>
            <a:ext cx="435834" cy="575210"/>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000000"/>
                          </a:solidFill>
                          <a:latin typeface="Cambria Math" panose="02040503050406030204" pitchFamily="18" charset="0"/>
                        </a:rPr>
                        <m:t>y</m:t>
                      </m:r>
                    </m:e>
                    <m:sup>
                      <m:r>
                        <a:rPr xmlns:a="http://schemas.openxmlformats.org/drawingml/2006/main" sz="4700" i="1">
                          <a:solidFill>
                            <a:srgbClr val="000000"/>
                          </a:solidFill>
                          <a:latin typeface="Cambria Math" panose="02040503050406030204" pitchFamily="18" charset="0"/>
                        </a:rPr>
                        <m:t>t</m:t>
                      </m:r>
                    </m:sup>
                  </m:sSup>
                </m:oMath>
              </m:oMathPara>
            </a14:m>
            <a:endParaRPr sz="4700"/>
          </a:p>
        </p:txBody>
      </p:sp>
      <p:grpSp>
        <p:nvGrpSpPr>
          <p:cNvPr id="879" name="グループ"/>
          <p:cNvGrpSpPr/>
          <p:nvPr/>
        </p:nvGrpSpPr>
        <p:grpSpPr>
          <a:xfrm>
            <a:off x="9513365" y="4238757"/>
            <a:ext cx="3429599" cy="6090086"/>
            <a:chOff x="0" y="0"/>
            <a:chExt cx="3429598" cy="6090084"/>
          </a:xfrm>
        </p:grpSpPr>
        <p:sp>
          <p:nvSpPr>
            <p:cNvPr id="867" name="線"/>
            <p:cNvSpPr/>
            <p:nvPr/>
          </p:nvSpPr>
          <p:spPr>
            <a:xfrm>
              <a:off x="1347" y="2615"/>
              <a:ext cx="3319599" cy="189463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68" name="線"/>
            <p:cNvSpPr/>
            <p:nvPr/>
          </p:nvSpPr>
          <p:spPr>
            <a:xfrm>
              <a:off x="32638" y="1174095"/>
              <a:ext cx="3283263" cy="727508"/>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69" name="線"/>
            <p:cNvSpPr/>
            <p:nvPr/>
          </p:nvSpPr>
          <p:spPr>
            <a:xfrm flipV="1">
              <a:off x="19062" y="1897404"/>
              <a:ext cx="3324333" cy="463987"/>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0" name="線"/>
            <p:cNvSpPr/>
            <p:nvPr/>
          </p:nvSpPr>
          <p:spPr>
            <a:xfrm flipV="1">
              <a:off x="33866" y="1903181"/>
              <a:ext cx="3295017" cy="1642961"/>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1" name="線"/>
            <p:cNvSpPr/>
            <p:nvPr/>
          </p:nvSpPr>
          <p:spPr>
            <a:xfrm flipV="1">
              <a:off x="0" y="1902210"/>
              <a:ext cx="3321825" cy="2820377"/>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2" name="線"/>
            <p:cNvSpPr/>
            <p:nvPr/>
          </p:nvSpPr>
          <p:spPr>
            <a:xfrm flipV="1">
              <a:off x="48694" y="1908915"/>
              <a:ext cx="3278714" cy="415712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3" name="線"/>
            <p:cNvSpPr/>
            <p:nvPr/>
          </p:nvSpPr>
          <p:spPr>
            <a:xfrm>
              <a:off x="8729" y="-1"/>
              <a:ext cx="3417742" cy="373224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4" name="線"/>
            <p:cNvSpPr/>
            <p:nvPr/>
          </p:nvSpPr>
          <p:spPr>
            <a:xfrm>
              <a:off x="32227" y="1173232"/>
              <a:ext cx="3386223" cy="2565174"/>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5" name="線"/>
            <p:cNvSpPr/>
            <p:nvPr/>
          </p:nvSpPr>
          <p:spPr>
            <a:xfrm>
              <a:off x="33935" y="2368342"/>
              <a:ext cx="3393387" cy="138390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6" name="線"/>
            <p:cNvSpPr/>
            <p:nvPr/>
          </p:nvSpPr>
          <p:spPr>
            <a:xfrm>
              <a:off x="44261" y="3556126"/>
              <a:ext cx="3342670" cy="182291"/>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7" name="線"/>
            <p:cNvSpPr/>
            <p:nvPr/>
          </p:nvSpPr>
          <p:spPr>
            <a:xfrm flipV="1">
              <a:off x="10870" y="3730659"/>
              <a:ext cx="3380710" cy="998126"/>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78" name="線"/>
            <p:cNvSpPr/>
            <p:nvPr/>
          </p:nvSpPr>
          <p:spPr>
            <a:xfrm flipV="1">
              <a:off x="45655" y="3730478"/>
              <a:ext cx="3383944" cy="2359607"/>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grpSp>
        <p:nvGrpSpPr>
          <p:cNvPr id="882" name="グループ"/>
          <p:cNvGrpSpPr/>
          <p:nvPr/>
        </p:nvGrpSpPr>
        <p:grpSpPr>
          <a:xfrm>
            <a:off x="13710994" y="5776606"/>
            <a:ext cx="538909" cy="2519020"/>
            <a:chOff x="0" y="0"/>
            <a:chExt cx="538908" cy="2519018"/>
          </a:xfrm>
        </p:grpSpPr>
        <p:sp>
          <p:nvSpPr>
            <p:cNvPr id="880" name="方程式"/>
            <p:cNvSpPr txBox="1"/>
            <p:nvPr/>
          </p:nvSpPr>
          <p:spPr>
            <a:xfrm>
              <a:off x="0" y="1878288"/>
              <a:ext cx="508059" cy="64073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μ</m:t>
                        </m:r>
                      </m:e>
                      <m:sub>
                        <m:r>
                          <a:rPr xmlns:a="http://schemas.openxmlformats.org/drawingml/2006/main" sz="4700" i="1">
                            <a:solidFill>
                              <a:srgbClr val="ED220B"/>
                            </a:solidFill>
                            <a:latin typeface="Cambria Math" panose="02040503050406030204" pitchFamily="18" charset="0"/>
                          </a:rPr>
                          <m:t>2</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sp>
          <p:nvSpPr>
            <p:cNvPr id="881" name="方程式"/>
            <p:cNvSpPr txBox="1"/>
            <p:nvPr/>
          </p:nvSpPr>
          <p:spPr>
            <a:xfrm>
              <a:off x="48758" y="0"/>
              <a:ext cx="490151" cy="64073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μ</m:t>
                        </m:r>
                      </m:e>
                      <m:sub>
                        <m:r>
                          <a:rPr xmlns:a="http://schemas.openxmlformats.org/drawingml/2006/main" sz="4700" i="1">
                            <a:solidFill>
                              <a:srgbClr val="ED220B"/>
                            </a:solidFill>
                            <a:latin typeface="Cambria Math" panose="02040503050406030204" pitchFamily="18" charset="0"/>
                          </a:rPr>
                          <m:t>1</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885" name="グループ"/>
          <p:cNvGrpSpPr/>
          <p:nvPr/>
        </p:nvGrpSpPr>
        <p:grpSpPr>
          <a:xfrm>
            <a:off x="14610072" y="5829952"/>
            <a:ext cx="596630" cy="2435902"/>
            <a:chOff x="0" y="0"/>
            <a:chExt cx="596628" cy="2435900"/>
          </a:xfrm>
        </p:grpSpPr>
        <p:sp>
          <p:nvSpPr>
            <p:cNvPr id="883" name="矢印"/>
            <p:cNvSpPr/>
            <p:nvPr/>
          </p:nvSpPr>
          <p:spPr>
            <a:xfrm>
              <a:off x="0" y="0"/>
              <a:ext cx="596629" cy="575209"/>
            </a:xfrm>
            <a:prstGeom prst="rightArrow">
              <a:avLst>
                <a:gd name="adj1" fmla="val 32000"/>
                <a:gd name="adj2" fmla="val 66383"/>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884" name="矢印"/>
            <p:cNvSpPr/>
            <p:nvPr/>
          </p:nvSpPr>
          <p:spPr>
            <a:xfrm>
              <a:off x="0" y="1860691"/>
              <a:ext cx="596629" cy="575210"/>
            </a:xfrm>
            <a:prstGeom prst="rightArrow">
              <a:avLst>
                <a:gd name="adj1" fmla="val 32000"/>
                <a:gd name="adj2" fmla="val 66383"/>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888" name="グループ"/>
          <p:cNvGrpSpPr/>
          <p:nvPr/>
        </p:nvGrpSpPr>
        <p:grpSpPr>
          <a:xfrm>
            <a:off x="15423670" y="5813188"/>
            <a:ext cx="466223" cy="2487774"/>
            <a:chOff x="0" y="0"/>
            <a:chExt cx="466221" cy="2487773"/>
          </a:xfrm>
        </p:grpSpPr>
        <p:sp>
          <p:nvSpPr>
            <p:cNvPr id="886" name="方程式"/>
            <p:cNvSpPr txBox="1"/>
            <p:nvPr/>
          </p:nvSpPr>
          <p:spPr>
            <a:xfrm>
              <a:off x="0" y="1847043"/>
              <a:ext cx="466222" cy="64073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2</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sp>
          <p:nvSpPr>
            <p:cNvPr id="887" name="方程式"/>
            <p:cNvSpPr txBox="1"/>
            <p:nvPr/>
          </p:nvSpPr>
          <p:spPr>
            <a:xfrm>
              <a:off x="0" y="0"/>
              <a:ext cx="443593" cy="64073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1</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891" name="グループ"/>
          <p:cNvGrpSpPr/>
          <p:nvPr/>
        </p:nvGrpSpPr>
        <p:grpSpPr>
          <a:xfrm>
            <a:off x="15521350" y="1139766"/>
            <a:ext cx="1483794" cy="6267955"/>
            <a:chOff x="0" y="0"/>
            <a:chExt cx="1483793" cy="6267954"/>
          </a:xfrm>
        </p:grpSpPr>
        <p:sp>
          <p:nvSpPr>
            <p:cNvPr id="889" name="線"/>
            <p:cNvSpPr/>
            <p:nvPr/>
          </p:nvSpPr>
          <p:spPr>
            <a:xfrm>
              <a:off x="45029" y="0"/>
              <a:ext cx="1438765" cy="4517204"/>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5">
                  <a:hueOff val="-82419"/>
                  <a:satOff val="-9513"/>
                  <a:lumOff val="-16343"/>
                </a:schemeClr>
              </a:solidFill>
              <a:prstDash val="sysDot"/>
              <a:miter lim="400000"/>
              <a:tailEnd type="triangle" w="med" len="med"/>
            </a:ln>
            <a:effectLst/>
          </p:spPr>
          <p:txBody>
            <a:bodyPr wrap="square" lIns="50800" tIns="50800" rIns="50800" bIns="50800" numCol="1" anchor="ctr">
              <a:noAutofit/>
            </a:bodyPr>
            <a:lstStyle/>
            <a:p>
              <a:pPr/>
            </a:p>
          </p:txBody>
        </p:sp>
        <p:sp>
          <p:nvSpPr>
            <p:cNvPr id="890" name="線"/>
            <p:cNvSpPr/>
            <p:nvPr/>
          </p:nvSpPr>
          <p:spPr>
            <a:xfrm>
              <a:off x="0" y="1061829"/>
              <a:ext cx="1438764" cy="5206126"/>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5">
                  <a:hueOff val="-82419"/>
                  <a:satOff val="-9513"/>
                  <a:lumOff val="-16343"/>
                </a:schemeClr>
              </a:solidFill>
              <a:prstDash val="sysDot"/>
              <a:miter lim="400000"/>
              <a:tailEnd type="triangle" w="med" len="med"/>
            </a:ln>
            <a:effectLst/>
          </p:spPr>
          <p:txBody>
            <a:bodyPr wrap="square" lIns="50800" tIns="50800" rIns="50800" bIns="50800" numCol="1" anchor="ctr">
              <a:noAutofit/>
            </a:bodyPr>
            <a:lstStyle/>
            <a:p>
              <a:pPr/>
            </a:p>
          </p:txBody>
        </p:sp>
      </p:grpSp>
      <p:grpSp>
        <p:nvGrpSpPr>
          <p:cNvPr id="895" name="グループ"/>
          <p:cNvGrpSpPr/>
          <p:nvPr/>
        </p:nvGrpSpPr>
        <p:grpSpPr>
          <a:xfrm>
            <a:off x="16871506" y="6129502"/>
            <a:ext cx="2596814" cy="3848509"/>
            <a:chOff x="0" y="0"/>
            <a:chExt cx="2596812" cy="3848508"/>
          </a:xfrm>
        </p:grpSpPr>
        <p:sp>
          <p:nvSpPr>
            <p:cNvPr id="892" name="線"/>
            <p:cNvSpPr/>
            <p:nvPr/>
          </p:nvSpPr>
          <p:spPr>
            <a:xfrm>
              <a:off x="0" y="0"/>
              <a:ext cx="2586736" cy="933586"/>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93" name="線"/>
            <p:cNvSpPr/>
            <p:nvPr/>
          </p:nvSpPr>
          <p:spPr>
            <a:xfrm flipV="1">
              <a:off x="99894" y="932852"/>
              <a:ext cx="2496919" cy="93993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894" name="線"/>
            <p:cNvSpPr/>
            <p:nvPr/>
          </p:nvSpPr>
          <p:spPr>
            <a:xfrm flipV="1">
              <a:off x="93998" y="952389"/>
              <a:ext cx="2485244" cy="289612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sp>
        <p:nvSpPr>
          <p:cNvPr id="896" name="方程式"/>
          <p:cNvSpPr txBox="1"/>
          <p:nvPr/>
        </p:nvSpPr>
        <p:spPr>
          <a:xfrm>
            <a:off x="20142007" y="6712784"/>
            <a:ext cx="490152" cy="64666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μ</m:t>
                      </m:r>
                    </m:e>
                    <m:sub>
                      <m:r>
                        <a:rPr xmlns:a="http://schemas.openxmlformats.org/drawingml/2006/main" sz="4700" i="1">
                          <a:solidFill>
                            <a:srgbClr val="ED220B"/>
                          </a:solidFill>
                          <a:latin typeface="Cambria Math" panose="02040503050406030204" pitchFamily="18" charset="0"/>
                        </a:rPr>
                        <m:t>3</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sp>
        <p:nvSpPr>
          <p:cNvPr id="897" name="方程式"/>
          <p:cNvSpPr txBox="1"/>
          <p:nvPr/>
        </p:nvSpPr>
        <p:spPr>
          <a:xfrm>
            <a:off x="21753969" y="6686717"/>
            <a:ext cx="435834" cy="575210"/>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ED220B"/>
                          </a:solidFill>
                          <a:latin typeface="Cambria Math" panose="02040503050406030204" pitchFamily="18" charset="0"/>
                        </a:rPr>
                        <m:t>y</m:t>
                      </m:r>
                    </m:e>
                    <m:sup>
                      <m:r>
                        <a:rPr xmlns:a="http://schemas.openxmlformats.org/drawingml/2006/main" sz="4700" i="1">
                          <a:solidFill>
                            <a:srgbClr val="ED220B"/>
                          </a:solidFill>
                          <a:latin typeface="Cambria Math" panose="02040503050406030204" pitchFamily="18" charset="0"/>
                        </a:rPr>
                        <m:t>t</m:t>
                      </m:r>
                    </m:sup>
                  </m:sSup>
                </m:oMath>
              </m:oMathPara>
            </a14:m>
            <a:endParaRPr sz="4700">
              <a:solidFill>
                <a:srgbClr val="EE220C"/>
              </a:solidFill>
            </a:endParaRPr>
          </a:p>
        </p:txBody>
      </p:sp>
      <p:grpSp>
        <p:nvGrpSpPr>
          <p:cNvPr id="900" name="グループ"/>
          <p:cNvGrpSpPr/>
          <p:nvPr/>
        </p:nvGrpSpPr>
        <p:grpSpPr>
          <a:xfrm>
            <a:off x="13856633" y="771210"/>
            <a:ext cx="1681735" cy="774701"/>
            <a:chOff x="0" y="0"/>
            <a:chExt cx="1681733" cy="774700"/>
          </a:xfrm>
        </p:grpSpPr>
        <p:sp>
          <p:nvSpPr>
            <p:cNvPr id="898"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899" name="方程式"/>
            <p:cNvSpPr txBox="1"/>
            <p:nvPr/>
          </p:nvSpPr>
          <p:spPr>
            <a:xfrm>
              <a:off x="619070" y="66984"/>
              <a:ext cx="443593" cy="64073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1</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903" name="グループ"/>
          <p:cNvGrpSpPr/>
          <p:nvPr/>
        </p:nvGrpSpPr>
        <p:grpSpPr>
          <a:xfrm>
            <a:off x="13856633" y="1815952"/>
            <a:ext cx="1681735" cy="774701"/>
            <a:chOff x="0" y="0"/>
            <a:chExt cx="1681733" cy="774700"/>
          </a:xfrm>
        </p:grpSpPr>
        <p:sp>
          <p:nvSpPr>
            <p:cNvPr id="901"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902" name="方程式"/>
            <p:cNvSpPr txBox="1"/>
            <p:nvPr/>
          </p:nvSpPr>
          <p:spPr>
            <a:xfrm>
              <a:off x="607755" y="66984"/>
              <a:ext cx="466222" cy="64073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2</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907" name="グループ"/>
          <p:cNvGrpSpPr/>
          <p:nvPr/>
        </p:nvGrpSpPr>
        <p:grpSpPr>
          <a:xfrm>
            <a:off x="1229036" y="5234697"/>
            <a:ext cx="5155339" cy="2305080"/>
            <a:chOff x="-195933" y="0"/>
            <a:chExt cx="5155338" cy="2305078"/>
          </a:xfrm>
        </p:grpSpPr>
        <p:sp>
          <p:nvSpPr>
            <p:cNvPr id="904" name="[[ 1  1  1  1  1 ]"/>
            <p:cNvSpPr txBox="1"/>
            <p:nvPr/>
          </p:nvSpPr>
          <p:spPr>
            <a:xfrm>
              <a:off x="-195934" y="0"/>
              <a:ext cx="5092663"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5">
                      <a:hueOff val="-82419"/>
                      <a:satOff val="-9513"/>
                      <a:lumOff val="-16343"/>
                    </a:schemeClr>
                  </a:solidFill>
                </a:defRPr>
              </a:lvl1pPr>
            </a:lstStyle>
            <a:p>
              <a:pPr/>
              <a:r>
                <a:t>[[ 1  1  1  1  1 ] </a:t>
              </a:r>
            </a:p>
          </p:txBody>
        </p:sp>
        <p:sp>
          <p:nvSpPr>
            <p:cNvPr id="905" name="[ 2  2  2  2  2 ]"/>
            <p:cNvSpPr txBox="1"/>
            <p:nvPr/>
          </p:nvSpPr>
          <p:spPr>
            <a:xfrm>
              <a:off x="7564" y="831278"/>
              <a:ext cx="4853777"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1">
                      <a:lumOff val="-13575"/>
                    </a:schemeClr>
                  </a:solidFill>
                </a:defRPr>
              </a:lvl1pPr>
            </a:lstStyle>
            <a:p>
              <a:pPr/>
              <a:r>
                <a:t>[ 2  2  2  2  2 ] </a:t>
              </a:r>
            </a:p>
          </p:txBody>
        </p:sp>
        <p:sp>
          <p:nvSpPr>
            <p:cNvPr id="906" name="[ 3  3  3  3  3 ]]"/>
            <p:cNvSpPr txBox="1"/>
            <p:nvPr/>
          </p:nvSpPr>
          <p:spPr>
            <a:xfrm>
              <a:off x="105629" y="1670079"/>
              <a:ext cx="4853777"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3">
                      <a:hueOff val="914337"/>
                      <a:satOff val="31515"/>
                      <a:lumOff val="-30790"/>
                    </a:schemeClr>
                  </a:solidFill>
                </a:defRPr>
              </a:lvl1pPr>
            </a:lstStyle>
            <a:p>
              <a:pPr/>
              <a:r>
                <a:t>[ 3  3  3  3  3 ]] </a:t>
              </a:r>
            </a:p>
          </p:txBody>
        </p:sp>
      </p:grpSp>
      <p:sp>
        <p:nvSpPr>
          <p:cNvPr id="908" name="1"/>
          <p:cNvSpPr txBox="1"/>
          <p:nvPr/>
        </p:nvSpPr>
        <p:spPr>
          <a:xfrm>
            <a:off x="2161804" y="5234789"/>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09" name="1"/>
          <p:cNvSpPr txBox="1"/>
          <p:nvPr/>
        </p:nvSpPr>
        <p:spPr>
          <a:xfrm>
            <a:off x="2904300" y="5245485"/>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10" name="1"/>
          <p:cNvSpPr txBox="1"/>
          <p:nvPr/>
        </p:nvSpPr>
        <p:spPr>
          <a:xfrm>
            <a:off x="3638267" y="523104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11" name="1"/>
          <p:cNvSpPr txBox="1"/>
          <p:nvPr/>
        </p:nvSpPr>
        <p:spPr>
          <a:xfrm>
            <a:off x="4365013" y="523104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12" name="1"/>
          <p:cNvSpPr txBox="1"/>
          <p:nvPr/>
        </p:nvSpPr>
        <p:spPr>
          <a:xfrm>
            <a:off x="5103439" y="5234789"/>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13" name="線"/>
          <p:cNvSpPr/>
          <p:nvPr/>
        </p:nvSpPr>
        <p:spPr>
          <a:xfrm flipV="1">
            <a:off x="21169880" y="6424913"/>
            <a:ext cx="1" cy="1228486"/>
          </a:xfrm>
          <a:prstGeom prst="line">
            <a:avLst/>
          </a:prstGeom>
          <a:ln w="25400">
            <a:solidFill>
              <a:srgbClr val="000000"/>
            </a:solidFill>
            <a:miter lim="400000"/>
          </a:ln>
        </p:spPr>
        <p:txBody>
          <a:bodyPr lIns="50800" tIns="50800" rIns="50800" bIns="50800" anchor="ctr"/>
          <a:lstStyle/>
          <a:p>
            <a:pPr/>
          </a:p>
        </p:txBody>
      </p:sp>
      <p:sp>
        <p:nvSpPr>
          <p:cNvPr id="914" name="楕円"/>
          <p:cNvSpPr/>
          <p:nvPr/>
        </p:nvSpPr>
        <p:spPr>
          <a:xfrm>
            <a:off x="19474132" y="6424900"/>
            <a:ext cx="3391499" cy="1246006"/>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15" name="矢印"/>
          <p:cNvSpPr/>
          <p:nvPr/>
        </p:nvSpPr>
        <p:spPr>
          <a:xfrm>
            <a:off x="20965866" y="6782759"/>
            <a:ext cx="490151" cy="530288"/>
          </a:xfrm>
          <a:prstGeom prst="rightArrow">
            <a:avLst>
              <a:gd name="adj1" fmla="val 37127"/>
              <a:gd name="adj2" fmla="val 54146"/>
            </a:avLst>
          </a:prstGeom>
          <a:solidFill>
            <a:schemeClr val="accent5">
              <a:hueOff val="-82419"/>
              <a:satOff val="-9513"/>
              <a:lumOff val="-16343"/>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16" name="1"/>
          <p:cNvSpPr txBox="1"/>
          <p:nvPr/>
        </p:nvSpPr>
        <p:spPr>
          <a:xfrm>
            <a:off x="2161804" y="5236067"/>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17" name="1"/>
          <p:cNvSpPr txBox="1"/>
          <p:nvPr/>
        </p:nvSpPr>
        <p:spPr>
          <a:xfrm>
            <a:off x="2902927" y="5241882"/>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18" name="1"/>
          <p:cNvSpPr txBox="1"/>
          <p:nvPr/>
        </p:nvSpPr>
        <p:spPr>
          <a:xfrm>
            <a:off x="3638267" y="523423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19" name="1"/>
          <p:cNvSpPr txBox="1"/>
          <p:nvPr/>
        </p:nvSpPr>
        <p:spPr>
          <a:xfrm>
            <a:off x="4370853" y="5232274"/>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20" name="1"/>
          <p:cNvSpPr txBox="1"/>
          <p:nvPr/>
        </p:nvSpPr>
        <p:spPr>
          <a:xfrm>
            <a:off x="5103481" y="5231516"/>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921" name="model = Sequential()…"/>
          <p:cNvSpPr txBox="1"/>
          <p:nvPr/>
        </p:nvSpPr>
        <p:spPr>
          <a:xfrm>
            <a:off x="717868" y="347723"/>
            <a:ext cx="10281032" cy="3124200"/>
          </a:xfrm>
          <a:prstGeom prst="rect">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400">
                <a:solidFill>
                  <a:srgbClr val="FFFFFF"/>
                </a:solidFill>
                <a:latin typeface="+mn-lt"/>
                <a:ea typeface="+mn-ea"/>
                <a:cs typeface="+mn-cs"/>
                <a:sym typeface="ヒラギノ角ゴ ProN W3"/>
              </a:defRPr>
            </a:pPr>
            <a:r>
              <a:t>model = Sequential()</a:t>
            </a:r>
          </a:p>
          <a:p>
            <a:pPr algn="l">
              <a:defRPr sz="3400">
                <a:solidFill>
                  <a:srgbClr val="FFFFFF"/>
                </a:solidFill>
                <a:latin typeface="+mn-lt"/>
                <a:ea typeface="+mn-ea"/>
                <a:cs typeface="+mn-cs"/>
                <a:sym typeface="ヒラギノ角ゴ ProN W3"/>
              </a:defRPr>
            </a:pPr>
            <a:r>
              <a:t>model.add(SimpleRNN(2, input_shape=(3, 5), </a:t>
            </a:r>
          </a:p>
          <a:p>
            <a:pPr algn="l">
              <a:defRPr sz="3400">
                <a:solidFill>
                  <a:srgbClr val="FFFFFF"/>
                </a:solidFill>
                <a:latin typeface="+mn-lt"/>
                <a:ea typeface="+mn-ea"/>
                <a:cs typeface="+mn-cs"/>
                <a:sym typeface="ヒラギノ角ゴ ProN W3"/>
              </a:defRPr>
            </a:pPr>
            <a:r>
              <a:t>　　　　　　　　　　　　return_sequence=True)</a:t>
            </a:r>
          </a:p>
          <a:p>
            <a:pPr algn="l">
              <a:defRPr sz="3400">
                <a:solidFill>
                  <a:srgbClr val="FFFFFF"/>
                </a:solidFill>
                <a:latin typeface="+mn-lt"/>
                <a:ea typeface="+mn-ea"/>
                <a:cs typeface="+mn-cs"/>
                <a:sym typeface="ヒラギノ角ゴ ProN W3"/>
              </a:defRPr>
            </a:pPr>
            <a:r>
              <a:t>model.add(Dense(1,activation=“sigmoid”))</a:t>
            </a:r>
          </a:p>
          <a:p>
            <a:pPr algn="l">
              <a:defRPr sz="3400">
                <a:solidFill>
                  <a:srgbClr val="FFFFFF"/>
                </a:solidFill>
                <a:latin typeface="+mn-lt"/>
                <a:ea typeface="+mn-ea"/>
                <a:cs typeface="+mn-cs"/>
                <a:sym typeface="ヒラギノ角ゴ ProN W3"/>
              </a:defRPr>
            </a:pPr>
            <a:r>
              <a:t>model.summary()</a:t>
            </a:r>
          </a:p>
        </p:txBody>
      </p:sp>
      <p:sp>
        <p:nvSpPr>
          <p:cNvPr id="922" name="RNNの推論…"/>
          <p:cNvSpPr txBox="1"/>
          <p:nvPr/>
        </p:nvSpPr>
        <p:spPr>
          <a:xfrm>
            <a:off x="18746004" y="691019"/>
            <a:ext cx="4034220" cy="1924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700"/>
            </a:pPr>
            <a:r>
              <a:t>RNNの推論</a:t>
            </a:r>
          </a:p>
          <a:p>
            <a:pPr>
              <a:defRPr sz="5700"/>
            </a:pPr>
            <a:r>
              <a:t>のイメージ</a:t>
            </a:r>
          </a:p>
        </p:txBody>
      </p:sp>
      <p:sp>
        <p:nvSpPr>
          <p:cNvPr id="923" name="スライド番号"/>
          <p:cNvSpPr txBox="1"/>
          <p:nvPr>
            <p:ph type="sldNum" sz="quarter" idx="2"/>
          </p:nvPr>
        </p:nvSpPr>
        <p:spPr>
          <a:xfrm>
            <a:off x="23210646" y="12918716"/>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49191 -0.096095" origin="layout" pathEditMode="relative">
                                      <p:cBhvr>
                                        <p:cTn id="6" dur="1000" fill="hold"/>
                                        <p:tgtEl>
                                          <p:spTgt spid="916"/>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221223 -0.009923" origin="layout" pathEditMode="relative">
                                      <p:cBhvr>
                                        <p:cTn id="9" dur="1000" fill="hold"/>
                                        <p:tgtEl>
                                          <p:spTgt spid="917"/>
                                        </p:tgtEl>
                                        <p:attrNameLst>
                                          <p:attrName>ppt_x</p:attrName>
                                          <p:attrName>ppt_y</p:attrName>
                                        </p:attrNameLst>
                                      </p:cBhvr>
                                    </p:animMotion>
                                  </p:childTnLst>
                                </p:cTn>
                              </p:par>
                            </p:childTnLst>
                          </p:cTn>
                        </p:par>
                        <p:par>
                          <p:cTn id="10" fill="hold">
                            <p:stCondLst>
                              <p:cond delay="0"/>
                            </p:stCondLst>
                            <p:childTnLst>
                              <p:par>
                                <p:cTn id="11" presetClass="path" nodeType="withEffect" presetSubtype="0" presetID="-1" grpId="3" accel="50000" decel="50000" fill="hold">
                                  <p:stCondLst>
                                    <p:cond delay="0"/>
                                  </p:stCondLst>
                                  <p:childTnLst>
                                    <p:animMotion path="M 0.000000 0.000000 L 0.190939 0.077614" origin="layout" pathEditMode="relative">
                                      <p:cBhvr>
                                        <p:cTn id="12" dur="1000" fill="hold"/>
                                        <p:tgtEl>
                                          <p:spTgt spid="918"/>
                                        </p:tgtEl>
                                        <p:attrNameLst>
                                          <p:attrName>ppt_x</p:attrName>
                                          <p:attrName>ppt_y</p:attrName>
                                        </p:attrNameLst>
                                      </p:cBhvr>
                                    </p:animMotion>
                                  </p:childTnLst>
                                </p:cTn>
                              </p:par>
                            </p:childTnLst>
                          </p:cTn>
                        </p:par>
                        <p:par>
                          <p:cTn id="13" fill="hold">
                            <p:stCondLst>
                              <p:cond delay="0"/>
                            </p:stCondLst>
                            <p:childTnLst>
                              <p:par>
                                <p:cTn id="14" presetClass="path" nodeType="withEffect" presetSubtype="0" presetID="-1" grpId="4" accel="50000" decel="50000" fill="hold">
                                  <p:stCondLst>
                                    <p:cond delay="0"/>
                                  </p:stCondLst>
                                  <p:childTnLst>
                                    <p:animMotion path="M 0.000000 0.000000 L 0.161265 0.163899" origin="layout" pathEditMode="relative">
                                      <p:cBhvr>
                                        <p:cTn id="15" dur="1000" fill="hold"/>
                                        <p:tgtEl>
                                          <p:spTgt spid="919"/>
                                        </p:tgtEl>
                                        <p:attrNameLst>
                                          <p:attrName>ppt_x</p:attrName>
                                          <p:attrName>ppt_y</p:attrName>
                                        </p:attrNameLst>
                                      </p:cBhvr>
                                    </p:animMotion>
                                  </p:childTnLst>
                                </p:cTn>
                              </p:par>
                            </p:childTnLst>
                          </p:cTn>
                        </p:par>
                        <p:par>
                          <p:cTn id="16" fill="hold">
                            <p:stCondLst>
                              <p:cond delay="0"/>
                            </p:stCondLst>
                            <p:childTnLst>
                              <p:par>
                                <p:cTn id="17" presetClass="path" nodeType="withEffect" presetSubtype="0" presetID="-1" grpId="5" accel="50000" decel="50000" fill="hold">
                                  <p:stCondLst>
                                    <p:cond delay="0"/>
                                  </p:stCondLst>
                                  <p:childTnLst>
                                    <p:animMotion path="M 0.000000 0.000000 L 0.132075 0.250096" origin="layout" pathEditMode="relative">
                                      <p:cBhvr>
                                        <p:cTn id="18" dur="1000" fill="hold"/>
                                        <p:tgtEl>
                                          <p:spTgt spid="920"/>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6" fill="hold">
                                  <p:stCondLst>
                                    <p:cond delay="0"/>
                                  </p:stCondLst>
                                  <p:iterate type="el" backwards="0">
                                    <p:tmAbs val="0"/>
                                  </p:iterate>
                                  <p:childTnLst>
                                    <p:set>
                                      <p:cBhvr>
                                        <p:cTn id="22" fill="hold"/>
                                        <p:tgtEl>
                                          <p:spTgt spid="879"/>
                                        </p:tgtEl>
                                        <p:attrNameLst>
                                          <p:attrName>style.visibility</p:attrName>
                                        </p:attrNameLst>
                                      </p:cBhvr>
                                      <p:to>
                                        <p:strVal val="visible"/>
                                      </p:to>
                                    </p:set>
                                    <p:animEffect filter="wipe(left)" transition="in">
                                      <p:cBhvr>
                                        <p:cTn id="23" dur="1000"/>
                                        <p:tgtEl>
                                          <p:spTgt spid="879"/>
                                        </p:tgtEl>
                                      </p:cBhvr>
                                    </p:animEffect>
                                  </p:childTnLst>
                                </p:cTn>
                              </p:par>
                            </p:childTnLst>
                          </p:cTn>
                        </p:par>
                        <p:par>
                          <p:cTn id="24" fill="hold">
                            <p:stCondLst>
                              <p:cond delay="1000"/>
                            </p:stCondLst>
                            <p:childTnLst>
                              <p:par>
                                <p:cTn id="25" presetClass="entr" nodeType="afterEffect" presetSubtype="8" presetID="22" grpId="7" fill="hold">
                                  <p:stCondLst>
                                    <p:cond delay="0"/>
                                  </p:stCondLst>
                                  <p:iterate type="el" backwards="0">
                                    <p:tmAbs val="0"/>
                                  </p:iterate>
                                  <p:childTnLst>
                                    <p:set>
                                      <p:cBhvr>
                                        <p:cTn id="26" fill="hold"/>
                                        <p:tgtEl>
                                          <p:spTgt spid="882"/>
                                        </p:tgtEl>
                                        <p:attrNameLst>
                                          <p:attrName>style.visibility</p:attrName>
                                        </p:attrNameLst>
                                      </p:cBhvr>
                                      <p:to>
                                        <p:strVal val="visible"/>
                                      </p:to>
                                    </p:set>
                                    <p:animEffect filter="wipe(left)" transition="in">
                                      <p:cBhvr>
                                        <p:cTn id="27" dur="500"/>
                                        <p:tgtEl>
                                          <p:spTgt spid="882"/>
                                        </p:tgtEl>
                                      </p:cBhvr>
                                    </p:animEffect>
                                  </p:childTnLst>
                                </p:cTn>
                              </p:par>
                            </p:childTnLst>
                          </p:cTn>
                        </p:par>
                        <p:par>
                          <p:cTn id="28" fill="hold">
                            <p:stCondLst>
                              <p:cond delay="1500"/>
                            </p:stCondLst>
                            <p:childTnLst>
                              <p:par>
                                <p:cTn id="29" presetClass="entr" nodeType="afterEffect" presetSubtype="8" presetID="22" grpId="8" fill="hold">
                                  <p:stCondLst>
                                    <p:cond delay="0"/>
                                  </p:stCondLst>
                                  <p:iterate type="el" backwards="0">
                                    <p:tmAbs val="0"/>
                                  </p:iterate>
                                  <p:childTnLst>
                                    <p:set>
                                      <p:cBhvr>
                                        <p:cTn id="30" fill="hold"/>
                                        <p:tgtEl>
                                          <p:spTgt spid="885"/>
                                        </p:tgtEl>
                                        <p:attrNameLst>
                                          <p:attrName>style.visibility</p:attrName>
                                        </p:attrNameLst>
                                      </p:cBhvr>
                                      <p:to>
                                        <p:strVal val="visible"/>
                                      </p:to>
                                    </p:set>
                                    <p:animEffect filter="wipe(left)" transition="in">
                                      <p:cBhvr>
                                        <p:cTn id="31" dur="500"/>
                                        <p:tgtEl>
                                          <p:spTgt spid="885"/>
                                        </p:tgtEl>
                                      </p:cBhvr>
                                    </p:animEffect>
                                  </p:childTnLst>
                                </p:cTn>
                              </p:par>
                            </p:childTnLst>
                          </p:cTn>
                        </p:par>
                        <p:par>
                          <p:cTn id="32" fill="hold">
                            <p:stCondLst>
                              <p:cond delay="2000"/>
                            </p:stCondLst>
                            <p:childTnLst>
                              <p:par>
                                <p:cTn id="33" presetClass="entr" nodeType="afterEffect" presetSubtype="8" presetID="22" grpId="9" fill="hold">
                                  <p:stCondLst>
                                    <p:cond delay="0"/>
                                  </p:stCondLst>
                                  <p:iterate type="el" backwards="0">
                                    <p:tmAbs val="0"/>
                                  </p:iterate>
                                  <p:childTnLst>
                                    <p:set>
                                      <p:cBhvr>
                                        <p:cTn id="34" fill="hold"/>
                                        <p:tgtEl>
                                          <p:spTgt spid="888"/>
                                        </p:tgtEl>
                                        <p:attrNameLst>
                                          <p:attrName>style.visibility</p:attrName>
                                        </p:attrNameLst>
                                      </p:cBhvr>
                                      <p:to>
                                        <p:strVal val="visible"/>
                                      </p:to>
                                    </p:set>
                                    <p:animEffect filter="wipe(left)" transition="in">
                                      <p:cBhvr>
                                        <p:cTn id="35" dur="500"/>
                                        <p:tgtEl>
                                          <p:spTgt spid="888"/>
                                        </p:tgtEl>
                                      </p:cBhvr>
                                    </p:animEffect>
                                  </p:childTnLst>
                                </p:cTn>
                              </p:par>
                            </p:childTnLst>
                          </p:cTn>
                        </p:par>
                        <p:par>
                          <p:cTn id="36" fill="hold">
                            <p:stCondLst>
                              <p:cond delay="2500"/>
                            </p:stCondLst>
                            <p:childTnLst>
                              <p:par>
                                <p:cTn id="37" presetClass="entr" nodeType="afterEffect" presetSubtype="8" presetID="22" grpId="10" fill="hold">
                                  <p:stCondLst>
                                    <p:cond delay="0"/>
                                  </p:stCondLst>
                                  <p:iterate type="el" backwards="0">
                                    <p:tmAbs val="0"/>
                                  </p:iterate>
                                  <p:childTnLst>
                                    <p:set>
                                      <p:cBhvr>
                                        <p:cTn id="38" fill="hold"/>
                                        <p:tgtEl>
                                          <p:spTgt spid="895"/>
                                        </p:tgtEl>
                                        <p:attrNameLst>
                                          <p:attrName>style.visibility</p:attrName>
                                        </p:attrNameLst>
                                      </p:cBhvr>
                                      <p:to>
                                        <p:strVal val="visible"/>
                                      </p:to>
                                    </p:set>
                                    <p:animEffect filter="wipe(left)" transition="in">
                                      <p:cBhvr>
                                        <p:cTn id="39" dur="1000"/>
                                        <p:tgtEl>
                                          <p:spTgt spid="895"/>
                                        </p:tgtEl>
                                      </p:cBhvr>
                                    </p:animEffect>
                                  </p:childTnLst>
                                </p:cTn>
                              </p:par>
                            </p:childTnLst>
                          </p:cTn>
                        </p:par>
                        <p:par>
                          <p:cTn id="40" fill="hold">
                            <p:stCondLst>
                              <p:cond delay="3500"/>
                            </p:stCondLst>
                            <p:childTnLst>
                              <p:par>
                                <p:cTn id="41" presetClass="entr" nodeType="afterEffect" presetSubtype="8" presetID="22" grpId="11" fill="hold">
                                  <p:stCondLst>
                                    <p:cond delay="0"/>
                                  </p:stCondLst>
                                  <p:iterate type="el" backwards="0">
                                    <p:tmAbs val="0"/>
                                  </p:iterate>
                                  <p:childTnLst>
                                    <p:set>
                                      <p:cBhvr>
                                        <p:cTn id="42" fill="hold"/>
                                        <p:tgtEl>
                                          <p:spTgt spid="896"/>
                                        </p:tgtEl>
                                        <p:attrNameLst>
                                          <p:attrName>style.visibility</p:attrName>
                                        </p:attrNameLst>
                                      </p:cBhvr>
                                      <p:to>
                                        <p:strVal val="visible"/>
                                      </p:to>
                                    </p:set>
                                    <p:animEffect filter="wipe(left)" transition="in">
                                      <p:cBhvr>
                                        <p:cTn id="43" dur="500"/>
                                        <p:tgtEl>
                                          <p:spTgt spid="896"/>
                                        </p:tgtEl>
                                      </p:cBhvr>
                                    </p:animEffect>
                                  </p:childTnLst>
                                </p:cTn>
                              </p:par>
                            </p:childTnLst>
                          </p:cTn>
                        </p:par>
                        <p:par>
                          <p:cTn id="44" fill="hold">
                            <p:stCondLst>
                              <p:cond delay="4000"/>
                            </p:stCondLst>
                            <p:childTnLst>
                              <p:par>
                                <p:cTn id="45" presetClass="entr" nodeType="afterEffect" presetSubtype="8" presetID="22" grpId="12" fill="hold">
                                  <p:stCondLst>
                                    <p:cond delay="0"/>
                                  </p:stCondLst>
                                  <p:iterate type="el" backwards="0">
                                    <p:tmAbs val="0"/>
                                  </p:iterate>
                                  <p:childTnLst>
                                    <p:set>
                                      <p:cBhvr>
                                        <p:cTn id="46" fill="hold"/>
                                        <p:tgtEl>
                                          <p:spTgt spid="915"/>
                                        </p:tgtEl>
                                        <p:attrNameLst>
                                          <p:attrName>style.visibility</p:attrName>
                                        </p:attrNameLst>
                                      </p:cBhvr>
                                      <p:to>
                                        <p:strVal val="visible"/>
                                      </p:to>
                                    </p:set>
                                    <p:animEffect filter="wipe(left)" transition="in">
                                      <p:cBhvr>
                                        <p:cTn id="47" dur="500"/>
                                        <p:tgtEl>
                                          <p:spTgt spid="915"/>
                                        </p:tgtEl>
                                      </p:cBhvr>
                                    </p:animEffect>
                                  </p:childTnLst>
                                </p:cTn>
                              </p:par>
                            </p:childTnLst>
                          </p:cTn>
                        </p:par>
                        <p:par>
                          <p:cTn id="48" fill="hold">
                            <p:stCondLst>
                              <p:cond delay="4500"/>
                            </p:stCondLst>
                            <p:childTnLst>
                              <p:par>
                                <p:cTn id="49" presetClass="entr" nodeType="afterEffect" presetSubtype="8" presetID="22" grpId="13" fill="hold">
                                  <p:stCondLst>
                                    <p:cond delay="0"/>
                                  </p:stCondLst>
                                  <p:iterate type="el" backwards="0">
                                    <p:tmAbs val="0"/>
                                  </p:iterate>
                                  <p:childTnLst>
                                    <p:set>
                                      <p:cBhvr>
                                        <p:cTn id="50" fill="hold"/>
                                        <p:tgtEl>
                                          <p:spTgt spid="897"/>
                                        </p:tgtEl>
                                        <p:attrNameLst>
                                          <p:attrName>style.visibility</p:attrName>
                                        </p:attrNameLst>
                                      </p:cBhvr>
                                      <p:to>
                                        <p:strVal val="visible"/>
                                      </p:to>
                                    </p:set>
                                    <p:animEffect filter="wipe(left)" transition="in">
                                      <p:cBhvr>
                                        <p:cTn id="51" dur="500"/>
                                        <p:tgtEl>
                                          <p:spTgt spid="897"/>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4" presetID="22" grpId="14" fill="hold">
                                  <p:stCondLst>
                                    <p:cond delay="0"/>
                                  </p:stCondLst>
                                  <p:iterate type="el" backwards="0">
                                    <p:tmAbs val="0"/>
                                  </p:iterate>
                                  <p:childTnLst>
                                    <p:set>
                                      <p:cBhvr>
                                        <p:cTn id="55" fill="hold"/>
                                        <p:tgtEl>
                                          <p:spTgt spid="891"/>
                                        </p:tgtEl>
                                        <p:attrNameLst>
                                          <p:attrName>style.visibility</p:attrName>
                                        </p:attrNameLst>
                                      </p:cBhvr>
                                      <p:to>
                                        <p:strVal val="visible"/>
                                      </p:to>
                                    </p:set>
                                    <p:animEffect filter="wipe(down)" transition="in">
                                      <p:cBhvr>
                                        <p:cTn id="56" dur="1000"/>
                                        <p:tgtEl>
                                          <p:spTgt spid="891"/>
                                        </p:tgtEl>
                                      </p:cBhvr>
                                    </p:animEffect>
                                  </p:childTnLst>
                                </p:cTn>
                              </p:par>
                            </p:childTnLst>
                          </p:cTn>
                        </p:par>
                        <p:par>
                          <p:cTn id="57" fill="hold">
                            <p:stCondLst>
                              <p:cond delay="1000"/>
                            </p:stCondLst>
                            <p:childTnLst>
                              <p:par>
                                <p:cTn id="58" presetClass="entr" nodeType="afterEffect" presetSubtype="2" presetID="22" grpId="15" fill="hold">
                                  <p:stCondLst>
                                    <p:cond delay="0"/>
                                  </p:stCondLst>
                                  <p:iterate type="el" backwards="0">
                                    <p:tmAbs val="0"/>
                                  </p:iterate>
                                  <p:childTnLst>
                                    <p:set>
                                      <p:cBhvr>
                                        <p:cTn id="59" fill="hold"/>
                                        <p:tgtEl>
                                          <p:spTgt spid="900"/>
                                        </p:tgtEl>
                                        <p:attrNameLst>
                                          <p:attrName>style.visibility</p:attrName>
                                        </p:attrNameLst>
                                      </p:cBhvr>
                                      <p:to>
                                        <p:strVal val="visible"/>
                                      </p:to>
                                    </p:set>
                                    <p:animEffect filter="wipe(right)" transition="in">
                                      <p:cBhvr>
                                        <p:cTn id="60" dur="500"/>
                                        <p:tgtEl>
                                          <p:spTgt spid="900"/>
                                        </p:tgtEl>
                                      </p:cBhvr>
                                    </p:animEffect>
                                  </p:childTnLst>
                                </p:cTn>
                              </p:par>
                            </p:childTnLst>
                          </p:cTn>
                        </p:par>
                        <p:par>
                          <p:cTn id="61" fill="hold">
                            <p:stCondLst>
                              <p:cond delay="1500"/>
                            </p:stCondLst>
                            <p:childTnLst>
                              <p:par>
                                <p:cTn id="62" presetClass="entr" nodeType="afterEffect" presetSubtype="2" presetID="22" grpId="16" fill="hold">
                                  <p:stCondLst>
                                    <p:cond delay="0"/>
                                  </p:stCondLst>
                                  <p:iterate type="el" backwards="0">
                                    <p:tmAbs val="0"/>
                                  </p:iterate>
                                  <p:childTnLst>
                                    <p:set>
                                      <p:cBhvr>
                                        <p:cTn id="63" fill="hold"/>
                                        <p:tgtEl>
                                          <p:spTgt spid="903"/>
                                        </p:tgtEl>
                                        <p:attrNameLst>
                                          <p:attrName>style.visibility</p:attrName>
                                        </p:attrNameLst>
                                      </p:cBhvr>
                                      <p:to>
                                        <p:strVal val="visible"/>
                                      </p:to>
                                    </p:set>
                                    <p:animEffect filter="wipe(right)" transition="in">
                                      <p:cBhvr>
                                        <p:cTn id="64" dur="500"/>
                                        <p:tgtEl>
                                          <p:spTgt spid="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2" grpId="7"/>
      <p:bldP build="whole" bldLvl="1" animBg="1" rev="0" advAuto="0" spid="888" grpId="9"/>
      <p:bldP build="whole" bldLvl="1" animBg="1" rev="0" advAuto="0" spid="915" grpId="12"/>
      <p:bldP build="whole" bldLvl="1" animBg="1" rev="0" advAuto="0" spid="895" grpId="10"/>
      <p:bldP build="whole" bldLvl="1" animBg="1" rev="0" advAuto="0" spid="896" grpId="11"/>
      <p:bldP build="whole" bldLvl="1" animBg="1" rev="0" advAuto="0" spid="885" grpId="8"/>
      <p:bldP build="whole" bldLvl="1" animBg="1" rev="0" advAuto="0" spid="891" grpId="14"/>
      <p:bldP build="whole" bldLvl="1" animBg="1" rev="0" advAuto="0" spid="900" grpId="15"/>
      <p:bldP build="whole" bldLvl="1" animBg="1" rev="0" advAuto="0" spid="903" grpId="16"/>
      <p:bldP build="whole" bldLvl="1" animBg="1" rev="0" advAuto="0" spid="897" grpId="13"/>
      <p:bldP build="whole" bldLvl="1" animBg="1" rev="0" advAuto="0" spid="879" grpId="6"/>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30" name="グループ"/>
          <p:cNvGrpSpPr/>
          <p:nvPr/>
        </p:nvGrpSpPr>
        <p:grpSpPr>
          <a:xfrm>
            <a:off x="8238294" y="3920103"/>
            <a:ext cx="577969" cy="5375906"/>
            <a:chOff x="0" y="0"/>
            <a:chExt cx="577967" cy="5375905"/>
          </a:xfrm>
        </p:grpSpPr>
        <p:sp>
          <p:nvSpPr>
            <p:cNvPr id="925" name="1"/>
            <p:cNvSpPr txBox="1"/>
            <p:nvPr/>
          </p:nvSpPr>
          <p:spPr>
            <a:xfrm>
              <a:off x="0" y="-1"/>
              <a:ext cx="494081"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5">
                      <a:hueOff val="-82419"/>
                      <a:satOff val="-9513"/>
                      <a:lumOff val="-16343"/>
                    </a:schemeClr>
                  </a:solidFill>
                </a:defRPr>
              </a:lvl1pPr>
            </a:lstStyle>
            <a:p>
              <a:pPr/>
              <a:r>
                <a:t>1</a:t>
              </a:r>
            </a:p>
          </p:txBody>
        </p:sp>
        <p:sp>
          <p:nvSpPr>
            <p:cNvPr id="926" name="1"/>
            <p:cNvSpPr txBox="1"/>
            <p:nvPr/>
          </p:nvSpPr>
          <p:spPr>
            <a:xfrm>
              <a:off x="57653" y="1186693"/>
              <a:ext cx="494082"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5">
                      <a:hueOff val="-82419"/>
                      <a:satOff val="-9513"/>
                      <a:lumOff val="-16343"/>
                    </a:schemeClr>
                  </a:solidFill>
                </a:defRPr>
              </a:lvl1pPr>
            </a:lstStyle>
            <a:p>
              <a:pPr/>
              <a:r>
                <a:t>1</a:t>
              </a:r>
            </a:p>
          </p:txBody>
        </p:sp>
        <p:sp>
          <p:nvSpPr>
            <p:cNvPr id="927" name="1"/>
            <p:cNvSpPr txBox="1"/>
            <p:nvPr/>
          </p:nvSpPr>
          <p:spPr>
            <a:xfrm>
              <a:off x="57653" y="2379814"/>
              <a:ext cx="494082"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5">
                      <a:hueOff val="-82419"/>
                      <a:satOff val="-9513"/>
                      <a:lumOff val="-16343"/>
                    </a:schemeClr>
                  </a:solidFill>
                </a:defRPr>
              </a:lvl1pPr>
            </a:lstStyle>
            <a:p>
              <a:pPr/>
              <a:r>
                <a:t>1</a:t>
              </a:r>
            </a:p>
          </p:txBody>
        </p:sp>
        <p:sp>
          <p:nvSpPr>
            <p:cNvPr id="928" name="1"/>
            <p:cNvSpPr txBox="1"/>
            <p:nvPr/>
          </p:nvSpPr>
          <p:spPr>
            <a:xfrm>
              <a:off x="70564" y="3558558"/>
              <a:ext cx="494082"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5">
                      <a:hueOff val="-82419"/>
                      <a:satOff val="-9513"/>
                      <a:lumOff val="-16343"/>
                    </a:schemeClr>
                  </a:solidFill>
                </a:defRPr>
              </a:lvl1pPr>
            </a:lstStyle>
            <a:p>
              <a:pPr/>
              <a:r>
                <a:t>1</a:t>
              </a:r>
            </a:p>
          </p:txBody>
        </p:sp>
        <p:sp>
          <p:nvSpPr>
            <p:cNvPr id="929" name="1"/>
            <p:cNvSpPr txBox="1"/>
            <p:nvPr/>
          </p:nvSpPr>
          <p:spPr>
            <a:xfrm>
              <a:off x="83887" y="4740906"/>
              <a:ext cx="494081"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5">
                      <a:hueOff val="-82419"/>
                      <a:satOff val="-9513"/>
                      <a:lumOff val="-16343"/>
                    </a:schemeClr>
                  </a:solidFill>
                </a:defRPr>
              </a:lvl1pPr>
            </a:lstStyle>
            <a:p>
              <a:pPr/>
              <a:r>
                <a:t>1</a:t>
              </a:r>
            </a:p>
          </p:txBody>
        </p:sp>
      </p:grpSp>
      <p:grpSp>
        <p:nvGrpSpPr>
          <p:cNvPr id="943" name="グループ"/>
          <p:cNvGrpSpPr/>
          <p:nvPr/>
        </p:nvGrpSpPr>
        <p:grpSpPr>
          <a:xfrm>
            <a:off x="9515169" y="4238757"/>
            <a:ext cx="3429600" cy="6090086"/>
            <a:chOff x="0" y="0"/>
            <a:chExt cx="3429598" cy="6090084"/>
          </a:xfrm>
        </p:grpSpPr>
        <p:sp>
          <p:nvSpPr>
            <p:cNvPr id="931" name="線"/>
            <p:cNvSpPr/>
            <p:nvPr/>
          </p:nvSpPr>
          <p:spPr>
            <a:xfrm>
              <a:off x="1347" y="2615"/>
              <a:ext cx="3319599" cy="189463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32" name="線"/>
            <p:cNvSpPr/>
            <p:nvPr/>
          </p:nvSpPr>
          <p:spPr>
            <a:xfrm>
              <a:off x="32638" y="1174095"/>
              <a:ext cx="3283263" cy="72750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33" name="線"/>
            <p:cNvSpPr/>
            <p:nvPr/>
          </p:nvSpPr>
          <p:spPr>
            <a:xfrm flipV="1">
              <a:off x="19062" y="1897404"/>
              <a:ext cx="3324333" cy="46398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34" name="線"/>
            <p:cNvSpPr/>
            <p:nvPr/>
          </p:nvSpPr>
          <p:spPr>
            <a:xfrm flipV="1">
              <a:off x="33866" y="1903181"/>
              <a:ext cx="3295017" cy="164296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35" name="線"/>
            <p:cNvSpPr/>
            <p:nvPr/>
          </p:nvSpPr>
          <p:spPr>
            <a:xfrm flipV="1">
              <a:off x="0" y="1902210"/>
              <a:ext cx="3321825" cy="282037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36" name="線"/>
            <p:cNvSpPr/>
            <p:nvPr/>
          </p:nvSpPr>
          <p:spPr>
            <a:xfrm flipV="1">
              <a:off x="48694" y="1908915"/>
              <a:ext cx="3278714" cy="415712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37" name="線"/>
            <p:cNvSpPr/>
            <p:nvPr/>
          </p:nvSpPr>
          <p:spPr>
            <a:xfrm>
              <a:off x="8729" y="-1"/>
              <a:ext cx="3417742" cy="373224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38" name="線"/>
            <p:cNvSpPr/>
            <p:nvPr/>
          </p:nvSpPr>
          <p:spPr>
            <a:xfrm>
              <a:off x="32227" y="1173232"/>
              <a:ext cx="3386223" cy="256517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39" name="線"/>
            <p:cNvSpPr/>
            <p:nvPr/>
          </p:nvSpPr>
          <p:spPr>
            <a:xfrm>
              <a:off x="33935" y="2368342"/>
              <a:ext cx="3393387" cy="138390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40" name="線"/>
            <p:cNvSpPr/>
            <p:nvPr/>
          </p:nvSpPr>
          <p:spPr>
            <a:xfrm>
              <a:off x="44261" y="3556126"/>
              <a:ext cx="3342670" cy="18229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41" name="線"/>
            <p:cNvSpPr/>
            <p:nvPr/>
          </p:nvSpPr>
          <p:spPr>
            <a:xfrm flipV="1">
              <a:off x="10870" y="3730659"/>
              <a:ext cx="3380710" cy="99812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942" name="線"/>
            <p:cNvSpPr/>
            <p:nvPr/>
          </p:nvSpPr>
          <p:spPr>
            <a:xfrm flipV="1">
              <a:off x="45655" y="3730478"/>
              <a:ext cx="3383944" cy="235960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nvGrpSpPr>
          <p:cNvPr id="956" name="グループ"/>
          <p:cNvGrpSpPr/>
          <p:nvPr/>
        </p:nvGrpSpPr>
        <p:grpSpPr>
          <a:xfrm>
            <a:off x="9513365" y="4238757"/>
            <a:ext cx="3429599" cy="6090086"/>
            <a:chOff x="0" y="0"/>
            <a:chExt cx="3429598" cy="6090084"/>
          </a:xfrm>
        </p:grpSpPr>
        <p:sp>
          <p:nvSpPr>
            <p:cNvPr id="944" name="線"/>
            <p:cNvSpPr/>
            <p:nvPr/>
          </p:nvSpPr>
          <p:spPr>
            <a:xfrm>
              <a:off x="1347" y="2615"/>
              <a:ext cx="3319599" cy="189463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45" name="線"/>
            <p:cNvSpPr/>
            <p:nvPr/>
          </p:nvSpPr>
          <p:spPr>
            <a:xfrm>
              <a:off x="32638" y="1174095"/>
              <a:ext cx="3283263" cy="727508"/>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46" name="線"/>
            <p:cNvSpPr/>
            <p:nvPr/>
          </p:nvSpPr>
          <p:spPr>
            <a:xfrm flipV="1">
              <a:off x="19062" y="1897404"/>
              <a:ext cx="3324333" cy="463987"/>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47" name="線"/>
            <p:cNvSpPr/>
            <p:nvPr/>
          </p:nvSpPr>
          <p:spPr>
            <a:xfrm flipV="1">
              <a:off x="33866" y="1903181"/>
              <a:ext cx="3295017" cy="1642961"/>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48" name="線"/>
            <p:cNvSpPr/>
            <p:nvPr/>
          </p:nvSpPr>
          <p:spPr>
            <a:xfrm flipV="1">
              <a:off x="0" y="1902210"/>
              <a:ext cx="3321825" cy="2820377"/>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49" name="線"/>
            <p:cNvSpPr/>
            <p:nvPr/>
          </p:nvSpPr>
          <p:spPr>
            <a:xfrm flipV="1">
              <a:off x="48694" y="1908915"/>
              <a:ext cx="3278714" cy="415712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50" name="線"/>
            <p:cNvSpPr/>
            <p:nvPr/>
          </p:nvSpPr>
          <p:spPr>
            <a:xfrm>
              <a:off x="8729" y="-1"/>
              <a:ext cx="3417742" cy="373224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51" name="線"/>
            <p:cNvSpPr/>
            <p:nvPr/>
          </p:nvSpPr>
          <p:spPr>
            <a:xfrm>
              <a:off x="32227" y="1173232"/>
              <a:ext cx="3386223" cy="2565174"/>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52" name="線"/>
            <p:cNvSpPr/>
            <p:nvPr/>
          </p:nvSpPr>
          <p:spPr>
            <a:xfrm>
              <a:off x="33935" y="2368342"/>
              <a:ext cx="3393387" cy="138390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53" name="線"/>
            <p:cNvSpPr/>
            <p:nvPr/>
          </p:nvSpPr>
          <p:spPr>
            <a:xfrm>
              <a:off x="44261" y="3556126"/>
              <a:ext cx="3342670" cy="182291"/>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54" name="線"/>
            <p:cNvSpPr/>
            <p:nvPr/>
          </p:nvSpPr>
          <p:spPr>
            <a:xfrm flipV="1">
              <a:off x="10870" y="3730659"/>
              <a:ext cx="3380710" cy="998126"/>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55" name="線"/>
            <p:cNvSpPr/>
            <p:nvPr/>
          </p:nvSpPr>
          <p:spPr>
            <a:xfrm flipV="1">
              <a:off x="45655" y="3730478"/>
              <a:ext cx="3383944" cy="2359607"/>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sp>
        <p:nvSpPr>
          <p:cNvPr id="957" name="角丸四角形"/>
          <p:cNvSpPr/>
          <p:nvPr/>
        </p:nvSpPr>
        <p:spPr>
          <a:xfrm>
            <a:off x="12390508" y="4770007"/>
            <a:ext cx="5035758" cy="6232043"/>
          </a:xfrm>
          <a:prstGeom prst="roundRect">
            <a:avLst>
              <a:gd name="adj" fmla="val 13945"/>
            </a:avLst>
          </a:prstGeom>
          <a:ln w="508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58" name="線"/>
          <p:cNvSpPr/>
          <p:nvPr/>
        </p:nvSpPr>
        <p:spPr>
          <a:xfrm rot="4542458">
            <a:off x="11337723" y="4219456"/>
            <a:ext cx="5091786" cy="1189910"/>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ln w="25400">
            <a:solidFill>
              <a:srgbClr val="000000"/>
            </a:solidFill>
            <a:miter lim="400000"/>
          </a:ln>
        </p:spPr>
        <p:txBody>
          <a:bodyPr lIns="50800" tIns="50800" rIns="50800" bIns="50800" anchor="ctr"/>
          <a:lstStyle/>
          <a:p>
            <a:pPr/>
          </a:p>
        </p:txBody>
      </p:sp>
      <p:sp>
        <p:nvSpPr>
          <p:cNvPr id="959" name="線"/>
          <p:cNvSpPr/>
          <p:nvPr/>
        </p:nvSpPr>
        <p:spPr>
          <a:xfrm rot="4719816">
            <a:off x="11825037" y="4955583"/>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ln w="25400">
            <a:solidFill>
              <a:srgbClr val="000000"/>
            </a:solidFill>
            <a:miter lim="400000"/>
          </a:ln>
        </p:spPr>
        <p:txBody>
          <a:bodyPr lIns="50800" tIns="50800" rIns="50800" bIns="50800" anchor="ctr"/>
          <a:lstStyle/>
          <a:p>
            <a:pPr/>
          </a:p>
        </p:txBody>
      </p:sp>
      <p:sp>
        <p:nvSpPr>
          <p:cNvPr id="960" name="線"/>
          <p:cNvSpPr/>
          <p:nvPr/>
        </p:nvSpPr>
        <p:spPr>
          <a:xfrm rot="4836643">
            <a:off x="10597145" y="3647312"/>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ln w="25400">
            <a:solidFill>
              <a:srgbClr val="000000"/>
            </a:solidFill>
            <a:miter lim="400000"/>
          </a:ln>
        </p:spPr>
        <p:txBody>
          <a:bodyPr lIns="50800" tIns="50800" rIns="50800" bIns="50800" anchor="ctr"/>
          <a:lstStyle/>
          <a:p>
            <a:pPr/>
          </a:p>
        </p:txBody>
      </p:sp>
      <p:sp>
        <p:nvSpPr>
          <p:cNvPr id="961" name="私…"/>
          <p:cNvSpPr txBox="1"/>
          <p:nvPr/>
        </p:nvSpPr>
        <p:spPr>
          <a:xfrm>
            <a:off x="189343" y="5269637"/>
            <a:ext cx="1181101"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私</a:t>
            </a:r>
          </a:p>
          <a:p>
            <a:pPr>
              <a:defRPr sz="4200"/>
            </a:pPr>
            <a:r>
              <a:t>は</a:t>
            </a:r>
          </a:p>
          <a:p>
            <a:pPr>
              <a:defRPr sz="4200"/>
            </a:pPr>
            <a:r>
              <a:t>須藤</a:t>
            </a:r>
          </a:p>
        </p:txBody>
      </p:sp>
      <p:sp>
        <p:nvSpPr>
          <p:cNvPr id="962" name="楕円"/>
          <p:cNvSpPr/>
          <p:nvPr/>
        </p:nvSpPr>
        <p:spPr>
          <a:xfrm>
            <a:off x="7541487" y="5036946"/>
            <a:ext cx="200300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63" name="楕円"/>
          <p:cNvSpPr/>
          <p:nvPr/>
        </p:nvSpPr>
        <p:spPr>
          <a:xfrm>
            <a:off x="7501690" y="3850252"/>
            <a:ext cx="200300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64" name="楕円"/>
          <p:cNvSpPr/>
          <p:nvPr/>
        </p:nvSpPr>
        <p:spPr>
          <a:xfrm>
            <a:off x="7541903" y="7410334"/>
            <a:ext cx="2002172"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65" name="楕円"/>
          <p:cNvSpPr/>
          <p:nvPr/>
        </p:nvSpPr>
        <p:spPr>
          <a:xfrm>
            <a:off x="7542037" y="6223640"/>
            <a:ext cx="2002172"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66" name="楕円"/>
          <p:cNvSpPr/>
          <p:nvPr/>
        </p:nvSpPr>
        <p:spPr>
          <a:xfrm>
            <a:off x="7572963" y="8597027"/>
            <a:ext cx="1940053"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67" name="楕円"/>
          <p:cNvSpPr/>
          <p:nvPr/>
        </p:nvSpPr>
        <p:spPr>
          <a:xfrm>
            <a:off x="7554398" y="9940724"/>
            <a:ext cx="2003004"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68" name="楕円"/>
          <p:cNvSpPr/>
          <p:nvPr/>
        </p:nvSpPr>
        <p:spPr>
          <a:xfrm>
            <a:off x="13856633" y="2850506"/>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69" name="楕円"/>
          <p:cNvSpPr/>
          <p:nvPr/>
        </p:nvSpPr>
        <p:spPr>
          <a:xfrm>
            <a:off x="12945456" y="7343248"/>
            <a:ext cx="4030639"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70" name="線"/>
          <p:cNvSpPr/>
          <p:nvPr/>
        </p:nvSpPr>
        <p:spPr>
          <a:xfrm rot="3641895">
            <a:off x="12931383" y="3959809"/>
            <a:ext cx="2160341"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ln w="25400">
            <a:solidFill>
              <a:srgbClr val="000000"/>
            </a:solidFill>
            <a:miter lim="400000"/>
          </a:ln>
        </p:spPr>
        <p:txBody>
          <a:bodyPr lIns="50800" tIns="50800" rIns="50800" bIns="50800" anchor="ctr"/>
          <a:lstStyle/>
          <a:p>
            <a:pPr/>
          </a:p>
        </p:txBody>
      </p:sp>
      <p:sp>
        <p:nvSpPr>
          <p:cNvPr id="971" name="tanh"/>
          <p:cNvSpPr txBox="1"/>
          <p:nvPr/>
        </p:nvSpPr>
        <p:spPr>
          <a:xfrm>
            <a:off x="14398517" y="4947392"/>
            <a:ext cx="10340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tanh</a:t>
            </a:r>
          </a:p>
        </p:txBody>
      </p:sp>
      <p:sp>
        <p:nvSpPr>
          <p:cNvPr id="972" name="楕円"/>
          <p:cNvSpPr/>
          <p:nvPr/>
        </p:nvSpPr>
        <p:spPr>
          <a:xfrm>
            <a:off x="13856633" y="771210"/>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73" name="楕円"/>
          <p:cNvSpPr/>
          <p:nvPr/>
        </p:nvSpPr>
        <p:spPr>
          <a:xfrm>
            <a:off x="13856633" y="1815952"/>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74" name="線"/>
          <p:cNvSpPr/>
          <p:nvPr/>
        </p:nvSpPr>
        <p:spPr>
          <a:xfrm flipV="1">
            <a:off x="14852632" y="7349104"/>
            <a:ext cx="1" cy="1270170"/>
          </a:xfrm>
          <a:prstGeom prst="line">
            <a:avLst/>
          </a:prstGeom>
          <a:ln w="25400">
            <a:solidFill>
              <a:srgbClr val="000000"/>
            </a:solidFill>
            <a:miter lim="400000"/>
          </a:ln>
        </p:spPr>
        <p:txBody>
          <a:bodyPr lIns="50800" tIns="50800" rIns="50800" bIns="50800" anchor="ctr"/>
          <a:lstStyle/>
          <a:p>
            <a:pPr/>
          </a:p>
        </p:txBody>
      </p:sp>
      <p:sp>
        <p:nvSpPr>
          <p:cNvPr id="975" name="線"/>
          <p:cNvSpPr/>
          <p:nvPr/>
        </p:nvSpPr>
        <p:spPr>
          <a:xfrm rot="4232591">
            <a:off x="12361064" y="3424920"/>
            <a:ext cx="3244262" cy="860232"/>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ln w="25400">
            <a:solidFill>
              <a:srgbClr val="000000"/>
            </a:solidFill>
            <a:miter lim="400000"/>
          </a:ln>
        </p:spPr>
        <p:txBody>
          <a:bodyPr lIns="50800" tIns="50800" rIns="50800" bIns="50800" anchor="ctr"/>
          <a:lstStyle/>
          <a:p>
            <a:pPr/>
          </a:p>
        </p:txBody>
      </p:sp>
      <p:sp>
        <p:nvSpPr>
          <p:cNvPr id="976" name="線"/>
          <p:cNvSpPr/>
          <p:nvPr/>
        </p:nvSpPr>
        <p:spPr>
          <a:xfrm rot="4465146">
            <a:off x="11769278" y="2825598"/>
            <a:ext cx="4301410" cy="1065325"/>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ln w="25400">
            <a:solidFill>
              <a:srgbClr val="000000"/>
            </a:solidFill>
            <a:miter lim="400000"/>
          </a:ln>
        </p:spPr>
        <p:txBody>
          <a:bodyPr lIns="50800" tIns="50800" rIns="50800" bIns="50800" anchor="ctr"/>
          <a:lstStyle/>
          <a:p>
            <a:pPr/>
          </a:p>
        </p:txBody>
      </p:sp>
      <p:sp>
        <p:nvSpPr>
          <p:cNvPr id="977" name="線"/>
          <p:cNvSpPr/>
          <p:nvPr/>
        </p:nvSpPr>
        <p:spPr>
          <a:xfrm>
            <a:off x="16871507" y="6115907"/>
            <a:ext cx="2586736" cy="933587"/>
          </a:xfrm>
          <a:prstGeom prst="line">
            <a:avLst/>
          </a:prstGeom>
          <a:ln w="25400">
            <a:solidFill>
              <a:srgbClr val="000000"/>
            </a:solidFill>
            <a:miter lim="400000"/>
          </a:ln>
        </p:spPr>
        <p:txBody>
          <a:bodyPr lIns="50800" tIns="50800" rIns="50800" bIns="50800" anchor="ctr"/>
          <a:lstStyle/>
          <a:p>
            <a:pPr/>
          </a:p>
        </p:txBody>
      </p:sp>
      <p:sp>
        <p:nvSpPr>
          <p:cNvPr id="978" name="線"/>
          <p:cNvSpPr/>
          <p:nvPr/>
        </p:nvSpPr>
        <p:spPr>
          <a:xfrm flipV="1">
            <a:off x="16971402" y="7048760"/>
            <a:ext cx="2496919" cy="939939"/>
          </a:xfrm>
          <a:prstGeom prst="line">
            <a:avLst/>
          </a:prstGeom>
          <a:ln w="25400">
            <a:solidFill>
              <a:srgbClr val="000000"/>
            </a:solidFill>
            <a:miter lim="400000"/>
          </a:ln>
        </p:spPr>
        <p:txBody>
          <a:bodyPr lIns="50800" tIns="50800" rIns="50800" bIns="50800" anchor="ctr"/>
          <a:lstStyle/>
          <a:p>
            <a:pPr/>
          </a:p>
        </p:txBody>
      </p:sp>
      <p:sp>
        <p:nvSpPr>
          <p:cNvPr id="979" name="線"/>
          <p:cNvSpPr/>
          <p:nvPr/>
        </p:nvSpPr>
        <p:spPr>
          <a:xfrm flipV="1">
            <a:off x="16965505" y="7068297"/>
            <a:ext cx="2485244" cy="2896120"/>
          </a:xfrm>
          <a:prstGeom prst="line">
            <a:avLst/>
          </a:prstGeom>
          <a:ln w="25400">
            <a:solidFill>
              <a:srgbClr val="000000"/>
            </a:solidFill>
            <a:miter lim="400000"/>
          </a:ln>
        </p:spPr>
        <p:txBody>
          <a:bodyPr lIns="50800" tIns="50800" rIns="50800" bIns="50800" anchor="ctr"/>
          <a:lstStyle/>
          <a:p>
            <a:pPr/>
          </a:p>
        </p:txBody>
      </p:sp>
      <p:sp>
        <p:nvSpPr>
          <p:cNvPr id="980" name="線"/>
          <p:cNvSpPr/>
          <p:nvPr/>
        </p:nvSpPr>
        <p:spPr>
          <a:xfrm flipV="1">
            <a:off x="21169880" y="6424913"/>
            <a:ext cx="1" cy="1228486"/>
          </a:xfrm>
          <a:prstGeom prst="line">
            <a:avLst/>
          </a:prstGeom>
          <a:ln w="25400">
            <a:solidFill>
              <a:srgbClr val="000000"/>
            </a:solidFill>
            <a:miter lim="400000"/>
          </a:ln>
        </p:spPr>
        <p:txBody>
          <a:bodyPr lIns="50800" tIns="50800" rIns="50800" bIns="50800" anchor="ctr"/>
          <a:lstStyle/>
          <a:p>
            <a:pPr/>
          </a:p>
        </p:txBody>
      </p:sp>
      <p:sp>
        <p:nvSpPr>
          <p:cNvPr id="981" name="sigmoid"/>
          <p:cNvSpPr txBox="1"/>
          <p:nvPr/>
        </p:nvSpPr>
        <p:spPr>
          <a:xfrm>
            <a:off x="19615301" y="5889905"/>
            <a:ext cx="17198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sigmoid</a:t>
            </a:r>
          </a:p>
        </p:txBody>
      </p:sp>
      <p:sp>
        <p:nvSpPr>
          <p:cNvPr id="982" name="方程式"/>
          <p:cNvSpPr txBox="1"/>
          <p:nvPr/>
        </p:nvSpPr>
        <p:spPr>
          <a:xfrm>
            <a:off x="8493943" y="10126322"/>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983" name="楕円"/>
          <p:cNvSpPr/>
          <p:nvPr/>
        </p:nvSpPr>
        <p:spPr>
          <a:xfrm>
            <a:off x="12944433" y="9338310"/>
            <a:ext cx="4030638"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84" name="方程式"/>
          <p:cNvSpPr txBox="1"/>
          <p:nvPr/>
        </p:nvSpPr>
        <p:spPr>
          <a:xfrm>
            <a:off x="14768171" y="9771558"/>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985" name="楕円"/>
          <p:cNvSpPr/>
          <p:nvPr/>
        </p:nvSpPr>
        <p:spPr>
          <a:xfrm>
            <a:off x="19474132" y="6424900"/>
            <a:ext cx="3391499" cy="1246006"/>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86" name="tanh"/>
          <p:cNvSpPr txBox="1"/>
          <p:nvPr/>
        </p:nvSpPr>
        <p:spPr>
          <a:xfrm>
            <a:off x="14335615" y="6819784"/>
            <a:ext cx="10340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tanh</a:t>
            </a:r>
          </a:p>
        </p:txBody>
      </p:sp>
      <p:sp>
        <p:nvSpPr>
          <p:cNvPr id="987" name="角丸四角形"/>
          <p:cNvSpPr/>
          <p:nvPr/>
        </p:nvSpPr>
        <p:spPr>
          <a:xfrm>
            <a:off x="13120806" y="545077"/>
            <a:ext cx="3153389" cy="3263678"/>
          </a:xfrm>
          <a:prstGeom prst="roundRect">
            <a:avLst>
              <a:gd name="adj" fmla="val 22205"/>
            </a:avLst>
          </a:prstGeom>
          <a:ln w="508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988" name="方程式"/>
          <p:cNvSpPr txBox="1"/>
          <p:nvPr/>
        </p:nvSpPr>
        <p:spPr>
          <a:xfrm>
            <a:off x="14613039" y="3054424"/>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989" name="方程式"/>
          <p:cNvSpPr txBox="1"/>
          <p:nvPr/>
        </p:nvSpPr>
        <p:spPr>
          <a:xfrm>
            <a:off x="14418757" y="1899804"/>
            <a:ext cx="784952" cy="606997"/>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0000"/>
                          </a:solidFill>
                          <a:latin typeface="Cambria Math" panose="02040503050406030204" pitchFamily="18" charset="0"/>
                        </a:rPr>
                        <m:t>h</m:t>
                      </m:r>
                    </m:e>
                    <m:sub>
                      <m:r>
                        <a:rPr xmlns:a="http://schemas.openxmlformats.org/drawingml/2006/main" sz="4100" i="1">
                          <a:solidFill>
                            <a:srgbClr val="000000"/>
                          </a:solidFill>
                          <a:latin typeface="Cambria Math" panose="02040503050406030204" pitchFamily="18" charset="0"/>
                        </a:rPr>
                        <m:t>2</m:t>
                      </m:r>
                    </m:sub>
                    <m:sup>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1</m:t>
                      </m:r>
                    </m:sup>
                  </m:sSubSup>
                </m:oMath>
              </m:oMathPara>
            </a14:m>
            <a:endParaRPr sz="4100"/>
          </a:p>
        </p:txBody>
      </p:sp>
      <p:sp>
        <p:nvSpPr>
          <p:cNvPr id="990" name="方程式"/>
          <p:cNvSpPr txBox="1"/>
          <p:nvPr/>
        </p:nvSpPr>
        <p:spPr>
          <a:xfrm>
            <a:off x="14418757" y="855063"/>
            <a:ext cx="779213" cy="606996"/>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0000"/>
                          </a:solidFill>
                          <a:latin typeface="Cambria Math" panose="02040503050406030204" pitchFamily="18" charset="0"/>
                        </a:rPr>
                        <m:t>h</m:t>
                      </m:r>
                    </m:e>
                    <m:sub>
                      <m:r>
                        <a:rPr xmlns:a="http://schemas.openxmlformats.org/drawingml/2006/main" sz="4100" i="1">
                          <a:solidFill>
                            <a:srgbClr val="000000"/>
                          </a:solidFill>
                          <a:latin typeface="Cambria Math" panose="02040503050406030204" pitchFamily="18" charset="0"/>
                        </a:rPr>
                        <m:t>1</m:t>
                      </m:r>
                    </m:sub>
                    <m:sup>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1</m:t>
                      </m:r>
                    </m:sup>
                  </m:sSubSup>
                </m:oMath>
              </m:oMathPara>
            </a14:m>
            <a:endParaRPr sz="4100"/>
          </a:p>
        </p:txBody>
      </p:sp>
      <p:sp>
        <p:nvSpPr>
          <p:cNvPr id="991" name="方程式"/>
          <p:cNvSpPr txBox="1"/>
          <p:nvPr/>
        </p:nvSpPr>
        <p:spPr>
          <a:xfrm>
            <a:off x="15425436" y="5810840"/>
            <a:ext cx="443593" cy="64073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h</m:t>
                      </m:r>
                    </m:e>
                    <m:sub>
                      <m:r>
                        <a:rPr xmlns:a="http://schemas.openxmlformats.org/drawingml/2006/main" sz="4700" i="1">
                          <a:solidFill>
                            <a:srgbClr val="000000"/>
                          </a:solidFill>
                          <a:latin typeface="Cambria Math" panose="02040503050406030204" pitchFamily="18" charset="0"/>
                        </a:rPr>
                        <m:t>1</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992" name="方程式"/>
          <p:cNvSpPr txBox="1"/>
          <p:nvPr/>
        </p:nvSpPr>
        <p:spPr>
          <a:xfrm>
            <a:off x="13759752" y="5779595"/>
            <a:ext cx="490151" cy="64073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μ</m:t>
                      </m:r>
                    </m:e>
                    <m:sub>
                      <m:r>
                        <a:rPr xmlns:a="http://schemas.openxmlformats.org/drawingml/2006/main" sz="4700" i="1">
                          <a:solidFill>
                            <a:srgbClr val="000000"/>
                          </a:solidFill>
                          <a:latin typeface="Cambria Math" panose="02040503050406030204" pitchFamily="18" charset="0"/>
                        </a:rPr>
                        <m:t>1</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grpSp>
        <p:nvGrpSpPr>
          <p:cNvPr id="995" name="グループ"/>
          <p:cNvGrpSpPr/>
          <p:nvPr/>
        </p:nvGrpSpPr>
        <p:grpSpPr>
          <a:xfrm>
            <a:off x="15521350" y="1139766"/>
            <a:ext cx="1483794" cy="6267955"/>
            <a:chOff x="0" y="0"/>
            <a:chExt cx="1483793" cy="6267954"/>
          </a:xfrm>
        </p:grpSpPr>
        <p:sp>
          <p:nvSpPr>
            <p:cNvPr id="993" name="線"/>
            <p:cNvSpPr/>
            <p:nvPr/>
          </p:nvSpPr>
          <p:spPr>
            <a:xfrm>
              <a:off x="45029" y="0"/>
              <a:ext cx="1438765" cy="4517204"/>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5">
                  <a:hueOff val="-82419"/>
                  <a:satOff val="-9513"/>
                  <a:lumOff val="-16343"/>
                </a:schemeClr>
              </a:solidFill>
              <a:prstDash val="sysDot"/>
              <a:miter lim="400000"/>
              <a:tailEnd type="triangle" w="med" len="med"/>
            </a:ln>
            <a:effectLst/>
          </p:spPr>
          <p:txBody>
            <a:bodyPr wrap="square" lIns="50800" tIns="50800" rIns="50800" bIns="50800" numCol="1" anchor="ctr">
              <a:noAutofit/>
            </a:bodyPr>
            <a:lstStyle/>
            <a:p>
              <a:pPr/>
            </a:p>
          </p:txBody>
        </p:sp>
        <p:sp>
          <p:nvSpPr>
            <p:cNvPr id="994" name="線"/>
            <p:cNvSpPr/>
            <p:nvPr/>
          </p:nvSpPr>
          <p:spPr>
            <a:xfrm>
              <a:off x="0" y="1061829"/>
              <a:ext cx="1438764" cy="5206126"/>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5">
                  <a:hueOff val="-82419"/>
                  <a:satOff val="-9513"/>
                  <a:lumOff val="-16343"/>
                </a:schemeClr>
              </a:solidFill>
              <a:prstDash val="sysDot"/>
              <a:miter lim="400000"/>
              <a:tailEnd type="triangle" w="med" len="med"/>
            </a:ln>
            <a:effectLst/>
          </p:spPr>
          <p:txBody>
            <a:bodyPr wrap="square" lIns="50800" tIns="50800" rIns="50800" bIns="50800" numCol="1" anchor="ctr">
              <a:noAutofit/>
            </a:bodyPr>
            <a:lstStyle/>
            <a:p>
              <a:pPr/>
            </a:p>
          </p:txBody>
        </p:sp>
      </p:grpSp>
      <p:grpSp>
        <p:nvGrpSpPr>
          <p:cNvPr id="999" name="グループ"/>
          <p:cNvGrpSpPr/>
          <p:nvPr/>
        </p:nvGrpSpPr>
        <p:grpSpPr>
          <a:xfrm>
            <a:off x="16871506" y="6129502"/>
            <a:ext cx="2596814" cy="3848509"/>
            <a:chOff x="0" y="0"/>
            <a:chExt cx="2596812" cy="3848508"/>
          </a:xfrm>
        </p:grpSpPr>
        <p:sp>
          <p:nvSpPr>
            <p:cNvPr id="996" name="線"/>
            <p:cNvSpPr/>
            <p:nvPr/>
          </p:nvSpPr>
          <p:spPr>
            <a:xfrm>
              <a:off x="0" y="0"/>
              <a:ext cx="2586736" cy="933586"/>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97" name="線"/>
            <p:cNvSpPr/>
            <p:nvPr/>
          </p:nvSpPr>
          <p:spPr>
            <a:xfrm flipV="1">
              <a:off x="99894" y="932852"/>
              <a:ext cx="2496919" cy="939939"/>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998" name="線"/>
            <p:cNvSpPr/>
            <p:nvPr/>
          </p:nvSpPr>
          <p:spPr>
            <a:xfrm flipV="1">
              <a:off x="93998" y="952389"/>
              <a:ext cx="2485244" cy="2896120"/>
            </a:xfrm>
            <a:prstGeom prst="line">
              <a:avLst/>
            </a:prstGeom>
            <a:noFill/>
            <a:ln w="762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grpSp>
        <p:nvGrpSpPr>
          <p:cNvPr id="1002" name="グループ"/>
          <p:cNvGrpSpPr/>
          <p:nvPr/>
        </p:nvGrpSpPr>
        <p:grpSpPr>
          <a:xfrm>
            <a:off x="13856633" y="771210"/>
            <a:ext cx="1681735" cy="774701"/>
            <a:chOff x="0" y="0"/>
            <a:chExt cx="1681733" cy="774700"/>
          </a:xfrm>
        </p:grpSpPr>
        <p:sp>
          <p:nvSpPr>
            <p:cNvPr id="1000"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01" name="方程式"/>
            <p:cNvSpPr txBox="1"/>
            <p:nvPr/>
          </p:nvSpPr>
          <p:spPr>
            <a:xfrm>
              <a:off x="619070" y="66984"/>
              <a:ext cx="443593" cy="64073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1</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1005" name="グループ"/>
          <p:cNvGrpSpPr/>
          <p:nvPr/>
        </p:nvGrpSpPr>
        <p:grpSpPr>
          <a:xfrm>
            <a:off x="13856633" y="1815952"/>
            <a:ext cx="1681735" cy="774701"/>
            <a:chOff x="0" y="0"/>
            <a:chExt cx="1681733" cy="774700"/>
          </a:xfrm>
        </p:grpSpPr>
        <p:sp>
          <p:nvSpPr>
            <p:cNvPr id="1003"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04" name="方程式"/>
            <p:cNvSpPr txBox="1"/>
            <p:nvPr/>
          </p:nvSpPr>
          <p:spPr>
            <a:xfrm>
              <a:off x="607755" y="66984"/>
              <a:ext cx="466222" cy="64073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2</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1009" name="グループ"/>
          <p:cNvGrpSpPr/>
          <p:nvPr/>
        </p:nvGrpSpPr>
        <p:grpSpPr>
          <a:xfrm>
            <a:off x="1229036" y="5234697"/>
            <a:ext cx="5155339" cy="2305080"/>
            <a:chOff x="-195933" y="0"/>
            <a:chExt cx="5155338" cy="2305078"/>
          </a:xfrm>
        </p:grpSpPr>
        <p:sp>
          <p:nvSpPr>
            <p:cNvPr id="1006" name="[[ 1  1  1  1  1 ]"/>
            <p:cNvSpPr txBox="1"/>
            <p:nvPr/>
          </p:nvSpPr>
          <p:spPr>
            <a:xfrm>
              <a:off x="-195934" y="0"/>
              <a:ext cx="5092663"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5">
                      <a:hueOff val="-82419"/>
                      <a:satOff val="-9513"/>
                      <a:lumOff val="-16343"/>
                    </a:schemeClr>
                  </a:solidFill>
                </a:defRPr>
              </a:lvl1pPr>
            </a:lstStyle>
            <a:p>
              <a:pPr/>
              <a:r>
                <a:t>[[ 1  1  1  1  1 ] </a:t>
              </a:r>
            </a:p>
          </p:txBody>
        </p:sp>
        <p:sp>
          <p:nvSpPr>
            <p:cNvPr id="1007" name="[ 2  2  2  2  2 ]"/>
            <p:cNvSpPr txBox="1"/>
            <p:nvPr/>
          </p:nvSpPr>
          <p:spPr>
            <a:xfrm>
              <a:off x="7564" y="831278"/>
              <a:ext cx="4853777"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1">
                      <a:lumOff val="-13575"/>
                    </a:schemeClr>
                  </a:solidFill>
                </a:defRPr>
              </a:lvl1pPr>
            </a:lstStyle>
            <a:p>
              <a:pPr/>
              <a:r>
                <a:t>[ 2  2  2  2  2 ] </a:t>
              </a:r>
            </a:p>
          </p:txBody>
        </p:sp>
        <p:sp>
          <p:nvSpPr>
            <p:cNvPr id="1008" name="[ 3  3  3  3  3 ]]"/>
            <p:cNvSpPr txBox="1"/>
            <p:nvPr/>
          </p:nvSpPr>
          <p:spPr>
            <a:xfrm>
              <a:off x="105629" y="1670079"/>
              <a:ext cx="4853777"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3">
                      <a:hueOff val="914337"/>
                      <a:satOff val="31515"/>
                      <a:lumOff val="-30790"/>
                    </a:schemeClr>
                  </a:solidFill>
                </a:defRPr>
              </a:lvl1pPr>
            </a:lstStyle>
            <a:p>
              <a:pPr/>
              <a:r>
                <a:t>[ 3  3  3  3  3 ]] </a:t>
              </a:r>
            </a:p>
          </p:txBody>
        </p:sp>
      </p:grpSp>
      <p:sp>
        <p:nvSpPr>
          <p:cNvPr id="1010" name="1"/>
          <p:cNvSpPr txBox="1"/>
          <p:nvPr/>
        </p:nvSpPr>
        <p:spPr>
          <a:xfrm>
            <a:off x="2161804" y="5234789"/>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011" name="1"/>
          <p:cNvSpPr txBox="1"/>
          <p:nvPr/>
        </p:nvSpPr>
        <p:spPr>
          <a:xfrm>
            <a:off x="2904300" y="5245485"/>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012" name="1"/>
          <p:cNvSpPr txBox="1"/>
          <p:nvPr/>
        </p:nvSpPr>
        <p:spPr>
          <a:xfrm>
            <a:off x="3638267" y="523104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013" name="1"/>
          <p:cNvSpPr txBox="1"/>
          <p:nvPr/>
        </p:nvSpPr>
        <p:spPr>
          <a:xfrm>
            <a:off x="4365013" y="523104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014" name="1"/>
          <p:cNvSpPr txBox="1"/>
          <p:nvPr/>
        </p:nvSpPr>
        <p:spPr>
          <a:xfrm>
            <a:off x="5103439" y="5234789"/>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015" name="方程式"/>
          <p:cNvSpPr txBox="1"/>
          <p:nvPr/>
        </p:nvSpPr>
        <p:spPr>
          <a:xfrm>
            <a:off x="20142007" y="6712784"/>
            <a:ext cx="490152" cy="64666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μ</m:t>
                      </m:r>
                    </m:e>
                    <m:sub>
                      <m:r>
                        <a:rPr xmlns:a="http://schemas.openxmlformats.org/drawingml/2006/main" sz="4700" i="1">
                          <a:solidFill>
                            <a:srgbClr val="ED220B"/>
                          </a:solidFill>
                          <a:latin typeface="Cambria Math" panose="02040503050406030204" pitchFamily="18" charset="0"/>
                        </a:rPr>
                        <m:t>3</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sp>
        <p:nvSpPr>
          <p:cNvPr id="1016" name="方程式"/>
          <p:cNvSpPr txBox="1"/>
          <p:nvPr/>
        </p:nvSpPr>
        <p:spPr>
          <a:xfrm>
            <a:off x="21753969" y="6686717"/>
            <a:ext cx="435834" cy="575210"/>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ED220B"/>
                          </a:solidFill>
                          <a:latin typeface="Cambria Math" panose="02040503050406030204" pitchFamily="18" charset="0"/>
                        </a:rPr>
                        <m:t>y</m:t>
                      </m:r>
                    </m:e>
                    <m:sup>
                      <m:r>
                        <a:rPr xmlns:a="http://schemas.openxmlformats.org/drawingml/2006/main" sz="4700" i="1">
                          <a:solidFill>
                            <a:srgbClr val="ED220B"/>
                          </a:solidFill>
                          <a:latin typeface="Cambria Math" panose="02040503050406030204" pitchFamily="18" charset="0"/>
                        </a:rPr>
                        <m:t>t</m:t>
                      </m:r>
                    </m:sup>
                  </m:sSup>
                </m:oMath>
              </m:oMathPara>
            </a14:m>
            <a:endParaRPr sz="4700">
              <a:solidFill>
                <a:srgbClr val="EE220C"/>
              </a:solidFill>
            </a:endParaRPr>
          </a:p>
        </p:txBody>
      </p:sp>
      <p:grpSp>
        <p:nvGrpSpPr>
          <p:cNvPr id="1019" name="グループ"/>
          <p:cNvGrpSpPr/>
          <p:nvPr/>
        </p:nvGrpSpPr>
        <p:grpSpPr>
          <a:xfrm>
            <a:off x="19768401" y="6662225"/>
            <a:ext cx="1181101" cy="774701"/>
            <a:chOff x="0" y="0"/>
            <a:chExt cx="1181100" cy="774700"/>
          </a:xfrm>
        </p:grpSpPr>
        <p:sp>
          <p:nvSpPr>
            <p:cNvPr id="1017" name="角丸四角形"/>
            <p:cNvSpPr/>
            <p:nvPr/>
          </p:nvSpPr>
          <p:spPr>
            <a:xfrm>
              <a:off x="0" y="0"/>
              <a:ext cx="1181100" cy="774700"/>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18" name="方程式"/>
            <p:cNvSpPr txBox="1"/>
            <p:nvPr/>
          </p:nvSpPr>
          <p:spPr>
            <a:xfrm>
              <a:off x="152400" y="32395"/>
              <a:ext cx="939802" cy="71447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3</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nvGrpSpPr>
          <p:cNvPr id="1022" name="グループ"/>
          <p:cNvGrpSpPr/>
          <p:nvPr/>
        </p:nvGrpSpPr>
        <p:grpSpPr>
          <a:xfrm>
            <a:off x="21390261" y="6661034"/>
            <a:ext cx="1139483" cy="756246"/>
            <a:chOff x="0" y="0"/>
            <a:chExt cx="1139482" cy="756244"/>
          </a:xfrm>
        </p:grpSpPr>
        <p:sp>
          <p:nvSpPr>
            <p:cNvPr id="1020" name="角丸四角形"/>
            <p:cNvSpPr/>
            <p:nvPr/>
          </p:nvSpPr>
          <p:spPr>
            <a:xfrm>
              <a:off x="0" y="0"/>
              <a:ext cx="1139483" cy="756245"/>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21" name="方程式"/>
            <p:cNvSpPr txBox="1"/>
            <p:nvPr/>
          </p:nvSpPr>
          <p:spPr>
            <a:xfrm>
              <a:off x="126998" y="71717"/>
              <a:ext cx="885484" cy="63030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0075B9"/>
                            </a:solidFill>
                            <a:latin typeface="Cambria Math" panose="02040503050406030204" pitchFamily="18" charset="0"/>
                          </a:rPr>
                          <m:t>y</m:t>
                        </m:r>
                      </m:e>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p>
                  </m:oMath>
                </m:oMathPara>
              </a14:m>
              <a:endParaRPr sz="4700">
                <a:solidFill>
                  <a:srgbClr val="0076BA"/>
                </a:solidFill>
              </a:endParaRPr>
            </a:p>
          </p:txBody>
        </p:sp>
      </p:grpSp>
      <p:grpSp>
        <p:nvGrpSpPr>
          <p:cNvPr id="1029" name="グループ"/>
          <p:cNvGrpSpPr/>
          <p:nvPr/>
        </p:nvGrpSpPr>
        <p:grpSpPr>
          <a:xfrm>
            <a:off x="12524381" y="1142028"/>
            <a:ext cx="2562233" cy="6340616"/>
            <a:chOff x="0" y="0"/>
            <a:chExt cx="2562231" cy="6340615"/>
          </a:xfrm>
        </p:grpSpPr>
        <p:sp>
          <p:nvSpPr>
            <p:cNvPr id="1023" name="線"/>
            <p:cNvSpPr/>
            <p:nvPr/>
          </p:nvSpPr>
          <p:spPr>
            <a:xfrm rot="4542458">
              <a:off x="-1188705" y="3075938"/>
              <a:ext cx="5091786" cy="1189911"/>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24" name="線"/>
            <p:cNvSpPr/>
            <p:nvPr/>
          </p:nvSpPr>
          <p:spPr>
            <a:xfrm rot="4719816">
              <a:off x="-701391" y="3812066"/>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25" name="線"/>
            <p:cNvSpPr/>
            <p:nvPr/>
          </p:nvSpPr>
          <p:spPr>
            <a:xfrm rot="4836643">
              <a:off x="-1929283" y="2503795"/>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26" name="線"/>
            <p:cNvSpPr/>
            <p:nvPr/>
          </p:nvSpPr>
          <p:spPr>
            <a:xfrm rot="3641895">
              <a:off x="404956" y="2816292"/>
              <a:ext cx="2160340"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27" name="線"/>
            <p:cNvSpPr/>
            <p:nvPr/>
          </p:nvSpPr>
          <p:spPr>
            <a:xfrm rot="4232591">
              <a:off x="-165365" y="2281403"/>
              <a:ext cx="3244263" cy="860232"/>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28" name="線"/>
            <p:cNvSpPr/>
            <p:nvPr/>
          </p:nvSpPr>
          <p:spPr>
            <a:xfrm rot="4465146">
              <a:off x="-757150" y="1682080"/>
              <a:ext cx="4301410" cy="1065326"/>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grpSp>
        <p:nvGrpSpPr>
          <p:cNvPr id="1032" name="グループ"/>
          <p:cNvGrpSpPr/>
          <p:nvPr/>
        </p:nvGrpSpPr>
        <p:grpSpPr>
          <a:xfrm>
            <a:off x="12837314" y="5491345"/>
            <a:ext cx="4030639" cy="1274861"/>
            <a:chOff x="0" y="0"/>
            <a:chExt cx="4030637" cy="1274860"/>
          </a:xfrm>
        </p:grpSpPr>
        <p:sp>
          <p:nvSpPr>
            <p:cNvPr id="1030" name="楕円"/>
            <p:cNvSpPr/>
            <p:nvPr/>
          </p:nvSpPr>
          <p:spPr>
            <a:xfrm>
              <a:off x="0" y="4860"/>
              <a:ext cx="4030638" cy="1270001"/>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31" name="線"/>
            <p:cNvSpPr/>
            <p:nvPr/>
          </p:nvSpPr>
          <p:spPr>
            <a:xfrm flipV="1">
              <a:off x="2015317" y="-1"/>
              <a:ext cx="1" cy="127017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nvGrpSpPr>
          <p:cNvPr id="1035" name="グループ"/>
          <p:cNvGrpSpPr/>
          <p:nvPr/>
        </p:nvGrpSpPr>
        <p:grpSpPr>
          <a:xfrm>
            <a:off x="15521350" y="1138847"/>
            <a:ext cx="1483794" cy="6267956"/>
            <a:chOff x="0" y="0"/>
            <a:chExt cx="1483793" cy="6267954"/>
          </a:xfrm>
        </p:grpSpPr>
        <p:sp>
          <p:nvSpPr>
            <p:cNvPr id="1033" name="線"/>
            <p:cNvSpPr/>
            <p:nvPr/>
          </p:nvSpPr>
          <p:spPr>
            <a:xfrm>
              <a:off x="45029" y="0"/>
              <a:ext cx="1438765" cy="4517204"/>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1">
                  <a:lumOff val="-13575"/>
                </a:schemeClr>
              </a:solidFill>
              <a:prstDash val="sysDot"/>
              <a:miter lim="400000"/>
              <a:tailEnd type="triangle" w="med" len="med"/>
            </a:ln>
            <a:effectLst/>
          </p:spPr>
          <p:txBody>
            <a:bodyPr wrap="square" lIns="50800" tIns="50800" rIns="50800" bIns="50800" numCol="1" anchor="ctr">
              <a:noAutofit/>
            </a:bodyPr>
            <a:lstStyle/>
            <a:p>
              <a:pPr/>
            </a:p>
          </p:txBody>
        </p:sp>
        <p:sp>
          <p:nvSpPr>
            <p:cNvPr id="1034" name="線"/>
            <p:cNvSpPr/>
            <p:nvPr/>
          </p:nvSpPr>
          <p:spPr>
            <a:xfrm>
              <a:off x="0" y="1061829"/>
              <a:ext cx="1438764" cy="5206126"/>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1">
                  <a:lumOff val="-13575"/>
                </a:schemeClr>
              </a:solidFill>
              <a:prstDash val="sysDot"/>
              <a:miter lim="400000"/>
              <a:tailEnd type="triangle" w="med" len="med"/>
            </a:ln>
            <a:effectLst/>
          </p:spPr>
          <p:txBody>
            <a:bodyPr wrap="square" lIns="50800" tIns="50800" rIns="50800" bIns="50800" numCol="1" anchor="ctr">
              <a:noAutofit/>
            </a:bodyPr>
            <a:lstStyle/>
            <a:p>
              <a:pPr/>
            </a:p>
          </p:txBody>
        </p:sp>
      </p:grpSp>
      <p:grpSp>
        <p:nvGrpSpPr>
          <p:cNvPr id="1039" name="グループ"/>
          <p:cNvGrpSpPr/>
          <p:nvPr/>
        </p:nvGrpSpPr>
        <p:grpSpPr>
          <a:xfrm>
            <a:off x="16872486" y="6129502"/>
            <a:ext cx="2596814" cy="3848509"/>
            <a:chOff x="0" y="0"/>
            <a:chExt cx="2596812" cy="3848508"/>
          </a:xfrm>
        </p:grpSpPr>
        <p:sp>
          <p:nvSpPr>
            <p:cNvPr id="1036" name="線"/>
            <p:cNvSpPr/>
            <p:nvPr/>
          </p:nvSpPr>
          <p:spPr>
            <a:xfrm>
              <a:off x="0" y="0"/>
              <a:ext cx="2586736" cy="933586"/>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37" name="線"/>
            <p:cNvSpPr/>
            <p:nvPr/>
          </p:nvSpPr>
          <p:spPr>
            <a:xfrm flipV="1">
              <a:off x="99894" y="932852"/>
              <a:ext cx="2496919" cy="93993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38" name="線"/>
            <p:cNvSpPr/>
            <p:nvPr/>
          </p:nvSpPr>
          <p:spPr>
            <a:xfrm flipV="1">
              <a:off x="93998" y="952389"/>
              <a:ext cx="2485244" cy="289612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grpSp>
        <p:nvGrpSpPr>
          <p:cNvPr id="1052" name="グループ"/>
          <p:cNvGrpSpPr/>
          <p:nvPr/>
        </p:nvGrpSpPr>
        <p:grpSpPr>
          <a:xfrm>
            <a:off x="9514790" y="4238757"/>
            <a:ext cx="3429600" cy="6090086"/>
            <a:chOff x="0" y="0"/>
            <a:chExt cx="3429598" cy="6090084"/>
          </a:xfrm>
        </p:grpSpPr>
        <p:sp>
          <p:nvSpPr>
            <p:cNvPr id="1040" name="線"/>
            <p:cNvSpPr/>
            <p:nvPr/>
          </p:nvSpPr>
          <p:spPr>
            <a:xfrm>
              <a:off x="1347" y="2615"/>
              <a:ext cx="3319599" cy="189463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1" name="線"/>
            <p:cNvSpPr/>
            <p:nvPr/>
          </p:nvSpPr>
          <p:spPr>
            <a:xfrm>
              <a:off x="32638" y="1174095"/>
              <a:ext cx="3283263" cy="727508"/>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2" name="線"/>
            <p:cNvSpPr/>
            <p:nvPr/>
          </p:nvSpPr>
          <p:spPr>
            <a:xfrm flipV="1">
              <a:off x="19062" y="1897404"/>
              <a:ext cx="3324333" cy="46398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3" name="線"/>
            <p:cNvSpPr/>
            <p:nvPr/>
          </p:nvSpPr>
          <p:spPr>
            <a:xfrm flipV="1">
              <a:off x="33866" y="1903181"/>
              <a:ext cx="3295017" cy="1642961"/>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4" name="線"/>
            <p:cNvSpPr/>
            <p:nvPr/>
          </p:nvSpPr>
          <p:spPr>
            <a:xfrm flipV="1">
              <a:off x="0" y="1902210"/>
              <a:ext cx="3321825" cy="282037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5" name="線"/>
            <p:cNvSpPr/>
            <p:nvPr/>
          </p:nvSpPr>
          <p:spPr>
            <a:xfrm flipV="1">
              <a:off x="48694" y="1908915"/>
              <a:ext cx="3278714" cy="415712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6" name="線"/>
            <p:cNvSpPr/>
            <p:nvPr/>
          </p:nvSpPr>
          <p:spPr>
            <a:xfrm>
              <a:off x="8729" y="-1"/>
              <a:ext cx="3417742" cy="373224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7" name="線"/>
            <p:cNvSpPr/>
            <p:nvPr/>
          </p:nvSpPr>
          <p:spPr>
            <a:xfrm>
              <a:off x="32227" y="1173232"/>
              <a:ext cx="3386223" cy="2565174"/>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8" name="線"/>
            <p:cNvSpPr/>
            <p:nvPr/>
          </p:nvSpPr>
          <p:spPr>
            <a:xfrm>
              <a:off x="33935" y="2368342"/>
              <a:ext cx="3393387" cy="138390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49" name="線"/>
            <p:cNvSpPr/>
            <p:nvPr/>
          </p:nvSpPr>
          <p:spPr>
            <a:xfrm>
              <a:off x="44261" y="3556126"/>
              <a:ext cx="3342670" cy="182291"/>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50" name="線"/>
            <p:cNvSpPr/>
            <p:nvPr/>
          </p:nvSpPr>
          <p:spPr>
            <a:xfrm flipV="1">
              <a:off x="10870" y="3730659"/>
              <a:ext cx="3380710" cy="998126"/>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51" name="線"/>
            <p:cNvSpPr/>
            <p:nvPr/>
          </p:nvSpPr>
          <p:spPr>
            <a:xfrm flipV="1">
              <a:off x="45655" y="3730478"/>
              <a:ext cx="3383944" cy="235960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grpSp>
        <p:nvGrpSpPr>
          <p:cNvPr id="1058" name="グループ"/>
          <p:cNvGrpSpPr/>
          <p:nvPr/>
        </p:nvGrpSpPr>
        <p:grpSpPr>
          <a:xfrm>
            <a:off x="13856065" y="768992"/>
            <a:ext cx="1681735" cy="1826694"/>
            <a:chOff x="0" y="0"/>
            <a:chExt cx="1681733" cy="1826693"/>
          </a:xfrm>
        </p:grpSpPr>
        <p:sp>
          <p:nvSpPr>
            <p:cNvPr id="1053" name="グループ"/>
            <p:cNvSpPr/>
            <p:nvPr/>
          </p:nvSpPr>
          <p:spPr>
            <a:xfrm>
              <a:off x="0" y="1051993"/>
              <a:ext cx="1681734" cy="774701"/>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057" name="グループ"/>
            <p:cNvGrpSpPr/>
            <p:nvPr/>
          </p:nvGrpSpPr>
          <p:grpSpPr>
            <a:xfrm>
              <a:off x="0" y="0"/>
              <a:ext cx="1681734" cy="1775894"/>
              <a:chOff x="0" y="0"/>
              <a:chExt cx="1681733" cy="1775893"/>
            </a:xfrm>
          </p:grpSpPr>
          <p:sp>
            <p:nvSpPr>
              <p:cNvPr id="1054"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55" name="方程式"/>
              <p:cNvSpPr txBox="1"/>
              <p:nvPr/>
            </p:nvSpPr>
            <p:spPr>
              <a:xfrm>
                <a:off x="451261" y="78306"/>
                <a:ext cx="779213"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75B9"/>
                              </a:solidFill>
                              <a:latin typeface="Cambria Math" panose="02040503050406030204" pitchFamily="18" charset="0"/>
                            </a:rPr>
                            <m:t>h</m:t>
                          </m:r>
                        </m:e>
                        <m:sub>
                          <m:r>
                            <a:rPr xmlns:a="http://schemas.openxmlformats.org/drawingml/2006/main" sz="4100" i="1">
                              <a:solidFill>
                                <a:srgbClr val="0075B9"/>
                              </a:solidFill>
                              <a:latin typeface="Cambria Math" panose="02040503050406030204" pitchFamily="18" charset="0"/>
                            </a:rPr>
                            <m:t>1</m:t>
                          </m:r>
                        </m:sub>
                        <m:sup>
                          <m:r>
                            <a:rPr xmlns:a="http://schemas.openxmlformats.org/drawingml/2006/main" sz="4100" i="1">
                              <a:solidFill>
                                <a:srgbClr val="0075B9"/>
                              </a:solidFill>
                              <a:latin typeface="Cambria Math" panose="02040503050406030204" pitchFamily="18" charset="0"/>
                            </a:rPr>
                            <m:t>t</m:t>
                          </m:r>
                          <m:r>
                            <a:rPr xmlns:a="http://schemas.openxmlformats.org/drawingml/2006/main" sz="4100" i="1">
                              <a:solidFill>
                                <a:srgbClr val="0075B9"/>
                              </a:solidFill>
                              <a:latin typeface="Cambria Math" panose="02040503050406030204" pitchFamily="18" charset="0"/>
                            </a:rPr>
                            <m:t>+</m:t>
                          </m:r>
                          <m:r>
                            <a:rPr xmlns:a="http://schemas.openxmlformats.org/drawingml/2006/main" sz="4100" i="1">
                              <a:solidFill>
                                <a:srgbClr val="0075B9"/>
                              </a:solidFill>
                              <a:latin typeface="Cambria Math" panose="02040503050406030204" pitchFamily="18" charset="0"/>
                            </a:rPr>
                            <m:t>1</m:t>
                          </m:r>
                        </m:sup>
                      </m:sSubSup>
                    </m:oMath>
                  </m:oMathPara>
                </a14:m>
                <a:endParaRPr sz="4100">
                  <a:solidFill>
                    <a:srgbClr val="0076BA"/>
                  </a:solidFill>
                </a:endParaRPr>
              </a:p>
            </p:txBody>
          </p:sp>
          <p:sp>
            <p:nvSpPr>
              <p:cNvPr id="1056" name="方程式"/>
              <p:cNvSpPr txBox="1"/>
              <p:nvPr/>
            </p:nvSpPr>
            <p:spPr>
              <a:xfrm>
                <a:off x="449313" y="1157806"/>
                <a:ext cx="783108"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75B9"/>
                              </a:solidFill>
                              <a:latin typeface="Cambria Math" panose="02040503050406030204" pitchFamily="18" charset="0"/>
                            </a:rPr>
                            <m:t>h</m:t>
                          </m:r>
                        </m:e>
                        <m:sub>
                          <m:r>
                            <a:rPr xmlns:a="http://schemas.openxmlformats.org/drawingml/2006/main" sz="4100" i="1">
                              <a:solidFill>
                                <a:srgbClr val="0075B9"/>
                              </a:solidFill>
                              <a:latin typeface="Cambria Math" panose="02040503050406030204" pitchFamily="18" charset="0"/>
                            </a:rPr>
                            <m:t>2</m:t>
                          </m:r>
                        </m:sub>
                        <m:sup>
                          <m:r>
                            <a:rPr xmlns:a="http://schemas.openxmlformats.org/drawingml/2006/main" sz="4100" i="1">
                              <a:solidFill>
                                <a:srgbClr val="0075B9"/>
                              </a:solidFill>
                              <a:latin typeface="Cambria Math" panose="02040503050406030204" pitchFamily="18" charset="0"/>
                            </a:rPr>
                            <m:t>t</m:t>
                          </m:r>
                          <m:r>
                            <a:rPr xmlns:a="http://schemas.openxmlformats.org/drawingml/2006/main" sz="4100" i="1">
                              <a:solidFill>
                                <a:srgbClr val="0075B9"/>
                              </a:solidFill>
                              <a:latin typeface="Cambria Math" panose="02040503050406030204" pitchFamily="18" charset="0"/>
                            </a:rPr>
                            <m:t>+</m:t>
                          </m:r>
                          <m:r>
                            <a:rPr xmlns:a="http://schemas.openxmlformats.org/drawingml/2006/main" sz="4100" i="1">
                              <a:solidFill>
                                <a:srgbClr val="0075B9"/>
                              </a:solidFill>
                              <a:latin typeface="Cambria Math" panose="02040503050406030204" pitchFamily="18" charset="0"/>
                            </a:rPr>
                            <m:t>1</m:t>
                          </m:r>
                        </m:sup>
                      </m:sSubSup>
                    </m:oMath>
                  </m:oMathPara>
                </a14:m>
                <a:endParaRPr sz="4100">
                  <a:solidFill>
                    <a:srgbClr val="0076BA"/>
                  </a:solidFill>
                </a:endParaRPr>
              </a:p>
            </p:txBody>
          </p:sp>
        </p:grpSp>
      </p:grpSp>
      <p:grpSp>
        <p:nvGrpSpPr>
          <p:cNvPr id="1061" name="グループ"/>
          <p:cNvGrpSpPr/>
          <p:nvPr/>
        </p:nvGrpSpPr>
        <p:grpSpPr>
          <a:xfrm>
            <a:off x="13710994" y="5776606"/>
            <a:ext cx="538909" cy="2519020"/>
            <a:chOff x="0" y="0"/>
            <a:chExt cx="538908" cy="2519018"/>
          </a:xfrm>
        </p:grpSpPr>
        <p:sp>
          <p:nvSpPr>
            <p:cNvPr id="1059" name="方程式"/>
            <p:cNvSpPr txBox="1"/>
            <p:nvPr/>
          </p:nvSpPr>
          <p:spPr>
            <a:xfrm>
              <a:off x="0" y="1878288"/>
              <a:ext cx="508059" cy="64073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μ</m:t>
                        </m:r>
                      </m:e>
                      <m:sub>
                        <m:r>
                          <a:rPr xmlns:a="http://schemas.openxmlformats.org/drawingml/2006/main" sz="4700" i="1">
                            <a:solidFill>
                              <a:srgbClr val="ED220B"/>
                            </a:solidFill>
                            <a:latin typeface="Cambria Math" panose="02040503050406030204" pitchFamily="18" charset="0"/>
                          </a:rPr>
                          <m:t>2</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sp>
          <p:nvSpPr>
            <p:cNvPr id="1060" name="方程式"/>
            <p:cNvSpPr txBox="1"/>
            <p:nvPr/>
          </p:nvSpPr>
          <p:spPr>
            <a:xfrm>
              <a:off x="48758" y="0"/>
              <a:ext cx="490151" cy="64073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μ</m:t>
                        </m:r>
                      </m:e>
                      <m:sub>
                        <m:r>
                          <a:rPr xmlns:a="http://schemas.openxmlformats.org/drawingml/2006/main" sz="4700" i="1">
                            <a:solidFill>
                              <a:srgbClr val="ED220B"/>
                            </a:solidFill>
                            <a:latin typeface="Cambria Math" panose="02040503050406030204" pitchFamily="18" charset="0"/>
                          </a:rPr>
                          <m:t>1</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1064" name="グループ"/>
          <p:cNvGrpSpPr/>
          <p:nvPr/>
        </p:nvGrpSpPr>
        <p:grpSpPr>
          <a:xfrm>
            <a:off x="15423670" y="5813188"/>
            <a:ext cx="466223" cy="2487774"/>
            <a:chOff x="0" y="0"/>
            <a:chExt cx="466221" cy="2487773"/>
          </a:xfrm>
        </p:grpSpPr>
        <p:sp>
          <p:nvSpPr>
            <p:cNvPr id="1062" name="方程式"/>
            <p:cNvSpPr txBox="1"/>
            <p:nvPr/>
          </p:nvSpPr>
          <p:spPr>
            <a:xfrm>
              <a:off x="0" y="1847043"/>
              <a:ext cx="466222" cy="64073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2</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sp>
          <p:nvSpPr>
            <p:cNvPr id="1063" name="方程式"/>
            <p:cNvSpPr txBox="1"/>
            <p:nvPr/>
          </p:nvSpPr>
          <p:spPr>
            <a:xfrm>
              <a:off x="0" y="0"/>
              <a:ext cx="443593" cy="64073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1</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1070" name="グループ"/>
          <p:cNvGrpSpPr/>
          <p:nvPr/>
        </p:nvGrpSpPr>
        <p:grpSpPr>
          <a:xfrm>
            <a:off x="13298623" y="5713928"/>
            <a:ext cx="1304855" cy="2667950"/>
            <a:chOff x="0" y="0"/>
            <a:chExt cx="1304853" cy="2667948"/>
          </a:xfrm>
        </p:grpSpPr>
        <p:sp>
          <p:nvSpPr>
            <p:cNvPr id="1065" name="角丸四角形"/>
            <p:cNvSpPr/>
            <p:nvPr/>
          </p:nvSpPr>
          <p:spPr>
            <a:xfrm>
              <a:off x="0" y="0"/>
              <a:ext cx="1270000"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66" name="角丸四角形"/>
            <p:cNvSpPr/>
            <p:nvPr/>
          </p:nvSpPr>
          <p:spPr>
            <a:xfrm>
              <a:off x="34853" y="1889728"/>
              <a:ext cx="1270001"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069" name="グループ"/>
            <p:cNvGrpSpPr/>
            <p:nvPr/>
          </p:nvGrpSpPr>
          <p:grpSpPr>
            <a:xfrm>
              <a:off x="195475" y="39761"/>
              <a:ext cx="948756" cy="2586827"/>
              <a:chOff x="-314676" y="0"/>
              <a:chExt cx="948755" cy="2586826"/>
            </a:xfrm>
          </p:grpSpPr>
          <p:sp>
            <p:nvSpPr>
              <p:cNvPr id="1067" name="方程式"/>
              <p:cNvSpPr txBox="1"/>
              <p:nvPr/>
            </p:nvSpPr>
            <p:spPr>
              <a:xfrm>
                <a:off x="-314677" y="1878288"/>
                <a:ext cx="939802"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2</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sp>
            <p:nvSpPr>
              <p:cNvPr id="1068" name="方程式"/>
              <p:cNvSpPr txBox="1"/>
              <p:nvPr/>
            </p:nvSpPr>
            <p:spPr>
              <a:xfrm>
                <a:off x="-305724" y="0"/>
                <a:ext cx="939803"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1</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grpSp>
        <p:nvGrpSpPr>
          <p:cNvPr id="1077" name="グループ"/>
          <p:cNvGrpSpPr/>
          <p:nvPr/>
        </p:nvGrpSpPr>
        <p:grpSpPr>
          <a:xfrm>
            <a:off x="15263881" y="5790623"/>
            <a:ext cx="1157415" cy="2588584"/>
            <a:chOff x="0" y="0"/>
            <a:chExt cx="1157414" cy="2588583"/>
          </a:xfrm>
        </p:grpSpPr>
        <p:grpSp>
          <p:nvGrpSpPr>
            <p:cNvPr id="1073" name="グループ"/>
            <p:cNvGrpSpPr/>
            <p:nvPr/>
          </p:nvGrpSpPr>
          <p:grpSpPr>
            <a:xfrm>
              <a:off x="0" y="0"/>
              <a:ext cx="1157415" cy="2588584"/>
              <a:chOff x="0" y="0"/>
              <a:chExt cx="1157414" cy="2588583"/>
            </a:xfrm>
          </p:grpSpPr>
          <p:sp>
            <p:nvSpPr>
              <p:cNvPr id="1071" name="角丸四角形"/>
              <p:cNvSpPr/>
              <p:nvPr/>
            </p:nvSpPr>
            <p:spPr>
              <a:xfrm>
                <a:off x="0" y="0"/>
                <a:ext cx="1139483" cy="762001"/>
              </a:xfrm>
              <a:prstGeom prst="roundRect">
                <a:avLst>
                  <a:gd name="adj" fmla="val 22431"/>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72" name="角丸四角形"/>
              <p:cNvSpPr/>
              <p:nvPr/>
            </p:nvSpPr>
            <p:spPr>
              <a:xfrm>
                <a:off x="17932" y="1826583"/>
                <a:ext cx="1139483" cy="762001"/>
              </a:xfrm>
              <a:prstGeom prst="roundRect">
                <a:avLst>
                  <a:gd name="adj" fmla="val 22431"/>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1076" name="グループ"/>
            <p:cNvGrpSpPr/>
            <p:nvPr/>
          </p:nvGrpSpPr>
          <p:grpSpPr>
            <a:xfrm>
              <a:off x="130819" y="10813"/>
              <a:ext cx="895776" cy="2566957"/>
              <a:chOff x="0" y="0"/>
              <a:chExt cx="895775" cy="2566955"/>
            </a:xfrm>
          </p:grpSpPr>
          <p:sp>
            <p:nvSpPr>
              <p:cNvPr id="1074" name="方程式"/>
              <p:cNvSpPr txBox="1"/>
              <p:nvPr/>
            </p:nvSpPr>
            <p:spPr>
              <a:xfrm>
                <a:off x="0" y="1858417"/>
                <a:ext cx="895776"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h</m:t>
                          </m:r>
                        </m:e>
                        <m:sub>
                          <m:r>
                            <a:rPr xmlns:a="http://schemas.openxmlformats.org/drawingml/2006/main" sz="4700" i="1">
                              <a:solidFill>
                                <a:srgbClr val="0075B9"/>
                              </a:solidFill>
                              <a:latin typeface="Cambria Math" panose="02040503050406030204" pitchFamily="18" charset="0"/>
                            </a:rPr>
                            <m:t>2</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sp>
            <p:nvSpPr>
              <p:cNvPr id="1075" name="方程式"/>
              <p:cNvSpPr txBox="1"/>
              <p:nvPr/>
            </p:nvSpPr>
            <p:spPr>
              <a:xfrm>
                <a:off x="1266" y="0"/>
                <a:ext cx="893244"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h</m:t>
                          </m:r>
                        </m:e>
                        <m:sub>
                          <m:r>
                            <a:rPr xmlns:a="http://schemas.openxmlformats.org/drawingml/2006/main" sz="4700" i="1">
                              <a:solidFill>
                                <a:srgbClr val="0075B9"/>
                              </a:solidFill>
                              <a:latin typeface="Cambria Math" panose="02040503050406030204" pitchFamily="18" charset="0"/>
                            </a:rPr>
                            <m:t>1</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sp>
        <p:nvSpPr>
          <p:cNvPr id="1078" name="矢印"/>
          <p:cNvSpPr/>
          <p:nvPr/>
        </p:nvSpPr>
        <p:spPr>
          <a:xfrm>
            <a:off x="14610072" y="5829952"/>
            <a:ext cx="596630" cy="575210"/>
          </a:xfrm>
          <a:prstGeom prst="rightArrow">
            <a:avLst>
              <a:gd name="adj1" fmla="val 32000"/>
              <a:gd name="adj2" fmla="val 66383"/>
            </a:avLst>
          </a:prstGeom>
          <a:solidFill>
            <a:schemeClr val="accent5">
              <a:hueOff val="-82419"/>
              <a:satOff val="-9513"/>
              <a:lumOff val="-16343"/>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079" name="矢印"/>
          <p:cNvSpPr/>
          <p:nvPr/>
        </p:nvSpPr>
        <p:spPr>
          <a:xfrm>
            <a:off x="14610072" y="7690644"/>
            <a:ext cx="596630" cy="575210"/>
          </a:xfrm>
          <a:prstGeom prst="rightArrow">
            <a:avLst>
              <a:gd name="adj1" fmla="val 32000"/>
              <a:gd name="adj2" fmla="val 66383"/>
            </a:avLst>
          </a:prstGeom>
          <a:solidFill>
            <a:schemeClr val="accent5">
              <a:hueOff val="-82419"/>
              <a:satOff val="-9513"/>
              <a:lumOff val="-16343"/>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080" name="矢印"/>
          <p:cNvSpPr/>
          <p:nvPr/>
        </p:nvSpPr>
        <p:spPr>
          <a:xfrm>
            <a:off x="20965866" y="6782759"/>
            <a:ext cx="490151" cy="530288"/>
          </a:xfrm>
          <a:prstGeom prst="rightArrow">
            <a:avLst>
              <a:gd name="adj1" fmla="val 37127"/>
              <a:gd name="adj2" fmla="val 54146"/>
            </a:avLst>
          </a:prstGeom>
          <a:solidFill>
            <a:schemeClr val="accent5">
              <a:hueOff val="-82419"/>
              <a:satOff val="-9513"/>
              <a:lumOff val="-16343"/>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081" name="矢印"/>
          <p:cNvSpPr/>
          <p:nvPr/>
        </p:nvSpPr>
        <p:spPr>
          <a:xfrm>
            <a:off x="20932153" y="6782758"/>
            <a:ext cx="521822" cy="530289"/>
          </a:xfrm>
          <a:prstGeom prst="rightArrow">
            <a:avLst>
              <a:gd name="adj1" fmla="val 37127"/>
              <a:gd name="adj2" fmla="val 50860"/>
            </a:avLst>
          </a:prstGeom>
          <a:solidFill>
            <a:schemeClr val="accent1">
              <a:lumOff val="-135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grpSp>
        <p:nvGrpSpPr>
          <p:cNvPr id="1084" name="グループ"/>
          <p:cNvGrpSpPr/>
          <p:nvPr/>
        </p:nvGrpSpPr>
        <p:grpSpPr>
          <a:xfrm>
            <a:off x="14610072" y="5829952"/>
            <a:ext cx="596630" cy="2435902"/>
            <a:chOff x="0" y="0"/>
            <a:chExt cx="596628" cy="2435900"/>
          </a:xfrm>
        </p:grpSpPr>
        <p:sp>
          <p:nvSpPr>
            <p:cNvPr id="1082" name="矢印"/>
            <p:cNvSpPr/>
            <p:nvPr/>
          </p:nvSpPr>
          <p:spPr>
            <a:xfrm>
              <a:off x="0" y="0"/>
              <a:ext cx="596629" cy="575209"/>
            </a:xfrm>
            <a:prstGeom prst="rightArrow">
              <a:avLst>
                <a:gd name="adj1" fmla="val 32000"/>
                <a:gd name="adj2" fmla="val 66383"/>
              </a:avLst>
            </a:prstGeom>
            <a:solidFill>
              <a:schemeClr val="accent1">
                <a:lumOff val="-13575"/>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083" name="矢印"/>
            <p:cNvSpPr/>
            <p:nvPr/>
          </p:nvSpPr>
          <p:spPr>
            <a:xfrm>
              <a:off x="0" y="1860691"/>
              <a:ext cx="596629" cy="575210"/>
            </a:xfrm>
            <a:prstGeom prst="rightArrow">
              <a:avLst>
                <a:gd name="adj1" fmla="val 32000"/>
                <a:gd name="adj2" fmla="val 66383"/>
              </a:avLst>
            </a:prstGeom>
            <a:solidFill>
              <a:schemeClr val="accent1">
                <a:lumOff val="-13575"/>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sp>
        <p:nvSpPr>
          <p:cNvPr id="1085" name="2"/>
          <p:cNvSpPr txBox="1"/>
          <p:nvPr/>
        </p:nvSpPr>
        <p:spPr>
          <a:xfrm>
            <a:off x="2141777" y="6069737"/>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lumOff val="-13575"/>
                  </a:schemeClr>
                </a:solidFill>
              </a:defRPr>
            </a:lvl1pPr>
          </a:lstStyle>
          <a:p>
            <a:pPr/>
            <a:r>
              <a:t>2</a:t>
            </a:r>
          </a:p>
        </p:txBody>
      </p:sp>
      <p:sp>
        <p:nvSpPr>
          <p:cNvPr id="1086" name="2"/>
          <p:cNvSpPr txBox="1"/>
          <p:nvPr/>
        </p:nvSpPr>
        <p:spPr>
          <a:xfrm>
            <a:off x="2870113" y="6064379"/>
            <a:ext cx="494081"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lumOff val="-13575"/>
                  </a:schemeClr>
                </a:solidFill>
              </a:defRPr>
            </a:lvl1pPr>
          </a:lstStyle>
          <a:p>
            <a:pPr/>
            <a:r>
              <a:t>2</a:t>
            </a:r>
          </a:p>
        </p:txBody>
      </p:sp>
      <p:sp>
        <p:nvSpPr>
          <p:cNvPr id="1087" name="2"/>
          <p:cNvSpPr txBox="1"/>
          <p:nvPr/>
        </p:nvSpPr>
        <p:spPr>
          <a:xfrm>
            <a:off x="3615291" y="6059005"/>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lumOff val="-13575"/>
                  </a:schemeClr>
                </a:solidFill>
              </a:defRPr>
            </a:lvl1pPr>
          </a:lstStyle>
          <a:p>
            <a:pPr/>
            <a:r>
              <a:t>2</a:t>
            </a:r>
          </a:p>
        </p:txBody>
      </p:sp>
      <p:sp>
        <p:nvSpPr>
          <p:cNvPr id="1088" name="2"/>
          <p:cNvSpPr txBox="1"/>
          <p:nvPr/>
        </p:nvSpPr>
        <p:spPr>
          <a:xfrm>
            <a:off x="4348541" y="6064092"/>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lumOff val="-13575"/>
                  </a:schemeClr>
                </a:solidFill>
              </a:defRPr>
            </a:lvl1pPr>
          </a:lstStyle>
          <a:p>
            <a:pPr/>
            <a:r>
              <a:t>2</a:t>
            </a:r>
          </a:p>
        </p:txBody>
      </p:sp>
      <p:sp>
        <p:nvSpPr>
          <p:cNvPr id="1089" name="2"/>
          <p:cNvSpPr txBox="1"/>
          <p:nvPr/>
        </p:nvSpPr>
        <p:spPr>
          <a:xfrm>
            <a:off x="5082203" y="6066574"/>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1">
                    <a:lumOff val="-13575"/>
                  </a:schemeClr>
                </a:solidFill>
              </a:defRPr>
            </a:lvl1pPr>
          </a:lstStyle>
          <a:p>
            <a:pPr/>
            <a:r>
              <a:t>2</a:t>
            </a:r>
          </a:p>
        </p:txBody>
      </p:sp>
      <p:sp>
        <p:nvSpPr>
          <p:cNvPr id="1090" name="model = Sequential()…"/>
          <p:cNvSpPr txBox="1"/>
          <p:nvPr/>
        </p:nvSpPr>
        <p:spPr>
          <a:xfrm>
            <a:off x="717868" y="347723"/>
            <a:ext cx="10281032" cy="3124200"/>
          </a:xfrm>
          <a:prstGeom prst="rect">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400">
                <a:solidFill>
                  <a:srgbClr val="FFFFFF"/>
                </a:solidFill>
                <a:latin typeface="+mn-lt"/>
                <a:ea typeface="+mn-ea"/>
                <a:cs typeface="+mn-cs"/>
                <a:sym typeface="ヒラギノ角ゴ ProN W3"/>
              </a:defRPr>
            </a:pPr>
            <a:r>
              <a:t>model = Sequential()</a:t>
            </a:r>
          </a:p>
          <a:p>
            <a:pPr algn="l">
              <a:defRPr sz="3400">
                <a:solidFill>
                  <a:srgbClr val="FFFFFF"/>
                </a:solidFill>
                <a:latin typeface="+mn-lt"/>
                <a:ea typeface="+mn-ea"/>
                <a:cs typeface="+mn-cs"/>
                <a:sym typeface="ヒラギノ角ゴ ProN W3"/>
              </a:defRPr>
            </a:pPr>
            <a:r>
              <a:t>model.add(SimpleRNN(2, input_shape=(3, 5), </a:t>
            </a:r>
          </a:p>
          <a:p>
            <a:pPr algn="l">
              <a:defRPr sz="3400">
                <a:solidFill>
                  <a:srgbClr val="FFFFFF"/>
                </a:solidFill>
                <a:latin typeface="+mn-lt"/>
                <a:ea typeface="+mn-ea"/>
                <a:cs typeface="+mn-cs"/>
                <a:sym typeface="ヒラギノ角ゴ ProN W3"/>
              </a:defRPr>
            </a:pPr>
            <a:r>
              <a:t>　　　　　　　　　　　　return_sequence=True)</a:t>
            </a:r>
          </a:p>
          <a:p>
            <a:pPr algn="l">
              <a:defRPr sz="3400">
                <a:solidFill>
                  <a:srgbClr val="FFFFFF"/>
                </a:solidFill>
                <a:latin typeface="+mn-lt"/>
                <a:ea typeface="+mn-ea"/>
                <a:cs typeface="+mn-cs"/>
                <a:sym typeface="ヒラギノ角ゴ ProN W3"/>
              </a:defRPr>
            </a:pPr>
            <a:r>
              <a:t>model.add(Dense(1,activation=“sigmoid”))</a:t>
            </a:r>
          </a:p>
          <a:p>
            <a:pPr algn="l">
              <a:defRPr sz="3400">
                <a:solidFill>
                  <a:srgbClr val="FFFFFF"/>
                </a:solidFill>
                <a:latin typeface="+mn-lt"/>
                <a:ea typeface="+mn-ea"/>
                <a:cs typeface="+mn-cs"/>
                <a:sym typeface="ヒラギノ角ゴ ProN W3"/>
              </a:defRPr>
            </a:pPr>
            <a:r>
              <a:t>model.summary()</a:t>
            </a:r>
          </a:p>
        </p:txBody>
      </p:sp>
      <p:sp>
        <p:nvSpPr>
          <p:cNvPr id="1091" name="RNNの推論…"/>
          <p:cNvSpPr txBox="1"/>
          <p:nvPr/>
        </p:nvSpPr>
        <p:spPr>
          <a:xfrm>
            <a:off x="18746004" y="691019"/>
            <a:ext cx="4034220" cy="1924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700"/>
            </a:pPr>
            <a:r>
              <a:t>RNNの推論</a:t>
            </a:r>
          </a:p>
          <a:p>
            <a:pPr>
              <a:defRPr sz="5700"/>
            </a:pPr>
            <a:r>
              <a:t>のイメージ</a:t>
            </a:r>
          </a:p>
        </p:txBody>
      </p:sp>
      <p:sp>
        <p:nvSpPr>
          <p:cNvPr id="1092" name="スライド番号"/>
          <p:cNvSpPr txBox="1"/>
          <p:nvPr>
            <p:ph type="sldNum" sz="quarter" idx="2"/>
          </p:nvPr>
        </p:nvSpPr>
        <p:spPr>
          <a:xfrm>
            <a:off x="23318833" y="12972811"/>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50082 -0.156191" origin="layout" pathEditMode="relative">
                                      <p:cBhvr>
                                        <p:cTn id="6" dur="1000" fill="hold"/>
                                        <p:tgtEl>
                                          <p:spTgt spid="1085"/>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222391 -0.070175" origin="layout" pathEditMode="relative">
                                      <p:cBhvr>
                                        <p:cTn id="9" dur="1000" fill="hold"/>
                                        <p:tgtEl>
                                          <p:spTgt spid="1086"/>
                                        </p:tgtEl>
                                        <p:attrNameLst>
                                          <p:attrName>ppt_x</p:attrName>
                                          <p:attrName>ppt_y</p:attrName>
                                        </p:attrNameLst>
                                      </p:cBhvr>
                                    </p:animMotion>
                                  </p:childTnLst>
                                </p:cTn>
                              </p:par>
                            </p:childTnLst>
                          </p:cTn>
                        </p:par>
                        <p:par>
                          <p:cTn id="10" fill="hold">
                            <p:stCondLst>
                              <p:cond delay="0"/>
                            </p:stCondLst>
                            <p:childTnLst>
                              <p:par>
                                <p:cTn id="11" presetClass="path" nodeType="withEffect" presetSubtype="0" presetID="-1" grpId="3" accel="50000" decel="50000" fill="hold">
                                  <p:stCondLst>
                                    <p:cond delay="0"/>
                                  </p:stCondLst>
                                  <p:childTnLst>
                                    <p:animMotion path="M 0.000000 0.000000 L 0.191830 0.017657" origin="layout" pathEditMode="relative">
                                      <p:cBhvr>
                                        <p:cTn id="12" dur="1000" fill="hold"/>
                                        <p:tgtEl>
                                          <p:spTgt spid="1087"/>
                                        </p:tgtEl>
                                        <p:attrNameLst>
                                          <p:attrName>ppt_x</p:attrName>
                                          <p:attrName>ppt_y</p:attrName>
                                        </p:attrNameLst>
                                      </p:cBhvr>
                                    </p:animMotion>
                                  </p:childTnLst>
                                </p:cTn>
                              </p:par>
                            </p:childTnLst>
                          </p:cTn>
                        </p:par>
                        <p:par>
                          <p:cTn id="13" fill="hold">
                            <p:stCondLst>
                              <p:cond delay="0"/>
                            </p:stCondLst>
                            <p:childTnLst>
                              <p:par>
                                <p:cTn id="14" presetClass="path" nodeType="withEffect" presetSubtype="0" presetID="-1" grpId="4" accel="50000" decel="50000" fill="hold">
                                  <p:stCondLst>
                                    <p:cond delay="0"/>
                                  </p:stCondLst>
                                  <p:childTnLst>
                                    <p:animMotion path="M 0.000000 0.000000 L 0.162289 0.103225" origin="layout" pathEditMode="relative">
                                      <p:cBhvr>
                                        <p:cTn id="15" dur="1000" fill="hold"/>
                                        <p:tgtEl>
                                          <p:spTgt spid="1088"/>
                                        </p:tgtEl>
                                        <p:attrNameLst>
                                          <p:attrName>ppt_x</p:attrName>
                                          <p:attrName>ppt_y</p:attrName>
                                        </p:attrNameLst>
                                      </p:cBhvr>
                                    </p:animMotion>
                                  </p:childTnLst>
                                </p:cTn>
                              </p:par>
                            </p:childTnLst>
                          </p:cTn>
                        </p:par>
                        <p:par>
                          <p:cTn id="16" fill="hold">
                            <p:stCondLst>
                              <p:cond delay="0"/>
                            </p:stCondLst>
                            <p:childTnLst>
                              <p:par>
                                <p:cTn id="17" presetClass="path" nodeType="withEffect" presetSubtype="0" presetID="-1" grpId="5" accel="50000" decel="50000" fill="hold">
                                  <p:stCondLst>
                                    <p:cond delay="0"/>
                                  </p:stCondLst>
                                  <p:childTnLst>
                                    <p:animMotion path="M 0.000000 0.000000 L 0.133002 0.189247" origin="layout" pathEditMode="relative">
                                      <p:cBhvr>
                                        <p:cTn id="18" dur="1000" fill="hold"/>
                                        <p:tgtEl>
                                          <p:spTgt spid="1089"/>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6" fill="hold">
                                  <p:stCondLst>
                                    <p:cond delay="0"/>
                                  </p:stCondLst>
                                  <p:iterate type="el" backwards="0">
                                    <p:tmAbs val="0"/>
                                  </p:iterate>
                                  <p:childTnLst>
                                    <p:set>
                                      <p:cBhvr>
                                        <p:cTn id="22" fill="hold"/>
                                        <p:tgtEl>
                                          <p:spTgt spid="1052"/>
                                        </p:tgtEl>
                                        <p:attrNameLst>
                                          <p:attrName>style.visibility</p:attrName>
                                        </p:attrNameLst>
                                      </p:cBhvr>
                                      <p:to>
                                        <p:strVal val="visible"/>
                                      </p:to>
                                    </p:set>
                                    <p:animEffect filter="wipe(left)" transition="in">
                                      <p:cBhvr>
                                        <p:cTn id="23" dur="1000"/>
                                        <p:tgtEl>
                                          <p:spTgt spid="1052"/>
                                        </p:tgtEl>
                                      </p:cBhvr>
                                    </p:animEffect>
                                  </p:childTnLst>
                                </p:cTn>
                              </p:par>
                            </p:childTnLst>
                          </p:cTn>
                        </p:par>
                        <p:par>
                          <p:cTn id="24" fill="hold">
                            <p:stCondLst>
                              <p:cond delay="1000"/>
                            </p:stCondLst>
                            <p:childTnLst>
                              <p:par>
                                <p:cTn id="25" presetClass="entr" nodeType="afterEffect" presetSubtype="1" presetID="22" grpId="7" fill="hold">
                                  <p:stCondLst>
                                    <p:cond delay="0"/>
                                  </p:stCondLst>
                                  <p:iterate type="el" backwards="0">
                                    <p:tmAbs val="0"/>
                                  </p:iterate>
                                  <p:childTnLst>
                                    <p:set>
                                      <p:cBhvr>
                                        <p:cTn id="26" fill="hold"/>
                                        <p:tgtEl>
                                          <p:spTgt spid="1029"/>
                                        </p:tgtEl>
                                        <p:attrNameLst>
                                          <p:attrName>style.visibility</p:attrName>
                                        </p:attrNameLst>
                                      </p:cBhvr>
                                      <p:to>
                                        <p:strVal val="visible"/>
                                      </p:to>
                                    </p:set>
                                    <p:animEffect filter="wipe(up)" transition="in">
                                      <p:cBhvr>
                                        <p:cTn id="27" dur="1000"/>
                                        <p:tgtEl>
                                          <p:spTgt spid="1029"/>
                                        </p:tgtEl>
                                      </p:cBhvr>
                                    </p:animEffect>
                                  </p:childTnLst>
                                </p:cTn>
                              </p:par>
                            </p:childTnLst>
                          </p:cTn>
                        </p:par>
                        <p:par>
                          <p:cTn id="28" fill="hold">
                            <p:stCondLst>
                              <p:cond delay="2000"/>
                            </p:stCondLst>
                            <p:childTnLst>
                              <p:par>
                                <p:cTn id="29" presetClass="entr" nodeType="afterEffect" presetSubtype="8" presetID="22" grpId="8" fill="hold">
                                  <p:stCondLst>
                                    <p:cond delay="0"/>
                                  </p:stCondLst>
                                  <p:iterate type="el" backwards="0">
                                    <p:tmAbs val="0"/>
                                  </p:iterate>
                                  <p:childTnLst>
                                    <p:set>
                                      <p:cBhvr>
                                        <p:cTn id="30" fill="hold"/>
                                        <p:tgtEl>
                                          <p:spTgt spid="1070"/>
                                        </p:tgtEl>
                                        <p:attrNameLst>
                                          <p:attrName>style.visibility</p:attrName>
                                        </p:attrNameLst>
                                      </p:cBhvr>
                                      <p:to>
                                        <p:strVal val="visible"/>
                                      </p:to>
                                    </p:set>
                                    <p:animEffect filter="wipe(left)" transition="in">
                                      <p:cBhvr>
                                        <p:cTn id="31" dur="1000"/>
                                        <p:tgtEl>
                                          <p:spTgt spid="1070"/>
                                        </p:tgtEl>
                                      </p:cBhvr>
                                    </p:animEffect>
                                  </p:childTnLst>
                                </p:cTn>
                              </p:par>
                            </p:childTnLst>
                          </p:cTn>
                        </p:par>
                        <p:par>
                          <p:cTn id="32" fill="hold">
                            <p:stCondLst>
                              <p:cond delay="3000"/>
                            </p:stCondLst>
                            <p:childTnLst>
                              <p:par>
                                <p:cTn id="33" presetClass="entr" nodeType="afterEffect" presetSubtype="8" presetID="22" grpId="9" fill="hold">
                                  <p:stCondLst>
                                    <p:cond delay="0"/>
                                  </p:stCondLst>
                                  <p:iterate type="el" backwards="0">
                                    <p:tmAbs val="0"/>
                                  </p:iterate>
                                  <p:childTnLst>
                                    <p:set>
                                      <p:cBhvr>
                                        <p:cTn id="34" fill="hold"/>
                                        <p:tgtEl>
                                          <p:spTgt spid="1084"/>
                                        </p:tgtEl>
                                        <p:attrNameLst>
                                          <p:attrName>style.visibility</p:attrName>
                                        </p:attrNameLst>
                                      </p:cBhvr>
                                      <p:to>
                                        <p:strVal val="visible"/>
                                      </p:to>
                                    </p:set>
                                    <p:animEffect filter="wipe(left)" transition="in">
                                      <p:cBhvr>
                                        <p:cTn id="35" dur="500"/>
                                        <p:tgtEl>
                                          <p:spTgt spid="1084"/>
                                        </p:tgtEl>
                                      </p:cBhvr>
                                    </p:animEffect>
                                  </p:childTnLst>
                                </p:cTn>
                              </p:par>
                            </p:childTnLst>
                          </p:cTn>
                        </p:par>
                        <p:par>
                          <p:cTn id="36" fill="hold">
                            <p:stCondLst>
                              <p:cond delay="3500"/>
                            </p:stCondLst>
                            <p:childTnLst>
                              <p:par>
                                <p:cTn id="37" presetClass="entr" nodeType="afterEffect" presetSubtype="8" presetID="22" grpId="10" fill="hold">
                                  <p:stCondLst>
                                    <p:cond delay="0"/>
                                  </p:stCondLst>
                                  <p:iterate type="el" backwards="0">
                                    <p:tmAbs val="0"/>
                                  </p:iterate>
                                  <p:childTnLst>
                                    <p:set>
                                      <p:cBhvr>
                                        <p:cTn id="38" fill="hold"/>
                                        <p:tgtEl>
                                          <p:spTgt spid="1077"/>
                                        </p:tgtEl>
                                        <p:attrNameLst>
                                          <p:attrName>style.visibility</p:attrName>
                                        </p:attrNameLst>
                                      </p:cBhvr>
                                      <p:to>
                                        <p:strVal val="visible"/>
                                      </p:to>
                                    </p:set>
                                    <p:animEffect filter="wipe(left)" transition="in">
                                      <p:cBhvr>
                                        <p:cTn id="39" dur="1000"/>
                                        <p:tgtEl>
                                          <p:spTgt spid="1077"/>
                                        </p:tgtEl>
                                      </p:cBhvr>
                                    </p:animEffect>
                                  </p:childTnLst>
                                </p:cTn>
                              </p:par>
                            </p:childTnLst>
                          </p:cTn>
                        </p:par>
                        <p:par>
                          <p:cTn id="40" fill="hold">
                            <p:stCondLst>
                              <p:cond delay="4500"/>
                            </p:stCondLst>
                            <p:childTnLst>
                              <p:par>
                                <p:cTn id="41" presetClass="entr" nodeType="afterEffect" presetSubtype="8" presetID="22" grpId="11" fill="hold">
                                  <p:stCondLst>
                                    <p:cond delay="0"/>
                                  </p:stCondLst>
                                  <p:iterate type="el" backwards="0">
                                    <p:tmAbs val="0"/>
                                  </p:iterate>
                                  <p:childTnLst>
                                    <p:set>
                                      <p:cBhvr>
                                        <p:cTn id="42" fill="hold"/>
                                        <p:tgtEl>
                                          <p:spTgt spid="1039"/>
                                        </p:tgtEl>
                                        <p:attrNameLst>
                                          <p:attrName>style.visibility</p:attrName>
                                        </p:attrNameLst>
                                      </p:cBhvr>
                                      <p:to>
                                        <p:strVal val="visible"/>
                                      </p:to>
                                    </p:set>
                                    <p:animEffect filter="wipe(left)" transition="in">
                                      <p:cBhvr>
                                        <p:cTn id="43" dur="1000"/>
                                        <p:tgtEl>
                                          <p:spTgt spid="1039"/>
                                        </p:tgtEl>
                                      </p:cBhvr>
                                    </p:animEffect>
                                  </p:childTnLst>
                                </p:cTn>
                              </p:par>
                            </p:childTnLst>
                          </p:cTn>
                        </p:par>
                        <p:par>
                          <p:cTn id="44" fill="hold">
                            <p:stCondLst>
                              <p:cond delay="5500"/>
                            </p:stCondLst>
                            <p:childTnLst>
                              <p:par>
                                <p:cTn id="45" presetClass="entr" nodeType="afterEffect" presetSubtype="4" presetID="22" grpId="12" fill="hold">
                                  <p:stCondLst>
                                    <p:cond delay="0"/>
                                  </p:stCondLst>
                                  <p:iterate type="el" backwards="0">
                                    <p:tmAbs val="0"/>
                                  </p:iterate>
                                  <p:childTnLst>
                                    <p:set>
                                      <p:cBhvr>
                                        <p:cTn id="46" fill="hold"/>
                                        <p:tgtEl>
                                          <p:spTgt spid="1035"/>
                                        </p:tgtEl>
                                        <p:attrNameLst>
                                          <p:attrName>style.visibility</p:attrName>
                                        </p:attrNameLst>
                                      </p:cBhvr>
                                      <p:to>
                                        <p:strVal val="visible"/>
                                      </p:to>
                                    </p:set>
                                    <p:animEffect filter="wipe(down)" transition="in">
                                      <p:cBhvr>
                                        <p:cTn id="47" dur="1000"/>
                                        <p:tgtEl>
                                          <p:spTgt spid="1035"/>
                                        </p:tgtEl>
                                      </p:cBhvr>
                                    </p:animEffect>
                                  </p:childTnLst>
                                </p:cTn>
                              </p:par>
                            </p:childTnLst>
                          </p:cTn>
                        </p:par>
                        <p:par>
                          <p:cTn id="48" fill="hold">
                            <p:stCondLst>
                              <p:cond delay="6500"/>
                            </p:stCondLst>
                            <p:childTnLst>
                              <p:par>
                                <p:cTn id="49" presetClass="entr" nodeType="afterEffect" presetSubtype="8" presetID="22" grpId="13" fill="hold">
                                  <p:stCondLst>
                                    <p:cond delay="0"/>
                                  </p:stCondLst>
                                  <p:iterate type="el" backwards="0">
                                    <p:tmAbs val="0"/>
                                  </p:iterate>
                                  <p:childTnLst>
                                    <p:set>
                                      <p:cBhvr>
                                        <p:cTn id="50" fill="hold"/>
                                        <p:tgtEl>
                                          <p:spTgt spid="1019"/>
                                        </p:tgtEl>
                                        <p:attrNameLst>
                                          <p:attrName>style.visibility</p:attrName>
                                        </p:attrNameLst>
                                      </p:cBhvr>
                                      <p:to>
                                        <p:strVal val="visible"/>
                                      </p:to>
                                    </p:set>
                                    <p:animEffect filter="wipe(left)" transition="in">
                                      <p:cBhvr>
                                        <p:cTn id="51" dur="500"/>
                                        <p:tgtEl>
                                          <p:spTgt spid="1019"/>
                                        </p:tgtEl>
                                      </p:cBhvr>
                                    </p:animEffect>
                                  </p:childTnLst>
                                </p:cTn>
                              </p:par>
                            </p:childTnLst>
                          </p:cTn>
                        </p:par>
                        <p:par>
                          <p:cTn id="52" fill="hold">
                            <p:stCondLst>
                              <p:cond delay="7000"/>
                            </p:stCondLst>
                            <p:childTnLst>
                              <p:par>
                                <p:cTn id="53" presetClass="entr" nodeType="afterEffect" presetSubtype="2" presetID="22" grpId="14" fill="hold">
                                  <p:stCondLst>
                                    <p:cond delay="0"/>
                                  </p:stCondLst>
                                  <p:iterate type="el" backwards="0">
                                    <p:tmAbs val="0"/>
                                  </p:iterate>
                                  <p:childTnLst>
                                    <p:set>
                                      <p:cBhvr>
                                        <p:cTn id="54" fill="hold"/>
                                        <p:tgtEl>
                                          <p:spTgt spid="1058"/>
                                        </p:tgtEl>
                                        <p:attrNameLst>
                                          <p:attrName>style.visibility</p:attrName>
                                        </p:attrNameLst>
                                      </p:cBhvr>
                                      <p:to>
                                        <p:strVal val="visible"/>
                                      </p:to>
                                    </p:set>
                                    <p:animEffect filter="wipe(right)" transition="in">
                                      <p:cBhvr>
                                        <p:cTn id="55" dur="500"/>
                                        <p:tgtEl>
                                          <p:spTgt spid="1058"/>
                                        </p:tgtEl>
                                      </p:cBhvr>
                                    </p:animEffect>
                                  </p:childTnLst>
                                </p:cTn>
                              </p:par>
                            </p:childTnLst>
                          </p:cTn>
                        </p:par>
                        <p:par>
                          <p:cTn id="56" fill="hold">
                            <p:stCondLst>
                              <p:cond delay="7500"/>
                            </p:stCondLst>
                            <p:childTnLst>
                              <p:par>
                                <p:cTn id="57" presetClass="entr" nodeType="afterEffect" presetSubtype="8" presetID="22" grpId="15" fill="hold">
                                  <p:stCondLst>
                                    <p:cond delay="0"/>
                                  </p:stCondLst>
                                  <p:iterate type="el" backwards="0">
                                    <p:tmAbs val="0"/>
                                  </p:iterate>
                                  <p:childTnLst>
                                    <p:set>
                                      <p:cBhvr>
                                        <p:cTn id="58" fill="hold"/>
                                        <p:tgtEl>
                                          <p:spTgt spid="1081"/>
                                        </p:tgtEl>
                                        <p:attrNameLst>
                                          <p:attrName>style.visibility</p:attrName>
                                        </p:attrNameLst>
                                      </p:cBhvr>
                                      <p:to>
                                        <p:strVal val="visible"/>
                                      </p:to>
                                    </p:set>
                                    <p:animEffect filter="wipe(left)" transition="in">
                                      <p:cBhvr>
                                        <p:cTn id="59" dur="500"/>
                                        <p:tgtEl>
                                          <p:spTgt spid="1081"/>
                                        </p:tgtEl>
                                      </p:cBhvr>
                                    </p:animEffect>
                                  </p:childTnLst>
                                </p:cTn>
                              </p:par>
                            </p:childTnLst>
                          </p:cTn>
                        </p:par>
                        <p:par>
                          <p:cTn id="60" fill="hold">
                            <p:stCondLst>
                              <p:cond delay="8000"/>
                            </p:stCondLst>
                            <p:childTnLst>
                              <p:par>
                                <p:cTn id="61" presetClass="entr" nodeType="afterEffect" presetSubtype="8" presetID="22" grpId="16" fill="hold">
                                  <p:stCondLst>
                                    <p:cond delay="0"/>
                                  </p:stCondLst>
                                  <p:iterate type="el" backwards="0">
                                    <p:tmAbs val="0"/>
                                  </p:iterate>
                                  <p:childTnLst>
                                    <p:set>
                                      <p:cBhvr>
                                        <p:cTn id="62" fill="hold"/>
                                        <p:tgtEl>
                                          <p:spTgt spid="1022"/>
                                        </p:tgtEl>
                                        <p:attrNameLst>
                                          <p:attrName>style.visibility</p:attrName>
                                        </p:attrNameLst>
                                      </p:cBhvr>
                                      <p:to>
                                        <p:strVal val="visible"/>
                                      </p:to>
                                    </p:set>
                                    <p:animEffect filter="wipe(left)" transition="in">
                                      <p:cBhvr>
                                        <p:cTn id="63" dur="500"/>
                                        <p:tgtEl>
                                          <p:spTgt spid="10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2" grpId="16"/>
      <p:bldP build="whole" bldLvl="1" animBg="1" rev="0" advAuto="0" spid="1081" grpId="15"/>
      <p:bldP build="whole" bldLvl="1" animBg="1" rev="0" advAuto="0" spid="1052" grpId="6"/>
      <p:bldP build="whole" bldLvl="1" animBg="1" rev="0" advAuto="0" spid="1077" grpId="10"/>
      <p:bldP build="whole" bldLvl="1" animBg="1" rev="0" advAuto="0" spid="1039" grpId="11"/>
      <p:bldP build="whole" bldLvl="1" animBg="1" rev="0" advAuto="0" spid="1070" grpId="8"/>
      <p:bldP build="whole" bldLvl="1" animBg="1" rev="0" advAuto="0" spid="1035" grpId="12"/>
      <p:bldP build="whole" bldLvl="1" animBg="1" rev="0" advAuto="0" spid="1084" grpId="9"/>
      <p:bldP build="whole" bldLvl="1" animBg="1" rev="0" advAuto="0" spid="1029" grpId="7"/>
      <p:bldP build="whole" bldLvl="1" animBg="1" rev="0" advAuto="0" spid="1019" grpId="13"/>
      <p:bldP build="whole" bldLvl="1" animBg="1" rev="0" advAuto="0" spid="1058" grpId="14"/>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4" name="角丸四角形"/>
          <p:cNvSpPr/>
          <p:nvPr/>
        </p:nvSpPr>
        <p:spPr>
          <a:xfrm>
            <a:off x="12390508" y="4770007"/>
            <a:ext cx="5035758" cy="6232043"/>
          </a:xfrm>
          <a:prstGeom prst="roundRect">
            <a:avLst>
              <a:gd name="adj" fmla="val 13945"/>
            </a:avLst>
          </a:prstGeom>
          <a:ln w="508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grpSp>
        <p:nvGrpSpPr>
          <p:cNvPr id="1107" name="グループ"/>
          <p:cNvGrpSpPr/>
          <p:nvPr/>
        </p:nvGrpSpPr>
        <p:grpSpPr>
          <a:xfrm>
            <a:off x="9514790" y="4238757"/>
            <a:ext cx="3429600" cy="6090086"/>
            <a:chOff x="0" y="0"/>
            <a:chExt cx="3429598" cy="6090084"/>
          </a:xfrm>
        </p:grpSpPr>
        <p:sp>
          <p:nvSpPr>
            <p:cNvPr id="1095" name="線"/>
            <p:cNvSpPr/>
            <p:nvPr/>
          </p:nvSpPr>
          <p:spPr>
            <a:xfrm>
              <a:off x="1347" y="2615"/>
              <a:ext cx="3319599" cy="189463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96" name="線"/>
            <p:cNvSpPr/>
            <p:nvPr/>
          </p:nvSpPr>
          <p:spPr>
            <a:xfrm>
              <a:off x="32638" y="1174095"/>
              <a:ext cx="3283263" cy="727508"/>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97" name="線"/>
            <p:cNvSpPr/>
            <p:nvPr/>
          </p:nvSpPr>
          <p:spPr>
            <a:xfrm flipV="1">
              <a:off x="19062" y="1897404"/>
              <a:ext cx="3324333" cy="46398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98" name="線"/>
            <p:cNvSpPr/>
            <p:nvPr/>
          </p:nvSpPr>
          <p:spPr>
            <a:xfrm flipV="1">
              <a:off x="33866" y="1903181"/>
              <a:ext cx="3295017" cy="1642961"/>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099" name="線"/>
            <p:cNvSpPr/>
            <p:nvPr/>
          </p:nvSpPr>
          <p:spPr>
            <a:xfrm flipV="1">
              <a:off x="0" y="1902210"/>
              <a:ext cx="3321825" cy="282037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00" name="線"/>
            <p:cNvSpPr/>
            <p:nvPr/>
          </p:nvSpPr>
          <p:spPr>
            <a:xfrm flipV="1">
              <a:off x="48694" y="1908915"/>
              <a:ext cx="3278714" cy="415712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01" name="線"/>
            <p:cNvSpPr/>
            <p:nvPr/>
          </p:nvSpPr>
          <p:spPr>
            <a:xfrm>
              <a:off x="8729" y="-1"/>
              <a:ext cx="3417742" cy="373224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02" name="線"/>
            <p:cNvSpPr/>
            <p:nvPr/>
          </p:nvSpPr>
          <p:spPr>
            <a:xfrm>
              <a:off x="32227" y="1173232"/>
              <a:ext cx="3386223" cy="2565174"/>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03" name="線"/>
            <p:cNvSpPr/>
            <p:nvPr/>
          </p:nvSpPr>
          <p:spPr>
            <a:xfrm>
              <a:off x="33935" y="2368342"/>
              <a:ext cx="3393387" cy="138390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04" name="線"/>
            <p:cNvSpPr/>
            <p:nvPr/>
          </p:nvSpPr>
          <p:spPr>
            <a:xfrm>
              <a:off x="44261" y="3556126"/>
              <a:ext cx="3342670" cy="182291"/>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05" name="線"/>
            <p:cNvSpPr/>
            <p:nvPr/>
          </p:nvSpPr>
          <p:spPr>
            <a:xfrm flipV="1">
              <a:off x="10870" y="3730659"/>
              <a:ext cx="3380710" cy="998126"/>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06" name="線"/>
            <p:cNvSpPr/>
            <p:nvPr/>
          </p:nvSpPr>
          <p:spPr>
            <a:xfrm flipV="1">
              <a:off x="45655" y="3730478"/>
              <a:ext cx="3383944" cy="235960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grpSp>
        <p:nvGrpSpPr>
          <p:cNvPr id="1120" name="グループ"/>
          <p:cNvGrpSpPr/>
          <p:nvPr/>
        </p:nvGrpSpPr>
        <p:grpSpPr>
          <a:xfrm>
            <a:off x="9514790" y="4238757"/>
            <a:ext cx="3429600" cy="6090086"/>
            <a:chOff x="0" y="0"/>
            <a:chExt cx="3429598" cy="6090085"/>
          </a:xfrm>
        </p:grpSpPr>
        <p:sp>
          <p:nvSpPr>
            <p:cNvPr id="1108" name="線"/>
            <p:cNvSpPr/>
            <p:nvPr/>
          </p:nvSpPr>
          <p:spPr>
            <a:xfrm>
              <a:off x="1347" y="2615"/>
              <a:ext cx="3319599" cy="1894640"/>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09" name="線"/>
            <p:cNvSpPr/>
            <p:nvPr/>
          </p:nvSpPr>
          <p:spPr>
            <a:xfrm>
              <a:off x="32638" y="1174095"/>
              <a:ext cx="3283263" cy="727508"/>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0" name="線"/>
            <p:cNvSpPr/>
            <p:nvPr/>
          </p:nvSpPr>
          <p:spPr>
            <a:xfrm flipV="1">
              <a:off x="19062" y="1897404"/>
              <a:ext cx="3324333" cy="463987"/>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1" name="線"/>
            <p:cNvSpPr/>
            <p:nvPr/>
          </p:nvSpPr>
          <p:spPr>
            <a:xfrm flipV="1">
              <a:off x="33866" y="1903181"/>
              <a:ext cx="3295017" cy="1642961"/>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2" name="線"/>
            <p:cNvSpPr/>
            <p:nvPr/>
          </p:nvSpPr>
          <p:spPr>
            <a:xfrm flipV="1">
              <a:off x="0" y="1902211"/>
              <a:ext cx="3321825" cy="2820377"/>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3" name="線"/>
            <p:cNvSpPr/>
            <p:nvPr/>
          </p:nvSpPr>
          <p:spPr>
            <a:xfrm flipV="1">
              <a:off x="48694" y="1908916"/>
              <a:ext cx="3278714" cy="4157120"/>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4" name="線"/>
            <p:cNvSpPr/>
            <p:nvPr/>
          </p:nvSpPr>
          <p:spPr>
            <a:xfrm>
              <a:off x="8729" y="-1"/>
              <a:ext cx="3417742" cy="3732249"/>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5" name="線"/>
            <p:cNvSpPr/>
            <p:nvPr/>
          </p:nvSpPr>
          <p:spPr>
            <a:xfrm>
              <a:off x="32227" y="1173232"/>
              <a:ext cx="3386223" cy="2565174"/>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6" name="線"/>
            <p:cNvSpPr/>
            <p:nvPr/>
          </p:nvSpPr>
          <p:spPr>
            <a:xfrm>
              <a:off x="33935" y="2368342"/>
              <a:ext cx="3393387" cy="1383900"/>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7" name="線"/>
            <p:cNvSpPr/>
            <p:nvPr/>
          </p:nvSpPr>
          <p:spPr>
            <a:xfrm>
              <a:off x="44261" y="3556126"/>
              <a:ext cx="3342670" cy="182291"/>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8" name="線"/>
            <p:cNvSpPr/>
            <p:nvPr/>
          </p:nvSpPr>
          <p:spPr>
            <a:xfrm flipV="1">
              <a:off x="10870" y="3730659"/>
              <a:ext cx="3380710" cy="998126"/>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119" name="線"/>
            <p:cNvSpPr/>
            <p:nvPr/>
          </p:nvSpPr>
          <p:spPr>
            <a:xfrm flipV="1">
              <a:off x="45655" y="3730479"/>
              <a:ext cx="3383944" cy="2359607"/>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grpSp>
      <p:sp>
        <p:nvSpPr>
          <p:cNvPr id="1121" name="線"/>
          <p:cNvSpPr/>
          <p:nvPr/>
        </p:nvSpPr>
        <p:spPr>
          <a:xfrm rot="4542458">
            <a:off x="11337723" y="4219456"/>
            <a:ext cx="5091786" cy="1189910"/>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ln w="25400">
            <a:solidFill>
              <a:srgbClr val="000000"/>
            </a:solidFill>
            <a:miter lim="400000"/>
          </a:ln>
        </p:spPr>
        <p:txBody>
          <a:bodyPr lIns="50800" tIns="50800" rIns="50800" bIns="50800" anchor="ctr"/>
          <a:lstStyle/>
          <a:p>
            <a:pPr/>
          </a:p>
        </p:txBody>
      </p:sp>
      <p:sp>
        <p:nvSpPr>
          <p:cNvPr id="1122" name="線"/>
          <p:cNvSpPr/>
          <p:nvPr/>
        </p:nvSpPr>
        <p:spPr>
          <a:xfrm rot="4719816">
            <a:off x="11825037" y="4955583"/>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ln w="25400">
            <a:solidFill>
              <a:srgbClr val="000000"/>
            </a:solidFill>
            <a:miter lim="400000"/>
          </a:ln>
        </p:spPr>
        <p:txBody>
          <a:bodyPr lIns="50800" tIns="50800" rIns="50800" bIns="50800" anchor="ctr"/>
          <a:lstStyle/>
          <a:p>
            <a:pPr/>
          </a:p>
        </p:txBody>
      </p:sp>
      <p:sp>
        <p:nvSpPr>
          <p:cNvPr id="1123" name="線"/>
          <p:cNvSpPr/>
          <p:nvPr/>
        </p:nvSpPr>
        <p:spPr>
          <a:xfrm rot="4836643">
            <a:off x="10597145" y="3647312"/>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ln w="25400">
            <a:solidFill>
              <a:srgbClr val="000000"/>
            </a:solidFill>
            <a:miter lim="400000"/>
          </a:ln>
        </p:spPr>
        <p:txBody>
          <a:bodyPr lIns="50800" tIns="50800" rIns="50800" bIns="50800" anchor="ctr"/>
          <a:lstStyle/>
          <a:p>
            <a:pPr/>
          </a:p>
        </p:txBody>
      </p:sp>
      <p:sp>
        <p:nvSpPr>
          <p:cNvPr id="1124" name="私…"/>
          <p:cNvSpPr txBox="1"/>
          <p:nvPr/>
        </p:nvSpPr>
        <p:spPr>
          <a:xfrm>
            <a:off x="189343" y="5269637"/>
            <a:ext cx="1181101"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私</a:t>
            </a:r>
          </a:p>
          <a:p>
            <a:pPr>
              <a:defRPr sz="4200"/>
            </a:pPr>
            <a:r>
              <a:t>は</a:t>
            </a:r>
          </a:p>
          <a:p>
            <a:pPr>
              <a:defRPr sz="4200"/>
            </a:pPr>
            <a:r>
              <a:t>須藤</a:t>
            </a:r>
          </a:p>
        </p:txBody>
      </p:sp>
      <p:sp>
        <p:nvSpPr>
          <p:cNvPr id="1125" name="楕円"/>
          <p:cNvSpPr/>
          <p:nvPr/>
        </p:nvSpPr>
        <p:spPr>
          <a:xfrm>
            <a:off x="7541487" y="5036946"/>
            <a:ext cx="200300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26" name="楕円"/>
          <p:cNvSpPr/>
          <p:nvPr/>
        </p:nvSpPr>
        <p:spPr>
          <a:xfrm>
            <a:off x="7501690" y="3850252"/>
            <a:ext cx="200300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27" name="楕円"/>
          <p:cNvSpPr/>
          <p:nvPr/>
        </p:nvSpPr>
        <p:spPr>
          <a:xfrm>
            <a:off x="7541903" y="7410334"/>
            <a:ext cx="2002172"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28" name="楕円"/>
          <p:cNvSpPr/>
          <p:nvPr/>
        </p:nvSpPr>
        <p:spPr>
          <a:xfrm>
            <a:off x="7542037" y="6223640"/>
            <a:ext cx="2002172"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29" name="楕円"/>
          <p:cNvSpPr/>
          <p:nvPr/>
        </p:nvSpPr>
        <p:spPr>
          <a:xfrm>
            <a:off x="7572963" y="8597027"/>
            <a:ext cx="1940053"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30" name="楕円"/>
          <p:cNvSpPr/>
          <p:nvPr/>
        </p:nvSpPr>
        <p:spPr>
          <a:xfrm>
            <a:off x="7554398" y="9940724"/>
            <a:ext cx="2003004"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31" name="楕円"/>
          <p:cNvSpPr/>
          <p:nvPr/>
        </p:nvSpPr>
        <p:spPr>
          <a:xfrm>
            <a:off x="13856633" y="2850506"/>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32" name="楕円"/>
          <p:cNvSpPr/>
          <p:nvPr/>
        </p:nvSpPr>
        <p:spPr>
          <a:xfrm>
            <a:off x="12945456" y="7343248"/>
            <a:ext cx="4030639"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33" name="線"/>
          <p:cNvSpPr/>
          <p:nvPr/>
        </p:nvSpPr>
        <p:spPr>
          <a:xfrm rot="3641895">
            <a:off x="12931383" y="3959809"/>
            <a:ext cx="2160341"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ln w="25400">
            <a:solidFill>
              <a:srgbClr val="000000"/>
            </a:solidFill>
            <a:miter lim="400000"/>
          </a:ln>
        </p:spPr>
        <p:txBody>
          <a:bodyPr lIns="50800" tIns="50800" rIns="50800" bIns="50800" anchor="ctr"/>
          <a:lstStyle/>
          <a:p>
            <a:pPr/>
          </a:p>
        </p:txBody>
      </p:sp>
      <p:sp>
        <p:nvSpPr>
          <p:cNvPr id="1134" name="tanh"/>
          <p:cNvSpPr txBox="1"/>
          <p:nvPr/>
        </p:nvSpPr>
        <p:spPr>
          <a:xfrm>
            <a:off x="14398517" y="4947392"/>
            <a:ext cx="10340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tanh</a:t>
            </a:r>
          </a:p>
        </p:txBody>
      </p:sp>
      <p:sp>
        <p:nvSpPr>
          <p:cNvPr id="1135" name="楕円"/>
          <p:cNvSpPr/>
          <p:nvPr/>
        </p:nvSpPr>
        <p:spPr>
          <a:xfrm>
            <a:off x="13856633" y="771210"/>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36" name="楕円"/>
          <p:cNvSpPr/>
          <p:nvPr/>
        </p:nvSpPr>
        <p:spPr>
          <a:xfrm>
            <a:off x="13856633" y="1815952"/>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37" name="線"/>
          <p:cNvSpPr/>
          <p:nvPr/>
        </p:nvSpPr>
        <p:spPr>
          <a:xfrm flipV="1">
            <a:off x="14852632" y="7349104"/>
            <a:ext cx="1" cy="1270170"/>
          </a:xfrm>
          <a:prstGeom prst="line">
            <a:avLst/>
          </a:prstGeom>
          <a:ln w="25400">
            <a:solidFill>
              <a:srgbClr val="000000"/>
            </a:solidFill>
            <a:miter lim="400000"/>
          </a:ln>
        </p:spPr>
        <p:txBody>
          <a:bodyPr lIns="50800" tIns="50800" rIns="50800" bIns="50800" anchor="ctr"/>
          <a:lstStyle/>
          <a:p>
            <a:pPr/>
          </a:p>
        </p:txBody>
      </p:sp>
      <p:sp>
        <p:nvSpPr>
          <p:cNvPr id="1138" name="線"/>
          <p:cNvSpPr/>
          <p:nvPr/>
        </p:nvSpPr>
        <p:spPr>
          <a:xfrm rot="4232591">
            <a:off x="12361064" y="3424920"/>
            <a:ext cx="3244262" cy="860232"/>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ln w="25400">
            <a:solidFill>
              <a:srgbClr val="000000"/>
            </a:solidFill>
            <a:miter lim="400000"/>
          </a:ln>
        </p:spPr>
        <p:txBody>
          <a:bodyPr lIns="50800" tIns="50800" rIns="50800" bIns="50800" anchor="ctr"/>
          <a:lstStyle/>
          <a:p>
            <a:pPr/>
          </a:p>
        </p:txBody>
      </p:sp>
      <p:sp>
        <p:nvSpPr>
          <p:cNvPr id="1139" name="線"/>
          <p:cNvSpPr/>
          <p:nvPr/>
        </p:nvSpPr>
        <p:spPr>
          <a:xfrm rot="4465146">
            <a:off x="11769278" y="2825598"/>
            <a:ext cx="4301410" cy="1065325"/>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ln w="25400">
            <a:solidFill>
              <a:srgbClr val="000000"/>
            </a:solidFill>
            <a:miter lim="400000"/>
          </a:ln>
        </p:spPr>
        <p:txBody>
          <a:bodyPr lIns="50800" tIns="50800" rIns="50800" bIns="50800" anchor="ctr"/>
          <a:lstStyle/>
          <a:p>
            <a:pPr/>
          </a:p>
        </p:txBody>
      </p:sp>
      <p:sp>
        <p:nvSpPr>
          <p:cNvPr id="1140" name="線"/>
          <p:cNvSpPr/>
          <p:nvPr/>
        </p:nvSpPr>
        <p:spPr>
          <a:xfrm>
            <a:off x="16871507" y="6115907"/>
            <a:ext cx="2586736" cy="933587"/>
          </a:xfrm>
          <a:prstGeom prst="line">
            <a:avLst/>
          </a:prstGeom>
          <a:ln w="25400">
            <a:solidFill>
              <a:srgbClr val="000000"/>
            </a:solidFill>
            <a:miter lim="400000"/>
          </a:ln>
        </p:spPr>
        <p:txBody>
          <a:bodyPr lIns="50800" tIns="50800" rIns="50800" bIns="50800" anchor="ctr"/>
          <a:lstStyle/>
          <a:p>
            <a:pPr/>
          </a:p>
        </p:txBody>
      </p:sp>
      <p:sp>
        <p:nvSpPr>
          <p:cNvPr id="1141" name="線"/>
          <p:cNvSpPr/>
          <p:nvPr/>
        </p:nvSpPr>
        <p:spPr>
          <a:xfrm flipV="1">
            <a:off x="16971402" y="7048760"/>
            <a:ext cx="2496919" cy="939939"/>
          </a:xfrm>
          <a:prstGeom prst="line">
            <a:avLst/>
          </a:prstGeom>
          <a:ln w="25400">
            <a:solidFill>
              <a:srgbClr val="000000"/>
            </a:solidFill>
            <a:miter lim="400000"/>
          </a:ln>
        </p:spPr>
        <p:txBody>
          <a:bodyPr lIns="50800" tIns="50800" rIns="50800" bIns="50800" anchor="ctr"/>
          <a:lstStyle/>
          <a:p>
            <a:pPr/>
          </a:p>
        </p:txBody>
      </p:sp>
      <p:sp>
        <p:nvSpPr>
          <p:cNvPr id="1142" name="線"/>
          <p:cNvSpPr/>
          <p:nvPr/>
        </p:nvSpPr>
        <p:spPr>
          <a:xfrm flipV="1">
            <a:off x="16965505" y="7068297"/>
            <a:ext cx="2485244" cy="2896120"/>
          </a:xfrm>
          <a:prstGeom prst="line">
            <a:avLst/>
          </a:prstGeom>
          <a:ln w="25400">
            <a:solidFill>
              <a:srgbClr val="000000"/>
            </a:solidFill>
            <a:miter lim="400000"/>
          </a:ln>
        </p:spPr>
        <p:txBody>
          <a:bodyPr lIns="50800" tIns="50800" rIns="50800" bIns="50800" anchor="ctr"/>
          <a:lstStyle/>
          <a:p>
            <a:pPr/>
          </a:p>
        </p:txBody>
      </p:sp>
      <p:sp>
        <p:nvSpPr>
          <p:cNvPr id="1143" name="線"/>
          <p:cNvSpPr/>
          <p:nvPr/>
        </p:nvSpPr>
        <p:spPr>
          <a:xfrm flipV="1">
            <a:off x="21169880" y="6424913"/>
            <a:ext cx="1" cy="1228486"/>
          </a:xfrm>
          <a:prstGeom prst="line">
            <a:avLst/>
          </a:prstGeom>
          <a:ln w="25400">
            <a:solidFill>
              <a:srgbClr val="000000"/>
            </a:solidFill>
            <a:miter lim="400000"/>
          </a:ln>
        </p:spPr>
        <p:txBody>
          <a:bodyPr lIns="50800" tIns="50800" rIns="50800" bIns="50800" anchor="ctr"/>
          <a:lstStyle/>
          <a:p>
            <a:pPr/>
          </a:p>
        </p:txBody>
      </p:sp>
      <p:sp>
        <p:nvSpPr>
          <p:cNvPr id="1144" name="sigmoid"/>
          <p:cNvSpPr txBox="1"/>
          <p:nvPr/>
        </p:nvSpPr>
        <p:spPr>
          <a:xfrm>
            <a:off x="19615301" y="5889905"/>
            <a:ext cx="17198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sigmoid</a:t>
            </a:r>
          </a:p>
        </p:txBody>
      </p:sp>
      <p:sp>
        <p:nvSpPr>
          <p:cNvPr id="1145" name="方程式"/>
          <p:cNvSpPr txBox="1"/>
          <p:nvPr/>
        </p:nvSpPr>
        <p:spPr>
          <a:xfrm>
            <a:off x="8282625" y="4031374"/>
            <a:ext cx="427145" cy="412458"/>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1</m:t>
                      </m:r>
                    </m:sub>
                  </m:sSub>
                </m:oMath>
              </m:oMathPara>
            </a14:m>
            <a:endParaRPr sz="4700"/>
          </a:p>
        </p:txBody>
      </p:sp>
      <p:sp>
        <p:nvSpPr>
          <p:cNvPr id="1146" name="方程式"/>
          <p:cNvSpPr txBox="1"/>
          <p:nvPr/>
        </p:nvSpPr>
        <p:spPr>
          <a:xfrm>
            <a:off x="8312131" y="5258191"/>
            <a:ext cx="465294" cy="412458"/>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2</m:t>
                      </m:r>
                    </m:sub>
                  </m:sSub>
                </m:oMath>
              </m:oMathPara>
            </a14:m>
            <a:endParaRPr sz="4700"/>
          </a:p>
        </p:txBody>
      </p:sp>
      <p:sp>
        <p:nvSpPr>
          <p:cNvPr id="1147" name="方程式"/>
          <p:cNvSpPr txBox="1"/>
          <p:nvPr/>
        </p:nvSpPr>
        <p:spPr>
          <a:xfrm>
            <a:off x="8310370" y="6459475"/>
            <a:ext cx="442826" cy="41839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3</m:t>
                      </m:r>
                    </m:sub>
                  </m:sSub>
                </m:oMath>
              </m:oMathPara>
            </a14:m>
            <a:endParaRPr sz="4700"/>
          </a:p>
        </p:txBody>
      </p:sp>
      <p:sp>
        <p:nvSpPr>
          <p:cNvPr id="1148" name="方程式"/>
          <p:cNvSpPr txBox="1"/>
          <p:nvPr/>
        </p:nvSpPr>
        <p:spPr>
          <a:xfrm>
            <a:off x="8338910" y="7628690"/>
            <a:ext cx="460625" cy="412459"/>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4</m:t>
                      </m:r>
                    </m:sub>
                  </m:sSub>
                </m:oMath>
              </m:oMathPara>
            </a14:m>
            <a:endParaRPr sz="4700"/>
          </a:p>
        </p:txBody>
      </p:sp>
      <p:sp>
        <p:nvSpPr>
          <p:cNvPr id="1149" name="方程式"/>
          <p:cNvSpPr txBox="1"/>
          <p:nvPr/>
        </p:nvSpPr>
        <p:spPr>
          <a:xfrm>
            <a:off x="8338870" y="8791003"/>
            <a:ext cx="445792" cy="41839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5</m:t>
                      </m:r>
                    </m:sub>
                  </m:sSub>
                </m:oMath>
              </m:oMathPara>
            </a14:m>
            <a:endParaRPr sz="4700"/>
          </a:p>
        </p:txBody>
      </p:sp>
      <p:sp>
        <p:nvSpPr>
          <p:cNvPr id="1150" name="方程式"/>
          <p:cNvSpPr txBox="1"/>
          <p:nvPr/>
        </p:nvSpPr>
        <p:spPr>
          <a:xfrm>
            <a:off x="8493943" y="10126322"/>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1151" name="方程式"/>
          <p:cNvSpPr txBox="1"/>
          <p:nvPr/>
        </p:nvSpPr>
        <p:spPr>
          <a:xfrm>
            <a:off x="13710994" y="7657883"/>
            <a:ext cx="508059" cy="64073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μ</m:t>
                      </m:r>
                    </m:e>
                    <m:sub>
                      <m:r>
                        <a:rPr xmlns:a="http://schemas.openxmlformats.org/drawingml/2006/main" sz="4700" i="1">
                          <a:solidFill>
                            <a:srgbClr val="000000"/>
                          </a:solidFill>
                          <a:latin typeface="Cambria Math" panose="02040503050406030204" pitchFamily="18" charset="0"/>
                        </a:rPr>
                        <m:t>2</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1152" name="楕円"/>
          <p:cNvSpPr/>
          <p:nvPr/>
        </p:nvSpPr>
        <p:spPr>
          <a:xfrm>
            <a:off x="12944433" y="9338310"/>
            <a:ext cx="4030638"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53" name="方程式"/>
          <p:cNvSpPr txBox="1"/>
          <p:nvPr/>
        </p:nvSpPr>
        <p:spPr>
          <a:xfrm>
            <a:off x="14768171" y="9771558"/>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1154" name="楕円"/>
          <p:cNvSpPr/>
          <p:nvPr/>
        </p:nvSpPr>
        <p:spPr>
          <a:xfrm>
            <a:off x="19474132" y="6424900"/>
            <a:ext cx="3391499" cy="1246006"/>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55" name="tanh"/>
          <p:cNvSpPr txBox="1"/>
          <p:nvPr/>
        </p:nvSpPr>
        <p:spPr>
          <a:xfrm>
            <a:off x="14335615" y="6819784"/>
            <a:ext cx="10340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tanh</a:t>
            </a:r>
          </a:p>
        </p:txBody>
      </p:sp>
      <p:sp>
        <p:nvSpPr>
          <p:cNvPr id="1156" name="角丸四角形"/>
          <p:cNvSpPr/>
          <p:nvPr/>
        </p:nvSpPr>
        <p:spPr>
          <a:xfrm>
            <a:off x="13120806" y="545077"/>
            <a:ext cx="3153389" cy="3263678"/>
          </a:xfrm>
          <a:prstGeom prst="roundRect">
            <a:avLst>
              <a:gd name="adj" fmla="val 22205"/>
            </a:avLst>
          </a:prstGeom>
          <a:ln w="508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157" name="方程式"/>
          <p:cNvSpPr txBox="1"/>
          <p:nvPr/>
        </p:nvSpPr>
        <p:spPr>
          <a:xfrm>
            <a:off x="14613039" y="3054424"/>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1158" name="方程式"/>
          <p:cNvSpPr txBox="1"/>
          <p:nvPr/>
        </p:nvSpPr>
        <p:spPr>
          <a:xfrm>
            <a:off x="14418757" y="1899804"/>
            <a:ext cx="784952" cy="606997"/>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0000"/>
                          </a:solidFill>
                          <a:latin typeface="Cambria Math" panose="02040503050406030204" pitchFamily="18" charset="0"/>
                        </a:rPr>
                        <m:t>h</m:t>
                      </m:r>
                    </m:e>
                    <m:sub>
                      <m:r>
                        <a:rPr xmlns:a="http://schemas.openxmlformats.org/drawingml/2006/main" sz="4100" i="1">
                          <a:solidFill>
                            <a:srgbClr val="000000"/>
                          </a:solidFill>
                          <a:latin typeface="Cambria Math" panose="02040503050406030204" pitchFamily="18" charset="0"/>
                        </a:rPr>
                        <m:t>2</m:t>
                      </m:r>
                    </m:sub>
                    <m:sup>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1</m:t>
                      </m:r>
                    </m:sup>
                  </m:sSubSup>
                </m:oMath>
              </m:oMathPara>
            </a14:m>
            <a:endParaRPr sz="4100"/>
          </a:p>
        </p:txBody>
      </p:sp>
      <p:sp>
        <p:nvSpPr>
          <p:cNvPr id="1159" name="方程式"/>
          <p:cNvSpPr txBox="1"/>
          <p:nvPr/>
        </p:nvSpPr>
        <p:spPr>
          <a:xfrm>
            <a:off x="14418757" y="855063"/>
            <a:ext cx="779213" cy="606996"/>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0000"/>
                          </a:solidFill>
                          <a:latin typeface="Cambria Math" panose="02040503050406030204" pitchFamily="18" charset="0"/>
                        </a:rPr>
                        <m:t>h</m:t>
                      </m:r>
                    </m:e>
                    <m:sub>
                      <m:r>
                        <a:rPr xmlns:a="http://schemas.openxmlformats.org/drawingml/2006/main" sz="4100" i="1">
                          <a:solidFill>
                            <a:srgbClr val="000000"/>
                          </a:solidFill>
                          <a:latin typeface="Cambria Math" panose="02040503050406030204" pitchFamily="18" charset="0"/>
                        </a:rPr>
                        <m:t>1</m:t>
                      </m:r>
                    </m:sub>
                    <m:sup>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1</m:t>
                      </m:r>
                    </m:sup>
                  </m:sSubSup>
                </m:oMath>
              </m:oMathPara>
            </a14:m>
            <a:endParaRPr sz="4100"/>
          </a:p>
        </p:txBody>
      </p:sp>
      <p:sp>
        <p:nvSpPr>
          <p:cNvPr id="1160" name="方程式"/>
          <p:cNvSpPr txBox="1"/>
          <p:nvPr/>
        </p:nvSpPr>
        <p:spPr>
          <a:xfrm>
            <a:off x="15425436" y="5810840"/>
            <a:ext cx="443593" cy="64073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h</m:t>
                      </m:r>
                    </m:e>
                    <m:sub>
                      <m:r>
                        <a:rPr xmlns:a="http://schemas.openxmlformats.org/drawingml/2006/main" sz="4700" i="1">
                          <a:solidFill>
                            <a:srgbClr val="000000"/>
                          </a:solidFill>
                          <a:latin typeface="Cambria Math" panose="02040503050406030204" pitchFamily="18" charset="0"/>
                        </a:rPr>
                        <m:t>1</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1161" name="方程式"/>
          <p:cNvSpPr txBox="1"/>
          <p:nvPr/>
        </p:nvSpPr>
        <p:spPr>
          <a:xfrm>
            <a:off x="13759752" y="5779595"/>
            <a:ext cx="490151" cy="64073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μ</m:t>
                      </m:r>
                    </m:e>
                    <m:sub>
                      <m:r>
                        <a:rPr xmlns:a="http://schemas.openxmlformats.org/drawingml/2006/main" sz="4700" i="1">
                          <a:solidFill>
                            <a:srgbClr val="000000"/>
                          </a:solidFill>
                          <a:latin typeface="Cambria Math" panose="02040503050406030204" pitchFamily="18" charset="0"/>
                        </a:rPr>
                        <m:t>1</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grpSp>
        <p:nvGrpSpPr>
          <p:cNvPr id="1167" name="グループ"/>
          <p:cNvGrpSpPr/>
          <p:nvPr/>
        </p:nvGrpSpPr>
        <p:grpSpPr>
          <a:xfrm>
            <a:off x="8238294" y="3920103"/>
            <a:ext cx="577969" cy="5375906"/>
            <a:chOff x="0" y="0"/>
            <a:chExt cx="577967" cy="5375905"/>
          </a:xfrm>
        </p:grpSpPr>
        <p:sp>
          <p:nvSpPr>
            <p:cNvPr id="1162" name="2"/>
            <p:cNvSpPr txBox="1"/>
            <p:nvPr/>
          </p:nvSpPr>
          <p:spPr>
            <a:xfrm>
              <a:off x="0" y="-1"/>
              <a:ext cx="494081"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sp>
          <p:nvSpPr>
            <p:cNvPr id="1163" name="2"/>
            <p:cNvSpPr txBox="1"/>
            <p:nvPr/>
          </p:nvSpPr>
          <p:spPr>
            <a:xfrm>
              <a:off x="57653" y="1186693"/>
              <a:ext cx="494082"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sp>
          <p:nvSpPr>
            <p:cNvPr id="1164" name="2"/>
            <p:cNvSpPr txBox="1"/>
            <p:nvPr/>
          </p:nvSpPr>
          <p:spPr>
            <a:xfrm>
              <a:off x="57653" y="2379814"/>
              <a:ext cx="494082"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sp>
          <p:nvSpPr>
            <p:cNvPr id="1165" name="2"/>
            <p:cNvSpPr txBox="1"/>
            <p:nvPr/>
          </p:nvSpPr>
          <p:spPr>
            <a:xfrm>
              <a:off x="70564" y="3558558"/>
              <a:ext cx="494082"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sp>
          <p:nvSpPr>
            <p:cNvPr id="1166" name="2"/>
            <p:cNvSpPr txBox="1"/>
            <p:nvPr/>
          </p:nvSpPr>
          <p:spPr>
            <a:xfrm>
              <a:off x="83887" y="4740906"/>
              <a:ext cx="494081"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grpSp>
      <p:sp>
        <p:nvSpPr>
          <p:cNvPr id="1168" name="線"/>
          <p:cNvSpPr/>
          <p:nvPr/>
        </p:nvSpPr>
        <p:spPr>
          <a:xfrm>
            <a:off x="16871505" y="6129502"/>
            <a:ext cx="2586737" cy="933586"/>
          </a:xfrm>
          <a:prstGeom prst="line">
            <a:avLst/>
          </a:prstGeom>
          <a:ln w="76200">
            <a:solidFill>
              <a:schemeClr val="accent1">
                <a:lumOff val="-13575"/>
              </a:schemeClr>
            </a:solidFill>
            <a:miter lim="400000"/>
          </a:ln>
        </p:spPr>
        <p:txBody>
          <a:bodyPr lIns="50800" tIns="50800" rIns="50800" bIns="50800" anchor="ctr"/>
          <a:lstStyle/>
          <a:p>
            <a:pPr/>
          </a:p>
        </p:txBody>
      </p:sp>
      <p:sp>
        <p:nvSpPr>
          <p:cNvPr id="1169" name="線"/>
          <p:cNvSpPr/>
          <p:nvPr/>
        </p:nvSpPr>
        <p:spPr>
          <a:xfrm flipV="1">
            <a:off x="16971400" y="7062355"/>
            <a:ext cx="2496919" cy="939938"/>
          </a:xfrm>
          <a:prstGeom prst="line">
            <a:avLst/>
          </a:prstGeom>
          <a:ln w="76200">
            <a:solidFill>
              <a:schemeClr val="accent1">
                <a:lumOff val="-13575"/>
              </a:schemeClr>
            </a:solidFill>
            <a:miter lim="400000"/>
          </a:ln>
        </p:spPr>
        <p:txBody>
          <a:bodyPr lIns="50800" tIns="50800" rIns="50800" bIns="50800" anchor="ctr"/>
          <a:lstStyle/>
          <a:p>
            <a:pPr/>
          </a:p>
        </p:txBody>
      </p:sp>
      <p:sp>
        <p:nvSpPr>
          <p:cNvPr id="1170" name="線"/>
          <p:cNvSpPr/>
          <p:nvPr/>
        </p:nvSpPr>
        <p:spPr>
          <a:xfrm flipV="1">
            <a:off x="16965504" y="7081892"/>
            <a:ext cx="2485244" cy="2896119"/>
          </a:xfrm>
          <a:prstGeom prst="line">
            <a:avLst/>
          </a:prstGeom>
          <a:ln w="76200">
            <a:solidFill>
              <a:schemeClr val="accent1">
                <a:lumOff val="-13575"/>
              </a:schemeClr>
            </a:solidFill>
            <a:miter lim="400000"/>
          </a:ln>
        </p:spPr>
        <p:txBody>
          <a:bodyPr lIns="50800" tIns="50800" rIns="50800" bIns="50800" anchor="ctr"/>
          <a:lstStyle/>
          <a:p>
            <a:pPr/>
          </a:p>
        </p:txBody>
      </p:sp>
      <p:grpSp>
        <p:nvGrpSpPr>
          <p:cNvPr id="1173" name="グループ"/>
          <p:cNvGrpSpPr/>
          <p:nvPr/>
        </p:nvGrpSpPr>
        <p:grpSpPr>
          <a:xfrm>
            <a:off x="13856633" y="771210"/>
            <a:ext cx="1681735" cy="774701"/>
            <a:chOff x="0" y="0"/>
            <a:chExt cx="1681733" cy="774700"/>
          </a:xfrm>
        </p:grpSpPr>
        <p:sp>
          <p:nvSpPr>
            <p:cNvPr id="1171"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172" name="方程式"/>
            <p:cNvSpPr txBox="1"/>
            <p:nvPr/>
          </p:nvSpPr>
          <p:spPr>
            <a:xfrm>
              <a:off x="619070" y="66984"/>
              <a:ext cx="443593" cy="64073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1</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1176" name="グループ"/>
          <p:cNvGrpSpPr/>
          <p:nvPr/>
        </p:nvGrpSpPr>
        <p:grpSpPr>
          <a:xfrm>
            <a:off x="13856633" y="1815952"/>
            <a:ext cx="1681735" cy="774701"/>
            <a:chOff x="0" y="0"/>
            <a:chExt cx="1681733" cy="774700"/>
          </a:xfrm>
        </p:grpSpPr>
        <p:sp>
          <p:nvSpPr>
            <p:cNvPr id="1174"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175" name="方程式"/>
            <p:cNvSpPr txBox="1"/>
            <p:nvPr/>
          </p:nvSpPr>
          <p:spPr>
            <a:xfrm>
              <a:off x="607755" y="66984"/>
              <a:ext cx="466222" cy="64073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2</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1180" name="グループ"/>
          <p:cNvGrpSpPr/>
          <p:nvPr/>
        </p:nvGrpSpPr>
        <p:grpSpPr>
          <a:xfrm>
            <a:off x="1229036" y="5234697"/>
            <a:ext cx="5155339" cy="2305080"/>
            <a:chOff x="-195933" y="0"/>
            <a:chExt cx="5155338" cy="2305078"/>
          </a:xfrm>
        </p:grpSpPr>
        <p:sp>
          <p:nvSpPr>
            <p:cNvPr id="1177" name="[[ 1  1  1  1  1 ]"/>
            <p:cNvSpPr txBox="1"/>
            <p:nvPr/>
          </p:nvSpPr>
          <p:spPr>
            <a:xfrm>
              <a:off x="-195934" y="0"/>
              <a:ext cx="5092663"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5">
                      <a:hueOff val="-82419"/>
                      <a:satOff val="-9513"/>
                      <a:lumOff val="-16343"/>
                    </a:schemeClr>
                  </a:solidFill>
                </a:defRPr>
              </a:lvl1pPr>
            </a:lstStyle>
            <a:p>
              <a:pPr/>
              <a:r>
                <a:t>[[ 1  1  1  1  1 ] </a:t>
              </a:r>
            </a:p>
          </p:txBody>
        </p:sp>
        <p:sp>
          <p:nvSpPr>
            <p:cNvPr id="1178" name="[ 2  2  2  2  2 ]"/>
            <p:cNvSpPr txBox="1"/>
            <p:nvPr/>
          </p:nvSpPr>
          <p:spPr>
            <a:xfrm>
              <a:off x="7564" y="831278"/>
              <a:ext cx="4853777"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1">
                      <a:lumOff val="-13575"/>
                    </a:schemeClr>
                  </a:solidFill>
                </a:defRPr>
              </a:lvl1pPr>
            </a:lstStyle>
            <a:p>
              <a:pPr/>
              <a:r>
                <a:t>[ 2  2  2  2  2 ] </a:t>
              </a:r>
            </a:p>
          </p:txBody>
        </p:sp>
        <p:sp>
          <p:nvSpPr>
            <p:cNvPr id="1179" name="[ 3  3  3  3  3 ]]"/>
            <p:cNvSpPr txBox="1"/>
            <p:nvPr/>
          </p:nvSpPr>
          <p:spPr>
            <a:xfrm>
              <a:off x="105629" y="1670079"/>
              <a:ext cx="4853777"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3">
                      <a:hueOff val="914337"/>
                      <a:satOff val="31515"/>
                      <a:lumOff val="-30790"/>
                    </a:schemeClr>
                  </a:solidFill>
                </a:defRPr>
              </a:lvl1pPr>
            </a:lstStyle>
            <a:p>
              <a:pPr/>
              <a:r>
                <a:t>[ 3  3  3  3  3 ]] </a:t>
              </a:r>
            </a:p>
          </p:txBody>
        </p:sp>
      </p:grpSp>
      <p:sp>
        <p:nvSpPr>
          <p:cNvPr id="1181" name="1"/>
          <p:cNvSpPr txBox="1"/>
          <p:nvPr/>
        </p:nvSpPr>
        <p:spPr>
          <a:xfrm>
            <a:off x="2161804" y="5234789"/>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182" name="1"/>
          <p:cNvSpPr txBox="1"/>
          <p:nvPr/>
        </p:nvSpPr>
        <p:spPr>
          <a:xfrm>
            <a:off x="2904300" y="5245485"/>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183" name="1"/>
          <p:cNvSpPr txBox="1"/>
          <p:nvPr/>
        </p:nvSpPr>
        <p:spPr>
          <a:xfrm>
            <a:off x="3638267" y="523104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184" name="1"/>
          <p:cNvSpPr txBox="1"/>
          <p:nvPr/>
        </p:nvSpPr>
        <p:spPr>
          <a:xfrm>
            <a:off x="4365013" y="523104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185" name="1"/>
          <p:cNvSpPr txBox="1"/>
          <p:nvPr/>
        </p:nvSpPr>
        <p:spPr>
          <a:xfrm>
            <a:off x="5103439" y="5234789"/>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grpSp>
        <p:nvGrpSpPr>
          <p:cNvPr id="1192" name="グループ"/>
          <p:cNvGrpSpPr/>
          <p:nvPr/>
        </p:nvGrpSpPr>
        <p:grpSpPr>
          <a:xfrm>
            <a:off x="12527660" y="1124183"/>
            <a:ext cx="2562233" cy="6340616"/>
            <a:chOff x="0" y="0"/>
            <a:chExt cx="2562231" cy="6340615"/>
          </a:xfrm>
        </p:grpSpPr>
        <p:sp>
          <p:nvSpPr>
            <p:cNvPr id="1186" name="線"/>
            <p:cNvSpPr/>
            <p:nvPr/>
          </p:nvSpPr>
          <p:spPr>
            <a:xfrm rot="4542458">
              <a:off x="-1188705" y="3075938"/>
              <a:ext cx="5091786" cy="1189911"/>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87" name="線"/>
            <p:cNvSpPr/>
            <p:nvPr/>
          </p:nvSpPr>
          <p:spPr>
            <a:xfrm rot="4719816">
              <a:off x="-701391" y="3812066"/>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88" name="線"/>
            <p:cNvSpPr/>
            <p:nvPr/>
          </p:nvSpPr>
          <p:spPr>
            <a:xfrm rot="4836643">
              <a:off x="-1929283" y="2503795"/>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89" name="線"/>
            <p:cNvSpPr/>
            <p:nvPr/>
          </p:nvSpPr>
          <p:spPr>
            <a:xfrm rot="3641895">
              <a:off x="404955" y="2816292"/>
              <a:ext cx="2160340"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90" name="線"/>
            <p:cNvSpPr/>
            <p:nvPr/>
          </p:nvSpPr>
          <p:spPr>
            <a:xfrm rot="4232591">
              <a:off x="-165365" y="2281403"/>
              <a:ext cx="3244263" cy="860232"/>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191" name="線"/>
            <p:cNvSpPr/>
            <p:nvPr/>
          </p:nvSpPr>
          <p:spPr>
            <a:xfrm rot="4465146">
              <a:off x="-757150" y="1682080"/>
              <a:ext cx="4301410" cy="1065326"/>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sp>
        <p:nvSpPr>
          <p:cNvPr id="1193" name="方程式"/>
          <p:cNvSpPr txBox="1"/>
          <p:nvPr/>
        </p:nvSpPr>
        <p:spPr>
          <a:xfrm>
            <a:off x="20142007" y="6712784"/>
            <a:ext cx="490152" cy="64666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μ</m:t>
                      </m:r>
                    </m:e>
                    <m:sub>
                      <m:r>
                        <a:rPr xmlns:a="http://schemas.openxmlformats.org/drawingml/2006/main" sz="4700" i="1">
                          <a:solidFill>
                            <a:srgbClr val="ED220B"/>
                          </a:solidFill>
                          <a:latin typeface="Cambria Math" panose="02040503050406030204" pitchFamily="18" charset="0"/>
                        </a:rPr>
                        <m:t>3</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sp>
        <p:nvSpPr>
          <p:cNvPr id="1194" name="方程式"/>
          <p:cNvSpPr txBox="1"/>
          <p:nvPr/>
        </p:nvSpPr>
        <p:spPr>
          <a:xfrm>
            <a:off x="21753969" y="6686717"/>
            <a:ext cx="435834" cy="575210"/>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ED220B"/>
                          </a:solidFill>
                          <a:latin typeface="Cambria Math" panose="02040503050406030204" pitchFamily="18" charset="0"/>
                        </a:rPr>
                        <m:t>y</m:t>
                      </m:r>
                    </m:e>
                    <m:sup>
                      <m:r>
                        <a:rPr xmlns:a="http://schemas.openxmlformats.org/drawingml/2006/main" sz="4700" i="1">
                          <a:solidFill>
                            <a:srgbClr val="ED220B"/>
                          </a:solidFill>
                          <a:latin typeface="Cambria Math" panose="02040503050406030204" pitchFamily="18" charset="0"/>
                        </a:rPr>
                        <m:t>t</m:t>
                      </m:r>
                    </m:sup>
                  </m:sSup>
                </m:oMath>
              </m:oMathPara>
            </a14:m>
            <a:endParaRPr sz="4700">
              <a:solidFill>
                <a:srgbClr val="EE220C"/>
              </a:solidFill>
            </a:endParaRPr>
          </a:p>
        </p:txBody>
      </p:sp>
      <p:grpSp>
        <p:nvGrpSpPr>
          <p:cNvPr id="1197" name="グループ"/>
          <p:cNvGrpSpPr/>
          <p:nvPr/>
        </p:nvGrpSpPr>
        <p:grpSpPr>
          <a:xfrm>
            <a:off x="19768401" y="6662225"/>
            <a:ext cx="1181101" cy="774701"/>
            <a:chOff x="0" y="0"/>
            <a:chExt cx="1181100" cy="774700"/>
          </a:xfrm>
        </p:grpSpPr>
        <p:sp>
          <p:nvSpPr>
            <p:cNvPr id="1195" name="角丸四角形"/>
            <p:cNvSpPr/>
            <p:nvPr/>
          </p:nvSpPr>
          <p:spPr>
            <a:xfrm>
              <a:off x="0" y="0"/>
              <a:ext cx="1181100" cy="774700"/>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196" name="方程式"/>
            <p:cNvSpPr txBox="1"/>
            <p:nvPr/>
          </p:nvSpPr>
          <p:spPr>
            <a:xfrm>
              <a:off x="152400" y="32395"/>
              <a:ext cx="939802" cy="71447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3</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nvGrpSpPr>
          <p:cNvPr id="1200" name="グループ"/>
          <p:cNvGrpSpPr/>
          <p:nvPr/>
        </p:nvGrpSpPr>
        <p:grpSpPr>
          <a:xfrm>
            <a:off x="21390261" y="6661034"/>
            <a:ext cx="1139483" cy="756246"/>
            <a:chOff x="0" y="0"/>
            <a:chExt cx="1139482" cy="756244"/>
          </a:xfrm>
        </p:grpSpPr>
        <p:sp>
          <p:nvSpPr>
            <p:cNvPr id="1198" name="角丸四角形"/>
            <p:cNvSpPr/>
            <p:nvPr/>
          </p:nvSpPr>
          <p:spPr>
            <a:xfrm>
              <a:off x="0" y="0"/>
              <a:ext cx="1139483" cy="756245"/>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199" name="方程式"/>
            <p:cNvSpPr txBox="1"/>
            <p:nvPr/>
          </p:nvSpPr>
          <p:spPr>
            <a:xfrm>
              <a:off x="126998" y="71717"/>
              <a:ext cx="885484" cy="63030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0075B9"/>
                            </a:solidFill>
                            <a:latin typeface="Cambria Math" panose="02040503050406030204" pitchFamily="18" charset="0"/>
                          </a:rPr>
                          <m:t>y</m:t>
                        </m:r>
                      </m:e>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p>
                  </m:oMath>
                </m:oMathPara>
              </a14:m>
              <a:endParaRPr sz="4700">
                <a:solidFill>
                  <a:srgbClr val="0076BA"/>
                </a:solidFill>
              </a:endParaRPr>
            </a:p>
          </p:txBody>
        </p:sp>
      </p:grpSp>
      <p:grpSp>
        <p:nvGrpSpPr>
          <p:cNvPr id="1207" name="グループ"/>
          <p:cNvGrpSpPr/>
          <p:nvPr/>
        </p:nvGrpSpPr>
        <p:grpSpPr>
          <a:xfrm>
            <a:off x="12522547" y="1124183"/>
            <a:ext cx="2562233" cy="6340617"/>
            <a:chOff x="0" y="0"/>
            <a:chExt cx="2562231" cy="6340615"/>
          </a:xfrm>
        </p:grpSpPr>
        <p:sp>
          <p:nvSpPr>
            <p:cNvPr id="1201" name="線"/>
            <p:cNvSpPr/>
            <p:nvPr/>
          </p:nvSpPr>
          <p:spPr>
            <a:xfrm rot="4542458">
              <a:off x="-1188705" y="3075938"/>
              <a:ext cx="5091786" cy="1189911"/>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02" name="線"/>
            <p:cNvSpPr/>
            <p:nvPr/>
          </p:nvSpPr>
          <p:spPr>
            <a:xfrm rot="4719816">
              <a:off x="-701391" y="3812066"/>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03" name="線"/>
            <p:cNvSpPr/>
            <p:nvPr/>
          </p:nvSpPr>
          <p:spPr>
            <a:xfrm rot="4836643">
              <a:off x="-1929283" y="2503795"/>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04" name="線"/>
            <p:cNvSpPr/>
            <p:nvPr/>
          </p:nvSpPr>
          <p:spPr>
            <a:xfrm rot="3641895">
              <a:off x="404956" y="2816292"/>
              <a:ext cx="2160340"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05" name="線"/>
            <p:cNvSpPr/>
            <p:nvPr/>
          </p:nvSpPr>
          <p:spPr>
            <a:xfrm rot="4232591">
              <a:off x="-165365" y="2281402"/>
              <a:ext cx="3244263" cy="860233"/>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06" name="線"/>
            <p:cNvSpPr/>
            <p:nvPr/>
          </p:nvSpPr>
          <p:spPr>
            <a:xfrm rot="4465146">
              <a:off x="-757150" y="1682080"/>
              <a:ext cx="4301410" cy="1065326"/>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grpSp>
      <p:grpSp>
        <p:nvGrpSpPr>
          <p:cNvPr id="1210" name="グループ"/>
          <p:cNvGrpSpPr/>
          <p:nvPr/>
        </p:nvGrpSpPr>
        <p:grpSpPr>
          <a:xfrm>
            <a:off x="12837314" y="5491345"/>
            <a:ext cx="4030639" cy="1274861"/>
            <a:chOff x="0" y="0"/>
            <a:chExt cx="4030637" cy="1274860"/>
          </a:xfrm>
        </p:grpSpPr>
        <p:sp>
          <p:nvSpPr>
            <p:cNvPr id="1208" name="楕円"/>
            <p:cNvSpPr/>
            <p:nvPr/>
          </p:nvSpPr>
          <p:spPr>
            <a:xfrm>
              <a:off x="0" y="4860"/>
              <a:ext cx="4030638" cy="1270001"/>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09" name="線"/>
            <p:cNvSpPr/>
            <p:nvPr/>
          </p:nvSpPr>
          <p:spPr>
            <a:xfrm flipV="1">
              <a:off x="2015317" y="-1"/>
              <a:ext cx="1" cy="127017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nvGrpSpPr>
          <p:cNvPr id="1216" name="グループ"/>
          <p:cNvGrpSpPr/>
          <p:nvPr/>
        </p:nvGrpSpPr>
        <p:grpSpPr>
          <a:xfrm>
            <a:off x="13278023" y="5705182"/>
            <a:ext cx="1304855" cy="2667949"/>
            <a:chOff x="0" y="0"/>
            <a:chExt cx="1304853" cy="2667948"/>
          </a:xfrm>
        </p:grpSpPr>
        <p:sp>
          <p:nvSpPr>
            <p:cNvPr id="1211" name="角丸四角形"/>
            <p:cNvSpPr/>
            <p:nvPr/>
          </p:nvSpPr>
          <p:spPr>
            <a:xfrm>
              <a:off x="0" y="0"/>
              <a:ext cx="1270000"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12" name="角丸四角形"/>
            <p:cNvSpPr/>
            <p:nvPr/>
          </p:nvSpPr>
          <p:spPr>
            <a:xfrm>
              <a:off x="34853" y="1889728"/>
              <a:ext cx="1270001"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215" name="グループ"/>
            <p:cNvGrpSpPr/>
            <p:nvPr/>
          </p:nvGrpSpPr>
          <p:grpSpPr>
            <a:xfrm>
              <a:off x="195475" y="39761"/>
              <a:ext cx="948756" cy="2586827"/>
              <a:chOff x="-314676" y="0"/>
              <a:chExt cx="948755" cy="2586826"/>
            </a:xfrm>
          </p:grpSpPr>
          <p:sp>
            <p:nvSpPr>
              <p:cNvPr id="1213" name="方程式"/>
              <p:cNvSpPr txBox="1"/>
              <p:nvPr/>
            </p:nvSpPr>
            <p:spPr>
              <a:xfrm>
                <a:off x="-314677" y="1878288"/>
                <a:ext cx="939802"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2</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sp>
            <p:nvSpPr>
              <p:cNvPr id="1214" name="方程式"/>
              <p:cNvSpPr txBox="1"/>
              <p:nvPr/>
            </p:nvSpPr>
            <p:spPr>
              <a:xfrm>
                <a:off x="-305724" y="0"/>
                <a:ext cx="939803"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1</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grpSp>
        <p:nvGrpSpPr>
          <p:cNvPr id="1219" name="グループ"/>
          <p:cNvGrpSpPr/>
          <p:nvPr/>
        </p:nvGrpSpPr>
        <p:grpSpPr>
          <a:xfrm>
            <a:off x="15369464" y="5799466"/>
            <a:ext cx="895776" cy="2566956"/>
            <a:chOff x="-147861" y="-11373"/>
            <a:chExt cx="895775" cy="2566955"/>
          </a:xfrm>
        </p:grpSpPr>
        <p:sp>
          <p:nvSpPr>
            <p:cNvPr id="1217" name="方程式"/>
            <p:cNvSpPr txBox="1"/>
            <p:nvPr/>
          </p:nvSpPr>
          <p:spPr>
            <a:xfrm>
              <a:off x="-147862" y="1847043"/>
              <a:ext cx="895776"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h</m:t>
                        </m:r>
                      </m:e>
                      <m:sub>
                        <m:r>
                          <a:rPr xmlns:a="http://schemas.openxmlformats.org/drawingml/2006/main" sz="4700" i="1">
                            <a:solidFill>
                              <a:srgbClr val="0075B9"/>
                            </a:solidFill>
                            <a:latin typeface="Cambria Math" panose="02040503050406030204" pitchFamily="18" charset="0"/>
                          </a:rPr>
                          <m:t>2</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sp>
          <p:nvSpPr>
            <p:cNvPr id="1218" name="方程式"/>
            <p:cNvSpPr txBox="1"/>
            <p:nvPr/>
          </p:nvSpPr>
          <p:spPr>
            <a:xfrm>
              <a:off x="-146596" y="-11374"/>
              <a:ext cx="893244"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h</m:t>
                        </m:r>
                      </m:e>
                      <m:sub>
                        <m:r>
                          <a:rPr xmlns:a="http://schemas.openxmlformats.org/drawingml/2006/main" sz="4700" i="1">
                            <a:solidFill>
                              <a:srgbClr val="0075B9"/>
                            </a:solidFill>
                            <a:latin typeface="Cambria Math" panose="02040503050406030204" pitchFamily="18" charset="0"/>
                          </a:rPr>
                          <m:t>1</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nvGrpSpPr>
          <p:cNvPr id="1222" name="グループ"/>
          <p:cNvGrpSpPr/>
          <p:nvPr/>
        </p:nvGrpSpPr>
        <p:grpSpPr>
          <a:xfrm>
            <a:off x="15521350" y="1138847"/>
            <a:ext cx="1483794" cy="6267956"/>
            <a:chOff x="0" y="0"/>
            <a:chExt cx="1483793" cy="6267954"/>
          </a:xfrm>
        </p:grpSpPr>
        <p:sp>
          <p:nvSpPr>
            <p:cNvPr id="1220" name="線"/>
            <p:cNvSpPr/>
            <p:nvPr/>
          </p:nvSpPr>
          <p:spPr>
            <a:xfrm>
              <a:off x="45029" y="0"/>
              <a:ext cx="1438765" cy="4517204"/>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1">
                  <a:lumOff val="-13575"/>
                </a:schemeClr>
              </a:solidFill>
              <a:prstDash val="sysDot"/>
              <a:miter lim="400000"/>
              <a:tailEnd type="triangle" w="med" len="med"/>
            </a:ln>
            <a:effectLst/>
          </p:spPr>
          <p:txBody>
            <a:bodyPr wrap="square" lIns="50800" tIns="50800" rIns="50800" bIns="50800" numCol="1" anchor="ctr">
              <a:noAutofit/>
            </a:bodyPr>
            <a:lstStyle/>
            <a:p>
              <a:pPr/>
            </a:p>
          </p:txBody>
        </p:sp>
        <p:sp>
          <p:nvSpPr>
            <p:cNvPr id="1221" name="線"/>
            <p:cNvSpPr/>
            <p:nvPr/>
          </p:nvSpPr>
          <p:spPr>
            <a:xfrm>
              <a:off x="0" y="1061829"/>
              <a:ext cx="1438764" cy="5206126"/>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1">
                  <a:lumOff val="-13575"/>
                </a:schemeClr>
              </a:solidFill>
              <a:prstDash val="sysDot"/>
              <a:miter lim="400000"/>
              <a:tailEnd type="triangle" w="med" len="med"/>
            </a:ln>
            <a:effectLst/>
          </p:spPr>
          <p:txBody>
            <a:bodyPr wrap="square" lIns="50800" tIns="50800" rIns="50800" bIns="50800" numCol="1" anchor="ctr">
              <a:noAutofit/>
            </a:bodyPr>
            <a:lstStyle/>
            <a:p>
              <a:pPr/>
            </a:p>
          </p:txBody>
        </p:sp>
      </p:grpSp>
      <p:grpSp>
        <p:nvGrpSpPr>
          <p:cNvPr id="1226" name="グループ"/>
          <p:cNvGrpSpPr/>
          <p:nvPr/>
        </p:nvGrpSpPr>
        <p:grpSpPr>
          <a:xfrm>
            <a:off x="16882848" y="6111218"/>
            <a:ext cx="2596814" cy="3848509"/>
            <a:chOff x="0" y="0"/>
            <a:chExt cx="2596812" cy="3848507"/>
          </a:xfrm>
        </p:grpSpPr>
        <p:sp>
          <p:nvSpPr>
            <p:cNvPr id="1223" name="線"/>
            <p:cNvSpPr/>
            <p:nvPr/>
          </p:nvSpPr>
          <p:spPr>
            <a:xfrm>
              <a:off x="0" y="0"/>
              <a:ext cx="2586736" cy="933586"/>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24" name="線"/>
            <p:cNvSpPr/>
            <p:nvPr/>
          </p:nvSpPr>
          <p:spPr>
            <a:xfrm flipV="1">
              <a:off x="99894" y="932852"/>
              <a:ext cx="2496919" cy="939939"/>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25" name="線"/>
            <p:cNvSpPr/>
            <p:nvPr/>
          </p:nvSpPr>
          <p:spPr>
            <a:xfrm flipV="1">
              <a:off x="93998" y="952389"/>
              <a:ext cx="2485244" cy="2896119"/>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grpSp>
      <p:grpSp>
        <p:nvGrpSpPr>
          <p:cNvPr id="1232" name="グループ"/>
          <p:cNvGrpSpPr/>
          <p:nvPr/>
        </p:nvGrpSpPr>
        <p:grpSpPr>
          <a:xfrm>
            <a:off x="13856065" y="768992"/>
            <a:ext cx="1681735" cy="1826694"/>
            <a:chOff x="0" y="0"/>
            <a:chExt cx="1681733" cy="1826693"/>
          </a:xfrm>
        </p:grpSpPr>
        <p:sp>
          <p:nvSpPr>
            <p:cNvPr id="1227" name="グループ"/>
            <p:cNvSpPr/>
            <p:nvPr/>
          </p:nvSpPr>
          <p:spPr>
            <a:xfrm>
              <a:off x="0" y="1051993"/>
              <a:ext cx="1681734" cy="774701"/>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231" name="グループ"/>
            <p:cNvGrpSpPr/>
            <p:nvPr/>
          </p:nvGrpSpPr>
          <p:grpSpPr>
            <a:xfrm>
              <a:off x="0" y="0"/>
              <a:ext cx="1681734" cy="1775894"/>
              <a:chOff x="0" y="0"/>
              <a:chExt cx="1681733" cy="1775893"/>
            </a:xfrm>
          </p:grpSpPr>
          <p:sp>
            <p:nvSpPr>
              <p:cNvPr id="1228"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29" name="方程式"/>
              <p:cNvSpPr txBox="1"/>
              <p:nvPr/>
            </p:nvSpPr>
            <p:spPr>
              <a:xfrm>
                <a:off x="451261" y="78306"/>
                <a:ext cx="779213"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75B9"/>
                              </a:solidFill>
                              <a:latin typeface="Cambria Math" panose="02040503050406030204" pitchFamily="18" charset="0"/>
                            </a:rPr>
                            <m:t>h</m:t>
                          </m:r>
                        </m:e>
                        <m:sub>
                          <m:r>
                            <a:rPr xmlns:a="http://schemas.openxmlformats.org/drawingml/2006/main" sz="4100" i="1">
                              <a:solidFill>
                                <a:srgbClr val="0075B9"/>
                              </a:solidFill>
                              <a:latin typeface="Cambria Math" panose="02040503050406030204" pitchFamily="18" charset="0"/>
                            </a:rPr>
                            <m:t>1</m:t>
                          </m:r>
                        </m:sub>
                        <m:sup>
                          <m:r>
                            <a:rPr xmlns:a="http://schemas.openxmlformats.org/drawingml/2006/main" sz="4100" i="1">
                              <a:solidFill>
                                <a:srgbClr val="0075B9"/>
                              </a:solidFill>
                              <a:latin typeface="Cambria Math" panose="02040503050406030204" pitchFamily="18" charset="0"/>
                            </a:rPr>
                            <m:t>t</m:t>
                          </m:r>
                          <m:r>
                            <a:rPr xmlns:a="http://schemas.openxmlformats.org/drawingml/2006/main" sz="4100" i="1">
                              <a:solidFill>
                                <a:srgbClr val="0075B9"/>
                              </a:solidFill>
                              <a:latin typeface="Cambria Math" panose="02040503050406030204" pitchFamily="18" charset="0"/>
                            </a:rPr>
                            <m:t>+</m:t>
                          </m:r>
                          <m:r>
                            <a:rPr xmlns:a="http://schemas.openxmlformats.org/drawingml/2006/main" sz="4100" i="1">
                              <a:solidFill>
                                <a:srgbClr val="0075B9"/>
                              </a:solidFill>
                              <a:latin typeface="Cambria Math" panose="02040503050406030204" pitchFamily="18" charset="0"/>
                            </a:rPr>
                            <m:t>1</m:t>
                          </m:r>
                        </m:sup>
                      </m:sSubSup>
                    </m:oMath>
                  </m:oMathPara>
                </a14:m>
                <a:endParaRPr sz="4100">
                  <a:solidFill>
                    <a:srgbClr val="0076BA"/>
                  </a:solidFill>
                </a:endParaRPr>
              </a:p>
            </p:txBody>
          </p:sp>
          <p:sp>
            <p:nvSpPr>
              <p:cNvPr id="1230" name="方程式"/>
              <p:cNvSpPr txBox="1"/>
              <p:nvPr/>
            </p:nvSpPr>
            <p:spPr>
              <a:xfrm>
                <a:off x="449313" y="1157806"/>
                <a:ext cx="783108"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75B9"/>
                              </a:solidFill>
                              <a:latin typeface="Cambria Math" panose="02040503050406030204" pitchFamily="18" charset="0"/>
                            </a:rPr>
                            <m:t>h</m:t>
                          </m:r>
                        </m:e>
                        <m:sub>
                          <m:r>
                            <a:rPr xmlns:a="http://schemas.openxmlformats.org/drawingml/2006/main" sz="4100" i="1">
                              <a:solidFill>
                                <a:srgbClr val="0075B9"/>
                              </a:solidFill>
                              <a:latin typeface="Cambria Math" panose="02040503050406030204" pitchFamily="18" charset="0"/>
                            </a:rPr>
                            <m:t>2</m:t>
                          </m:r>
                        </m:sub>
                        <m:sup>
                          <m:r>
                            <a:rPr xmlns:a="http://schemas.openxmlformats.org/drawingml/2006/main" sz="4100" i="1">
                              <a:solidFill>
                                <a:srgbClr val="0075B9"/>
                              </a:solidFill>
                              <a:latin typeface="Cambria Math" panose="02040503050406030204" pitchFamily="18" charset="0"/>
                            </a:rPr>
                            <m:t>t</m:t>
                          </m:r>
                          <m:r>
                            <a:rPr xmlns:a="http://schemas.openxmlformats.org/drawingml/2006/main" sz="4100" i="1">
                              <a:solidFill>
                                <a:srgbClr val="0075B9"/>
                              </a:solidFill>
                              <a:latin typeface="Cambria Math" panose="02040503050406030204" pitchFamily="18" charset="0"/>
                            </a:rPr>
                            <m:t>+</m:t>
                          </m:r>
                          <m:r>
                            <a:rPr xmlns:a="http://schemas.openxmlformats.org/drawingml/2006/main" sz="4100" i="1">
                              <a:solidFill>
                                <a:srgbClr val="0075B9"/>
                              </a:solidFill>
                              <a:latin typeface="Cambria Math" panose="02040503050406030204" pitchFamily="18" charset="0"/>
                            </a:rPr>
                            <m:t>1</m:t>
                          </m:r>
                        </m:sup>
                      </m:sSubSup>
                    </m:oMath>
                  </m:oMathPara>
                </a14:m>
                <a:endParaRPr sz="4100">
                  <a:solidFill>
                    <a:srgbClr val="0076BA"/>
                  </a:solidFill>
                </a:endParaRPr>
              </a:p>
            </p:txBody>
          </p:sp>
        </p:grpSp>
      </p:grpSp>
      <p:grpSp>
        <p:nvGrpSpPr>
          <p:cNvPr id="1238" name="グループ"/>
          <p:cNvGrpSpPr/>
          <p:nvPr/>
        </p:nvGrpSpPr>
        <p:grpSpPr>
          <a:xfrm>
            <a:off x="13298623" y="5705181"/>
            <a:ext cx="1304855" cy="2667950"/>
            <a:chOff x="0" y="0"/>
            <a:chExt cx="1304853" cy="2667948"/>
          </a:xfrm>
        </p:grpSpPr>
        <p:sp>
          <p:nvSpPr>
            <p:cNvPr id="1233" name="角丸四角形"/>
            <p:cNvSpPr/>
            <p:nvPr/>
          </p:nvSpPr>
          <p:spPr>
            <a:xfrm>
              <a:off x="0" y="0"/>
              <a:ext cx="1270000"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34" name="角丸四角形"/>
            <p:cNvSpPr/>
            <p:nvPr/>
          </p:nvSpPr>
          <p:spPr>
            <a:xfrm>
              <a:off x="34853" y="1889728"/>
              <a:ext cx="1270001"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237" name="グループ"/>
            <p:cNvGrpSpPr/>
            <p:nvPr/>
          </p:nvGrpSpPr>
          <p:grpSpPr>
            <a:xfrm>
              <a:off x="195475" y="39761"/>
              <a:ext cx="982660" cy="2586827"/>
              <a:chOff x="-314676" y="0"/>
              <a:chExt cx="982658" cy="2586826"/>
            </a:xfrm>
          </p:grpSpPr>
          <p:sp>
            <p:nvSpPr>
              <p:cNvPr id="1235" name="方程式"/>
              <p:cNvSpPr txBox="1"/>
              <p:nvPr/>
            </p:nvSpPr>
            <p:spPr>
              <a:xfrm>
                <a:off x="-314677" y="1878288"/>
                <a:ext cx="973706"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μ</m:t>
                          </m:r>
                        </m:e>
                        <m:sub>
                          <m:r>
                            <a:rPr xmlns:a="http://schemas.openxmlformats.org/drawingml/2006/main" sz="4700" i="1">
                              <a:solidFill>
                                <a:srgbClr val="017000"/>
                              </a:solidFill>
                              <a:latin typeface="Cambria Math" panose="02040503050406030204" pitchFamily="18" charset="0"/>
                            </a:rPr>
                            <m:t>2</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sp>
            <p:nvSpPr>
              <p:cNvPr id="1236" name="方程式"/>
              <p:cNvSpPr txBox="1"/>
              <p:nvPr/>
            </p:nvSpPr>
            <p:spPr>
              <a:xfrm>
                <a:off x="-305724" y="0"/>
                <a:ext cx="973707"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μ</m:t>
                          </m:r>
                        </m:e>
                        <m:sub>
                          <m:r>
                            <a:rPr xmlns:a="http://schemas.openxmlformats.org/drawingml/2006/main" sz="4700" i="1">
                              <a:solidFill>
                                <a:srgbClr val="017000"/>
                              </a:solidFill>
                              <a:latin typeface="Cambria Math" panose="02040503050406030204" pitchFamily="18" charset="0"/>
                            </a:rPr>
                            <m:t>1</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grpSp>
      </p:grpSp>
      <p:grpSp>
        <p:nvGrpSpPr>
          <p:cNvPr id="1245" name="グループ"/>
          <p:cNvGrpSpPr/>
          <p:nvPr/>
        </p:nvGrpSpPr>
        <p:grpSpPr>
          <a:xfrm>
            <a:off x="15246168" y="5739807"/>
            <a:ext cx="1143881" cy="2642555"/>
            <a:chOff x="0" y="0"/>
            <a:chExt cx="1143880" cy="2642553"/>
          </a:xfrm>
        </p:grpSpPr>
        <p:grpSp>
          <p:nvGrpSpPr>
            <p:cNvPr id="1241" name="グループ"/>
            <p:cNvGrpSpPr/>
            <p:nvPr/>
          </p:nvGrpSpPr>
          <p:grpSpPr>
            <a:xfrm>
              <a:off x="0" y="0"/>
              <a:ext cx="1143881" cy="2642554"/>
              <a:chOff x="0" y="0"/>
              <a:chExt cx="1143880" cy="2642553"/>
            </a:xfrm>
          </p:grpSpPr>
          <p:sp>
            <p:nvSpPr>
              <p:cNvPr id="1239" name="角丸四角形"/>
              <p:cNvSpPr/>
              <p:nvPr/>
            </p:nvSpPr>
            <p:spPr>
              <a:xfrm>
                <a:off x="0" y="0"/>
                <a:ext cx="1139483" cy="812800"/>
              </a:xfrm>
              <a:prstGeom prst="roundRect">
                <a:avLst>
                  <a:gd name="adj" fmla="val 2102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40" name="角丸四角形"/>
              <p:cNvSpPr/>
              <p:nvPr/>
            </p:nvSpPr>
            <p:spPr>
              <a:xfrm>
                <a:off x="4398" y="1829753"/>
                <a:ext cx="1139483" cy="812801"/>
              </a:xfrm>
              <a:prstGeom prst="roundRect">
                <a:avLst>
                  <a:gd name="adj" fmla="val 2102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1244" name="グループ"/>
            <p:cNvGrpSpPr/>
            <p:nvPr/>
          </p:nvGrpSpPr>
          <p:grpSpPr>
            <a:xfrm>
              <a:off x="124052" y="40846"/>
              <a:ext cx="929680" cy="2566956"/>
              <a:chOff x="-147861" y="-11373"/>
              <a:chExt cx="929679" cy="2566955"/>
            </a:xfrm>
          </p:grpSpPr>
          <p:sp>
            <p:nvSpPr>
              <p:cNvPr id="1242" name="方程式"/>
              <p:cNvSpPr txBox="1"/>
              <p:nvPr/>
            </p:nvSpPr>
            <p:spPr>
              <a:xfrm>
                <a:off x="-147862" y="1847043"/>
                <a:ext cx="929680"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h</m:t>
                          </m:r>
                        </m:e>
                        <m:sub>
                          <m:r>
                            <a:rPr xmlns:a="http://schemas.openxmlformats.org/drawingml/2006/main" sz="4700" i="1">
                              <a:solidFill>
                                <a:srgbClr val="017000"/>
                              </a:solidFill>
                              <a:latin typeface="Cambria Math" panose="02040503050406030204" pitchFamily="18" charset="0"/>
                            </a:rPr>
                            <m:t>2</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sp>
            <p:nvSpPr>
              <p:cNvPr id="1243" name="方程式"/>
              <p:cNvSpPr txBox="1"/>
              <p:nvPr/>
            </p:nvSpPr>
            <p:spPr>
              <a:xfrm>
                <a:off x="-146596" y="-11374"/>
                <a:ext cx="927148"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h</m:t>
                          </m:r>
                        </m:e>
                        <m:sub>
                          <m:r>
                            <a:rPr xmlns:a="http://schemas.openxmlformats.org/drawingml/2006/main" sz="4700" i="1">
                              <a:solidFill>
                                <a:srgbClr val="017000"/>
                              </a:solidFill>
                              <a:latin typeface="Cambria Math" panose="02040503050406030204" pitchFamily="18" charset="0"/>
                            </a:rPr>
                            <m:t>1</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grpSp>
      </p:grpSp>
      <p:grpSp>
        <p:nvGrpSpPr>
          <p:cNvPr id="1248" name="グループ"/>
          <p:cNvGrpSpPr/>
          <p:nvPr/>
        </p:nvGrpSpPr>
        <p:grpSpPr>
          <a:xfrm>
            <a:off x="15522041" y="1138847"/>
            <a:ext cx="1483795" cy="6267956"/>
            <a:chOff x="0" y="0"/>
            <a:chExt cx="1483793" cy="6267954"/>
          </a:xfrm>
        </p:grpSpPr>
        <p:sp>
          <p:nvSpPr>
            <p:cNvPr id="1246" name="線"/>
            <p:cNvSpPr/>
            <p:nvPr/>
          </p:nvSpPr>
          <p:spPr>
            <a:xfrm>
              <a:off x="45029" y="0"/>
              <a:ext cx="1438765" cy="4517204"/>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3">
                  <a:hueOff val="914337"/>
                  <a:satOff val="31515"/>
                  <a:lumOff val="-30790"/>
                </a:schemeClr>
              </a:solidFill>
              <a:prstDash val="sysDot"/>
              <a:miter lim="400000"/>
              <a:tailEnd type="triangle" w="med" len="med"/>
            </a:ln>
            <a:effectLst/>
          </p:spPr>
          <p:txBody>
            <a:bodyPr wrap="square" lIns="50800" tIns="50800" rIns="50800" bIns="50800" numCol="1" anchor="ctr">
              <a:noAutofit/>
            </a:bodyPr>
            <a:lstStyle/>
            <a:p>
              <a:pPr/>
            </a:p>
          </p:txBody>
        </p:sp>
        <p:sp>
          <p:nvSpPr>
            <p:cNvPr id="1247" name="線"/>
            <p:cNvSpPr/>
            <p:nvPr/>
          </p:nvSpPr>
          <p:spPr>
            <a:xfrm>
              <a:off x="0" y="1061829"/>
              <a:ext cx="1438764" cy="5206126"/>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3">
                  <a:hueOff val="914337"/>
                  <a:satOff val="31515"/>
                  <a:lumOff val="-30790"/>
                </a:schemeClr>
              </a:solidFill>
              <a:prstDash val="sysDot"/>
              <a:miter lim="400000"/>
              <a:tailEnd type="triangle" w="med" len="med"/>
            </a:ln>
            <a:effectLst/>
          </p:spPr>
          <p:txBody>
            <a:bodyPr wrap="square" lIns="50800" tIns="50800" rIns="50800" bIns="50800" numCol="1" anchor="ctr">
              <a:noAutofit/>
            </a:bodyPr>
            <a:lstStyle/>
            <a:p>
              <a:pPr/>
            </a:p>
          </p:txBody>
        </p:sp>
      </p:grpSp>
      <p:grpSp>
        <p:nvGrpSpPr>
          <p:cNvPr id="1251" name="グループ"/>
          <p:cNvGrpSpPr/>
          <p:nvPr/>
        </p:nvGrpSpPr>
        <p:grpSpPr>
          <a:xfrm>
            <a:off x="19828278" y="6639106"/>
            <a:ext cx="1181101" cy="774701"/>
            <a:chOff x="0" y="0"/>
            <a:chExt cx="1181100" cy="774700"/>
          </a:xfrm>
        </p:grpSpPr>
        <p:sp>
          <p:nvSpPr>
            <p:cNvPr id="1249" name="角丸四角形"/>
            <p:cNvSpPr/>
            <p:nvPr/>
          </p:nvSpPr>
          <p:spPr>
            <a:xfrm>
              <a:off x="0" y="0"/>
              <a:ext cx="1181100" cy="774700"/>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50" name="方程式"/>
            <p:cNvSpPr txBox="1"/>
            <p:nvPr/>
          </p:nvSpPr>
          <p:spPr>
            <a:xfrm>
              <a:off x="152400" y="32395"/>
              <a:ext cx="973706" cy="71447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μ</m:t>
                        </m:r>
                      </m:e>
                      <m:sub>
                        <m:r>
                          <a:rPr xmlns:a="http://schemas.openxmlformats.org/drawingml/2006/main" sz="4700" i="1">
                            <a:solidFill>
                              <a:srgbClr val="017000"/>
                            </a:solidFill>
                            <a:latin typeface="Cambria Math" panose="02040503050406030204" pitchFamily="18" charset="0"/>
                          </a:rPr>
                          <m:t>3</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grpSp>
      <p:grpSp>
        <p:nvGrpSpPr>
          <p:cNvPr id="1254" name="グループ"/>
          <p:cNvGrpSpPr/>
          <p:nvPr/>
        </p:nvGrpSpPr>
        <p:grpSpPr>
          <a:xfrm>
            <a:off x="21381674" y="6661033"/>
            <a:ext cx="1139483" cy="756246"/>
            <a:chOff x="0" y="0"/>
            <a:chExt cx="1139482" cy="756244"/>
          </a:xfrm>
        </p:grpSpPr>
        <p:sp>
          <p:nvSpPr>
            <p:cNvPr id="1252" name="角丸四角形"/>
            <p:cNvSpPr/>
            <p:nvPr/>
          </p:nvSpPr>
          <p:spPr>
            <a:xfrm>
              <a:off x="0" y="0"/>
              <a:ext cx="1139483" cy="756245"/>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53" name="方程式"/>
            <p:cNvSpPr txBox="1"/>
            <p:nvPr/>
          </p:nvSpPr>
          <p:spPr>
            <a:xfrm>
              <a:off x="126998" y="71717"/>
              <a:ext cx="919388" cy="63030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017000"/>
                            </a:solidFill>
                            <a:latin typeface="Cambria Math" panose="02040503050406030204" pitchFamily="18" charset="0"/>
                          </a:rPr>
                          <m:t>y</m:t>
                        </m:r>
                      </m:e>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p>
                  </m:oMath>
                </m:oMathPara>
              </a14:m>
              <a:endParaRPr sz="4700">
                <a:solidFill>
                  <a:srgbClr val="017100"/>
                </a:solidFill>
              </a:endParaRPr>
            </a:p>
          </p:txBody>
        </p:sp>
      </p:grpSp>
      <p:grpSp>
        <p:nvGrpSpPr>
          <p:cNvPr id="1260" name="グループ"/>
          <p:cNvGrpSpPr/>
          <p:nvPr/>
        </p:nvGrpSpPr>
        <p:grpSpPr>
          <a:xfrm>
            <a:off x="13856296" y="768992"/>
            <a:ext cx="1681735" cy="1826694"/>
            <a:chOff x="0" y="0"/>
            <a:chExt cx="1681733" cy="1826693"/>
          </a:xfrm>
        </p:grpSpPr>
        <p:sp>
          <p:nvSpPr>
            <p:cNvPr id="1255" name="グループ"/>
            <p:cNvSpPr/>
            <p:nvPr/>
          </p:nvSpPr>
          <p:spPr>
            <a:xfrm>
              <a:off x="0" y="1051993"/>
              <a:ext cx="1681734" cy="774701"/>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259" name="グループ"/>
            <p:cNvGrpSpPr/>
            <p:nvPr/>
          </p:nvGrpSpPr>
          <p:grpSpPr>
            <a:xfrm>
              <a:off x="0" y="0"/>
              <a:ext cx="1681734" cy="1775894"/>
              <a:chOff x="0" y="0"/>
              <a:chExt cx="1681733" cy="1775893"/>
            </a:xfrm>
          </p:grpSpPr>
          <p:sp>
            <p:nvSpPr>
              <p:cNvPr id="1256"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57" name="方程式"/>
              <p:cNvSpPr txBox="1"/>
              <p:nvPr/>
            </p:nvSpPr>
            <p:spPr>
              <a:xfrm>
                <a:off x="451261" y="78306"/>
                <a:ext cx="808788"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17000"/>
                              </a:solidFill>
                              <a:latin typeface="Cambria Math" panose="02040503050406030204" pitchFamily="18" charset="0"/>
                            </a:rPr>
                            <m:t>h</m:t>
                          </m:r>
                        </m:e>
                        <m:sub>
                          <m:r>
                            <a:rPr xmlns:a="http://schemas.openxmlformats.org/drawingml/2006/main" sz="4100" i="1">
                              <a:solidFill>
                                <a:srgbClr val="017000"/>
                              </a:solidFill>
                              <a:latin typeface="Cambria Math" panose="02040503050406030204" pitchFamily="18" charset="0"/>
                            </a:rPr>
                            <m:t>1</m:t>
                          </m:r>
                        </m:sub>
                        <m:sup>
                          <m:r>
                            <a:rPr xmlns:a="http://schemas.openxmlformats.org/drawingml/2006/main" sz="4100" i="1">
                              <a:solidFill>
                                <a:srgbClr val="017000"/>
                              </a:solidFill>
                              <a:latin typeface="Cambria Math" panose="02040503050406030204" pitchFamily="18" charset="0"/>
                            </a:rPr>
                            <m:t>t</m:t>
                          </m:r>
                          <m:r>
                            <a:rPr xmlns:a="http://schemas.openxmlformats.org/drawingml/2006/main" sz="4100" i="1">
                              <a:solidFill>
                                <a:srgbClr val="017000"/>
                              </a:solidFill>
                              <a:latin typeface="Cambria Math" panose="02040503050406030204" pitchFamily="18" charset="0"/>
                            </a:rPr>
                            <m:t>+</m:t>
                          </m:r>
                          <m:r>
                            <a:rPr xmlns:a="http://schemas.openxmlformats.org/drawingml/2006/main" sz="4100" i="1">
                              <a:solidFill>
                                <a:srgbClr val="017000"/>
                              </a:solidFill>
                              <a:latin typeface="Cambria Math" panose="02040503050406030204" pitchFamily="18" charset="0"/>
                            </a:rPr>
                            <m:t>2</m:t>
                          </m:r>
                        </m:sup>
                      </m:sSubSup>
                    </m:oMath>
                  </m:oMathPara>
                </a14:m>
                <a:endParaRPr sz="4100">
                  <a:solidFill>
                    <a:srgbClr val="017100"/>
                  </a:solidFill>
                </a:endParaRPr>
              </a:p>
            </p:txBody>
          </p:sp>
          <p:sp>
            <p:nvSpPr>
              <p:cNvPr id="1258" name="方程式"/>
              <p:cNvSpPr txBox="1"/>
              <p:nvPr/>
            </p:nvSpPr>
            <p:spPr>
              <a:xfrm>
                <a:off x="449313" y="1157806"/>
                <a:ext cx="812684"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17000"/>
                              </a:solidFill>
                              <a:latin typeface="Cambria Math" panose="02040503050406030204" pitchFamily="18" charset="0"/>
                            </a:rPr>
                            <m:t>h</m:t>
                          </m:r>
                        </m:e>
                        <m:sub>
                          <m:r>
                            <a:rPr xmlns:a="http://schemas.openxmlformats.org/drawingml/2006/main" sz="4100" i="1">
                              <a:solidFill>
                                <a:srgbClr val="017000"/>
                              </a:solidFill>
                              <a:latin typeface="Cambria Math" panose="02040503050406030204" pitchFamily="18" charset="0"/>
                            </a:rPr>
                            <m:t>2</m:t>
                          </m:r>
                        </m:sub>
                        <m:sup>
                          <m:r>
                            <a:rPr xmlns:a="http://schemas.openxmlformats.org/drawingml/2006/main" sz="4100" i="1">
                              <a:solidFill>
                                <a:srgbClr val="017000"/>
                              </a:solidFill>
                              <a:latin typeface="Cambria Math" panose="02040503050406030204" pitchFamily="18" charset="0"/>
                            </a:rPr>
                            <m:t>t</m:t>
                          </m:r>
                          <m:r>
                            <a:rPr xmlns:a="http://schemas.openxmlformats.org/drawingml/2006/main" sz="4100" i="1">
                              <a:solidFill>
                                <a:srgbClr val="017000"/>
                              </a:solidFill>
                              <a:latin typeface="Cambria Math" panose="02040503050406030204" pitchFamily="18" charset="0"/>
                            </a:rPr>
                            <m:t>+</m:t>
                          </m:r>
                          <m:r>
                            <a:rPr xmlns:a="http://schemas.openxmlformats.org/drawingml/2006/main" sz="4100" i="1">
                              <a:solidFill>
                                <a:srgbClr val="017000"/>
                              </a:solidFill>
                              <a:latin typeface="Cambria Math" panose="02040503050406030204" pitchFamily="18" charset="0"/>
                            </a:rPr>
                            <m:t>2</m:t>
                          </m:r>
                        </m:sup>
                      </m:sSubSup>
                    </m:oMath>
                  </m:oMathPara>
                </a14:m>
                <a:endParaRPr sz="4100">
                  <a:solidFill>
                    <a:srgbClr val="017100"/>
                  </a:solidFill>
                </a:endParaRPr>
              </a:p>
            </p:txBody>
          </p:sp>
        </p:grpSp>
      </p:grpSp>
      <p:sp>
        <p:nvSpPr>
          <p:cNvPr id="1261" name="矢印"/>
          <p:cNvSpPr/>
          <p:nvPr/>
        </p:nvSpPr>
        <p:spPr>
          <a:xfrm>
            <a:off x="14610072" y="5829952"/>
            <a:ext cx="596630" cy="575210"/>
          </a:xfrm>
          <a:prstGeom prst="rightArrow">
            <a:avLst>
              <a:gd name="adj1" fmla="val 32000"/>
              <a:gd name="adj2" fmla="val 66383"/>
            </a:avLst>
          </a:prstGeom>
          <a:solidFill>
            <a:schemeClr val="accent1">
              <a:lumOff val="-135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262" name="矢印"/>
          <p:cNvSpPr/>
          <p:nvPr/>
        </p:nvSpPr>
        <p:spPr>
          <a:xfrm>
            <a:off x="14610072" y="7690644"/>
            <a:ext cx="596630" cy="575210"/>
          </a:xfrm>
          <a:prstGeom prst="rightArrow">
            <a:avLst>
              <a:gd name="adj1" fmla="val 32000"/>
              <a:gd name="adj2" fmla="val 66383"/>
            </a:avLst>
          </a:prstGeom>
          <a:solidFill>
            <a:schemeClr val="accent1">
              <a:lumOff val="-135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263" name="矢印"/>
          <p:cNvSpPr/>
          <p:nvPr/>
        </p:nvSpPr>
        <p:spPr>
          <a:xfrm>
            <a:off x="20932153" y="6782758"/>
            <a:ext cx="521822" cy="530289"/>
          </a:xfrm>
          <a:prstGeom prst="rightArrow">
            <a:avLst>
              <a:gd name="adj1" fmla="val 37127"/>
              <a:gd name="adj2" fmla="val 50860"/>
            </a:avLst>
          </a:prstGeom>
          <a:solidFill>
            <a:schemeClr val="accent1">
              <a:lumOff val="-135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264" name="矢印"/>
          <p:cNvSpPr/>
          <p:nvPr/>
        </p:nvSpPr>
        <p:spPr>
          <a:xfrm>
            <a:off x="20932153" y="6809122"/>
            <a:ext cx="541772" cy="503926"/>
          </a:xfrm>
          <a:prstGeom prst="rightArrow">
            <a:avLst>
              <a:gd name="adj1" fmla="val 46359"/>
              <a:gd name="adj2" fmla="val 55491"/>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grpSp>
        <p:nvGrpSpPr>
          <p:cNvPr id="1267" name="グループ"/>
          <p:cNvGrpSpPr/>
          <p:nvPr/>
        </p:nvGrpSpPr>
        <p:grpSpPr>
          <a:xfrm>
            <a:off x="14610072" y="5829952"/>
            <a:ext cx="596630" cy="2435902"/>
            <a:chOff x="0" y="0"/>
            <a:chExt cx="596628" cy="2435900"/>
          </a:xfrm>
        </p:grpSpPr>
        <p:sp>
          <p:nvSpPr>
            <p:cNvPr id="1265" name="矢印"/>
            <p:cNvSpPr/>
            <p:nvPr/>
          </p:nvSpPr>
          <p:spPr>
            <a:xfrm>
              <a:off x="0" y="0"/>
              <a:ext cx="596629" cy="575209"/>
            </a:xfrm>
            <a:prstGeom prst="rightArrow">
              <a:avLst>
                <a:gd name="adj1" fmla="val 32000"/>
                <a:gd name="adj2" fmla="val 66383"/>
              </a:avLst>
            </a:prstGeom>
            <a:solidFill>
              <a:schemeClr val="accent3">
                <a:hueOff val="914337"/>
                <a:satOff val="31515"/>
                <a:lumOff val="-30790"/>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266" name="矢印"/>
            <p:cNvSpPr/>
            <p:nvPr/>
          </p:nvSpPr>
          <p:spPr>
            <a:xfrm>
              <a:off x="0" y="1860691"/>
              <a:ext cx="596629" cy="575210"/>
            </a:xfrm>
            <a:prstGeom prst="rightArrow">
              <a:avLst>
                <a:gd name="adj1" fmla="val 32000"/>
                <a:gd name="adj2" fmla="val 66383"/>
              </a:avLst>
            </a:prstGeom>
            <a:solidFill>
              <a:schemeClr val="accent3">
                <a:hueOff val="914337"/>
                <a:satOff val="31515"/>
                <a:lumOff val="-30790"/>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sp>
        <p:nvSpPr>
          <p:cNvPr id="1268" name="3"/>
          <p:cNvSpPr txBox="1"/>
          <p:nvPr/>
        </p:nvSpPr>
        <p:spPr>
          <a:xfrm>
            <a:off x="2126942" y="6903391"/>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269" name="3"/>
          <p:cNvSpPr txBox="1"/>
          <p:nvPr/>
        </p:nvSpPr>
        <p:spPr>
          <a:xfrm>
            <a:off x="2866269" y="6905677"/>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270" name="3"/>
          <p:cNvSpPr txBox="1"/>
          <p:nvPr/>
        </p:nvSpPr>
        <p:spPr>
          <a:xfrm>
            <a:off x="3599067" y="6905871"/>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271" name="3"/>
          <p:cNvSpPr txBox="1"/>
          <p:nvPr/>
        </p:nvSpPr>
        <p:spPr>
          <a:xfrm>
            <a:off x="4336256" y="6908728"/>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272" name="3"/>
          <p:cNvSpPr txBox="1"/>
          <p:nvPr/>
        </p:nvSpPr>
        <p:spPr>
          <a:xfrm>
            <a:off x="5073856" y="6906670"/>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273" name="model = Sequential()…"/>
          <p:cNvSpPr txBox="1"/>
          <p:nvPr/>
        </p:nvSpPr>
        <p:spPr>
          <a:xfrm>
            <a:off x="717868" y="347723"/>
            <a:ext cx="10281032" cy="3124200"/>
          </a:xfrm>
          <a:prstGeom prst="rect">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400">
                <a:solidFill>
                  <a:srgbClr val="FFFFFF"/>
                </a:solidFill>
                <a:latin typeface="+mn-lt"/>
                <a:ea typeface="+mn-ea"/>
                <a:cs typeface="+mn-cs"/>
                <a:sym typeface="ヒラギノ角ゴ ProN W3"/>
              </a:defRPr>
            </a:pPr>
            <a:r>
              <a:t>model = Sequential()</a:t>
            </a:r>
          </a:p>
          <a:p>
            <a:pPr algn="l">
              <a:defRPr sz="3400">
                <a:solidFill>
                  <a:srgbClr val="FFFFFF"/>
                </a:solidFill>
                <a:latin typeface="+mn-lt"/>
                <a:ea typeface="+mn-ea"/>
                <a:cs typeface="+mn-cs"/>
                <a:sym typeface="ヒラギノ角ゴ ProN W3"/>
              </a:defRPr>
            </a:pPr>
            <a:r>
              <a:t>model.add(SimpleRNN(2, input_shape=(3, 5), </a:t>
            </a:r>
          </a:p>
          <a:p>
            <a:pPr algn="l">
              <a:defRPr sz="3400">
                <a:solidFill>
                  <a:srgbClr val="FFFFFF"/>
                </a:solidFill>
                <a:latin typeface="+mn-lt"/>
                <a:ea typeface="+mn-ea"/>
                <a:cs typeface="+mn-cs"/>
                <a:sym typeface="ヒラギノ角ゴ ProN W3"/>
              </a:defRPr>
            </a:pPr>
            <a:r>
              <a:t>　　　　　　　　　　　　return_sequence=True)</a:t>
            </a:r>
          </a:p>
          <a:p>
            <a:pPr algn="l">
              <a:defRPr sz="3400">
                <a:solidFill>
                  <a:srgbClr val="FFFFFF"/>
                </a:solidFill>
                <a:latin typeface="+mn-lt"/>
                <a:ea typeface="+mn-ea"/>
                <a:cs typeface="+mn-cs"/>
                <a:sym typeface="ヒラギノ角ゴ ProN W3"/>
              </a:defRPr>
            </a:pPr>
            <a:r>
              <a:t>model.add(Dense(1,activation=“sigmoid”))</a:t>
            </a:r>
          </a:p>
          <a:p>
            <a:pPr algn="l">
              <a:defRPr sz="3400">
                <a:solidFill>
                  <a:srgbClr val="FFFFFF"/>
                </a:solidFill>
                <a:latin typeface="+mn-lt"/>
                <a:ea typeface="+mn-ea"/>
                <a:cs typeface="+mn-cs"/>
                <a:sym typeface="ヒラギノ角ゴ ProN W3"/>
              </a:defRPr>
            </a:pPr>
            <a:r>
              <a:t>model.summary()</a:t>
            </a:r>
          </a:p>
        </p:txBody>
      </p:sp>
      <p:sp>
        <p:nvSpPr>
          <p:cNvPr id="1274" name="RNNの推論…"/>
          <p:cNvSpPr txBox="1"/>
          <p:nvPr/>
        </p:nvSpPr>
        <p:spPr>
          <a:xfrm>
            <a:off x="18746004" y="691019"/>
            <a:ext cx="4034220" cy="1924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700"/>
            </a:pPr>
            <a:r>
              <a:t>RNNの推論</a:t>
            </a:r>
          </a:p>
          <a:p>
            <a:pPr>
              <a:defRPr sz="5700"/>
            </a:pPr>
            <a:r>
              <a:t>のイメージ</a:t>
            </a:r>
          </a:p>
        </p:txBody>
      </p:sp>
      <p:sp>
        <p:nvSpPr>
          <p:cNvPr id="1275" name="スライド番号"/>
          <p:cNvSpPr txBox="1"/>
          <p:nvPr>
            <p:ph type="sldNum" sz="quarter" idx="2"/>
          </p:nvPr>
        </p:nvSpPr>
        <p:spPr>
          <a:xfrm>
            <a:off x="23399976" y="13053953"/>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49688 -0.217434" origin="layout" pathEditMode="relative">
                                      <p:cBhvr>
                                        <p:cTn id="6" dur="500" fill="hold"/>
                                        <p:tgtEl>
                                          <p:spTgt spid="1268"/>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221732 -0.131081" origin="layout" pathEditMode="relative">
                                      <p:cBhvr>
                                        <p:cTn id="9" dur="500" fill="hold"/>
                                        <p:tgtEl>
                                          <p:spTgt spid="1269"/>
                                        </p:tgtEl>
                                        <p:attrNameLst>
                                          <p:attrName>ppt_x</p:attrName>
                                          <p:attrName>ppt_y</p:attrName>
                                        </p:attrNameLst>
                                      </p:cBhvr>
                                    </p:animMotion>
                                  </p:childTnLst>
                                </p:cTn>
                              </p:par>
                            </p:childTnLst>
                          </p:cTn>
                        </p:par>
                        <p:par>
                          <p:cTn id="10" fill="hold">
                            <p:stCondLst>
                              <p:cond delay="0"/>
                            </p:stCondLst>
                            <p:childTnLst>
                              <p:par>
                                <p:cTn id="11" presetClass="path" nodeType="withEffect" presetSubtype="0" presetID="-1" grpId="3" accel="50000" decel="50000" fill="hold">
                                  <p:stCondLst>
                                    <p:cond delay="0"/>
                                  </p:stCondLst>
                                  <p:childTnLst>
                                    <p:animMotion path="M 0.000000 0.000000 L 0.191679 -0.044108" origin="layout" pathEditMode="relative">
                                      <p:cBhvr>
                                        <p:cTn id="12" dur="500" fill="hold"/>
                                        <p:tgtEl>
                                          <p:spTgt spid="1270"/>
                                        </p:tgtEl>
                                        <p:attrNameLst>
                                          <p:attrName>ppt_x</p:attrName>
                                          <p:attrName>ppt_y</p:attrName>
                                        </p:attrNameLst>
                                      </p:cBhvr>
                                    </p:animMotion>
                                  </p:childTnLst>
                                </p:cTn>
                              </p:par>
                            </p:childTnLst>
                          </p:cTn>
                        </p:par>
                        <p:par>
                          <p:cTn id="13" fill="hold">
                            <p:stCondLst>
                              <p:cond delay="0"/>
                            </p:stCondLst>
                            <p:childTnLst>
                              <p:par>
                                <p:cTn id="14" presetClass="path" nodeType="withEffect" presetSubtype="0" presetID="-1" grpId="4" accel="50000" decel="50000" fill="hold">
                                  <p:stCondLst>
                                    <p:cond delay="0"/>
                                  </p:stCondLst>
                                  <p:childTnLst>
                                    <p:animMotion path="M 0.000000 0.000000 L 0.161977 0.041002" origin="layout" pathEditMode="relative">
                                      <p:cBhvr>
                                        <p:cTn id="15" dur="500" fill="hold"/>
                                        <p:tgtEl>
                                          <p:spTgt spid="1271"/>
                                        </p:tgtEl>
                                        <p:attrNameLst>
                                          <p:attrName>ppt_x</p:attrName>
                                          <p:attrName>ppt_y</p:attrName>
                                        </p:attrNameLst>
                                      </p:cBhvr>
                                    </p:animMotion>
                                  </p:childTnLst>
                                </p:cTn>
                              </p:par>
                            </p:childTnLst>
                          </p:cTn>
                        </p:par>
                        <p:par>
                          <p:cTn id="16" fill="hold">
                            <p:stCondLst>
                              <p:cond delay="0"/>
                            </p:stCondLst>
                            <p:childTnLst>
                              <p:par>
                                <p:cTn id="17" presetClass="path" nodeType="withEffect" presetSubtype="0" presetID="-1" grpId="5" accel="50000" decel="50000" fill="hold">
                                  <p:stCondLst>
                                    <p:cond delay="0"/>
                                  </p:stCondLst>
                                  <p:childTnLst>
                                    <p:animMotion path="M 0.000000 0.000000 L 0.132274 0.127354" origin="layout" pathEditMode="relative">
                                      <p:cBhvr>
                                        <p:cTn id="18" dur="500" fill="hold"/>
                                        <p:tgtEl>
                                          <p:spTgt spid="1272"/>
                                        </p:tgtEl>
                                        <p:attrNameLst>
                                          <p:attrName>ppt_x</p:attrName>
                                          <p:attrName>ppt_y</p:attrName>
                                        </p:attrNameLst>
                                      </p:cBhvr>
                                    </p:animMotion>
                                  </p:childTnLst>
                                </p:cTn>
                              </p:par>
                            </p:childTnLst>
                          </p:cTn>
                        </p:par>
                        <p:par>
                          <p:cTn id="19" fill="hold">
                            <p:stCondLst>
                              <p:cond delay="500"/>
                            </p:stCondLst>
                            <p:childTnLst>
                              <p:par>
                                <p:cTn id="20" presetClass="entr" nodeType="afterEffect" presetSubtype="8" presetID="22" grpId="6" fill="hold">
                                  <p:stCondLst>
                                    <p:cond delay="0"/>
                                  </p:stCondLst>
                                  <p:iterate type="el" backwards="0">
                                    <p:tmAbs val="0"/>
                                  </p:iterate>
                                  <p:childTnLst>
                                    <p:set>
                                      <p:cBhvr>
                                        <p:cTn id="21" fill="hold"/>
                                        <p:tgtEl>
                                          <p:spTgt spid="1120"/>
                                        </p:tgtEl>
                                        <p:attrNameLst>
                                          <p:attrName>style.visibility</p:attrName>
                                        </p:attrNameLst>
                                      </p:cBhvr>
                                      <p:to>
                                        <p:strVal val="visible"/>
                                      </p:to>
                                    </p:set>
                                    <p:animEffect filter="wipe(left)" transition="in">
                                      <p:cBhvr>
                                        <p:cTn id="22" dur="500"/>
                                        <p:tgtEl>
                                          <p:spTgt spid="1120"/>
                                        </p:tgtEl>
                                      </p:cBhvr>
                                    </p:animEffect>
                                  </p:childTnLst>
                                </p:cTn>
                              </p:par>
                            </p:childTnLst>
                          </p:cTn>
                        </p:par>
                        <p:par>
                          <p:cTn id="23" fill="hold">
                            <p:stCondLst>
                              <p:cond delay="1000"/>
                            </p:stCondLst>
                            <p:childTnLst>
                              <p:par>
                                <p:cTn id="24" presetClass="entr" nodeType="afterEffect" presetSubtype="1" presetID="22" grpId="7" fill="hold">
                                  <p:stCondLst>
                                    <p:cond delay="0"/>
                                  </p:stCondLst>
                                  <p:iterate type="el" backwards="0">
                                    <p:tmAbs val="0"/>
                                  </p:iterate>
                                  <p:childTnLst>
                                    <p:set>
                                      <p:cBhvr>
                                        <p:cTn id="25" fill="hold"/>
                                        <p:tgtEl>
                                          <p:spTgt spid="1207"/>
                                        </p:tgtEl>
                                        <p:attrNameLst>
                                          <p:attrName>style.visibility</p:attrName>
                                        </p:attrNameLst>
                                      </p:cBhvr>
                                      <p:to>
                                        <p:strVal val="visible"/>
                                      </p:to>
                                    </p:set>
                                    <p:animEffect filter="wipe(up)" transition="in">
                                      <p:cBhvr>
                                        <p:cTn id="26" dur="500"/>
                                        <p:tgtEl>
                                          <p:spTgt spid="1207"/>
                                        </p:tgtEl>
                                      </p:cBhvr>
                                    </p:animEffect>
                                  </p:childTnLst>
                                </p:cTn>
                              </p:par>
                            </p:childTnLst>
                          </p:cTn>
                        </p:par>
                        <p:par>
                          <p:cTn id="27" fill="hold">
                            <p:stCondLst>
                              <p:cond delay="1500"/>
                            </p:stCondLst>
                            <p:childTnLst>
                              <p:par>
                                <p:cTn id="28" presetClass="entr" nodeType="afterEffect" presetSubtype="8" presetID="22" grpId="8" fill="hold">
                                  <p:stCondLst>
                                    <p:cond delay="0"/>
                                  </p:stCondLst>
                                  <p:iterate type="el" backwards="0">
                                    <p:tmAbs val="0"/>
                                  </p:iterate>
                                  <p:childTnLst>
                                    <p:set>
                                      <p:cBhvr>
                                        <p:cTn id="29" fill="hold"/>
                                        <p:tgtEl>
                                          <p:spTgt spid="1238"/>
                                        </p:tgtEl>
                                        <p:attrNameLst>
                                          <p:attrName>style.visibility</p:attrName>
                                        </p:attrNameLst>
                                      </p:cBhvr>
                                      <p:to>
                                        <p:strVal val="visible"/>
                                      </p:to>
                                    </p:set>
                                    <p:animEffect filter="wipe(left)" transition="in">
                                      <p:cBhvr>
                                        <p:cTn id="30" dur="500"/>
                                        <p:tgtEl>
                                          <p:spTgt spid="1238"/>
                                        </p:tgtEl>
                                      </p:cBhvr>
                                    </p:animEffect>
                                  </p:childTnLst>
                                </p:cTn>
                              </p:par>
                            </p:childTnLst>
                          </p:cTn>
                        </p:par>
                        <p:par>
                          <p:cTn id="31" fill="hold">
                            <p:stCondLst>
                              <p:cond delay="2000"/>
                            </p:stCondLst>
                            <p:childTnLst>
                              <p:par>
                                <p:cTn id="32" presetClass="entr" nodeType="afterEffect" presetSubtype="8" presetID="22" grpId="9" fill="hold">
                                  <p:stCondLst>
                                    <p:cond delay="0"/>
                                  </p:stCondLst>
                                  <p:iterate type="el" backwards="0">
                                    <p:tmAbs val="0"/>
                                  </p:iterate>
                                  <p:childTnLst>
                                    <p:set>
                                      <p:cBhvr>
                                        <p:cTn id="33" fill="hold"/>
                                        <p:tgtEl>
                                          <p:spTgt spid="1267"/>
                                        </p:tgtEl>
                                        <p:attrNameLst>
                                          <p:attrName>style.visibility</p:attrName>
                                        </p:attrNameLst>
                                      </p:cBhvr>
                                      <p:to>
                                        <p:strVal val="visible"/>
                                      </p:to>
                                    </p:set>
                                    <p:animEffect filter="wipe(left)" transition="in">
                                      <p:cBhvr>
                                        <p:cTn id="34" dur="500"/>
                                        <p:tgtEl>
                                          <p:spTgt spid="1267"/>
                                        </p:tgtEl>
                                      </p:cBhvr>
                                    </p:animEffect>
                                  </p:childTnLst>
                                </p:cTn>
                              </p:par>
                            </p:childTnLst>
                          </p:cTn>
                        </p:par>
                        <p:par>
                          <p:cTn id="35" fill="hold">
                            <p:stCondLst>
                              <p:cond delay="2500"/>
                            </p:stCondLst>
                            <p:childTnLst>
                              <p:par>
                                <p:cTn id="36" presetClass="entr" nodeType="afterEffect" presetSubtype="8" presetID="22" grpId="10" fill="hold">
                                  <p:stCondLst>
                                    <p:cond delay="0"/>
                                  </p:stCondLst>
                                  <p:iterate type="el" backwards="0">
                                    <p:tmAbs val="0"/>
                                  </p:iterate>
                                  <p:childTnLst>
                                    <p:set>
                                      <p:cBhvr>
                                        <p:cTn id="37" fill="hold"/>
                                        <p:tgtEl>
                                          <p:spTgt spid="1245"/>
                                        </p:tgtEl>
                                        <p:attrNameLst>
                                          <p:attrName>style.visibility</p:attrName>
                                        </p:attrNameLst>
                                      </p:cBhvr>
                                      <p:to>
                                        <p:strVal val="visible"/>
                                      </p:to>
                                    </p:set>
                                    <p:animEffect filter="wipe(left)" transition="in">
                                      <p:cBhvr>
                                        <p:cTn id="38" dur="500"/>
                                        <p:tgtEl>
                                          <p:spTgt spid="1245"/>
                                        </p:tgtEl>
                                      </p:cBhvr>
                                    </p:animEffect>
                                  </p:childTnLst>
                                </p:cTn>
                              </p:par>
                            </p:childTnLst>
                          </p:cTn>
                        </p:par>
                        <p:par>
                          <p:cTn id="39" fill="hold">
                            <p:stCondLst>
                              <p:cond delay="3000"/>
                            </p:stCondLst>
                            <p:childTnLst>
                              <p:par>
                                <p:cTn id="40" presetClass="entr" nodeType="afterEffect" presetSubtype="8" presetID="22" grpId="11" fill="hold">
                                  <p:stCondLst>
                                    <p:cond delay="0"/>
                                  </p:stCondLst>
                                  <p:iterate type="el" backwards="0">
                                    <p:tmAbs val="0"/>
                                  </p:iterate>
                                  <p:childTnLst>
                                    <p:set>
                                      <p:cBhvr>
                                        <p:cTn id="41" fill="hold"/>
                                        <p:tgtEl>
                                          <p:spTgt spid="1226"/>
                                        </p:tgtEl>
                                        <p:attrNameLst>
                                          <p:attrName>style.visibility</p:attrName>
                                        </p:attrNameLst>
                                      </p:cBhvr>
                                      <p:to>
                                        <p:strVal val="visible"/>
                                      </p:to>
                                    </p:set>
                                    <p:animEffect filter="wipe(left)" transition="in">
                                      <p:cBhvr>
                                        <p:cTn id="42" dur="500"/>
                                        <p:tgtEl>
                                          <p:spTgt spid="1226"/>
                                        </p:tgtEl>
                                      </p:cBhvr>
                                    </p:animEffect>
                                  </p:childTnLst>
                                </p:cTn>
                              </p:par>
                            </p:childTnLst>
                          </p:cTn>
                        </p:par>
                        <p:par>
                          <p:cTn id="43" fill="hold">
                            <p:stCondLst>
                              <p:cond delay="3500"/>
                            </p:stCondLst>
                            <p:childTnLst>
                              <p:par>
                                <p:cTn id="44" presetClass="entr" nodeType="afterEffect" presetSubtype="4" presetID="22" grpId="12" fill="hold">
                                  <p:stCondLst>
                                    <p:cond delay="0"/>
                                  </p:stCondLst>
                                  <p:iterate type="el" backwards="0">
                                    <p:tmAbs val="0"/>
                                  </p:iterate>
                                  <p:childTnLst>
                                    <p:set>
                                      <p:cBhvr>
                                        <p:cTn id="45" fill="hold"/>
                                        <p:tgtEl>
                                          <p:spTgt spid="1248"/>
                                        </p:tgtEl>
                                        <p:attrNameLst>
                                          <p:attrName>style.visibility</p:attrName>
                                        </p:attrNameLst>
                                      </p:cBhvr>
                                      <p:to>
                                        <p:strVal val="visible"/>
                                      </p:to>
                                    </p:set>
                                    <p:animEffect filter="wipe(down)" transition="in">
                                      <p:cBhvr>
                                        <p:cTn id="46" dur="500"/>
                                        <p:tgtEl>
                                          <p:spTgt spid="1248"/>
                                        </p:tgtEl>
                                      </p:cBhvr>
                                    </p:animEffect>
                                  </p:childTnLst>
                                </p:cTn>
                              </p:par>
                            </p:childTnLst>
                          </p:cTn>
                        </p:par>
                        <p:par>
                          <p:cTn id="47" fill="hold">
                            <p:stCondLst>
                              <p:cond delay="4000"/>
                            </p:stCondLst>
                            <p:childTnLst>
                              <p:par>
                                <p:cTn id="48" presetClass="entr" nodeType="afterEffect" presetSubtype="2" presetID="22" grpId="13" fill="hold">
                                  <p:stCondLst>
                                    <p:cond delay="0"/>
                                  </p:stCondLst>
                                  <p:iterate type="el" backwards="0">
                                    <p:tmAbs val="0"/>
                                  </p:iterate>
                                  <p:childTnLst>
                                    <p:set>
                                      <p:cBhvr>
                                        <p:cTn id="49" fill="hold"/>
                                        <p:tgtEl>
                                          <p:spTgt spid="1260"/>
                                        </p:tgtEl>
                                        <p:attrNameLst>
                                          <p:attrName>style.visibility</p:attrName>
                                        </p:attrNameLst>
                                      </p:cBhvr>
                                      <p:to>
                                        <p:strVal val="visible"/>
                                      </p:to>
                                    </p:set>
                                    <p:animEffect filter="wipe(right)" transition="in">
                                      <p:cBhvr>
                                        <p:cTn id="50" dur="500"/>
                                        <p:tgtEl>
                                          <p:spTgt spid="1260"/>
                                        </p:tgtEl>
                                      </p:cBhvr>
                                    </p:animEffect>
                                  </p:childTnLst>
                                </p:cTn>
                              </p:par>
                            </p:childTnLst>
                          </p:cTn>
                        </p:par>
                        <p:par>
                          <p:cTn id="51" fill="hold">
                            <p:stCondLst>
                              <p:cond delay="4500"/>
                            </p:stCondLst>
                            <p:childTnLst>
                              <p:par>
                                <p:cTn id="52" presetClass="entr" nodeType="afterEffect" presetSubtype="8" presetID="22" grpId="14" fill="hold">
                                  <p:stCondLst>
                                    <p:cond delay="0"/>
                                  </p:stCondLst>
                                  <p:iterate type="el" backwards="0">
                                    <p:tmAbs val="0"/>
                                  </p:iterate>
                                  <p:childTnLst>
                                    <p:set>
                                      <p:cBhvr>
                                        <p:cTn id="53" fill="hold"/>
                                        <p:tgtEl>
                                          <p:spTgt spid="1251"/>
                                        </p:tgtEl>
                                        <p:attrNameLst>
                                          <p:attrName>style.visibility</p:attrName>
                                        </p:attrNameLst>
                                      </p:cBhvr>
                                      <p:to>
                                        <p:strVal val="visible"/>
                                      </p:to>
                                    </p:set>
                                    <p:animEffect filter="wipe(left)" transition="in">
                                      <p:cBhvr>
                                        <p:cTn id="54" dur="500"/>
                                        <p:tgtEl>
                                          <p:spTgt spid="1251"/>
                                        </p:tgtEl>
                                      </p:cBhvr>
                                    </p:animEffect>
                                  </p:childTnLst>
                                </p:cTn>
                              </p:par>
                            </p:childTnLst>
                          </p:cTn>
                        </p:par>
                        <p:par>
                          <p:cTn id="55" fill="hold">
                            <p:stCondLst>
                              <p:cond delay="5000"/>
                            </p:stCondLst>
                            <p:childTnLst>
                              <p:par>
                                <p:cTn id="56" presetClass="entr" nodeType="afterEffect" presetSubtype="8" presetID="22" grpId="15" fill="hold">
                                  <p:stCondLst>
                                    <p:cond delay="0"/>
                                  </p:stCondLst>
                                  <p:iterate type="el" backwards="0">
                                    <p:tmAbs val="0"/>
                                  </p:iterate>
                                  <p:childTnLst>
                                    <p:set>
                                      <p:cBhvr>
                                        <p:cTn id="57" fill="hold"/>
                                        <p:tgtEl>
                                          <p:spTgt spid="1264"/>
                                        </p:tgtEl>
                                        <p:attrNameLst>
                                          <p:attrName>style.visibility</p:attrName>
                                        </p:attrNameLst>
                                      </p:cBhvr>
                                      <p:to>
                                        <p:strVal val="visible"/>
                                      </p:to>
                                    </p:set>
                                    <p:animEffect filter="wipe(left)" transition="in">
                                      <p:cBhvr>
                                        <p:cTn id="58" dur="500"/>
                                        <p:tgtEl>
                                          <p:spTgt spid="1264"/>
                                        </p:tgtEl>
                                      </p:cBhvr>
                                    </p:animEffect>
                                  </p:childTnLst>
                                </p:cTn>
                              </p:par>
                            </p:childTnLst>
                          </p:cTn>
                        </p:par>
                        <p:par>
                          <p:cTn id="59" fill="hold">
                            <p:stCondLst>
                              <p:cond delay="5500"/>
                            </p:stCondLst>
                            <p:childTnLst>
                              <p:par>
                                <p:cTn id="60" presetClass="entr" nodeType="afterEffect" presetSubtype="8" presetID="22" grpId="16" fill="hold">
                                  <p:stCondLst>
                                    <p:cond delay="0"/>
                                  </p:stCondLst>
                                  <p:iterate type="el" backwards="0">
                                    <p:tmAbs val="0"/>
                                  </p:iterate>
                                  <p:childTnLst>
                                    <p:set>
                                      <p:cBhvr>
                                        <p:cTn id="61" fill="hold"/>
                                        <p:tgtEl>
                                          <p:spTgt spid="1254"/>
                                        </p:tgtEl>
                                        <p:attrNameLst>
                                          <p:attrName>style.visibility</p:attrName>
                                        </p:attrNameLst>
                                      </p:cBhvr>
                                      <p:to>
                                        <p:strVal val="visible"/>
                                      </p:to>
                                    </p:set>
                                    <p:animEffect filter="wipe(left)" transition="in">
                                      <p:cBhvr>
                                        <p:cTn id="62" dur="500"/>
                                        <p:tgtEl>
                                          <p:spTgt spid="1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6" grpId="11"/>
      <p:bldP build="whole" bldLvl="1" animBg="1" rev="0" advAuto="0" spid="1207" grpId="7"/>
      <p:bldP build="whole" bldLvl="1" animBg="1" rev="0" advAuto="0" spid="1260" grpId="13"/>
      <p:bldP build="whole" bldLvl="1" animBg="1" rev="0" advAuto="0" spid="1264" grpId="15"/>
      <p:bldP build="whole" bldLvl="1" animBg="1" rev="0" advAuto="0" spid="1120" grpId="6"/>
      <p:bldP build="whole" bldLvl="1" animBg="1" rev="0" advAuto="0" spid="1245" grpId="10"/>
      <p:bldP build="whole" bldLvl="1" animBg="1" rev="0" advAuto="0" spid="1251" grpId="14"/>
      <p:bldP build="whole" bldLvl="1" animBg="1" rev="0" advAuto="0" spid="1254" grpId="16"/>
      <p:bldP build="whole" bldLvl="1" animBg="1" rev="0" advAuto="0" spid="1248" grpId="12"/>
      <p:bldP build="whole" bldLvl="1" animBg="1" rev="0" advAuto="0" spid="1238" grpId="8"/>
      <p:bldP build="whole" bldLvl="1" animBg="1" rev="0" advAuto="0" spid="1267" grpId="9"/>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7" name="角丸四角形"/>
          <p:cNvSpPr/>
          <p:nvPr/>
        </p:nvSpPr>
        <p:spPr>
          <a:xfrm>
            <a:off x="12390508" y="4770007"/>
            <a:ext cx="5035758" cy="6232043"/>
          </a:xfrm>
          <a:prstGeom prst="roundRect">
            <a:avLst>
              <a:gd name="adj" fmla="val 13945"/>
            </a:avLst>
          </a:prstGeom>
          <a:ln w="508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grpSp>
        <p:nvGrpSpPr>
          <p:cNvPr id="1290" name="グループ"/>
          <p:cNvGrpSpPr/>
          <p:nvPr/>
        </p:nvGrpSpPr>
        <p:grpSpPr>
          <a:xfrm>
            <a:off x="9514790" y="4238757"/>
            <a:ext cx="3429600" cy="6090086"/>
            <a:chOff x="0" y="0"/>
            <a:chExt cx="3429598" cy="6090084"/>
          </a:xfrm>
        </p:grpSpPr>
        <p:sp>
          <p:nvSpPr>
            <p:cNvPr id="1278" name="線"/>
            <p:cNvSpPr/>
            <p:nvPr/>
          </p:nvSpPr>
          <p:spPr>
            <a:xfrm>
              <a:off x="1347" y="2615"/>
              <a:ext cx="3319599" cy="189463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79" name="線"/>
            <p:cNvSpPr/>
            <p:nvPr/>
          </p:nvSpPr>
          <p:spPr>
            <a:xfrm>
              <a:off x="32638" y="1174095"/>
              <a:ext cx="3283263" cy="727508"/>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0" name="線"/>
            <p:cNvSpPr/>
            <p:nvPr/>
          </p:nvSpPr>
          <p:spPr>
            <a:xfrm flipV="1">
              <a:off x="19062" y="1897404"/>
              <a:ext cx="3324333" cy="46398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1" name="線"/>
            <p:cNvSpPr/>
            <p:nvPr/>
          </p:nvSpPr>
          <p:spPr>
            <a:xfrm flipV="1">
              <a:off x="33866" y="1903181"/>
              <a:ext cx="3295017" cy="1642961"/>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2" name="線"/>
            <p:cNvSpPr/>
            <p:nvPr/>
          </p:nvSpPr>
          <p:spPr>
            <a:xfrm flipV="1">
              <a:off x="0" y="1902210"/>
              <a:ext cx="3321825" cy="282037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3" name="線"/>
            <p:cNvSpPr/>
            <p:nvPr/>
          </p:nvSpPr>
          <p:spPr>
            <a:xfrm flipV="1">
              <a:off x="48694" y="1908915"/>
              <a:ext cx="3278714" cy="415712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4" name="線"/>
            <p:cNvSpPr/>
            <p:nvPr/>
          </p:nvSpPr>
          <p:spPr>
            <a:xfrm>
              <a:off x="8729" y="-1"/>
              <a:ext cx="3417742" cy="3732249"/>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5" name="線"/>
            <p:cNvSpPr/>
            <p:nvPr/>
          </p:nvSpPr>
          <p:spPr>
            <a:xfrm>
              <a:off x="32227" y="1173232"/>
              <a:ext cx="3386223" cy="2565174"/>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6" name="線"/>
            <p:cNvSpPr/>
            <p:nvPr/>
          </p:nvSpPr>
          <p:spPr>
            <a:xfrm>
              <a:off x="33935" y="2368342"/>
              <a:ext cx="3393387" cy="1383900"/>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7" name="線"/>
            <p:cNvSpPr/>
            <p:nvPr/>
          </p:nvSpPr>
          <p:spPr>
            <a:xfrm>
              <a:off x="44261" y="3556126"/>
              <a:ext cx="3342670" cy="182291"/>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8" name="線"/>
            <p:cNvSpPr/>
            <p:nvPr/>
          </p:nvSpPr>
          <p:spPr>
            <a:xfrm flipV="1">
              <a:off x="10870" y="3730659"/>
              <a:ext cx="3380710" cy="998126"/>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289" name="線"/>
            <p:cNvSpPr/>
            <p:nvPr/>
          </p:nvSpPr>
          <p:spPr>
            <a:xfrm flipV="1">
              <a:off x="45655" y="3730478"/>
              <a:ext cx="3383944" cy="2359607"/>
            </a:xfrm>
            <a:prstGeom prst="line">
              <a:avLst/>
            </a:pr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grpSp>
        <p:nvGrpSpPr>
          <p:cNvPr id="1303" name="グループ"/>
          <p:cNvGrpSpPr/>
          <p:nvPr/>
        </p:nvGrpSpPr>
        <p:grpSpPr>
          <a:xfrm>
            <a:off x="9514790" y="4238757"/>
            <a:ext cx="3429600" cy="6090086"/>
            <a:chOff x="0" y="0"/>
            <a:chExt cx="3429598" cy="6090085"/>
          </a:xfrm>
        </p:grpSpPr>
        <p:sp>
          <p:nvSpPr>
            <p:cNvPr id="1291" name="線"/>
            <p:cNvSpPr/>
            <p:nvPr/>
          </p:nvSpPr>
          <p:spPr>
            <a:xfrm>
              <a:off x="1347" y="2615"/>
              <a:ext cx="3319599" cy="1894640"/>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92" name="線"/>
            <p:cNvSpPr/>
            <p:nvPr/>
          </p:nvSpPr>
          <p:spPr>
            <a:xfrm>
              <a:off x="32638" y="1174095"/>
              <a:ext cx="3283263" cy="727508"/>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93" name="線"/>
            <p:cNvSpPr/>
            <p:nvPr/>
          </p:nvSpPr>
          <p:spPr>
            <a:xfrm flipV="1">
              <a:off x="19062" y="1897404"/>
              <a:ext cx="3324333" cy="463987"/>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94" name="線"/>
            <p:cNvSpPr/>
            <p:nvPr/>
          </p:nvSpPr>
          <p:spPr>
            <a:xfrm flipV="1">
              <a:off x="33866" y="1903181"/>
              <a:ext cx="3295017" cy="1642961"/>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95" name="線"/>
            <p:cNvSpPr/>
            <p:nvPr/>
          </p:nvSpPr>
          <p:spPr>
            <a:xfrm flipV="1">
              <a:off x="0" y="1902211"/>
              <a:ext cx="3321825" cy="2820377"/>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96" name="線"/>
            <p:cNvSpPr/>
            <p:nvPr/>
          </p:nvSpPr>
          <p:spPr>
            <a:xfrm flipV="1">
              <a:off x="48694" y="1908916"/>
              <a:ext cx="3278714" cy="4157120"/>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97" name="線"/>
            <p:cNvSpPr/>
            <p:nvPr/>
          </p:nvSpPr>
          <p:spPr>
            <a:xfrm>
              <a:off x="8729" y="-1"/>
              <a:ext cx="3417742" cy="3732249"/>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98" name="線"/>
            <p:cNvSpPr/>
            <p:nvPr/>
          </p:nvSpPr>
          <p:spPr>
            <a:xfrm>
              <a:off x="32227" y="1173232"/>
              <a:ext cx="3386223" cy="2565174"/>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299" name="線"/>
            <p:cNvSpPr/>
            <p:nvPr/>
          </p:nvSpPr>
          <p:spPr>
            <a:xfrm>
              <a:off x="33935" y="2368342"/>
              <a:ext cx="3393387" cy="1383900"/>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300" name="線"/>
            <p:cNvSpPr/>
            <p:nvPr/>
          </p:nvSpPr>
          <p:spPr>
            <a:xfrm>
              <a:off x="44261" y="3556126"/>
              <a:ext cx="3342670" cy="182291"/>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301" name="線"/>
            <p:cNvSpPr/>
            <p:nvPr/>
          </p:nvSpPr>
          <p:spPr>
            <a:xfrm flipV="1">
              <a:off x="10870" y="3730659"/>
              <a:ext cx="3380710" cy="998126"/>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302" name="線"/>
            <p:cNvSpPr/>
            <p:nvPr/>
          </p:nvSpPr>
          <p:spPr>
            <a:xfrm flipV="1">
              <a:off x="45655" y="3730479"/>
              <a:ext cx="3383944" cy="2359607"/>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grpSp>
      <p:sp>
        <p:nvSpPr>
          <p:cNvPr id="1304" name="線"/>
          <p:cNvSpPr/>
          <p:nvPr/>
        </p:nvSpPr>
        <p:spPr>
          <a:xfrm rot="4542458">
            <a:off x="11337723" y="4219456"/>
            <a:ext cx="5091786" cy="1189910"/>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ln w="25400">
            <a:solidFill>
              <a:srgbClr val="000000"/>
            </a:solidFill>
            <a:miter lim="400000"/>
          </a:ln>
        </p:spPr>
        <p:txBody>
          <a:bodyPr lIns="50800" tIns="50800" rIns="50800" bIns="50800" anchor="ctr"/>
          <a:lstStyle/>
          <a:p>
            <a:pPr/>
          </a:p>
        </p:txBody>
      </p:sp>
      <p:sp>
        <p:nvSpPr>
          <p:cNvPr id="1305" name="線"/>
          <p:cNvSpPr/>
          <p:nvPr/>
        </p:nvSpPr>
        <p:spPr>
          <a:xfrm rot="4719816">
            <a:off x="11825037" y="4955583"/>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ln w="25400">
            <a:solidFill>
              <a:srgbClr val="000000"/>
            </a:solidFill>
            <a:miter lim="400000"/>
          </a:ln>
        </p:spPr>
        <p:txBody>
          <a:bodyPr lIns="50800" tIns="50800" rIns="50800" bIns="50800" anchor="ctr"/>
          <a:lstStyle/>
          <a:p>
            <a:pPr/>
          </a:p>
        </p:txBody>
      </p:sp>
      <p:sp>
        <p:nvSpPr>
          <p:cNvPr id="1306" name="線"/>
          <p:cNvSpPr/>
          <p:nvPr/>
        </p:nvSpPr>
        <p:spPr>
          <a:xfrm rot="4836643">
            <a:off x="10597145" y="3647312"/>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ln w="25400">
            <a:solidFill>
              <a:srgbClr val="000000"/>
            </a:solidFill>
            <a:miter lim="400000"/>
          </a:ln>
        </p:spPr>
        <p:txBody>
          <a:bodyPr lIns="50800" tIns="50800" rIns="50800" bIns="50800" anchor="ctr"/>
          <a:lstStyle/>
          <a:p>
            <a:pPr/>
          </a:p>
        </p:txBody>
      </p:sp>
      <p:sp>
        <p:nvSpPr>
          <p:cNvPr id="1307" name="私…"/>
          <p:cNvSpPr txBox="1"/>
          <p:nvPr/>
        </p:nvSpPr>
        <p:spPr>
          <a:xfrm>
            <a:off x="189343" y="5269637"/>
            <a:ext cx="1181101"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私</a:t>
            </a:r>
          </a:p>
          <a:p>
            <a:pPr>
              <a:defRPr sz="4200"/>
            </a:pPr>
            <a:r>
              <a:t>は</a:t>
            </a:r>
          </a:p>
          <a:p>
            <a:pPr>
              <a:defRPr sz="4200"/>
            </a:pPr>
            <a:r>
              <a:t>須藤</a:t>
            </a:r>
          </a:p>
        </p:txBody>
      </p:sp>
      <p:sp>
        <p:nvSpPr>
          <p:cNvPr id="1308" name="楕円"/>
          <p:cNvSpPr/>
          <p:nvPr/>
        </p:nvSpPr>
        <p:spPr>
          <a:xfrm>
            <a:off x="7541487" y="5036946"/>
            <a:ext cx="200300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09" name="楕円"/>
          <p:cNvSpPr/>
          <p:nvPr/>
        </p:nvSpPr>
        <p:spPr>
          <a:xfrm>
            <a:off x="7501690" y="3850252"/>
            <a:ext cx="200300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10" name="楕円"/>
          <p:cNvSpPr/>
          <p:nvPr/>
        </p:nvSpPr>
        <p:spPr>
          <a:xfrm>
            <a:off x="7541903" y="7410334"/>
            <a:ext cx="2002172"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11" name="楕円"/>
          <p:cNvSpPr/>
          <p:nvPr/>
        </p:nvSpPr>
        <p:spPr>
          <a:xfrm>
            <a:off x="7542037" y="6223640"/>
            <a:ext cx="2002172"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12" name="楕円"/>
          <p:cNvSpPr/>
          <p:nvPr/>
        </p:nvSpPr>
        <p:spPr>
          <a:xfrm>
            <a:off x="7572963" y="8597027"/>
            <a:ext cx="1940053"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13" name="楕円"/>
          <p:cNvSpPr/>
          <p:nvPr/>
        </p:nvSpPr>
        <p:spPr>
          <a:xfrm>
            <a:off x="7554398" y="9940724"/>
            <a:ext cx="2003004"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14" name="楕円"/>
          <p:cNvSpPr/>
          <p:nvPr/>
        </p:nvSpPr>
        <p:spPr>
          <a:xfrm>
            <a:off x="13856633" y="2850506"/>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15" name="楕円"/>
          <p:cNvSpPr/>
          <p:nvPr/>
        </p:nvSpPr>
        <p:spPr>
          <a:xfrm>
            <a:off x="12945456" y="7343248"/>
            <a:ext cx="4030639"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16" name="線"/>
          <p:cNvSpPr/>
          <p:nvPr/>
        </p:nvSpPr>
        <p:spPr>
          <a:xfrm rot="3641895">
            <a:off x="12931383" y="3959809"/>
            <a:ext cx="2160341"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ln w="25400">
            <a:solidFill>
              <a:srgbClr val="000000"/>
            </a:solidFill>
            <a:miter lim="400000"/>
          </a:ln>
        </p:spPr>
        <p:txBody>
          <a:bodyPr lIns="50800" tIns="50800" rIns="50800" bIns="50800" anchor="ctr"/>
          <a:lstStyle/>
          <a:p>
            <a:pPr/>
          </a:p>
        </p:txBody>
      </p:sp>
      <p:sp>
        <p:nvSpPr>
          <p:cNvPr id="1317" name="tanh"/>
          <p:cNvSpPr txBox="1"/>
          <p:nvPr/>
        </p:nvSpPr>
        <p:spPr>
          <a:xfrm>
            <a:off x="14398517" y="4947392"/>
            <a:ext cx="10340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tanh</a:t>
            </a:r>
          </a:p>
        </p:txBody>
      </p:sp>
      <p:sp>
        <p:nvSpPr>
          <p:cNvPr id="1318" name="楕円"/>
          <p:cNvSpPr/>
          <p:nvPr/>
        </p:nvSpPr>
        <p:spPr>
          <a:xfrm>
            <a:off x="13856633" y="771210"/>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19" name="楕円"/>
          <p:cNvSpPr/>
          <p:nvPr/>
        </p:nvSpPr>
        <p:spPr>
          <a:xfrm>
            <a:off x="13856633" y="1815952"/>
            <a:ext cx="1681735" cy="7747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20" name="線"/>
          <p:cNvSpPr/>
          <p:nvPr/>
        </p:nvSpPr>
        <p:spPr>
          <a:xfrm flipV="1">
            <a:off x="14852632" y="7349104"/>
            <a:ext cx="1" cy="1270170"/>
          </a:xfrm>
          <a:prstGeom prst="line">
            <a:avLst/>
          </a:prstGeom>
          <a:ln w="25400">
            <a:solidFill>
              <a:srgbClr val="000000"/>
            </a:solidFill>
            <a:miter lim="400000"/>
          </a:ln>
        </p:spPr>
        <p:txBody>
          <a:bodyPr lIns="50800" tIns="50800" rIns="50800" bIns="50800" anchor="ctr"/>
          <a:lstStyle/>
          <a:p>
            <a:pPr/>
          </a:p>
        </p:txBody>
      </p:sp>
      <p:sp>
        <p:nvSpPr>
          <p:cNvPr id="1321" name="線"/>
          <p:cNvSpPr/>
          <p:nvPr/>
        </p:nvSpPr>
        <p:spPr>
          <a:xfrm rot="4232591">
            <a:off x="12361064" y="3424920"/>
            <a:ext cx="3244262" cy="860232"/>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ln w="25400">
            <a:solidFill>
              <a:srgbClr val="000000"/>
            </a:solidFill>
            <a:miter lim="400000"/>
          </a:ln>
        </p:spPr>
        <p:txBody>
          <a:bodyPr lIns="50800" tIns="50800" rIns="50800" bIns="50800" anchor="ctr"/>
          <a:lstStyle/>
          <a:p>
            <a:pPr/>
          </a:p>
        </p:txBody>
      </p:sp>
      <p:sp>
        <p:nvSpPr>
          <p:cNvPr id="1322" name="線"/>
          <p:cNvSpPr/>
          <p:nvPr/>
        </p:nvSpPr>
        <p:spPr>
          <a:xfrm rot="4465146">
            <a:off x="11769278" y="2825598"/>
            <a:ext cx="4301410" cy="1065325"/>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ln w="25400">
            <a:solidFill>
              <a:srgbClr val="000000"/>
            </a:solidFill>
            <a:miter lim="400000"/>
          </a:ln>
        </p:spPr>
        <p:txBody>
          <a:bodyPr lIns="50800" tIns="50800" rIns="50800" bIns="50800" anchor="ctr"/>
          <a:lstStyle/>
          <a:p>
            <a:pPr/>
          </a:p>
        </p:txBody>
      </p:sp>
      <p:sp>
        <p:nvSpPr>
          <p:cNvPr id="1323" name="線"/>
          <p:cNvSpPr/>
          <p:nvPr/>
        </p:nvSpPr>
        <p:spPr>
          <a:xfrm>
            <a:off x="16871507" y="6115907"/>
            <a:ext cx="2586736" cy="933587"/>
          </a:xfrm>
          <a:prstGeom prst="line">
            <a:avLst/>
          </a:prstGeom>
          <a:ln w="25400">
            <a:solidFill>
              <a:srgbClr val="000000"/>
            </a:solidFill>
            <a:miter lim="400000"/>
          </a:ln>
        </p:spPr>
        <p:txBody>
          <a:bodyPr lIns="50800" tIns="50800" rIns="50800" bIns="50800" anchor="ctr"/>
          <a:lstStyle/>
          <a:p>
            <a:pPr/>
          </a:p>
        </p:txBody>
      </p:sp>
      <p:sp>
        <p:nvSpPr>
          <p:cNvPr id="1324" name="線"/>
          <p:cNvSpPr/>
          <p:nvPr/>
        </p:nvSpPr>
        <p:spPr>
          <a:xfrm flipV="1">
            <a:off x="16971402" y="7048760"/>
            <a:ext cx="2496919" cy="939939"/>
          </a:xfrm>
          <a:prstGeom prst="line">
            <a:avLst/>
          </a:prstGeom>
          <a:ln w="25400">
            <a:solidFill>
              <a:srgbClr val="000000"/>
            </a:solidFill>
            <a:miter lim="400000"/>
          </a:ln>
        </p:spPr>
        <p:txBody>
          <a:bodyPr lIns="50800" tIns="50800" rIns="50800" bIns="50800" anchor="ctr"/>
          <a:lstStyle/>
          <a:p>
            <a:pPr/>
          </a:p>
        </p:txBody>
      </p:sp>
      <p:sp>
        <p:nvSpPr>
          <p:cNvPr id="1325" name="線"/>
          <p:cNvSpPr/>
          <p:nvPr/>
        </p:nvSpPr>
        <p:spPr>
          <a:xfrm flipV="1">
            <a:off x="16965505" y="7068297"/>
            <a:ext cx="2485244" cy="2896120"/>
          </a:xfrm>
          <a:prstGeom prst="line">
            <a:avLst/>
          </a:prstGeom>
          <a:ln w="25400">
            <a:solidFill>
              <a:srgbClr val="000000"/>
            </a:solidFill>
            <a:miter lim="400000"/>
          </a:ln>
        </p:spPr>
        <p:txBody>
          <a:bodyPr lIns="50800" tIns="50800" rIns="50800" bIns="50800" anchor="ctr"/>
          <a:lstStyle/>
          <a:p>
            <a:pPr/>
          </a:p>
        </p:txBody>
      </p:sp>
      <p:sp>
        <p:nvSpPr>
          <p:cNvPr id="1326" name="線"/>
          <p:cNvSpPr/>
          <p:nvPr/>
        </p:nvSpPr>
        <p:spPr>
          <a:xfrm flipV="1">
            <a:off x="21169880" y="6424913"/>
            <a:ext cx="1" cy="1228486"/>
          </a:xfrm>
          <a:prstGeom prst="line">
            <a:avLst/>
          </a:prstGeom>
          <a:ln w="25400">
            <a:solidFill>
              <a:srgbClr val="000000"/>
            </a:solidFill>
            <a:miter lim="400000"/>
          </a:ln>
        </p:spPr>
        <p:txBody>
          <a:bodyPr lIns="50800" tIns="50800" rIns="50800" bIns="50800" anchor="ctr"/>
          <a:lstStyle/>
          <a:p>
            <a:pPr/>
          </a:p>
        </p:txBody>
      </p:sp>
      <p:sp>
        <p:nvSpPr>
          <p:cNvPr id="1327" name="sigmoid"/>
          <p:cNvSpPr txBox="1"/>
          <p:nvPr/>
        </p:nvSpPr>
        <p:spPr>
          <a:xfrm>
            <a:off x="19615301" y="5889905"/>
            <a:ext cx="17198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sigmoid</a:t>
            </a:r>
          </a:p>
        </p:txBody>
      </p:sp>
      <p:sp>
        <p:nvSpPr>
          <p:cNvPr id="1328" name="方程式"/>
          <p:cNvSpPr txBox="1"/>
          <p:nvPr/>
        </p:nvSpPr>
        <p:spPr>
          <a:xfrm>
            <a:off x="8282625" y="4031374"/>
            <a:ext cx="427145" cy="412458"/>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1</m:t>
                      </m:r>
                    </m:sub>
                  </m:sSub>
                </m:oMath>
              </m:oMathPara>
            </a14:m>
            <a:endParaRPr sz="4700"/>
          </a:p>
        </p:txBody>
      </p:sp>
      <p:sp>
        <p:nvSpPr>
          <p:cNvPr id="1329" name="方程式"/>
          <p:cNvSpPr txBox="1"/>
          <p:nvPr/>
        </p:nvSpPr>
        <p:spPr>
          <a:xfrm>
            <a:off x="8312131" y="5258191"/>
            <a:ext cx="465294" cy="412458"/>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2</m:t>
                      </m:r>
                    </m:sub>
                  </m:sSub>
                </m:oMath>
              </m:oMathPara>
            </a14:m>
            <a:endParaRPr sz="4700"/>
          </a:p>
        </p:txBody>
      </p:sp>
      <p:sp>
        <p:nvSpPr>
          <p:cNvPr id="1330" name="方程式"/>
          <p:cNvSpPr txBox="1"/>
          <p:nvPr/>
        </p:nvSpPr>
        <p:spPr>
          <a:xfrm>
            <a:off x="8310370" y="6459475"/>
            <a:ext cx="442826" cy="41839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3</m:t>
                      </m:r>
                    </m:sub>
                  </m:sSub>
                </m:oMath>
              </m:oMathPara>
            </a14:m>
            <a:endParaRPr sz="4700"/>
          </a:p>
        </p:txBody>
      </p:sp>
      <p:sp>
        <p:nvSpPr>
          <p:cNvPr id="1331" name="方程式"/>
          <p:cNvSpPr txBox="1"/>
          <p:nvPr/>
        </p:nvSpPr>
        <p:spPr>
          <a:xfrm>
            <a:off x="8338910" y="7628690"/>
            <a:ext cx="460625" cy="412459"/>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4</m:t>
                      </m:r>
                    </m:sub>
                  </m:sSub>
                </m:oMath>
              </m:oMathPara>
            </a14:m>
            <a:endParaRPr sz="4700"/>
          </a:p>
        </p:txBody>
      </p:sp>
      <p:sp>
        <p:nvSpPr>
          <p:cNvPr id="1332" name="方程式"/>
          <p:cNvSpPr txBox="1"/>
          <p:nvPr/>
        </p:nvSpPr>
        <p:spPr>
          <a:xfrm>
            <a:off x="8338870" y="8791003"/>
            <a:ext cx="445792" cy="41839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4700" i="1">
                          <a:solidFill>
                            <a:srgbClr val="000000"/>
                          </a:solidFill>
                          <a:latin typeface="Cambria Math" panose="02040503050406030204" pitchFamily="18" charset="0"/>
                        </a:rPr>
                        <m:t>x</m:t>
                      </m:r>
                    </m:e>
                    <m:sub>
                      <m:r>
                        <a:rPr xmlns:a="http://schemas.openxmlformats.org/drawingml/2006/main" sz="4700" i="1">
                          <a:solidFill>
                            <a:srgbClr val="000000"/>
                          </a:solidFill>
                          <a:latin typeface="Cambria Math" panose="02040503050406030204" pitchFamily="18" charset="0"/>
                        </a:rPr>
                        <m:t>5</m:t>
                      </m:r>
                    </m:sub>
                  </m:sSub>
                </m:oMath>
              </m:oMathPara>
            </a14:m>
            <a:endParaRPr sz="4700"/>
          </a:p>
        </p:txBody>
      </p:sp>
      <p:sp>
        <p:nvSpPr>
          <p:cNvPr id="1333" name="方程式"/>
          <p:cNvSpPr txBox="1"/>
          <p:nvPr/>
        </p:nvSpPr>
        <p:spPr>
          <a:xfrm>
            <a:off x="8493943" y="10126322"/>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1334" name="方程式"/>
          <p:cNvSpPr txBox="1"/>
          <p:nvPr/>
        </p:nvSpPr>
        <p:spPr>
          <a:xfrm>
            <a:off x="13710994" y="7657883"/>
            <a:ext cx="508059" cy="64073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μ</m:t>
                      </m:r>
                    </m:e>
                    <m:sub>
                      <m:r>
                        <a:rPr xmlns:a="http://schemas.openxmlformats.org/drawingml/2006/main" sz="4700" i="1">
                          <a:solidFill>
                            <a:srgbClr val="000000"/>
                          </a:solidFill>
                          <a:latin typeface="Cambria Math" panose="02040503050406030204" pitchFamily="18" charset="0"/>
                        </a:rPr>
                        <m:t>2</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1335" name="楕円"/>
          <p:cNvSpPr/>
          <p:nvPr/>
        </p:nvSpPr>
        <p:spPr>
          <a:xfrm>
            <a:off x="12944433" y="9338310"/>
            <a:ext cx="4030638" cy="1270001"/>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36" name="方程式"/>
          <p:cNvSpPr txBox="1"/>
          <p:nvPr/>
        </p:nvSpPr>
        <p:spPr>
          <a:xfrm>
            <a:off x="14768171" y="9771558"/>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1337" name="楕円"/>
          <p:cNvSpPr/>
          <p:nvPr/>
        </p:nvSpPr>
        <p:spPr>
          <a:xfrm>
            <a:off x="19474132" y="6424900"/>
            <a:ext cx="3391499" cy="1246006"/>
          </a:xfrm>
          <a:prstGeom prst="ellipse">
            <a:avLst/>
          </a:prstGeom>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38" name="tanh"/>
          <p:cNvSpPr txBox="1"/>
          <p:nvPr/>
        </p:nvSpPr>
        <p:spPr>
          <a:xfrm>
            <a:off x="14335615" y="6819784"/>
            <a:ext cx="103403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tanh</a:t>
            </a:r>
          </a:p>
        </p:txBody>
      </p:sp>
      <p:sp>
        <p:nvSpPr>
          <p:cNvPr id="1339" name="角丸四角形"/>
          <p:cNvSpPr/>
          <p:nvPr/>
        </p:nvSpPr>
        <p:spPr>
          <a:xfrm>
            <a:off x="13120806" y="545077"/>
            <a:ext cx="3153389" cy="3263678"/>
          </a:xfrm>
          <a:prstGeom prst="roundRect">
            <a:avLst>
              <a:gd name="adj" fmla="val 22205"/>
            </a:avLst>
          </a:prstGeom>
          <a:ln w="508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40" name="方程式"/>
          <p:cNvSpPr txBox="1"/>
          <p:nvPr/>
        </p:nvSpPr>
        <p:spPr>
          <a:xfrm>
            <a:off x="14613039" y="3054424"/>
            <a:ext cx="168924" cy="40350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4700" i="1">
                      <a:solidFill>
                        <a:srgbClr val="000000"/>
                      </a:solidFill>
                      <a:latin typeface="Cambria Math" panose="02040503050406030204" pitchFamily="18" charset="0"/>
                    </a:rPr>
                    <m:t>1</m:t>
                  </m:r>
                </m:oMath>
              </m:oMathPara>
            </a14:m>
            <a:endParaRPr sz="4700"/>
          </a:p>
        </p:txBody>
      </p:sp>
      <p:sp>
        <p:nvSpPr>
          <p:cNvPr id="1341" name="方程式"/>
          <p:cNvSpPr txBox="1"/>
          <p:nvPr/>
        </p:nvSpPr>
        <p:spPr>
          <a:xfrm>
            <a:off x="14418757" y="1899804"/>
            <a:ext cx="784952" cy="606997"/>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0000"/>
                          </a:solidFill>
                          <a:latin typeface="Cambria Math" panose="02040503050406030204" pitchFamily="18" charset="0"/>
                        </a:rPr>
                        <m:t>h</m:t>
                      </m:r>
                    </m:e>
                    <m:sub>
                      <m:r>
                        <a:rPr xmlns:a="http://schemas.openxmlformats.org/drawingml/2006/main" sz="4100" i="1">
                          <a:solidFill>
                            <a:srgbClr val="000000"/>
                          </a:solidFill>
                          <a:latin typeface="Cambria Math" panose="02040503050406030204" pitchFamily="18" charset="0"/>
                        </a:rPr>
                        <m:t>2</m:t>
                      </m:r>
                    </m:sub>
                    <m:sup>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1</m:t>
                      </m:r>
                    </m:sup>
                  </m:sSubSup>
                </m:oMath>
              </m:oMathPara>
            </a14:m>
            <a:endParaRPr sz="4100"/>
          </a:p>
        </p:txBody>
      </p:sp>
      <p:sp>
        <p:nvSpPr>
          <p:cNvPr id="1342" name="方程式"/>
          <p:cNvSpPr txBox="1"/>
          <p:nvPr/>
        </p:nvSpPr>
        <p:spPr>
          <a:xfrm>
            <a:off x="14418757" y="855063"/>
            <a:ext cx="779213" cy="606996"/>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0000"/>
                          </a:solidFill>
                          <a:latin typeface="Cambria Math" panose="02040503050406030204" pitchFamily="18" charset="0"/>
                        </a:rPr>
                        <m:t>h</m:t>
                      </m:r>
                    </m:e>
                    <m:sub>
                      <m:r>
                        <a:rPr xmlns:a="http://schemas.openxmlformats.org/drawingml/2006/main" sz="4100" i="1">
                          <a:solidFill>
                            <a:srgbClr val="000000"/>
                          </a:solidFill>
                          <a:latin typeface="Cambria Math" panose="02040503050406030204" pitchFamily="18" charset="0"/>
                        </a:rPr>
                        <m:t>1</m:t>
                      </m:r>
                    </m:sub>
                    <m:sup>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1</m:t>
                      </m:r>
                    </m:sup>
                  </m:sSubSup>
                </m:oMath>
              </m:oMathPara>
            </a14:m>
            <a:endParaRPr sz="4100"/>
          </a:p>
        </p:txBody>
      </p:sp>
      <p:sp>
        <p:nvSpPr>
          <p:cNvPr id="1343" name="方程式"/>
          <p:cNvSpPr txBox="1"/>
          <p:nvPr/>
        </p:nvSpPr>
        <p:spPr>
          <a:xfrm>
            <a:off x="15425436" y="5810840"/>
            <a:ext cx="443593" cy="64073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h</m:t>
                      </m:r>
                    </m:e>
                    <m:sub>
                      <m:r>
                        <a:rPr xmlns:a="http://schemas.openxmlformats.org/drawingml/2006/main" sz="4700" i="1">
                          <a:solidFill>
                            <a:srgbClr val="000000"/>
                          </a:solidFill>
                          <a:latin typeface="Cambria Math" panose="02040503050406030204" pitchFamily="18" charset="0"/>
                        </a:rPr>
                        <m:t>1</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sp>
        <p:nvSpPr>
          <p:cNvPr id="1344" name="方程式"/>
          <p:cNvSpPr txBox="1"/>
          <p:nvPr/>
        </p:nvSpPr>
        <p:spPr>
          <a:xfrm>
            <a:off x="13759752" y="5779595"/>
            <a:ext cx="490151" cy="64073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0000"/>
                          </a:solidFill>
                          <a:latin typeface="Cambria Math" panose="02040503050406030204" pitchFamily="18" charset="0"/>
                        </a:rPr>
                        <m:t>μ</m:t>
                      </m:r>
                    </m:e>
                    <m:sub>
                      <m:r>
                        <a:rPr xmlns:a="http://schemas.openxmlformats.org/drawingml/2006/main" sz="4700" i="1">
                          <a:solidFill>
                            <a:srgbClr val="000000"/>
                          </a:solidFill>
                          <a:latin typeface="Cambria Math" panose="02040503050406030204" pitchFamily="18" charset="0"/>
                        </a:rPr>
                        <m:t>1</m:t>
                      </m:r>
                    </m:sub>
                    <m:sup>
                      <m:r>
                        <a:rPr xmlns:a="http://schemas.openxmlformats.org/drawingml/2006/main" sz="4700" i="1">
                          <a:solidFill>
                            <a:srgbClr val="000000"/>
                          </a:solidFill>
                          <a:latin typeface="Cambria Math" panose="02040503050406030204" pitchFamily="18" charset="0"/>
                        </a:rPr>
                        <m:t>t</m:t>
                      </m:r>
                    </m:sup>
                  </m:sSubSup>
                </m:oMath>
              </m:oMathPara>
            </a14:m>
            <a:endParaRPr sz="4700"/>
          </a:p>
        </p:txBody>
      </p:sp>
      <p:grpSp>
        <p:nvGrpSpPr>
          <p:cNvPr id="1350" name="グループ"/>
          <p:cNvGrpSpPr/>
          <p:nvPr/>
        </p:nvGrpSpPr>
        <p:grpSpPr>
          <a:xfrm>
            <a:off x="8238294" y="3920103"/>
            <a:ext cx="577969" cy="5375906"/>
            <a:chOff x="0" y="0"/>
            <a:chExt cx="577967" cy="5375905"/>
          </a:xfrm>
        </p:grpSpPr>
        <p:sp>
          <p:nvSpPr>
            <p:cNvPr id="1345" name="2"/>
            <p:cNvSpPr txBox="1"/>
            <p:nvPr/>
          </p:nvSpPr>
          <p:spPr>
            <a:xfrm>
              <a:off x="0" y="-1"/>
              <a:ext cx="494081"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sp>
          <p:nvSpPr>
            <p:cNvPr id="1346" name="2"/>
            <p:cNvSpPr txBox="1"/>
            <p:nvPr/>
          </p:nvSpPr>
          <p:spPr>
            <a:xfrm>
              <a:off x="57653" y="1186693"/>
              <a:ext cx="494082"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sp>
          <p:nvSpPr>
            <p:cNvPr id="1347" name="2"/>
            <p:cNvSpPr txBox="1"/>
            <p:nvPr/>
          </p:nvSpPr>
          <p:spPr>
            <a:xfrm>
              <a:off x="57653" y="2379814"/>
              <a:ext cx="494082" cy="635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sp>
          <p:nvSpPr>
            <p:cNvPr id="1348" name="2"/>
            <p:cNvSpPr txBox="1"/>
            <p:nvPr/>
          </p:nvSpPr>
          <p:spPr>
            <a:xfrm>
              <a:off x="70564" y="3558558"/>
              <a:ext cx="494082"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sp>
          <p:nvSpPr>
            <p:cNvPr id="1349" name="2"/>
            <p:cNvSpPr txBox="1"/>
            <p:nvPr/>
          </p:nvSpPr>
          <p:spPr>
            <a:xfrm>
              <a:off x="83887" y="4740906"/>
              <a:ext cx="494081"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lumOff val="-13575"/>
                    </a:schemeClr>
                  </a:solidFill>
                </a:defRPr>
              </a:lvl1pPr>
            </a:lstStyle>
            <a:p>
              <a:pPr/>
              <a:r>
                <a:t>2</a:t>
              </a:r>
            </a:p>
          </p:txBody>
        </p:sp>
      </p:grpSp>
      <p:sp>
        <p:nvSpPr>
          <p:cNvPr id="1351" name="線"/>
          <p:cNvSpPr/>
          <p:nvPr/>
        </p:nvSpPr>
        <p:spPr>
          <a:xfrm>
            <a:off x="16871505" y="6129502"/>
            <a:ext cx="2586737" cy="933586"/>
          </a:xfrm>
          <a:prstGeom prst="line">
            <a:avLst/>
          </a:prstGeom>
          <a:ln w="76200">
            <a:solidFill>
              <a:schemeClr val="accent1">
                <a:lumOff val="-13575"/>
              </a:schemeClr>
            </a:solidFill>
            <a:miter lim="400000"/>
          </a:ln>
        </p:spPr>
        <p:txBody>
          <a:bodyPr lIns="50800" tIns="50800" rIns="50800" bIns="50800" anchor="ctr"/>
          <a:lstStyle/>
          <a:p>
            <a:pPr/>
          </a:p>
        </p:txBody>
      </p:sp>
      <p:sp>
        <p:nvSpPr>
          <p:cNvPr id="1352" name="線"/>
          <p:cNvSpPr/>
          <p:nvPr/>
        </p:nvSpPr>
        <p:spPr>
          <a:xfrm flipV="1">
            <a:off x="16971400" y="7062355"/>
            <a:ext cx="2496919" cy="939938"/>
          </a:xfrm>
          <a:prstGeom prst="line">
            <a:avLst/>
          </a:prstGeom>
          <a:ln w="76200">
            <a:solidFill>
              <a:schemeClr val="accent1">
                <a:lumOff val="-13575"/>
              </a:schemeClr>
            </a:solidFill>
            <a:miter lim="400000"/>
          </a:ln>
        </p:spPr>
        <p:txBody>
          <a:bodyPr lIns="50800" tIns="50800" rIns="50800" bIns="50800" anchor="ctr"/>
          <a:lstStyle/>
          <a:p>
            <a:pPr/>
          </a:p>
        </p:txBody>
      </p:sp>
      <p:sp>
        <p:nvSpPr>
          <p:cNvPr id="1353" name="線"/>
          <p:cNvSpPr/>
          <p:nvPr/>
        </p:nvSpPr>
        <p:spPr>
          <a:xfrm flipV="1">
            <a:off x="16965504" y="7081892"/>
            <a:ext cx="2485244" cy="2896119"/>
          </a:xfrm>
          <a:prstGeom prst="line">
            <a:avLst/>
          </a:prstGeom>
          <a:ln w="76200">
            <a:solidFill>
              <a:schemeClr val="accent1">
                <a:lumOff val="-13575"/>
              </a:schemeClr>
            </a:solidFill>
            <a:miter lim="400000"/>
          </a:ln>
        </p:spPr>
        <p:txBody>
          <a:bodyPr lIns="50800" tIns="50800" rIns="50800" bIns="50800" anchor="ctr"/>
          <a:lstStyle/>
          <a:p>
            <a:pPr/>
          </a:p>
        </p:txBody>
      </p:sp>
      <p:grpSp>
        <p:nvGrpSpPr>
          <p:cNvPr id="1356" name="グループ"/>
          <p:cNvGrpSpPr/>
          <p:nvPr/>
        </p:nvGrpSpPr>
        <p:grpSpPr>
          <a:xfrm>
            <a:off x="13856633" y="771210"/>
            <a:ext cx="1681735" cy="774701"/>
            <a:chOff x="0" y="0"/>
            <a:chExt cx="1681733" cy="774700"/>
          </a:xfrm>
        </p:grpSpPr>
        <p:sp>
          <p:nvSpPr>
            <p:cNvPr id="1354"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355" name="方程式"/>
            <p:cNvSpPr txBox="1"/>
            <p:nvPr/>
          </p:nvSpPr>
          <p:spPr>
            <a:xfrm>
              <a:off x="619070" y="66984"/>
              <a:ext cx="443593" cy="64073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1</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1359" name="グループ"/>
          <p:cNvGrpSpPr/>
          <p:nvPr/>
        </p:nvGrpSpPr>
        <p:grpSpPr>
          <a:xfrm>
            <a:off x="13856633" y="1815952"/>
            <a:ext cx="1681735" cy="774701"/>
            <a:chOff x="0" y="0"/>
            <a:chExt cx="1681733" cy="774700"/>
          </a:xfrm>
        </p:grpSpPr>
        <p:sp>
          <p:nvSpPr>
            <p:cNvPr id="1357"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358" name="方程式"/>
            <p:cNvSpPr txBox="1"/>
            <p:nvPr/>
          </p:nvSpPr>
          <p:spPr>
            <a:xfrm>
              <a:off x="607755" y="66984"/>
              <a:ext cx="466222" cy="64073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h</m:t>
                        </m:r>
                      </m:e>
                      <m:sub>
                        <m:r>
                          <a:rPr xmlns:a="http://schemas.openxmlformats.org/drawingml/2006/main" sz="4700" i="1">
                            <a:solidFill>
                              <a:srgbClr val="ED220B"/>
                            </a:solidFill>
                            <a:latin typeface="Cambria Math" panose="02040503050406030204" pitchFamily="18" charset="0"/>
                          </a:rPr>
                          <m:t>2</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grpSp>
      <p:grpSp>
        <p:nvGrpSpPr>
          <p:cNvPr id="1363" name="グループ"/>
          <p:cNvGrpSpPr/>
          <p:nvPr/>
        </p:nvGrpSpPr>
        <p:grpSpPr>
          <a:xfrm>
            <a:off x="1229036" y="5234697"/>
            <a:ext cx="5155339" cy="2305080"/>
            <a:chOff x="-195933" y="0"/>
            <a:chExt cx="5155338" cy="2305078"/>
          </a:xfrm>
        </p:grpSpPr>
        <p:sp>
          <p:nvSpPr>
            <p:cNvPr id="1360" name="[[ 1  1  1  1  1 ]"/>
            <p:cNvSpPr txBox="1"/>
            <p:nvPr/>
          </p:nvSpPr>
          <p:spPr>
            <a:xfrm>
              <a:off x="-195934" y="0"/>
              <a:ext cx="5092663"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5">
                      <a:hueOff val="-82419"/>
                      <a:satOff val="-9513"/>
                      <a:lumOff val="-16343"/>
                    </a:schemeClr>
                  </a:solidFill>
                </a:defRPr>
              </a:lvl1pPr>
            </a:lstStyle>
            <a:p>
              <a:pPr/>
              <a:r>
                <a:t>[[ 1  1  1  1  1 ] </a:t>
              </a:r>
            </a:p>
          </p:txBody>
        </p:sp>
        <p:sp>
          <p:nvSpPr>
            <p:cNvPr id="1361" name="[ 2  2  2  2  2 ]"/>
            <p:cNvSpPr txBox="1"/>
            <p:nvPr/>
          </p:nvSpPr>
          <p:spPr>
            <a:xfrm>
              <a:off x="7564" y="831278"/>
              <a:ext cx="4853777"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1">
                      <a:lumOff val="-13575"/>
                    </a:schemeClr>
                  </a:solidFill>
                </a:defRPr>
              </a:lvl1pPr>
            </a:lstStyle>
            <a:p>
              <a:pPr/>
              <a:r>
                <a:t>[ 2  2  2  2  2 ] </a:t>
              </a:r>
            </a:p>
          </p:txBody>
        </p:sp>
        <p:sp>
          <p:nvSpPr>
            <p:cNvPr id="1362" name="[ 3  3  3  3  3 ]]"/>
            <p:cNvSpPr txBox="1"/>
            <p:nvPr/>
          </p:nvSpPr>
          <p:spPr>
            <a:xfrm>
              <a:off x="105629" y="1670079"/>
              <a:ext cx="4853777" cy="6350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solidFill>
                    <a:schemeClr val="accent3">
                      <a:hueOff val="914337"/>
                      <a:satOff val="31515"/>
                      <a:lumOff val="-30790"/>
                    </a:schemeClr>
                  </a:solidFill>
                </a:defRPr>
              </a:lvl1pPr>
            </a:lstStyle>
            <a:p>
              <a:pPr/>
              <a:r>
                <a:t>[ 3  3  3  3  3 ]] </a:t>
              </a:r>
            </a:p>
          </p:txBody>
        </p:sp>
      </p:grpSp>
      <p:sp>
        <p:nvSpPr>
          <p:cNvPr id="1364" name="1"/>
          <p:cNvSpPr txBox="1"/>
          <p:nvPr/>
        </p:nvSpPr>
        <p:spPr>
          <a:xfrm>
            <a:off x="2161804" y="5234789"/>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365" name="1"/>
          <p:cNvSpPr txBox="1"/>
          <p:nvPr/>
        </p:nvSpPr>
        <p:spPr>
          <a:xfrm>
            <a:off x="2904300" y="5245485"/>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366" name="1"/>
          <p:cNvSpPr txBox="1"/>
          <p:nvPr/>
        </p:nvSpPr>
        <p:spPr>
          <a:xfrm>
            <a:off x="3638267" y="523104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367" name="1"/>
          <p:cNvSpPr txBox="1"/>
          <p:nvPr/>
        </p:nvSpPr>
        <p:spPr>
          <a:xfrm>
            <a:off x="4365013" y="5231044"/>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sp>
        <p:nvSpPr>
          <p:cNvPr id="1368" name="1"/>
          <p:cNvSpPr txBox="1"/>
          <p:nvPr/>
        </p:nvSpPr>
        <p:spPr>
          <a:xfrm>
            <a:off x="5103439" y="5234789"/>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pPr/>
            <a:r>
              <a:t>1</a:t>
            </a:r>
          </a:p>
        </p:txBody>
      </p:sp>
      <p:grpSp>
        <p:nvGrpSpPr>
          <p:cNvPr id="1375" name="グループ"/>
          <p:cNvGrpSpPr/>
          <p:nvPr/>
        </p:nvGrpSpPr>
        <p:grpSpPr>
          <a:xfrm>
            <a:off x="12527660" y="1124183"/>
            <a:ext cx="2562233" cy="6340616"/>
            <a:chOff x="0" y="0"/>
            <a:chExt cx="2562231" cy="6340615"/>
          </a:xfrm>
        </p:grpSpPr>
        <p:sp>
          <p:nvSpPr>
            <p:cNvPr id="1369" name="線"/>
            <p:cNvSpPr/>
            <p:nvPr/>
          </p:nvSpPr>
          <p:spPr>
            <a:xfrm rot="4542458">
              <a:off x="-1188705" y="3075938"/>
              <a:ext cx="5091786" cy="1189911"/>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370" name="線"/>
            <p:cNvSpPr/>
            <p:nvPr/>
          </p:nvSpPr>
          <p:spPr>
            <a:xfrm rot="4719816">
              <a:off x="-701391" y="3812066"/>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371" name="線"/>
            <p:cNvSpPr/>
            <p:nvPr/>
          </p:nvSpPr>
          <p:spPr>
            <a:xfrm rot="4836643">
              <a:off x="-1929283" y="2503795"/>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372" name="線"/>
            <p:cNvSpPr/>
            <p:nvPr/>
          </p:nvSpPr>
          <p:spPr>
            <a:xfrm rot="3641895">
              <a:off x="404955" y="2816292"/>
              <a:ext cx="2160340"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373" name="線"/>
            <p:cNvSpPr/>
            <p:nvPr/>
          </p:nvSpPr>
          <p:spPr>
            <a:xfrm rot="4232591">
              <a:off x="-165365" y="2281403"/>
              <a:ext cx="3244263" cy="860232"/>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sp>
          <p:nvSpPr>
            <p:cNvPr id="1374" name="線"/>
            <p:cNvSpPr/>
            <p:nvPr/>
          </p:nvSpPr>
          <p:spPr>
            <a:xfrm rot="4465146">
              <a:off x="-757150" y="1682080"/>
              <a:ext cx="4301410" cy="1065326"/>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noFill/>
            <a:ln w="76200" cap="flat">
              <a:solidFill>
                <a:schemeClr val="accent1">
                  <a:lumOff val="-13575"/>
                </a:schemeClr>
              </a:solidFill>
              <a:prstDash val="solid"/>
              <a:miter lim="400000"/>
            </a:ln>
            <a:effectLst/>
          </p:spPr>
          <p:txBody>
            <a:bodyPr wrap="square" lIns="50800" tIns="50800" rIns="50800" bIns="50800" numCol="1" anchor="ctr">
              <a:noAutofit/>
            </a:bodyPr>
            <a:lstStyle/>
            <a:p>
              <a:pPr/>
            </a:p>
          </p:txBody>
        </p:sp>
      </p:grpSp>
      <p:sp>
        <p:nvSpPr>
          <p:cNvPr id="1376" name="方程式"/>
          <p:cNvSpPr txBox="1"/>
          <p:nvPr/>
        </p:nvSpPr>
        <p:spPr>
          <a:xfrm>
            <a:off x="20142007" y="6712784"/>
            <a:ext cx="490152" cy="64666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ED220B"/>
                          </a:solidFill>
                          <a:latin typeface="Cambria Math" panose="02040503050406030204" pitchFamily="18" charset="0"/>
                        </a:rPr>
                        <m:t>μ</m:t>
                      </m:r>
                    </m:e>
                    <m:sub>
                      <m:r>
                        <a:rPr xmlns:a="http://schemas.openxmlformats.org/drawingml/2006/main" sz="4700" i="1">
                          <a:solidFill>
                            <a:srgbClr val="ED220B"/>
                          </a:solidFill>
                          <a:latin typeface="Cambria Math" panose="02040503050406030204" pitchFamily="18" charset="0"/>
                        </a:rPr>
                        <m:t>3</m:t>
                      </m:r>
                    </m:sub>
                    <m:sup>
                      <m:r>
                        <a:rPr xmlns:a="http://schemas.openxmlformats.org/drawingml/2006/main" sz="4700" i="1">
                          <a:solidFill>
                            <a:srgbClr val="ED220B"/>
                          </a:solidFill>
                          <a:latin typeface="Cambria Math" panose="02040503050406030204" pitchFamily="18" charset="0"/>
                        </a:rPr>
                        <m:t>t</m:t>
                      </m:r>
                    </m:sup>
                  </m:sSubSup>
                </m:oMath>
              </m:oMathPara>
            </a14:m>
            <a:endParaRPr sz="4700">
              <a:solidFill>
                <a:srgbClr val="EE220C"/>
              </a:solidFill>
            </a:endParaRPr>
          </a:p>
        </p:txBody>
      </p:sp>
      <p:sp>
        <p:nvSpPr>
          <p:cNvPr id="1377" name="方程式"/>
          <p:cNvSpPr txBox="1"/>
          <p:nvPr/>
        </p:nvSpPr>
        <p:spPr>
          <a:xfrm>
            <a:off x="21753969" y="6686717"/>
            <a:ext cx="435834" cy="575210"/>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ED220B"/>
                          </a:solidFill>
                          <a:latin typeface="Cambria Math" panose="02040503050406030204" pitchFamily="18" charset="0"/>
                        </a:rPr>
                        <m:t>y</m:t>
                      </m:r>
                    </m:e>
                    <m:sup>
                      <m:r>
                        <a:rPr xmlns:a="http://schemas.openxmlformats.org/drawingml/2006/main" sz="4700" i="1">
                          <a:solidFill>
                            <a:srgbClr val="ED220B"/>
                          </a:solidFill>
                          <a:latin typeface="Cambria Math" panose="02040503050406030204" pitchFamily="18" charset="0"/>
                        </a:rPr>
                        <m:t>t</m:t>
                      </m:r>
                    </m:sup>
                  </m:sSup>
                </m:oMath>
              </m:oMathPara>
            </a14:m>
            <a:endParaRPr sz="4700">
              <a:solidFill>
                <a:srgbClr val="EE220C"/>
              </a:solidFill>
            </a:endParaRPr>
          </a:p>
        </p:txBody>
      </p:sp>
      <p:grpSp>
        <p:nvGrpSpPr>
          <p:cNvPr id="1380" name="グループ"/>
          <p:cNvGrpSpPr/>
          <p:nvPr/>
        </p:nvGrpSpPr>
        <p:grpSpPr>
          <a:xfrm>
            <a:off x="19768401" y="6662225"/>
            <a:ext cx="1181101" cy="774701"/>
            <a:chOff x="0" y="0"/>
            <a:chExt cx="1181100" cy="774700"/>
          </a:xfrm>
        </p:grpSpPr>
        <p:sp>
          <p:nvSpPr>
            <p:cNvPr id="1378" name="角丸四角形"/>
            <p:cNvSpPr/>
            <p:nvPr/>
          </p:nvSpPr>
          <p:spPr>
            <a:xfrm>
              <a:off x="0" y="0"/>
              <a:ext cx="1181100" cy="774700"/>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379" name="方程式"/>
            <p:cNvSpPr txBox="1"/>
            <p:nvPr/>
          </p:nvSpPr>
          <p:spPr>
            <a:xfrm>
              <a:off x="152400" y="32395"/>
              <a:ext cx="939802" cy="71447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3</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nvGrpSpPr>
          <p:cNvPr id="1383" name="グループ"/>
          <p:cNvGrpSpPr/>
          <p:nvPr/>
        </p:nvGrpSpPr>
        <p:grpSpPr>
          <a:xfrm>
            <a:off x="21390261" y="6661034"/>
            <a:ext cx="1139483" cy="756246"/>
            <a:chOff x="0" y="0"/>
            <a:chExt cx="1139482" cy="756244"/>
          </a:xfrm>
        </p:grpSpPr>
        <p:sp>
          <p:nvSpPr>
            <p:cNvPr id="1381" name="角丸四角形"/>
            <p:cNvSpPr/>
            <p:nvPr/>
          </p:nvSpPr>
          <p:spPr>
            <a:xfrm>
              <a:off x="0" y="0"/>
              <a:ext cx="1139483" cy="756245"/>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382" name="方程式"/>
            <p:cNvSpPr txBox="1"/>
            <p:nvPr/>
          </p:nvSpPr>
          <p:spPr>
            <a:xfrm>
              <a:off x="126998" y="71717"/>
              <a:ext cx="885484" cy="63030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0075B9"/>
                            </a:solidFill>
                            <a:latin typeface="Cambria Math" panose="02040503050406030204" pitchFamily="18" charset="0"/>
                          </a:rPr>
                          <m:t>y</m:t>
                        </m:r>
                      </m:e>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p>
                  </m:oMath>
                </m:oMathPara>
              </a14:m>
              <a:endParaRPr sz="4700">
                <a:solidFill>
                  <a:srgbClr val="0076BA"/>
                </a:solidFill>
              </a:endParaRPr>
            </a:p>
          </p:txBody>
        </p:sp>
      </p:grpSp>
      <p:grpSp>
        <p:nvGrpSpPr>
          <p:cNvPr id="1390" name="グループ"/>
          <p:cNvGrpSpPr/>
          <p:nvPr/>
        </p:nvGrpSpPr>
        <p:grpSpPr>
          <a:xfrm>
            <a:off x="12522547" y="1124183"/>
            <a:ext cx="2562233" cy="6340617"/>
            <a:chOff x="0" y="0"/>
            <a:chExt cx="2562231" cy="6340615"/>
          </a:xfrm>
        </p:grpSpPr>
        <p:sp>
          <p:nvSpPr>
            <p:cNvPr id="1384" name="線"/>
            <p:cNvSpPr/>
            <p:nvPr/>
          </p:nvSpPr>
          <p:spPr>
            <a:xfrm rot="4542458">
              <a:off x="-1188705" y="3075938"/>
              <a:ext cx="5091786" cy="1189911"/>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cubicBezTo>
                    <a:pt x="259" y="4439"/>
                    <a:pt x="815" y="8462"/>
                    <a:pt x="1602" y="11572"/>
                  </a:cubicBezTo>
                  <a:cubicBezTo>
                    <a:pt x="3089" y="17457"/>
                    <a:pt x="4980" y="19332"/>
                    <a:pt x="6934" y="20335"/>
                  </a:cubicBezTo>
                  <a:cubicBezTo>
                    <a:pt x="8800" y="21292"/>
                    <a:pt x="10787" y="21600"/>
                    <a:pt x="12697" y="21533"/>
                  </a:cubicBezTo>
                  <a:cubicBezTo>
                    <a:pt x="15640" y="21430"/>
                    <a:pt x="18607" y="20805"/>
                    <a:pt x="21600" y="19621"/>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385" name="線"/>
            <p:cNvSpPr/>
            <p:nvPr/>
          </p:nvSpPr>
          <p:spPr>
            <a:xfrm rot="4719816">
              <a:off x="-701391" y="3812066"/>
              <a:ext cx="4155602" cy="71007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0" y="0"/>
                  </a:moveTo>
                  <a:cubicBezTo>
                    <a:pt x="224" y="2334"/>
                    <a:pt x="495" y="4501"/>
                    <a:pt x="808" y="6455"/>
                  </a:cubicBezTo>
                  <a:cubicBezTo>
                    <a:pt x="2381" y="16281"/>
                    <a:pt x="4715" y="19694"/>
                    <a:pt x="7013" y="20868"/>
                  </a:cubicBezTo>
                  <a:cubicBezTo>
                    <a:pt x="8165" y="21457"/>
                    <a:pt x="9319" y="21546"/>
                    <a:pt x="10474" y="21559"/>
                  </a:cubicBezTo>
                  <a:cubicBezTo>
                    <a:pt x="14175" y="21600"/>
                    <a:pt x="17885" y="20827"/>
                    <a:pt x="21600" y="19221"/>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386" name="線"/>
            <p:cNvSpPr/>
            <p:nvPr/>
          </p:nvSpPr>
          <p:spPr>
            <a:xfrm rot="4836643">
              <a:off x="-1929283" y="2503795"/>
              <a:ext cx="6194309" cy="1343190"/>
            </a:xfrm>
            <a:custGeom>
              <a:avLst/>
              <a:gdLst/>
              <a:ahLst/>
              <a:cxnLst>
                <a:cxn ang="0">
                  <a:pos x="wd2" y="hd2"/>
                </a:cxn>
                <a:cxn ang="5400000">
                  <a:pos x="wd2" y="hd2"/>
                </a:cxn>
                <a:cxn ang="10800000">
                  <a:pos x="wd2" y="hd2"/>
                </a:cxn>
                <a:cxn ang="16200000">
                  <a:pos x="wd2" y="hd2"/>
                </a:cxn>
              </a:cxnLst>
              <a:rect l="0" t="0" r="r" b="b"/>
              <a:pathLst>
                <a:path w="21600" h="20786" fill="norm" stroke="1" extrusionOk="0">
                  <a:moveTo>
                    <a:pt x="0" y="0"/>
                  </a:moveTo>
                  <a:cubicBezTo>
                    <a:pt x="138" y="3654"/>
                    <a:pt x="495" y="7079"/>
                    <a:pt x="1031" y="9917"/>
                  </a:cubicBezTo>
                  <a:cubicBezTo>
                    <a:pt x="2613" y="18280"/>
                    <a:pt x="5159" y="20018"/>
                    <a:pt x="7540" y="20551"/>
                  </a:cubicBezTo>
                  <a:cubicBezTo>
                    <a:pt x="12219" y="21600"/>
                    <a:pt x="16967" y="19140"/>
                    <a:pt x="21600" y="12918"/>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387" name="線"/>
            <p:cNvSpPr/>
            <p:nvPr/>
          </p:nvSpPr>
          <p:spPr>
            <a:xfrm rot="3641895">
              <a:off x="404956" y="2816292"/>
              <a:ext cx="2160340" cy="839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48" y="1634"/>
                    <a:pt x="620" y="3120"/>
                    <a:pt x="1093" y="4372"/>
                  </a:cubicBezTo>
                  <a:cubicBezTo>
                    <a:pt x="1888" y="6476"/>
                    <a:pt x="2919" y="7814"/>
                    <a:pt x="3948" y="9066"/>
                  </a:cubicBezTo>
                  <a:cubicBezTo>
                    <a:pt x="5866" y="11397"/>
                    <a:pt x="7826" y="13515"/>
                    <a:pt x="9837" y="15293"/>
                  </a:cubicBezTo>
                  <a:cubicBezTo>
                    <a:pt x="13640" y="18656"/>
                    <a:pt x="17592" y="20775"/>
                    <a:pt x="21600" y="21600"/>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388" name="線"/>
            <p:cNvSpPr/>
            <p:nvPr/>
          </p:nvSpPr>
          <p:spPr>
            <a:xfrm rot="4232591">
              <a:off x="-165365" y="2281402"/>
              <a:ext cx="3244263" cy="860233"/>
            </a:xfrm>
            <a:custGeom>
              <a:avLst/>
              <a:gdLst/>
              <a:ahLst/>
              <a:cxnLst>
                <a:cxn ang="0">
                  <a:pos x="wd2" y="hd2"/>
                </a:cxn>
                <a:cxn ang="5400000">
                  <a:pos x="wd2" y="hd2"/>
                </a:cxn>
                <a:cxn ang="10800000">
                  <a:pos x="wd2" y="hd2"/>
                </a:cxn>
                <a:cxn ang="16200000">
                  <a:pos x="wd2" y="hd2"/>
                </a:cxn>
              </a:cxnLst>
              <a:rect l="0" t="0" r="r" b="b"/>
              <a:pathLst>
                <a:path w="21600" h="21320" fill="norm" stroke="1" extrusionOk="0">
                  <a:moveTo>
                    <a:pt x="0" y="0"/>
                  </a:moveTo>
                  <a:cubicBezTo>
                    <a:pt x="362" y="2776"/>
                    <a:pt x="867" y="5262"/>
                    <a:pt x="1486" y="7315"/>
                  </a:cubicBezTo>
                  <a:cubicBezTo>
                    <a:pt x="2241" y="9821"/>
                    <a:pt x="3098" y="11564"/>
                    <a:pt x="3997" y="12961"/>
                  </a:cubicBezTo>
                  <a:cubicBezTo>
                    <a:pt x="4897" y="14361"/>
                    <a:pt x="5844" y="15421"/>
                    <a:pt x="6807" y="16356"/>
                  </a:cubicBezTo>
                  <a:cubicBezTo>
                    <a:pt x="9264" y="18743"/>
                    <a:pt x="11882" y="20475"/>
                    <a:pt x="14475" y="21062"/>
                  </a:cubicBezTo>
                  <a:cubicBezTo>
                    <a:pt x="16853" y="21600"/>
                    <a:pt x="19238" y="21297"/>
                    <a:pt x="21600" y="20157"/>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389" name="線"/>
            <p:cNvSpPr/>
            <p:nvPr/>
          </p:nvSpPr>
          <p:spPr>
            <a:xfrm rot="4465146">
              <a:off x="-757150" y="1682080"/>
              <a:ext cx="4301410" cy="1065326"/>
            </a:xfrm>
            <a:custGeom>
              <a:avLst/>
              <a:gdLst/>
              <a:ahLst/>
              <a:cxnLst>
                <a:cxn ang="0">
                  <a:pos x="wd2" y="hd2"/>
                </a:cxn>
                <a:cxn ang="5400000">
                  <a:pos x="wd2" y="hd2"/>
                </a:cxn>
                <a:cxn ang="10800000">
                  <a:pos x="wd2" y="hd2"/>
                </a:cxn>
                <a:cxn ang="16200000">
                  <a:pos x="wd2" y="hd2"/>
                </a:cxn>
              </a:cxnLst>
              <a:rect l="0" t="0" r="r" b="b"/>
              <a:pathLst>
                <a:path w="21600" h="20494" fill="norm" stroke="1" extrusionOk="0">
                  <a:moveTo>
                    <a:pt x="0" y="0"/>
                  </a:moveTo>
                  <a:cubicBezTo>
                    <a:pt x="77" y="1181"/>
                    <a:pt x="198" y="2314"/>
                    <a:pt x="360" y="3361"/>
                  </a:cubicBezTo>
                  <a:cubicBezTo>
                    <a:pt x="988" y="7413"/>
                    <a:pt x="2034" y="9625"/>
                    <a:pt x="3133" y="11512"/>
                  </a:cubicBezTo>
                  <a:cubicBezTo>
                    <a:pt x="5078" y="14849"/>
                    <a:pt x="7233" y="17470"/>
                    <a:pt x="9404" y="18909"/>
                  </a:cubicBezTo>
                  <a:cubicBezTo>
                    <a:pt x="13462" y="21600"/>
                    <a:pt x="17624" y="20859"/>
                    <a:pt x="21600" y="16731"/>
                  </a:cubicBezTo>
                </a:path>
              </a:pathLst>
            </a:cu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grpSp>
      <p:grpSp>
        <p:nvGrpSpPr>
          <p:cNvPr id="1393" name="グループ"/>
          <p:cNvGrpSpPr/>
          <p:nvPr/>
        </p:nvGrpSpPr>
        <p:grpSpPr>
          <a:xfrm>
            <a:off x="12837314" y="5491345"/>
            <a:ext cx="4030639" cy="1274861"/>
            <a:chOff x="0" y="0"/>
            <a:chExt cx="4030637" cy="1274860"/>
          </a:xfrm>
        </p:grpSpPr>
        <p:sp>
          <p:nvSpPr>
            <p:cNvPr id="1391" name="楕円"/>
            <p:cNvSpPr/>
            <p:nvPr/>
          </p:nvSpPr>
          <p:spPr>
            <a:xfrm>
              <a:off x="0" y="4860"/>
              <a:ext cx="4030638" cy="1270001"/>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392" name="線"/>
            <p:cNvSpPr/>
            <p:nvPr/>
          </p:nvSpPr>
          <p:spPr>
            <a:xfrm flipV="1">
              <a:off x="2015317" y="-1"/>
              <a:ext cx="1" cy="127017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grpSp>
        <p:nvGrpSpPr>
          <p:cNvPr id="1399" name="グループ"/>
          <p:cNvGrpSpPr/>
          <p:nvPr/>
        </p:nvGrpSpPr>
        <p:grpSpPr>
          <a:xfrm>
            <a:off x="13278023" y="5705182"/>
            <a:ext cx="1304855" cy="2667949"/>
            <a:chOff x="0" y="0"/>
            <a:chExt cx="1304853" cy="2667948"/>
          </a:xfrm>
        </p:grpSpPr>
        <p:sp>
          <p:nvSpPr>
            <p:cNvPr id="1394" name="角丸四角形"/>
            <p:cNvSpPr/>
            <p:nvPr/>
          </p:nvSpPr>
          <p:spPr>
            <a:xfrm>
              <a:off x="0" y="0"/>
              <a:ext cx="1270000"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395" name="角丸四角形"/>
            <p:cNvSpPr/>
            <p:nvPr/>
          </p:nvSpPr>
          <p:spPr>
            <a:xfrm>
              <a:off x="34853" y="1889728"/>
              <a:ext cx="1270001"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398" name="グループ"/>
            <p:cNvGrpSpPr/>
            <p:nvPr/>
          </p:nvGrpSpPr>
          <p:grpSpPr>
            <a:xfrm>
              <a:off x="195475" y="39761"/>
              <a:ext cx="948756" cy="2586827"/>
              <a:chOff x="-314676" y="0"/>
              <a:chExt cx="948755" cy="2586826"/>
            </a:xfrm>
          </p:grpSpPr>
          <p:sp>
            <p:nvSpPr>
              <p:cNvPr id="1396" name="方程式"/>
              <p:cNvSpPr txBox="1"/>
              <p:nvPr/>
            </p:nvSpPr>
            <p:spPr>
              <a:xfrm>
                <a:off x="-314677" y="1878288"/>
                <a:ext cx="939802"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2</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sp>
            <p:nvSpPr>
              <p:cNvPr id="1397" name="方程式"/>
              <p:cNvSpPr txBox="1"/>
              <p:nvPr/>
            </p:nvSpPr>
            <p:spPr>
              <a:xfrm>
                <a:off x="-305724" y="0"/>
                <a:ext cx="939803"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μ</m:t>
                          </m:r>
                        </m:e>
                        <m:sub>
                          <m:r>
                            <a:rPr xmlns:a="http://schemas.openxmlformats.org/drawingml/2006/main" sz="4700" i="1">
                              <a:solidFill>
                                <a:srgbClr val="0075B9"/>
                              </a:solidFill>
                              <a:latin typeface="Cambria Math" panose="02040503050406030204" pitchFamily="18" charset="0"/>
                            </a:rPr>
                            <m:t>1</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grpSp>
        <p:nvGrpSpPr>
          <p:cNvPr id="1402" name="グループ"/>
          <p:cNvGrpSpPr/>
          <p:nvPr/>
        </p:nvGrpSpPr>
        <p:grpSpPr>
          <a:xfrm>
            <a:off x="15369464" y="5799466"/>
            <a:ext cx="895776" cy="2566956"/>
            <a:chOff x="-147861" y="-11373"/>
            <a:chExt cx="895775" cy="2566955"/>
          </a:xfrm>
        </p:grpSpPr>
        <p:sp>
          <p:nvSpPr>
            <p:cNvPr id="1400" name="方程式"/>
            <p:cNvSpPr txBox="1"/>
            <p:nvPr/>
          </p:nvSpPr>
          <p:spPr>
            <a:xfrm>
              <a:off x="-147862" y="1847043"/>
              <a:ext cx="895776"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h</m:t>
                        </m:r>
                      </m:e>
                      <m:sub>
                        <m:r>
                          <a:rPr xmlns:a="http://schemas.openxmlformats.org/drawingml/2006/main" sz="4700" i="1">
                            <a:solidFill>
                              <a:srgbClr val="0075B9"/>
                            </a:solidFill>
                            <a:latin typeface="Cambria Math" panose="02040503050406030204" pitchFamily="18" charset="0"/>
                          </a:rPr>
                          <m:t>2</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sp>
          <p:nvSpPr>
            <p:cNvPr id="1401" name="方程式"/>
            <p:cNvSpPr txBox="1"/>
            <p:nvPr/>
          </p:nvSpPr>
          <p:spPr>
            <a:xfrm>
              <a:off x="-146596" y="-11374"/>
              <a:ext cx="893244"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075B9"/>
                            </a:solidFill>
                            <a:latin typeface="Cambria Math" panose="02040503050406030204" pitchFamily="18" charset="0"/>
                          </a:rPr>
                          <m:t>h</m:t>
                        </m:r>
                      </m:e>
                      <m:sub>
                        <m:r>
                          <a:rPr xmlns:a="http://schemas.openxmlformats.org/drawingml/2006/main" sz="4700" i="1">
                            <a:solidFill>
                              <a:srgbClr val="0075B9"/>
                            </a:solidFill>
                            <a:latin typeface="Cambria Math" panose="02040503050406030204" pitchFamily="18" charset="0"/>
                          </a:rPr>
                          <m:t>1</m:t>
                        </m:r>
                      </m:sub>
                      <m:sup>
                        <m:r>
                          <a:rPr xmlns:a="http://schemas.openxmlformats.org/drawingml/2006/main" sz="4700" i="1">
                            <a:solidFill>
                              <a:srgbClr val="0075B9"/>
                            </a:solidFill>
                            <a:latin typeface="Cambria Math" panose="02040503050406030204" pitchFamily="18" charset="0"/>
                          </a:rPr>
                          <m:t>t</m:t>
                        </m:r>
                        <m:r>
                          <a:rPr xmlns:a="http://schemas.openxmlformats.org/drawingml/2006/main" sz="4700" i="1">
                            <a:solidFill>
                              <a:srgbClr val="0075B9"/>
                            </a:solidFill>
                            <a:latin typeface="Cambria Math" panose="02040503050406030204" pitchFamily="18" charset="0"/>
                          </a:rPr>
                          <m:t>+</m:t>
                        </m:r>
                        <m:r>
                          <a:rPr xmlns:a="http://schemas.openxmlformats.org/drawingml/2006/main" sz="4700" i="1">
                            <a:solidFill>
                              <a:srgbClr val="0075B9"/>
                            </a:solidFill>
                            <a:latin typeface="Cambria Math" panose="02040503050406030204" pitchFamily="18" charset="0"/>
                          </a:rPr>
                          <m:t>1</m:t>
                        </m:r>
                      </m:sup>
                    </m:sSubSup>
                  </m:oMath>
                </m:oMathPara>
              </a14:m>
              <a:endParaRPr sz="4700">
                <a:solidFill>
                  <a:srgbClr val="0076BA"/>
                </a:solidFill>
              </a:endParaRPr>
            </a:p>
          </p:txBody>
        </p:sp>
      </p:grpSp>
      <p:grpSp>
        <p:nvGrpSpPr>
          <p:cNvPr id="1405" name="グループ"/>
          <p:cNvGrpSpPr/>
          <p:nvPr/>
        </p:nvGrpSpPr>
        <p:grpSpPr>
          <a:xfrm>
            <a:off x="15521350" y="1138847"/>
            <a:ext cx="1483794" cy="6267956"/>
            <a:chOff x="0" y="0"/>
            <a:chExt cx="1483793" cy="6267954"/>
          </a:xfrm>
        </p:grpSpPr>
        <p:sp>
          <p:nvSpPr>
            <p:cNvPr id="1403" name="線"/>
            <p:cNvSpPr/>
            <p:nvPr/>
          </p:nvSpPr>
          <p:spPr>
            <a:xfrm>
              <a:off x="45029" y="0"/>
              <a:ext cx="1438765" cy="4517204"/>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1">
                  <a:lumOff val="-13575"/>
                </a:schemeClr>
              </a:solidFill>
              <a:prstDash val="sysDot"/>
              <a:miter lim="400000"/>
              <a:tailEnd type="triangle" w="med" len="med"/>
            </a:ln>
            <a:effectLst/>
          </p:spPr>
          <p:txBody>
            <a:bodyPr wrap="square" lIns="50800" tIns="50800" rIns="50800" bIns="50800" numCol="1" anchor="ctr">
              <a:noAutofit/>
            </a:bodyPr>
            <a:lstStyle/>
            <a:p>
              <a:pPr/>
            </a:p>
          </p:txBody>
        </p:sp>
        <p:sp>
          <p:nvSpPr>
            <p:cNvPr id="1404" name="線"/>
            <p:cNvSpPr/>
            <p:nvPr/>
          </p:nvSpPr>
          <p:spPr>
            <a:xfrm>
              <a:off x="0" y="1061829"/>
              <a:ext cx="1438764" cy="5206126"/>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1">
                  <a:lumOff val="-13575"/>
                </a:schemeClr>
              </a:solidFill>
              <a:prstDash val="sysDot"/>
              <a:miter lim="400000"/>
              <a:tailEnd type="triangle" w="med" len="med"/>
            </a:ln>
            <a:effectLst/>
          </p:spPr>
          <p:txBody>
            <a:bodyPr wrap="square" lIns="50800" tIns="50800" rIns="50800" bIns="50800" numCol="1" anchor="ctr">
              <a:noAutofit/>
            </a:bodyPr>
            <a:lstStyle/>
            <a:p>
              <a:pPr/>
            </a:p>
          </p:txBody>
        </p:sp>
      </p:grpSp>
      <p:grpSp>
        <p:nvGrpSpPr>
          <p:cNvPr id="1409" name="グループ"/>
          <p:cNvGrpSpPr/>
          <p:nvPr/>
        </p:nvGrpSpPr>
        <p:grpSpPr>
          <a:xfrm>
            <a:off x="16882848" y="6111218"/>
            <a:ext cx="2596814" cy="3848509"/>
            <a:chOff x="0" y="0"/>
            <a:chExt cx="2596812" cy="3848507"/>
          </a:xfrm>
        </p:grpSpPr>
        <p:sp>
          <p:nvSpPr>
            <p:cNvPr id="1406" name="線"/>
            <p:cNvSpPr/>
            <p:nvPr/>
          </p:nvSpPr>
          <p:spPr>
            <a:xfrm>
              <a:off x="0" y="0"/>
              <a:ext cx="2586736" cy="933586"/>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407" name="線"/>
            <p:cNvSpPr/>
            <p:nvPr/>
          </p:nvSpPr>
          <p:spPr>
            <a:xfrm flipV="1">
              <a:off x="99894" y="932852"/>
              <a:ext cx="2496919" cy="939939"/>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sp>
          <p:nvSpPr>
            <p:cNvPr id="1408" name="線"/>
            <p:cNvSpPr/>
            <p:nvPr/>
          </p:nvSpPr>
          <p:spPr>
            <a:xfrm flipV="1">
              <a:off x="93998" y="952389"/>
              <a:ext cx="2485244" cy="2896119"/>
            </a:xfrm>
            <a:prstGeom prst="line">
              <a:avLst/>
            </a:prstGeom>
            <a:noFill/>
            <a:ln w="76200" cap="flat">
              <a:solidFill>
                <a:schemeClr val="accent3">
                  <a:hueOff val="914337"/>
                  <a:satOff val="31515"/>
                  <a:lumOff val="-30790"/>
                </a:schemeClr>
              </a:solidFill>
              <a:prstDash val="solid"/>
              <a:miter lim="400000"/>
            </a:ln>
            <a:effectLst/>
          </p:spPr>
          <p:txBody>
            <a:bodyPr wrap="square" lIns="50800" tIns="50800" rIns="50800" bIns="50800" numCol="1" anchor="ctr">
              <a:noAutofit/>
            </a:bodyPr>
            <a:lstStyle/>
            <a:p>
              <a:pPr/>
            </a:p>
          </p:txBody>
        </p:sp>
      </p:grpSp>
      <p:grpSp>
        <p:nvGrpSpPr>
          <p:cNvPr id="1415" name="グループ"/>
          <p:cNvGrpSpPr/>
          <p:nvPr/>
        </p:nvGrpSpPr>
        <p:grpSpPr>
          <a:xfrm>
            <a:off x="13856065" y="768992"/>
            <a:ext cx="1681735" cy="1826694"/>
            <a:chOff x="0" y="0"/>
            <a:chExt cx="1681733" cy="1826693"/>
          </a:xfrm>
        </p:grpSpPr>
        <p:sp>
          <p:nvSpPr>
            <p:cNvPr id="1410" name="グループ"/>
            <p:cNvSpPr/>
            <p:nvPr/>
          </p:nvSpPr>
          <p:spPr>
            <a:xfrm>
              <a:off x="0" y="1051993"/>
              <a:ext cx="1681734" cy="774701"/>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414" name="グループ"/>
            <p:cNvGrpSpPr/>
            <p:nvPr/>
          </p:nvGrpSpPr>
          <p:grpSpPr>
            <a:xfrm>
              <a:off x="0" y="0"/>
              <a:ext cx="1681734" cy="1775894"/>
              <a:chOff x="0" y="0"/>
              <a:chExt cx="1681733" cy="1775893"/>
            </a:xfrm>
          </p:grpSpPr>
          <p:sp>
            <p:nvSpPr>
              <p:cNvPr id="1411"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12" name="方程式"/>
              <p:cNvSpPr txBox="1"/>
              <p:nvPr/>
            </p:nvSpPr>
            <p:spPr>
              <a:xfrm>
                <a:off x="451261" y="78306"/>
                <a:ext cx="779213"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75B9"/>
                              </a:solidFill>
                              <a:latin typeface="Cambria Math" panose="02040503050406030204" pitchFamily="18" charset="0"/>
                            </a:rPr>
                            <m:t>h</m:t>
                          </m:r>
                        </m:e>
                        <m:sub>
                          <m:r>
                            <a:rPr xmlns:a="http://schemas.openxmlformats.org/drawingml/2006/main" sz="4100" i="1">
                              <a:solidFill>
                                <a:srgbClr val="0075B9"/>
                              </a:solidFill>
                              <a:latin typeface="Cambria Math" panose="02040503050406030204" pitchFamily="18" charset="0"/>
                            </a:rPr>
                            <m:t>1</m:t>
                          </m:r>
                        </m:sub>
                        <m:sup>
                          <m:r>
                            <a:rPr xmlns:a="http://schemas.openxmlformats.org/drawingml/2006/main" sz="4100" i="1">
                              <a:solidFill>
                                <a:srgbClr val="0075B9"/>
                              </a:solidFill>
                              <a:latin typeface="Cambria Math" panose="02040503050406030204" pitchFamily="18" charset="0"/>
                            </a:rPr>
                            <m:t>t</m:t>
                          </m:r>
                          <m:r>
                            <a:rPr xmlns:a="http://schemas.openxmlformats.org/drawingml/2006/main" sz="4100" i="1">
                              <a:solidFill>
                                <a:srgbClr val="0075B9"/>
                              </a:solidFill>
                              <a:latin typeface="Cambria Math" panose="02040503050406030204" pitchFamily="18" charset="0"/>
                            </a:rPr>
                            <m:t>+</m:t>
                          </m:r>
                          <m:r>
                            <a:rPr xmlns:a="http://schemas.openxmlformats.org/drawingml/2006/main" sz="4100" i="1">
                              <a:solidFill>
                                <a:srgbClr val="0075B9"/>
                              </a:solidFill>
                              <a:latin typeface="Cambria Math" panose="02040503050406030204" pitchFamily="18" charset="0"/>
                            </a:rPr>
                            <m:t>1</m:t>
                          </m:r>
                        </m:sup>
                      </m:sSubSup>
                    </m:oMath>
                  </m:oMathPara>
                </a14:m>
                <a:endParaRPr sz="4100">
                  <a:solidFill>
                    <a:srgbClr val="0076BA"/>
                  </a:solidFill>
                </a:endParaRPr>
              </a:p>
            </p:txBody>
          </p:sp>
          <p:sp>
            <p:nvSpPr>
              <p:cNvPr id="1413" name="方程式"/>
              <p:cNvSpPr txBox="1"/>
              <p:nvPr/>
            </p:nvSpPr>
            <p:spPr>
              <a:xfrm>
                <a:off x="449313" y="1157806"/>
                <a:ext cx="783108"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075B9"/>
                              </a:solidFill>
                              <a:latin typeface="Cambria Math" panose="02040503050406030204" pitchFamily="18" charset="0"/>
                            </a:rPr>
                            <m:t>h</m:t>
                          </m:r>
                        </m:e>
                        <m:sub>
                          <m:r>
                            <a:rPr xmlns:a="http://schemas.openxmlformats.org/drawingml/2006/main" sz="4100" i="1">
                              <a:solidFill>
                                <a:srgbClr val="0075B9"/>
                              </a:solidFill>
                              <a:latin typeface="Cambria Math" panose="02040503050406030204" pitchFamily="18" charset="0"/>
                            </a:rPr>
                            <m:t>2</m:t>
                          </m:r>
                        </m:sub>
                        <m:sup>
                          <m:r>
                            <a:rPr xmlns:a="http://schemas.openxmlformats.org/drawingml/2006/main" sz="4100" i="1">
                              <a:solidFill>
                                <a:srgbClr val="0075B9"/>
                              </a:solidFill>
                              <a:latin typeface="Cambria Math" panose="02040503050406030204" pitchFamily="18" charset="0"/>
                            </a:rPr>
                            <m:t>t</m:t>
                          </m:r>
                          <m:r>
                            <a:rPr xmlns:a="http://schemas.openxmlformats.org/drawingml/2006/main" sz="4100" i="1">
                              <a:solidFill>
                                <a:srgbClr val="0075B9"/>
                              </a:solidFill>
                              <a:latin typeface="Cambria Math" panose="02040503050406030204" pitchFamily="18" charset="0"/>
                            </a:rPr>
                            <m:t>+</m:t>
                          </m:r>
                          <m:r>
                            <a:rPr xmlns:a="http://schemas.openxmlformats.org/drawingml/2006/main" sz="4100" i="1">
                              <a:solidFill>
                                <a:srgbClr val="0075B9"/>
                              </a:solidFill>
                              <a:latin typeface="Cambria Math" panose="02040503050406030204" pitchFamily="18" charset="0"/>
                            </a:rPr>
                            <m:t>1</m:t>
                          </m:r>
                        </m:sup>
                      </m:sSubSup>
                    </m:oMath>
                  </m:oMathPara>
                </a14:m>
                <a:endParaRPr sz="4100">
                  <a:solidFill>
                    <a:srgbClr val="0076BA"/>
                  </a:solidFill>
                </a:endParaRPr>
              </a:p>
            </p:txBody>
          </p:sp>
        </p:grpSp>
      </p:grpSp>
      <p:grpSp>
        <p:nvGrpSpPr>
          <p:cNvPr id="1421" name="グループ"/>
          <p:cNvGrpSpPr/>
          <p:nvPr/>
        </p:nvGrpSpPr>
        <p:grpSpPr>
          <a:xfrm>
            <a:off x="13298623" y="5705181"/>
            <a:ext cx="1304855" cy="2667950"/>
            <a:chOff x="0" y="0"/>
            <a:chExt cx="1304853" cy="2667948"/>
          </a:xfrm>
        </p:grpSpPr>
        <p:sp>
          <p:nvSpPr>
            <p:cNvPr id="1416" name="角丸四角形"/>
            <p:cNvSpPr/>
            <p:nvPr/>
          </p:nvSpPr>
          <p:spPr>
            <a:xfrm>
              <a:off x="0" y="0"/>
              <a:ext cx="1270000"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17" name="角丸四角形"/>
            <p:cNvSpPr/>
            <p:nvPr/>
          </p:nvSpPr>
          <p:spPr>
            <a:xfrm>
              <a:off x="34853" y="1889728"/>
              <a:ext cx="1270001" cy="778221"/>
            </a:xfrm>
            <a:prstGeom prst="roundRect">
              <a:avLst>
                <a:gd name="adj" fmla="val 2447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420" name="グループ"/>
            <p:cNvGrpSpPr/>
            <p:nvPr/>
          </p:nvGrpSpPr>
          <p:grpSpPr>
            <a:xfrm>
              <a:off x="195475" y="39761"/>
              <a:ext cx="982660" cy="2586827"/>
              <a:chOff x="-314676" y="0"/>
              <a:chExt cx="982658" cy="2586826"/>
            </a:xfrm>
          </p:grpSpPr>
          <p:sp>
            <p:nvSpPr>
              <p:cNvPr id="1418" name="方程式"/>
              <p:cNvSpPr txBox="1"/>
              <p:nvPr/>
            </p:nvSpPr>
            <p:spPr>
              <a:xfrm>
                <a:off x="-314677" y="1878288"/>
                <a:ext cx="973706"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μ</m:t>
                          </m:r>
                        </m:e>
                        <m:sub>
                          <m:r>
                            <a:rPr xmlns:a="http://schemas.openxmlformats.org/drawingml/2006/main" sz="4700" i="1">
                              <a:solidFill>
                                <a:srgbClr val="017000"/>
                              </a:solidFill>
                              <a:latin typeface="Cambria Math" panose="02040503050406030204" pitchFamily="18" charset="0"/>
                            </a:rPr>
                            <m:t>2</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sp>
            <p:nvSpPr>
              <p:cNvPr id="1419" name="方程式"/>
              <p:cNvSpPr txBox="1"/>
              <p:nvPr/>
            </p:nvSpPr>
            <p:spPr>
              <a:xfrm>
                <a:off x="-305724" y="0"/>
                <a:ext cx="973707"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μ</m:t>
                          </m:r>
                        </m:e>
                        <m:sub>
                          <m:r>
                            <a:rPr xmlns:a="http://schemas.openxmlformats.org/drawingml/2006/main" sz="4700" i="1">
                              <a:solidFill>
                                <a:srgbClr val="017000"/>
                              </a:solidFill>
                              <a:latin typeface="Cambria Math" panose="02040503050406030204" pitchFamily="18" charset="0"/>
                            </a:rPr>
                            <m:t>1</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grpSp>
      </p:grpSp>
      <p:grpSp>
        <p:nvGrpSpPr>
          <p:cNvPr id="1428" name="グループ"/>
          <p:cNvGrpSpPr/>
          <p:nvPr/>
        </p:nvGrpSpPr>
        <p:grpSpPr>
          <a:xfrm>
            <a:off x="15246168" y="5739807"/>
            <a:ext cx="1143881" cy="2642555"/>
            <a:chOff x="0" y="0"/>
            <a:chExt cx="1143880" cy="2642553"/>
          </a:xfrm>
        </p:grpSpPr>
        <p:grpSp>
          <p:nvGrpSpPr>
            <p:cNvPr id="1424" name="グループ"/>
            <p:cNvGrpSpPr/>
            <p:nvPr/>
          </p:nvGrpSpPr>
          <p:grpSpPr>
            <a:xfrm>
              <a:off x="0" y="0"/>
              <a:ext cx="1143881" cy="2642554"/>
              <a:chOff x="0" y="0"/>
              <a:chExt cx="1143880" cy="2642553"/>
            </a:xfrm>
          </p:grpSpPr>
          <p:sp>
            <p:nvSpPr>
              <p:cNvPr id="1422" name="角丸四角形"/>
              <p:cNvSpPr/>
              <p:nvPr/>
            </p:nvSpPr>
            <p:spPr>
              <a:xfrm>
                <a:off x="0" y="0"/>
                <a:ext cx="1139483" cy="812800"/>
              </a:xfrm>
              <a:prstGeom prst="roundRect">
                <a:avLst>
                  <a:gd name="adj" fmla="val 2102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23" name="角丸四角形"/>
              <p:cNvSpPr/>
              <p:nvPr/>
            </p:nvSpPr>
            <p:spPr>
              <a:xfrm>
                <a:off x="4398" y="1829753"/>
                <a:ext cx="1139483" cy="812801"/>
              </a:xfrm>
              <a:prstGeom prst="roundRect">
                <a:avLst>
                  <a:gd name="adj" fmla="val 2102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1427" name="グループ"/>
            <p:cNvGrpSpPr/>
            <p:nvPr/>
          </p:nvGrpSpPr>
          <p:grpSpPr>
            <a:xfrm>
              <a:off x="124052" y="40846"/>
              <a:ext cx="929680" cy="2566956"/>
              <a:chOff x="-147861" y="-11373"/>
              <a:chExt cx="929679" cy="2566955"/>
            </a:xfrm>
          </p:grpSpPr>
          <p:sp>
            <p:nvSpPr>
              <p:cNvPr id="1425" name="方程式"/>
              <p:cNvSpPr txBox="1"/>
              <p:nvPr/>
            </p:nvSpPr>
            <p:spPr>
              <a:xfrm>
                <a:off x="-147862" y="1847043"/>
                <a:ext cx="929680"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h</m:t>
                          </m:r>
                        </m:e>
                        <m:sub>
                          <m:r>
                            <a:rPr xmlns:a="http://schemas.openxmlformats.org/drawingml/2006/main" sz="4700" i="1">
                              <a:solidFill>
                                <a:srgbClr val="017000"/>
                              </a:solidFill>
                              <a:latin typeface="Cambria Math" panose="02040503050406030204" pitchFamily="18" charset="0"/>
                            </a:rPr>
                            <m:t>2</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sp>
            <p:nvSpPr>
              <p:cNvPr id="1426" name="方程式"/>
              <p:cNvSpPr txBox="1"/>
              <p:nvPr/>
            </p:nvSpPr>
            <p:spPr>
              <a:xfrm>
                <a:off x="-146596" y="-11374"/>
                <a:ext cx="927148" cy="708539"/>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h</m:t>
                          </m:r>
                        </m:e>
                        <m:sub>
                          <m:r>
                            <a:rPr xmlns:a="http://schemas.openxmlformats.org/drawingml/2006/main" sz="4700" i="1">
                              <a:solidFill>
                                <a:srgbClr val="017000"/>
                              </a:solidFill>
                              <a:latin typeface="Cambria Math" panose="02040503050406030204" pitchFamily="18" charset="0"/>
                            </a:rPr>
                            <m:t>1</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grpSp>
      </p:grpSp>
      <p:grpSp>
        <p:nvGrpSpPr>
          <p:cNvPr id="1431" name="グループ"/>
          <p:cNvGrpSpPr/>
          <p:nvPr/>
        </p:nvGrpSpPr>
        <p:grpSpPr>
          <a:xfrm>
            <a:off x="15522041" y="1138847"/>
            <a:ext cx="1483795" cy="6267956"/>
            <a:chOff x="0" y="0"/>
            <a:chExt cx="1483793" cy="6267954"/>
          </a:xfrm>
        </p:grpSpPr>
        <p:sp>
          <p:nvSpPr>
            <p:cNvPr id="1429" name="線"/>
            <p:cNvSpPr/>
            <p:nvPr/>
          </p:nvSpPr>
          <p:spPr>
            <a:xfrm>
              <a:off x="45029" y="0"/>
              <a:ext cx="1438765" cy="4517204"/>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3">
                  <a:hueOff val="914337"/>
                  <a:satOff val="31515"/>
                  <a:lumOff val="-30790"/>
                </a:schemeClr>
              </a:solidFill>
              <a:prstDash val="sysDot"/>
              <a:miter lim="400000"/>
              <a:tailEnd type="triangle" w="med" len="med"/>
            </a:ln>
            <a:effectLst/>
          </p:spPr>
          <p:txBody>
            <a:bodyPr wrap="square" lIns="50800" tIns="50800" rIns="50800" bIns="50800" numCol="1" anchor="ctr">
              <a:noAutofit/>
            </a:bodyPr>
            <a:lstStyle/>
            <a:p>
              <a:pPr/>
            </a:p>
          </p:txBody>
        </p:sp>
        <p:sp>
          <p:nvSpPr>
            <p:cNvPr id="1430" name="線"/>
            <p:cNvSpPr/>
            <p:nvPr/>
          </p:nvSpPr>
          <p:spPr>
            <a:xfrm>
              <a:off x="0" y="1061829"/>
              <a:ext cx="1438764" cy="5206126"/>
            </a:xfrm>
            <a:custGeom>
              <a:avLst/>
              <a:gdLst/>
              <a:ahLst/>
              <a:cxnLst>
                <a:cxn ang="0">
                  <a:pos x="wd2" y="hd2"/>
                </a:cxn>
                <a:cxn ang="5400000">
                  <a:pos x="wd2" y="hd2"/>
                </a:cxn>
                <a:cxn ang="10800000">
                  <a:pos x="wd2" y="hd2"/>
                </a:cxn>
                <a:cxn ang="16200000">
                  <a:pos x="wd2" y="hd2"/>
                </a:cxn>
              </a:cxnLst>
              <a:rect l="0" t="0" r="r" b="b"/>
              <a:pathLst>
                <a:path w="21182" h="21600" fill="norm" stroke="1" extrusionOk="0">
                  <a:moveTo>
                    <a:pt x="9856" y="21600"/>
                  </a:moveTo>
                  <a:cubicBezTo>
                    <a:pt x="16721" y="18469"/>
                    <a:pt x="20656" y="14759"/>
                    <a:pt x="21136" y="10919"/>
                  </a:cubicBezTo>
                  <a:cubicBezTo>
                    <a:pt x="21600" y="7210"/>
                    <a:pt x="18666" y="3203"/>
                    <a:pt x="8305" y="1014"/>
                  </a:cubicBezTo>
                  <a:cubicBezTo>
                    <a:pt x="5797" y="484"/>
                    <a:pt x="2962" y="137"/>
                    <a:pt x="0" y="0"/>
                  </a:cubicBezTo>
                </a:path>
              </a:pathLst>
            </a:custGeom>
            <a:noFill/>
            <a:ln w="76200" cap="flat">
              <a:solidFill>
                <a:schemeClr val="accent3">
                  <a:hueOff val="914337"/>
                  <a:satOff val="31515"/>
                  <a:lumOff val="-30790"/>
                </a:schemeClr>
              </a:solidFill>
              <a:prstDash val="sysDot"/>
              <a:miter lim="400000"/>
              <a:tailEnd type="triangle" w="med" len="med"/>
            </a:ln>
            <a:effectLst/>
          </p:spPr>
          <p:txBody>
            <a:bodyPr wrap="square" lIns="50800" tIns="50800" rIns="50800" bIns="50800" numCol="1" anchor="ctr">
              <a:noAutofit/>
            </a:bodyPr>
            <a:lstStyle/>
            <a:p>
              <a:pPr/>
            </a:p>
          </p:txBody>
        </p:sp>
      </p:grpSp>
      <p:grpSp>
        <p:nvGrpSpPr>
          <p:cNvPr id="1434" name="グループ"/>
          <p:cNvGrpSpPr/>
          <p:nvPr/>
        </p:nvGrpSpPr>
        <p:grpSpPr>
          <a:xfrm>
            <a:off x="19828278" y="6639106"/>
            <a:ext cx="1181101" cy="774701"/>
            <a:chOff x="0" y="0"/>
            <a:chExt cx="1181100" cy="774700"/>
          </a:xfrm>
        </p:grpSpPr>
        <p:sp>
          <p:nvSpPr>
            <p:cNvPr id="1432" name="角丸四角形"/>
            <p:cNvSpPr/>
            <p:nvPr/>
          </p:nvSpPr>
          <p:spPr>
            <a:xfrm>
              <a:off x="0" y="0"/>
              <a:ext cx="1181100" cy="774700"/>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33" name="方程式"/>
            <p:cNvSpPr txBox="1"/>
            <p:nvPr/>
          </p:nvSpPr>
          <p:spPr>
            <a:xfrm>
              <a:off x="152400" y="32395"/>
              <a:ext cx="973706" cy="71447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700" i="1">
                            <a:solidFill>
                              <a:srgbClr val="017000"/>
                            </a:solidFill>
                            <a:latin typeface="Cambria Math" panose="02040503050406030204" pitchFamily="18" charset="0"/>
                          </a:rPr>
                          <m:t>μ</m:t>
                        </m:r>
                      </m:e>
                      <m:sub>
                        <m:r>
                          <a:rPr xmlns:a="http://schemas.openxmlformats.org/drawingml/2006/main" sz="4700" i="1">
                            <a:solidFill>
                              <a:srgbClr val="017000"/>
                            </a:solidFill>
                            <a:latin typeface="Cambria Math" panose="02040503050406030204" pitchFamily="18" charset="0"/>
                          </a:rPr>
                          <m:t>3</m:t>
                        </m:r>
                      </m:sub>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bSup>
                  </m:oMath>
                </m:oMathPara>
              </a14:m>
              <a:endParaRPr sz="4700">
                <a:solidFill>
                  <a:srgbClr val="017100"/>
                </a:solidFill>
              </a:endParaRPr>
            </a:p>
          </p:txBody>
        </p:sp>
      </p:grpSp>
      <p:grpSp>
        <p:nvGrpSpPr>
          <p:cNvPr id="1437" name="グループ"/>
          <p:cNvGrpSpPr/>
          <p:nvPr/>
        </p:nvGrpSpPr>
        <p:grpSpPr>
          <a:xfrm>
            <a:off x="21381674" y="6661033"/>
            <a:ext cx="1139483" cy="756246"/>
            <a:chOff x="0" y="0"/>
            <a:chExt cx="1139482" cy="756244"/>
          </a:xfrm>
        </p:grpSpPr>
        <p:sp>
          <p:nvSpPr>
            <p:cNvPr id="1435" name="角丸四角形"/>
            <p:cNvSpPr/>
            <p:nvPr/>
          </p:nvSpPr>
          <p:spPr>
            <a:xfrm>
              <a:off x="0" y="0"/>
              <a:ext cx="1139483" cy="756245"/>
            </a:xfrm>
            <a:prstGeom prst="roundRect">
              <a:avLst>
                <a:gd name="adj" fmla="val 22869"/>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36" name="方程式"/>
            <p:cNvSpPr txBox="1"/>
            <p:nvPr/>
          </p:nvSpPr>
          <p:spPr>
            <a:xfrm>
              <a:off x="126998" y="71717"/>
              <a:ext cx="919388" cy="63030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4700" i="1">
                            <a:solidFill>
                              <a:srgbClr val="017000"/>
                            </a:solidFill>
                            <a:latin typeface="Cambria Math" panose="02040503050406030204" pitchFamily="18" charset="0"/>
                          </a:rPr>
                          <m:t>y</m:t>
                        </m:r>
                      </m:e>
                      <m:sup>
                        <m:r>
                          <a:rPr xmlns:a="http://schemas.openxmlformats.org/drawingml/2006/main" sz="4700" i="1">
                            <a:solidFill>
                              <a:srgbClr val="017000"/>
                            </a:solidFill>
                            <a:latin typeface="Cambria Math" panose="02040503050406030204" pitchFamily="18" charset="0"/>
                          </a:rPr>
                          <m:t>t</m:t>
                        </m:r>
                        <m:r>
                          <a:rPr xmlns:a="http://schemas.openxmlformats.org/drawingml/2006/main" sz="4700" i="1">
                            <a:solidFill>
                              <a:srgbClr val="017000"/>
                            </a:solidFill>
                            <a:latin typeface="Cambria Math" panose="02040503050406030204" pitchFamily="18" charset="0"/>
                          </a:rPr>
                          <m:t>+</m:t>
                        </m:r>
                        <m:r>
                          <a:rPr xmlns:a="http://schemas.openxmlformats.org/drawingml/2006/main" sz="4700" i="1">
                            <a:solidFill>
                              <a:srgbClr val="017000"/>
                            </a:solidFill>
                            <a:latin typeface="Cambria Math" panose="02040503050406030204" pitchFamily="18" charset="0"/>
                          </a:rPr>
                          <m:t>2</m:t>
                        </m:r>
                      </m:sup>
                    </m:sSup>
                  </m:oMath>
                </m:oMathPara>
              </a14:m>
              <a:endParaRPr sz="4700">
                <a:solidFill>
                  <a:srgbClr val="017100"/>
                </a:solidFill>
              </a:endParaRPr>
            </a:p>
          </p:txBody>
        </p:sp>
      </p:grpSp>
      <p:grpSp>
        <p:nvGrpSpPr>
          <p:cNvPr id="1443" name="グループ"/>
          <p:cNvGrpSpPr/>
          <p:nvPr/>
        </p:nvGrpSpPr>
        <p:grpSpPr>
          <a:xfrm>
            <a:off x="13856296" y="768992"/>
            <a:ext cx="1681735" cy="1826694"/>
            <a:chOff x="0" y="0"/>
            <a:chExt cx="1681733" cy="1826693"/>
          </a:xfrm>
        </p:grpSpPr>
        <p:sp>
          <p:nvSpPr>
            <p:cNvPr id="1438" name="グループ"/>
            <p:cNvSpPr/>
            <p:nvPr/>
          </p:nvSpPr>
          <p:spPr>
            <a:xfrm>
              <a:off x="0" y="1051993"/>
              <a:ext cx="1681734" cy="774701"/>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nvGrpSpPr>
            <p:cNvPr id="1442" name="グループ"/>
            <p:cNvGrpSpPr/>
            <p:nvPr/>
          </p:nvGrpSpPr>
          <p:grpSpPr>
            <a:xfrm>
              <a:off x="0" y="0"/>
              <a:ext cx="1681734" cy="1775894"/>
              <a:chOff x="0" y="0"/>
              <a:chExt cx="1681733" cy="1775893"/>
            </a:xfrm>
          </p:grpSpPr>
          <p:sp>
            <p:nvSpPr>
              <p:cNvPr id="1439" name="楕円"/>
              <p:cNvSpPr/>
              <p:nvPr/>
            </p:nvSpPr>
            <p:spPr>
              <a:xfrm>
                <a:off x="0" y="0"/>
                <a:ext cx="1681734" cy="774700"/>
              </a:xfrm>
              <a:prstGeom prst="ellipse">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40" name="方程式"/>
              <p:cNvSpPr txBox="1"/>
              <p:nvPr/>
            </p:nvSpPr>
            <p:spPr>
              <a:xfrm>
                <a:off x="451261" y="78306"/>
                <a:ext cx="808788"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17000"/>
                              </a:solidFill>
                              <a:latin typeface="Cambria Math" panose="02040503050406030204" pitchFamily="18" charset="0"/>
                            </a:rPr>
                            <m:t>h</m:t>
                          </m:r>
                        </m:e>
                        <m:sub>
                          <m:r>
                            <a:rPr xmlns:a="http://schemas.openxmlformats.org/drawingml/2006/main" sz="4100" i="1">
                              <a:solidFill>
                                <a:srgbClr val="017000"/>
                              </a:solidFill>
                              <a:latin typeface="Cambria Math" panose="02040503050406030204" pitchFamily="18" charset="0"/>
                            </a:rPr>
                            <m:t>1</m:t>
                          </m:r>
                        </m:sub>
                        <m:sup>
                          <m:r>
                            <a:rPr xmlns:a="http://schemas.openxmlformats.org/drawingml/2006/main" sz="4100" i="1">
                              <a:solidFill>
                                <a:srgbClr val="017000"/>
                              </a:solidFill>
                              <a:latin typeface="Cambria Math" panose="02040503050406030204" pitchFamily="18" charset="0"/>
                            </a:rPr>
                            <m:t>t</m:t>
                          </m:r>
                          <m:r>
                            <a:rPr xmlns:a="http://schemas.openxmlformats.org/drawingml/2006/main" sz="4100" i="1">
                              <a:solidFill>
                                <a:srgbClr val="017000"/>
                              </a:solidFill>
                              <a:latin typeface="Cambria Math" panose="02040503050406030204" pitchFamily="18" charset="0"/>
                            </a:rPr>
                            <m:t>+</m:t>
                          </m:r>
                          <m:r>
                            <a:rPr xmlns:a="http://schemas.openxmlformats.org/drawingml/2006/main" sz="4100" i="1">
                              <a:solidFill>
                                <a:srgbClr val="017000"/>
                              </a:solidFill>
                              <a:latin typeface="Cambria Math" panose="02040503050406030204" pitchFamily="18" charset="0"/>
                            </a:rPr>
                            <m:t>2</m:t>
                          </m:r>
                        </m:sup>
                      </m:sSubSup>
                    </m:oMath>
                  </m:oMathPara>
                </a14:m>
                <a:endParaRPr sz="4100">
                  <a:solidFill>
                    <a:srgbClr val="017100"/>
                  </a:solidFill>
                </a:endParaRPr>
              </a:p>
            </p:txBody>
          </p:sp>
          <p:sp>
            <p:nvSpPr>
              <p:cNvPr id="1441" name="方程式"/>
              <p:cNvSpPr txBox="1"/>
              <p:nvPr/>
            </p:nvSpPr>
            <p:spPr>
              <a:xfrm>
                <a:off x="449313" y="1157806"/>
                <a:ext cx="812684" cy="618088"/>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4100" i="1">
                              <a:solidFill>
                                <a:srgbClr val="017000"/>
                              </a:solidFill>
                              <a:latin typeface="Cambria Math" panose="02040503050406030204" pitchFamily="18" charset="0"/>
                            </a:rPr>
                            <m:t>h</m:t>
                          </m:r>
                        </m:e>
                        <m:sub>
                          <m:r>
                            <a:rPr xmlns:a="http://schemas.openxmlformats.org/drawingml/2006/main" sz="4100" i="1">
                              <a:solidFill>
                                <a:srgbClr val="017000"/>
                              </a:solidFill>
                              <a:latin typeface="Cambria Math" panose="02040503050406030204" pitchFamily="18" charset="0"/>
                            </a:rPr>
                            <m:t>2</m:t>
                          </m:r>
                        </m:sub>
                        <m:sup>
                          <m:r>
                            <a:rPr xmlns:a="http://schemas.openxmlformats.org/drawingml/2006/main" sz="4100" i="1">
                              <a:solidFill>
                                <a:srgbClr val="017000"/>
                              </a:solidFill>
                              <a:latin typeface="Cambria Math" panose="02040503050406030204" pitchFamily="18" charset="0"/>
                            </a:rPr>
                            <m:t>t</m:t>
                          </m:r>
                          <m:r>
                            <a:rPr xmlns:a="http://schemas.openxmlformats.org/drawingml/2006/main" sz="4100" i="1">
                              <a:solidFill>
                                <a:srgbClr val="017000"/>
                              </a:solidFill>
                              <a:latin typeface="Cambria Math" panose="02040503050406030204" pitchFamily="18" charset="0"/>
                            </a:rPr>
                            <m:t>+</m:t>
                          </m:r>
                          <m:r>
                            <a:rPr xmlns:a="http://schemas.openxmlformats.org/drawingml/2006/main" sz="4100" i="1">
                              <a:solidFill>
                                <a:srgbClr val="017000"/>
                              </a:solidFill>
                              <a:latin typeface="Cambria Math" panose="02040503050406030204" pitchFamily="18" charset="0"/>
                            </a:rPr>
                            <m:t>2</m:t>
                          </m:r>
                        </m:sup>
                      </m:sSubSup>
                    </m:oMath>
                  </m:oMathPara>
                </a14:m>
                <a:endParaRPr sz="4100">
                  <a:solidFill>
                    <a:srgbClr val="017100"/>
                  </a:solidFill>
                </a:endParaRPr>
              </a:p>
            </p:txBody>
          </p:sp>
        </p:grpSp>
      </p:grpSp>
      <p:sp>
        <p:nvSpPr>
          <p:cNvPr id="1444" name="矢印"/>
          <p:cNvSpPr/>
          <p:nvPr/>
        </p:nvSpPr>
        <p:spPr>
          <a:xfrm>
            <a:off x="14610072" y="5829952"/>
            <a:ext cx="596630" cy="575210"/>
          </a:xfrm>
          <a:prstGeom prst="rightArrow">
            <a:avLst>
              <a:gd name="adj1" fmla="val 32000"/>
              <a:gd name="adj2" fmla="val 66383"/>
            </a:avLst>
          </a:prstGeom>
          <a:solidFill>
            <a:schemeClr val="accent1">
              <a:lumOff val="-135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445" name="矢印"/>
          <p:cNvSpPr/>
          <p:nvPr/>
        </p:nvSpPr>
        <p:spPr>
          <a:xfrm>
            <a:off x="14610072" y="7690644"/>
            <a:ext cx="596630" cy="575210"/>
          </a:xfrm>
          <a:prstGeom prst="rightArrow">
            <a:avLst>
              <a:gd name="adj1" fmla="val 32000"/>
              <a:gd name="adj2" fmla="val 66383"/>
            </a:avLst>
          </a:prstGeom>
          <a:solidFill>
            <a:schemeClr val="accent1">
              <a:lumOff val="-135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446" name="矢印"/>
          <p:cNvSpPr/>
          <p:nvPr/>
        </p:nvSpPr>
        <p:spPr>
          <a:xfrm>
            <a:off x="20932153" y="6782758"/>
            <a:ext cx="521822" cy="530289"/>
          </a:xfrm>
          <a:prstGeom prst="rightArrow">
            <a:avLst>
              <a:gd name="adj1" fmla="val 37127"/>
              <a:gd name="adj2" fmla="val 50860"/>
            </a:avLst>
          </a:prstGeom>
          <a:solidFill>
            <a:schemeClr val="accent1">
              <a:lumOff val="-135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447" name="矢印"/>
          <p:cNvSpPr/>
          <p:nvPr/>
        </p:nvSpPr>
        <p:spPr>
          <a:xfrm>
            <a:off x="20932153" y="6809122"/>
            <a:ext cx="541772" cy="503926"/>
          </a:xfrm>
          <a:prstGeom prst="rightArrow">
            <a:avLst>
              <a:gd name="adj1" fmla="val 46359"/>
              <a:gd name="adj2" fmla="val 55491"/>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grpSp>
        <p:nvGrpSpPr>
          <p:cNvPr id="1450" name="グループ"/>
          <p:cNvGrpSpPr/>
          <p:nvPr/>
        </p:nvGrpSpPr>
        <p:grpSpPr>
          <a:xfrm>
            <a:off x="14610072" y="5829952"/>
            <a:ext cx="596630" cy="2435902"/>
            <a:chOff x="0" y="0"/>
            <a:chExt cx="596628" cy="2435900"/>
          </a:xfrm>
        </p:grpSpPr>
        <p:sp>
          <p:nvSpPr>
            <p:cNvPr id="1448" name="矢印"/>
            <p:cNvSpPr/>
            <p:nvPr/>
          </p:nvSpPr>
          <p:spPr>
            <a:xfrm>
              <a:off x="0" y="0"/>
              <a:ext cx="596629" cy="575209"/>
            </a:xfrm>
            <a:prstGeom prst="rightArrow">
              <a:avLst>
                <a:gd name="adj1" fmla="val 32000"/>
                <a:gd name="adj2" fmla="val 66383"/>
              </a:avLst>
            </a:prstGeom>
            <a:solidFill>
              <a:schemeClr val="accent3">
                <a:hueOff val="914337"/>
                <a:satOff val="31515"/>
                <a:lumOff val="-30790"/>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49" name="矢印"/>
            <p:cNvSpPr/>
            <p:nvPr/>
          </p:nvSpPr>
          <p:spPr>
            <a:xfrm>
              <a:off x="0" y="1860691"/>
              <a:ext cx="596629" cy="575210"/>
            </a:xfrm>
            <a:prstGeom prst="rightArrow">
              <a:avLst>
                <a:gd name="adj1" fmla="val 32000"/>
                <a:gd name="adj2" fmla="val 66383"/>
              </a:avLst>
            </a:prstGeom>
            <a:solidFill>
              <a:schemeClr val="accent3">
                <a:hueOff val="914337"/>
                <a:satOff val="31515"/>
                <a:lumOff val="-30790"/>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sp>
        <p:nvSpPr>
          <p:cNvPr id="1451" name="3"/>
          <p:cNvSpPr txBox="1"/>
          <p:nvPr/>
        </p:nvSpPr>
        <p:spPr>
          <a:xfrm>
            <a:off x="2126942" y="6903391"/>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452" name="3"/>
          <p:cNvSpPr txBox="1"/>
          <p:nvPr/>
        </p:nvSpPr>
        <p:spPr>
          <a:xfrm>
            <a:off x="2866269" y="6905677"/>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453" name="3"/>
          <p:cNvSpPr txBox="1"/>
          <p:nvPr/>
        </p:nvSpPr>
        <p:spPr>
          <a:xfrm>
            <a:off x="3599067" y="6905871"/>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454" name="3"/>
          <p:cNvSpPr txBox="1"/>
          <p:nvPr/>
        </p:nvSpPr>
        <p:spPr>
          <a:xfrm>
            <a:off x="4336256" y="6908728"/>
            <a:ext cx="494082" cy="635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sp>
        <p:nvSpPr>
          <p:cNvPr id="1455" name="3"/>
          <p:cNvSpPr txBox="1"/>
          <p:nvPr/>
        </p:nvSpPr>
        <p:spPr>
          <a:xfrm>
            <a:off x="5073856" y="6906670"/>
            <a:ext cx="494082" cy="635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chemeClr val="accent3">
                    <a:hueOff val="914337"/>
                    <a:satOff val="31515"/>
                    <a:lumOff val="-30790"/>
                  </a:schemeClr>
                </a:solidFill>
              </a:defRPr>
            </a:lvl1pPr>
          </a:lstStyle>
          <a:p>
            <a:pPr/>
            <a:r>
              <a:t>3</a:t>
            </a:r>
          </a:p>
        </p:txBody>
      </p:sp>
      <p:grpSp>
        <p:nvGrpSpPr>
          <p:cNvPr id="1458" name="前のデータの影響を受ける…"/>
          <p:cNvGrpSpPr/>
          <p:nvPr/>
        </p:nvGrpSpPr>
        <p:grpSpPr>
          <a:xfrm>
            <a:off x="1037848" y="10951365"/>
            <a:ext cx="9742679" cy="2273300"/>
            <a:chOff x="0" y="0"/>
            <a:chExt cx="9742678" cy="2273299"/>
          </a:xfrm>
        </p:grpSpPr>
        <p:sp>
          <p:nvSpPr>
            <p:cNvPr id="1457" name="前のデータの影響を受ける…"/>
            <p:cNvSpPr txBox="1"/>
            <p:nvPr/>
          </p:nvSpPr>
          <p:spPr>
            <a:xfrm>
              <a:off x="50799" y="50799"/>
              <a:ext cx="9641080" cy="21717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6200"/>
              </a:pPr>
              <a:r>
                <a:t>前のデータの影響を受ける</a:t>
              </a:r>
            </a:p>
            <a:p>
              <a:pPr>
                <a:defRPr sz="6200"/>
              </a:pPr>
              <a:r>
                <a:t>(順番も関係あり)</a:t>
              </a:r>
            </a:p>
          </p:txBody>
        </p:sp>
        <p:pic>
          <p:nvPicPr>
            <p:cNvPr id="1456" name="前のデータの影響を受ける… 前のデータの影響を受ける(順番も関係あり)" descr="前のデータの影響を受ける… 前のデータの影響を受ける(順番も関係あり)"/>
            <p:cNvPicPr>
              <a:picLocks noChangeAspect="0"/>
            </p:cNvPicPr>
            <p:nvPr/>
          </p:nvPicPr>
          <p:blipFill>
            <a:blip r:embed="rId2">
              <a:extLst/>
            </a:blip>
            <a:stretch>
              <a:fillRect/>
            </a:stretch>
          </p:blipFill>
          <p:spPr>
            <a:xfrm>
              <a:off x="0" y="0"/>
              <a:ext cx="9742679" cy="2273300"/>
            </a:xfrm>
            <a:prstGeom prst="rect">
              <a:avLst/>
            </a:prstGeom>
            <a:effectLst/>
          </p:spPr>
        </p:pic>
      </p:grpSp>
      <p:sp>
        <p:nvSpPr>
          <p:cNvPr id="1459" name="この入力データの情報を持った中間の状態…"/>
          <p:cNvSpPr txBox="1"/>
          <p:nvPr/>
        </p:nvSpPr>
        <p:spPr>
          <a:xfrm>
            <a:off x="13996950" y="11838086"/>
            <a:ext cx="883537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latin typeface="+mn-lt"/>
                <a:ea typeface="+mn-ea"/>
                <a:cs typeface="+mn-cs"/>
                <a:sym typeface="ヒラギノ角ゴ ProN W3"/>
              </a:defRPr>
            </a:pPr>
            <a:r>
              <a:t>この入力データの情報を持った中間の状態</a:t>
            </a:r>
          </a:p>
          <a:p>
            <a:pPr>
              <a:defRPr sz="3400">
                <a:latin typeface="+mn-lt"/>
                <a:ea typeface="+mn-ea"/>
                <a:cs typeface="+mn-cs"/>
                <a:sym typeface="ヒラギノ角ゴ ProN W3"/>
              </a:defRPr>
            </a:pPr>
            <a:r>
              <a:t>(図の</a:t>
            </a:r>
            <a:r>
              <a:rPr>
                <a:latin typeface="Annai MN Regular"/>
                <a:ea typeface="Annai MN Regular"/>
                <a:cs typeface="Annai MN Regular"/>
                <a:sym typeface="Annai MN Regular"/>
              </a:rPr>
              <a:t>h</a:t>
            </a:r>
            <a:r>
              <a:t>)を隠れ状態(hidden state)と言います</a:t>
            </a:r>
          </a:p>
        </p:txBody>
      </p:sp>
      <p:sp>
        <p:nvSpPr>
          <p:cNvPr id="1460" name="model = Sequential()…"/>
          <p:cNvSpPr txBox="1"/>
          <p:nvPr/>
        </p:nvSpPr>
        <p:spPr>
          <a:xfrm>
            <a:off x="717868" y="347723"/>
            <a:ext cx="10281032" cy="3124200"/>
          </a:xfrm>
          <a:prstGeom prst="rect">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400">
                <a:solidFill>
                  <a:srgbClr val="FFFFFF"/>
                </a:solidFill>
                <a:latin typeface="+mn-lt"/>
                <a:ea typeface="+mn-ea"/>
                <a:cs typeface="+mn-cs"/>
                <a:sym typeface="ヒラギノ角ゴ ProN W3"/>
              </a:defRPr>
            </a:pPr>
            <a:r>
              <a:t>model = Sequential()</a:t>
            </a:r>
          </a:p>
          <a:p>
            <a:pPr algn="l">
              <a:defRPr sz="3400">
                <a:solidFill>
                  <a:srgbClr val="FFFFFF"/>
                </a:solidFill>
                <a:latin typeface="+mn-lt"/>
                <a:ea typeface="+mn-ea"/>
                <a:cs typeface="+mn-cs"/>
                <a:sym typeface="ヒラギノ角ゴ ProN W3"/>
              </a:defRPr>
            </a:pPr>
            <a:r>
              <a:t>model.add(SimpleRNN(2, input_shape=(3, 5), </a:t>
            </a:r>
          </a:p>
          <a:p>
            <a:pPr algn="l">
              <a:defRPr sz="3400">
                <a:solidFill>
                  <a:srgbClr val="FFFFFF"/>
                </a:solidFill>
                <a:latin typeface="+mn-lt"/>
                <a:ea typeface="+mn-ea"/>
                <a:cs typeface="+mn-cs"/>
                <a:sym typeface="ヒラギノ角ゴ ProN W3"/>
              </a:defRPr>
            </a:pPr>
            <a:r>
              <a:t>　　　　　　　　　　　　return_sequence=True)</a:t>
            </a:r>
          </a:p>
          <a:p>
            <a:pPr algn="l">
              <a:defRPr sz="3400">
                <a:solidFill>
                  <a:srgbClr val="FFFFFF"/>
                </a:solidFill>
                <a:latin typeface="+mn-lt"/>
                <a:ea typeface="+mn-ea"/>
                <a:cs typeface="+mn-cs"/>
                <a:sym typeface="ヒラギノ角ゴ ProN W3"/>
              </a:defRPr>
            </a:pPr>
            <a:r>
              <a:t>model.add(Dense(1,activation=“sigmoid”))</a:t>
            </a:r>
          </a:p>
          <a:p>
            <a:pPr algn="l">
              <a:defRPr sz="3400">
                <a:solidFill>
                  <a:srgbClr val="FFFFFF"/>
                </a:solidFill>
                <a:latin typeface="+mn-lt"/>
                <a:ea typeface="+mn-ea"/>
                <a:cs typeface="+mn-cs"/>
                <a:sym typeface="ヒラギノ角ゴ ProN W3"/>
              </a:defRPr>
            </a:pPr>
            <a:r>
              <a:t>model.summary()</a:t>
            </a:r>
          </a:p>
        </p:txBody>
      </p:sp>
      <p:sp>
        <p:nvSpPr>
          <p:cNvPr id="1461" name="RNNの推論…"/>
          <p:cNvSpPr txBox="1"/>
          <p:nvPr/>
        </p:nvSpPr>
        <p:spPr>
          <a:xfrm>
            <a:off x="18746004" y="691019"/>
            <a:ext cx="4034220" cy="1924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700"/>
            </a:pPr>
            <a:r>
              <a:t>RNNの推論</a:t>
            </a:r>
          </a:p>
          <a:p>
            <a:pPr>
              <a:defRPr sz="5700"/>
            </a:pPr>
            <a:r>
              <a:t>のイメージ</a:t>
            </a:r>
          </a:p>
        </p:txBody>
      </p:sp>
      <p:sp>
        <p:nvSpPr>
          <p:cNvPr id="1462" name="スライド番号"/>
          <p:cNvSpPr txBox="1"/>
          <p:nvPr>
            <p:ph type="sldNum" sz="quarter" idx="2"/>
          </p:nvPr>
        </p:nvSpPr>
        <p:spPr>
          <a:xfrm>
            <a:off x="23318833" y="12972811"/>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4"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465"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466" name="RNN のテキスト分類のイメージ"/>
          <p:cNvSpPr txBox="1"/>
          <p:nvPr/>
        </p:nvSpPr>
        <p:spPr>
          <a:xfrm>
            <a:off x="7221893" y="415919"/>
            <a:ext cx="9940214" cy="781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defRPr>
            </a:lvl1pPr>
          </a:lstStyle>
          <a:p>
            <a:pPr/>
            <a:r>
              <a:t>RNN のテキスト分類のイメージ</a:t>
            </a:r>
          </a:p>
        </p:txBody>
      </p:sp>
      <p:grpSp>
        <p:nvGrpSpPr>
          <p:cNvPr id="1471" name="グループ"/>
          <p:cNvGrpSpPr/>
          <p:nvPr/>
        </p:nvGrpSpPr>
        <p:grpSpPr>
          <a:xfrm>
            <a:off x="284316" y="6769879"/>
            <a:ext cx="9129310" cy="3072611"/>
            <a:chOff x="0" y="0"/>
            <a:chExt cx="9129309" cy="3072610"/>
          </a:xfrm>
        </p:grpSpPr>
        <p:sp>
          <p:nvSpPr>
            <p:cNvPr id="1467" name="「私 は 嬉しい」…"/>
            <p:cNvSpPr txBox="1"/>
            <p:nvPr/>
          </p:nvSpPr>
          <p:spPr>
            <a:xfrm>
              <a:off x="0" y="608281"/>
              <a:ext cx="6007100" cy="2457451"/>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300"/>
              </a:pPr>
              <a:r>
                <a:t>「私　は　嬉しい」</a:t>
              </a:r>
            </a:p>
            <a:p>
              <a:pPr algn="l">
                <a:defRPr sz="3300"/>
              </a:pPr>
              <a:r>
                <a:t>「彼女　は　泣いている」</a:t>
              </a:r>
            </a:p>
            <a:p>
              <a:pPr algn="l">
                <a:defRPr sz="3300"/>
              </a:pPr>
              <a:r>
                <a:t>「彼　の　友達　が　笑った」</a:t>
              </a:r>
            </a:p>
            <a:p>
              <a:pPr algn="l">
                <a:defRPr sz="3300"/>
              </a:pPr>
              <a:r>
                <a:t>　　　　　　：　</a:t>
              </a:r>
            </a:p>
          </p:txBody>
        </p:sp>
        <p:sp>
          <p:nvSpPr>
            <p:cNvPr id="1468" name="ポジティブ(1)…"/>
            <p:cNvSpPr txBox="1"/>
            <p:nvPr/>
          </p:nvSpPr>
          <p:spPr>
            <a:xfrm>
              <a:off x="6255400" y="615160"/>
              <a:ext cx="2873910" cy="2457451"/>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300"/>
              </a:pPr>
              <a:r>
                <a:t>ポジティブ(1)</a:t>
              </a:r>
            </a:p>
            <a:p>
              <a:pPr algn="l">
                <a:defRPr sz="3300"/>
              </a:pPr>
              <a:r>
                <a:t>ネガティブ(0)</a:t>
              </a:r>
            </a:p>
            <a:p>
              <a:pPr algn="l">
                <a:defRPr sz="3300"/>
              </a:pPr>
              <a:r>
                <a:t>ポジティブ(1)</a:t>
              </a:r>
            </a:p>
            <a:p>
              <a:pPr algn="l">
                <a:defRPr sz="3300"/>
              </a:pPr>
              <a:r>
                <a:t>　　：</a:t>
              </a:r>
            </a:p>
          </p:txBody>
        </p:sp>
        <p:sp>
          <p:nvSpPr>
            <p:cNvPr id="1469" name="学習データ"/>
            <p:cNvSpPr txBox="1"/>
            <p:nvPr/>
          </p:nvSpPr>
          <p:spPr>
            <a:xfrm>
              <a:off x="1993899" y="-1"/>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学習データ</a:t>
              </a:r>
            </a:p>
          </p:txBody>
        </p:sp>
        <p:sp>
          <p:nvSpPr>
            <p:cNvPr id="1470" name="正解データ"/>
            <p:cNvSpPr txBox="1"/>
            <p:nvPr/>
          </p:nvSpPr>
          <p:spPr>
            <a:xfrm>
              <a:off x="6682705" y="-1"/>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正解データ</a:t>
              </a:r>
            </a:p>
          </p:txBody>
        </p:sp>
      </p:grpSp>
      <p:sp>
        <p:nvSpPr>
          <p:cNvPr id="1472" name="テキストのポジネガ分類…"/>
          <p:cNvSpPr txBox="1"/>
          <p:nvPr/>
        </p:nvSpPr>
        <p:spPr>
          <a:xfrm>
            <a:off x="1250381" y="3177877"/>
            <a:ext cx="10302952"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テキストのポジネガ分類</a:t>
            </a:r>
          </a:p>
          <a:p>
            <a:pPr>
              <a:defRPr sz="3800"/>
            </a:pPr>
            <a:r>
              <a:t>：文を理解してポジティブorネガティブを分類</a:t>
            </a:r>
          </a:p>
        </p:txBody>
      </p:sp>
      <p:sp>
        <p:nvSpPr>
          <p:cNvPr id="1473" name="スライド番号"/>
          <p:cNvSpPr txBox="1"/>
          <p:nvPr>
            <p:ph type="sldNum" sz="quarter" idx="2"/>
          </p:nvPr>
        </p:nvSpPr>
        <p:spPr>
          <a:xfrm>
            <a:off x="23535211" y="13026905"/>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5" name="スクリーンショット 2023-12-24 2.13.03.png" descr="スクリーンショット 2023-12-24 2.13.03.png"/>
          <p:cNvPicPr>
            <a:picLocks noChangeAspect="1"/>
          </p:cNvPicPr>
          <p:nvPr/>
        </p:nvPicPr>
        <p:blipFill>
          <a:blip r:embed="rId2">
            <a:extLst/>
          </a:blip>
          <a:srcRect l="0" t="0" r="0" b="0"/>
          <a:stretch>
            <a:fillRect/>
          </a:stretch>
        </p:blipFill>
        <p:spPr>
          <a:xfrm>
            <a:off x="13515244" y="1810670"/>
            <a:ext cx="9429751" cy="4629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1"/>
                </a:lnTo>
                <a:lnTo>
                  <a:pt x="0" y="21600"/>
                </a:lnTo>
                <a:lnTo>
                  <a:pt x="10800" y="21600"/>
                </a:lnTo>
                <a:lnTo>
                  <a:pt x="21600" y="21600"/>
                </a:lnTo>
                <a:lnTo>
                  <a:pt x="21600" y="10801"/>
                </a:lnTo>
                <a:lnTo>
                  <a:pt x="21600" y="0"/>
                </a:lnTo>
                <a:lnTo>
                  <a:pt x="10800" y="0"/>
                </a:lnTo>
                <a:lnTo>
                  <a:pt x="0" y="0"/>
                </a:lnTo>
                <a:close/>
                <a:moveTo>
                  <a:pt x="12628" y="4540"/>
                </a:moveTo>
                <a:cubicBezTo>
                  <a:pt x="12637" y="4557"/>
                  <a:pt x="12629" y="4652"/>
                  <a:pt x="12610" y="4766"/>
                </a:cubicBezTo>
                <a:cubicBezTo>
                  <a:pt x="12558" y="5082"/>
                  <a:pt x="12537" y="5505"/>
                  <a:pt x="12549" y="6020"/>
                </a:cubicBezTo>
                <a:cubicBezTo>
                  <a:pt x="12555" y="6274"/>
                  <a:pt x="12563" y="6511"/>
                  <a:pt x="12568" y="6549"/>
                </a:cubicBezTo>
                <a:cubicBezTo>
                  <a:pt x="12578" y="6626"/>
                  <a:pt x="12538" y="6766"/>
                  <a:pt x="12522" y="6712"/>
                </a:cubicBezTo>
                <a:cubicBezTo>
                  <a:pt x="12502" y="6647"/>
                  <a:pt x="12462" y="5902"/>
                  <a:pt x="12452" y="5398"/>
                </a:cubicBezTo>
                <a:lnTo>
                  <a:pt x="12440" y="4883"/>
                </a:lnTo>
                <a:lnTo>
                  <a:pt x="12527" y="4698"/>
                </a:lnTo>
                <a:cubicBezTo>
                  <a:pt x="12578" y="4589"/>
                  <a:pt x="12620" y="4523"/>
                  <a:pt x="12628" y="4540"/>
                </a:cubicBezTo>
                <a:close/>
                <a:moveTo>
                  <a:pt x="12380" y="5159"/>
                </a:moveTo>
                <a:cubicBezTo>
                  <a:pt x="12389" y="5170"/>
                  <a:pt x="12396" y="5287"/>
                  <a:pt x="12396" y="5420"/>
                </a:cubicBezTo>
                <a:cubicBezTo>
                  <a:pt x="12396" y="5707"/>
                  <a:pt x="12423" y="6290"/>
                  <a:pt x="12453" y="6636"/>
                </a:cubicBezTo>
                <a:cubicBezTo>
                  <a:pt x="12464" y="6773"/>
                  <a:pt x="12469" y="6897"/>
                  <a:pt x="12463" y="6911"/>
                </a:cubicBezTo>
                <a:cubicBezTo>
                  <a:pt x="12457" y="6924"/>
                  <a:pt x="12418" y="6864"/>
                  <a:pt x="12376" y="6777"/>
                </a:cubicBezTo>
                <a:cubicBezTo>
                  <a:pt x="12284" y="6586"/>
                  <a:pt x="12213" y="6283"/>
                  <a:pt x="12215" y="6092"/>
                </a:cubicBezTo>
                <a:cubicBezTo>
                  <a:pt x="12217" y="5842"/>
                  <a:pt x="12346" y="5116"/>
                  <a:pt x="12380" y="5159"/>
                </a:cubicBezTo>
                <a:close/>
              </a:path>
            </a:pathLst>
          </a:custGeom>
          <a:ln w="12700">
            <a:miter lim="400000"/>
          </a:ln>
        </p:spPr>
      </p:pic>
      <p:sp>
        <p:nvSpPr>
          <p:cNvPr id="1476"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477"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478" name="RNN のテキスト分類のイメージ"/>
          <p:cNvSpPr txBox="1"/>
          <p:nvPr/>
        </p:nvSpPr>
        <p:spPr>
          <a:xfrm>
            <a:off x="7221893" y="415919"/>
            <a:ext cx="9940214" cy="781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defRPr>
            </a:lvl1pPr>
          </a:lstStyle>
          <a:p>
            <a:pPr/>
            <a:r>
              <a:t>RNN のテキスト分類のイメージ</a:t>
            </a:r>
          </a:p>
        </p:txBody>
      </p:sp>
      <p:grpSp>
        <p:nvGrpSpPr>
          <p:cNvPr id="1495" name="グループ"/>
          <p:cNvGrpSpPr/>
          <p:nvPr/>
        </p:nvGrpSpPr>
        <p:grpSpPr>
          <a:xfrm>
            <a:off x="9909390" y="6672939"/>
            <a:ext cx="14468478" cy="4732404"/>
            <a:chOff x="0" y="0"/>
            <a:chExt cx="14468476" cy="4732403"/>
          </a:xfrm>
        </p:grpSpPr>
        <p:sp>
          <p:nvSpPr>
            <p:cNvPr id="1479" name="四角形"/>
            <p:cNvSpPr/>
            <p:nvPr/>
          </p:nvSpPr>
          <p:spPr>
            <a:xfrm>
              <a:off x="4077642" y="0"/>
              <a:ext cx="6323721" cy="4732404"/>
            </a:xfrm>
            <a:prstGeom prst="rect">
              <a:avLst/>
            </a:prstGeom>
            <a:solidFill>
              <a:schemeClr val="accent1">
                <a:lumOff val="16847"/>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80" name="角丸四角形"/>
            <p:cNvSpPr/>
            <p:nvPr/>
          </p:nvSpPr>
          <p:spPr>
            <a:xfrm>
              <a:off x="4802985" y="275830"/>
              <a:ext cx="2284217" cy="946561"/>
            </a:xfrm>
            <a:prstGeom prst="roundRect">
              <a:avLst>
                <a:gd name="adj" fmla="val 20126"/>
              </a:avLst>
            </a:prstGeom>
            <a:solidFill>
              <a:schemeClr val="accent4">
                <a:hueOff val="-1081314"/>
                <a:satOff val="4338"/>
                <a:lumOff val="-8931"/>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81" name="RNNセル"/>
            <p:cNvSpPr txBox="1"/>
            <p:nvPr/>
          </p:nvSpPr>
          <p:spPr>
            <a:xfrm>
              <a:off x="5046885" y="507810"/>
              <a:ext cx="179641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defRPr>
              </a:lvl1pPr>
            </a:lstStyle>
            <a:p>
              <a:pPr/>
              <a:r>
                <a:t>RNNセル</a:t>
              </a:r>
            </a:p>
          </p:txBody>
        </p:sp>
        <p:sp>
          <p:nvSpPr>
            <p:cNvPr id="1482" name="角丸四角形"/>
            <p:cNvSpPr/>
            <p:nvPr/>
          </p:nvSpPr>
          <p:spPr>
            <a:xfrm>
              <a:off x="4802985" y="1892921"/>
              <a:ext cx="2284217" cy="946561"/>
            </a:xfrm>
            <a:prstGeom prst="roundRect">
              <a:avLst>
                <a:gd name="adj" fmla="val 20126"/>
              </a:avLst>
            </a:prstGeom>
            <a:solidFill>
              <a:schemeClr val="accent4">
                <a:hueOff val="-1081314"/>
                <a:satOff val="4338"/>
                <a:lumOff val="-8931"/>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83" name="RNNセル"/>
            <p:cNvSpPr txBox="1"/>
            <p:nvPr/>
          </p:nvSpPr>
          <p:spPr>
            <a:xfrm>
              <a:off x="5046885" y="2124901"/>
              <a:ext cx="179641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defRPr>
              </a:lvl1pPr>
            </a:lstStyle>
            <a:p>
              <a:pPr/>
              <a:r>
                <a:t>RNNセル</a:t>
              </a:r>
            </a:p>
          </p:txBody>
        </p:sp>
        <p:sp>
          <p:nvSpPr>
            <p:cNvPr id="1484" name="角丸四角形"/>
            <p:cNvSpPr/>
            <p:nvPr/>
          </p:nvSpPr>
          <p:spPr>
            <a:xfrm>
              <a:off x="4802985" y="3510012"/>
              <a:ext cx="2284217" cy="946561"/>
            </a:xfrm>
            <a:prstGeom prst="roundRect">
              <a:avLst>
                <a:gd name="adj" fmla="val 20126"/>
              </a:avLst>
            </a:prstGeom>
            <a:solidFill>
              <a:schemeClr val="accent4">
                <a:hueOff val="-1081314"/>
                <a:satOff val="4338"/>
                <a:lumOff val="-8931"/>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85" name="RNNセル"/>
            <p:cNvSpPr txBox="1"/>
            <p:nvPr/>
          </p:nvSpPr>
          <p:spPr>
            <a:xfrm>
              <a:off x="5046885" y="3741992"/>
              <a:ext cx="179641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defRPr>
              </a:lvl1pPr>
            </a:lstStyle>
            <a:p>
              <a:pPr/>
              <a:r>
                <a:t>RNNセル</a:t>
              </a:r>
            </a:p>
          </p:txBody>
        </p:sp>
        <p:sp>
          <p:nvSpPr>
            <p:cNvPr id="1486" name="私 (の数値表現)→"/>
            <p:cNvSpPr txBox="1"/>
            <p:nvPr/>
          </p:nvSpPr>
          <p:spPr>
            <a:xfrm>
              <a:off x="826425" y="494052"/>
              <a:ext cx="3527871" cy="527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私 (の数値表現)→</a:t>
              </a:r>
            </a:p>
          </p:txBody>
        </p:sp>
        <p:sp>
          <p:nvSpPr>
            <p:cNvPr id="1487" name="は (の数値表現)→"/>
            <p:cNvSpPr txBox="1"/>
            <p:nvPr/>
          </p:nvSpPr>
          <p:spPr>
            <a:xfrm>
              <a:off x="826425" y="2102677"/>
              <a:ext cx="3527871" cy="527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は (の数値表現)→</a:t>
              </a:r>
            </a:p>
          </p:txBody>
        </p:sp>
        <p:sp>
          <p:nvSpPr>
            <p:cNvPr id="1488" name="嬉しい (の数値表現)→"/>
            <p:cNvSpPr txBox="1"/>
            <p:nvPr/>
          </p:nvSpPr>
          <p:spPr>
            <a:xfrm>
              <a:off x="0" y="3715237"/>
              <a:ext cx="4366070" cy="527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嬉しい (の数値表現)→</a:t>
              </a:r>
            </a:p>
          </p:txBody>
        </p:sp>
        <p:sp>
          <p:nvSpPr>
            <p:cNvPr id="1489" name="矢印"/>
            <p:cNvSpPr/>
            <p:nvPr/>
          </p:nvSpPr>
          <p:spPr>
            <a:xfrm flipH="1" rot="16200000">
              <a:off x="5687509" y="1297044"/>
              <a:ext cx="515168" cy="521225"/>
            </a:xfrm>
            <a:prstGeom prst="rightArrow">
              <a:avLst>
                <a:gd name="adj1" fmla="val 32000"/>
                <a:gd name="adj2" fmla="val 64753"/>
              </a:avLst>
            </a:prstGeom>
            <a:solidFill>
              <a:schemeClr val="accent6">
                <a:satOff val="-15798"/>
                <a:lumOff val="-17517"/>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90" name="矢印"/>
            <p:cNvSpPr/>
            <p:nvPr/>
          </p:nvSpPr>
          <p:spPr>
            <a:xfrm flipH="1" rot="16200000">
              <a:off x="5687509" y="2939112"/>
              <a:ext cx="515168" cy="521225"/>
            </a:xfrm>
            <a:prstGeom prst="rightArrow">
              <a:avLst>
                <a:gd name="adj1" fmla="val 32000"/>
                <a:gd name="adj2" fmla="val 64753"/>
              </a:avLst>
            </a:prstGeom>
            <a:solidFill>
              <a:schemeClr val="accent6">
                <a:satOff val="-15798"/>
                <a:lumOff val="-17517"/>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91" name="“私” の情報を記憶"/>
            <p:cNvSpPr txBox="1"/>
            <p:nvPr/>
          </p:nvSpPr>
          <p:spPr>
            <a:xfrm>
              <a:off x="6691467" y="1329056"/>
              <a:ext cx="3057602"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“私” の情報を記憶</a:t>
              </a:r>
            </a:p>
          </p:txBody>
        </p:sp>
        <p:sp>
          <p:nvSpPr>
            <p:cNvPr id="1492" name="“私は” の情報を記憶"/>
            <p:cNvSpPr txBox="1"/>
            <p:nvPr/>
          </p:nvSpPr>
          <p:spPr>
            <a:xfrm>
              <a:off x="6513667" y="2946147"/>
              <a:ext cx="3413202"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“私は” の情報を記憶</a:t>
              </a:r>
            </a:p>
          </p:txBody>
        </p:sp>
        <p:sp>
          <p:nvSpPr>
            <p:cNvPr id="1493" name="矢印"/>
            <p:cNvSpPr/>
            <p:nvPr/>
          </p:nvSpPr>
          <p:spPr>
            <a:xfrm>
              <a:off x="7524117" y="3626003"/>
              <a:ext cx="4060716" cy="714581"/>
            </a:xfrm>
            <a:prstGeom prst="rightArrow">
              <a:avLst>
                <a:gd name="adj1" fmla="val 32000"/>
                <a:gd name="adj2" fmla="val 113408"/>
              </a:avLst>
            </a:prstGeom>
            <a:solidFill>
              <a:srgbClr val="000000"/>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494" name="ポジティブ(1)"/>
            <p:cNvSpPr txBox="1"/>
            <p:nvPr/>
          </p:nvSpPr>
          <p:spPr>
            <a:xfrm>
              <a:off x="11741659" y="3741993"/>
              <a:ext cx="272681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ポジティブ(1) </a:t>
              </a:r>
            </a:p>
          </p:txBody>
        </p:sp>
      </p:grpSp>
      <p:grpSp>
        <p:nvGrpSpPr>
          <p:cNvPr id="1500" name="グループ"/>
          <p:cNvGrpSpPr/>
          <p:nvPr/>
        </p:nvGrpSpPr>
        <p:grpSpPr>
          <a:xfrm>
            <a:off x="284316" y="6769879"/>
            <a:ext cx="9129310" cy="3072611"/>
            <a:chOff x="0" y="0"/>
            <a:chExt cx="9129309" cy="3072610"/>
          </a:xfrm>
        </p:grpSpPr>
        <p:sp>
          <p:nvSpPr>
            <p:cNvPr id="1496" name="「私 は 嬉しい」…"/>
            <p:cNvSpPr txBox="1"/>
            <p:nvPr/>
          </p:nvSpPr>
          <p:spPr>
            <a:xfrm>
              <a:off x="0" y="608281"/>
              <a:ext cx="6007100" cy="2457451"/>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300"/>
              </a:pPr>
              <a:r>
                <a:t>「私　は　嬉しい」</a:t>
              </a:r>
            </a:p>
            <a:p>
              <a:pPr algn="l">
                <a:defRPr sz="3300"/>
              </a:pPr>
              <a:r>
                <a:t>「彼女　は　泣いている」</a:t>
              </a:r>
            </a:p>
            <a:p>
              <a:pPr algn="l">
                <a:defRPr sz="3300"/>
              </a:pPr>
              <a:r>
                <a:t>「彼　の　友達　が　笑った」</a:t>
              </a:r>
            </a:p>
            <a:p>
              <a:pPr algn="l">
                <a:defRPr sz="3300"/>
              </a:pPr>
              <a:r>
                <a:t>　　　　　　：　</a:t>
              </a:r>
            </a:p>
          </p:txBody>
        </p:sp>
        <p:sp>
          <p:nvSpPr>
            <p:cNvPr id="1497" name="ポジティブ(1)…"/>
            <p:cNvSpPr txBox="1"/>
            <p:nvPr/>
          </p:nvSpPr>
          <p:spPr>
            <a:xfrm>
              <a:off x="6255400" y="615160"/>
              <a:ext cx="2873910" cy="2457451"/>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300"/>
              </a:pPr>
              <a:r>
                <a:t>ポジティブ(1)</a:t>
              </a:r>
            </a:p>
            <a:p>
              <a:pPr algn="l">
                <a:defRPr sz="3300"/>
              </a:pPr>
              <a:r>
                <a:t>ネガティブ(0)</a:t>
              </a:r>
            </a:p>
            <a:p>
              <a:pPr algn="l">
                <a:defRPr sz="3300"/>
              </a:pPr>
              <a:r>
                <a:t>ポジティブ(1)</a:t>
              </a:r>
            </a:p>
            <a:p>
              <a:pPr algn="l">
                <a:defRPr sz="3300"/>
              </a:pPr>
              <a:r>
                <a:t>　　：</a:t>
              </a:r>
            </a:p>
          </p:txBody>
        </p:sp>
        <p:sp>
          <p:nvSpPr>
            <p:cNvPr id="1498" name="学習データ"/>
            <p:cNvSpPr txBox="1"/>
            <p:nvPr/>
          </p:nvSpPr>
          <p:spPr>
            <a:xfrm>
              <a:off x="1993899" y="-1"/>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学習データ</a:t>
              </a:r>
            </a:p>
          </p:txBody>
        </p:sp>
        <p:sp>
          <p:nvSpPr>
            <p:cNvPr id="1499" name="正解データ"/>
            <p:cNvSpPr txBox="1"/>
            <p:nvPr/>
          </p:nvSpPr>
          <p:spPr>
            <a:xfrm>
              <a:off x="6682705" y="-1"/>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正解データ</a:t>
              </a:r>
            </a:p>
          </p:txBody>
        </p:sp>
      </p:grpSp>
      <p:sp>
        <p:nvSpPr>
          <p:cNvPr id="1501" name="テキストのポジネガ分類…"/>
          <p:cNvSpPr txBox="1"/>
          <p:nvPr/>
        </p:nvSpPr>
        <p:spPr>
          <a:xfrm>
            <a:off x="1250381" y="3177877"/>
            <a:ext cx="10302952"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テキストのポジネガ分類</a:t>
            </a:r>
          </a:p>
          <a:p>
            <a:pPr>
              <a:defRPr sz="3800"/>
            </a:pPr>
            <a:r>
              <a:t>：文を理解してポジティブorネガティブを分類</a:t>
            </a:r>
          </a:p>
        </p:txBody>
      </p:sp>
      <p:sp>
        <p:nvSpPr>
          <p:cNvPr id="1502" name="四角形"/>
          <p:cNvSpPr/>
          <p:nvPr/>
        </p:nvSpPr>
        <p:spPr>
          <a:xfrm>
            <a:off x="13736904" y="1810670"/>
            <a:ext cx="4305301" cy="1443504"/>
          </a:xfrm>
          <a:prstGeom prst="rect">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03" name="四角形"/>
          <p:cNvSpPr/>
          <p:nvPr/>
        </p:nvSpPr>
        <p:spPr>
          <a:xfrm>
            <a:off x="20944304" y="1955136"/>
            <a:ext cx="3081569" cy="1443504"/>
          </a:xfrm>
          <a:prstGeom prst="rect">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pic>
        <p:nvPicPr>
          <p:cNvPr id="1504" name="スクリーンショット 2023-12-24 2.17.07.png" descr="スクリーンショット 2023-12-24 2.17.07.png"/>
          <p:cNvPicPr>
            <a:picLocks noChangeAspect="1"/>
          </p:cNvPicPr>
          <p:nvPr/>
        </p:nvPicPr>
        <p:blipFill>
          <a:blip r:embed="rId3">
            <a:extLst/>
          </a:blip>
          <a:srcRect l="6449" t="2594" r="32" b="5290"/>
          <a:stretch>
            <a:fillRect/>
          </a:stretch>
        </p:blipFill>
        <p:spPr>
          <a:xfrm>
            <a:off x="17831901" y="1710727"/>
            <a:ext cx="1285489" cy="1649843"/>
          </a:xfrm>
          <a:custGeom>
            <a:avLst/>
            <a:gdLst/>
            <a:ahLst/>
            <a:cxnLst>
              <a:cxn ang="0">
                <a:pos x="wd2" y="hd2"/>
              </a:cxn>
              <a:cxn ang="5400000">
                <a:pos x="wd2" y="hd2"/>
              </a:cxn>
              <a:cxn ang="10800000">
                <a:pos x="wd2" y="hd2"/>
              </a:cxn>
              <a:cxn ang="16200000">
                <a:pos x="wd2" y="hd2"/>
              </a:cxn>
            </a:cxnLst>
            <a:rect l="0" t="0" r="r" b="b"/>
            <a:pathLst>
              <a:path w="21357" h="21584" fill="norm" stroke="1" extrusionOk="0">
                <a:moveTo>
                  <a:pt x="3937" y="0"/>
                </a:moveTo>
                <a:cubicBezTo>
                  <a:pt x="2747" y="8"/>
                  <a:pt x="1576" y="173"/>
                  <a:pt x="785" y="499"/>
                </a:cubicBezTo>
                <a:cubicBezTo>
                  <a:pt x="271" y="710"/>
                  <a:pt x="3" y="964"/>
                  <a:pt x="0" y="1236"/>
                </a:cubicBezTo>
                <a:cubicBezTo>
                  <a:pt x="-1" y="1327"/>
                  <a:pt x="28" y="1422"/>
                  <a:pt x="86" y="1516"/>
                </a:cubicBezTo>
                <a:cubicBezTo>
                  <a:pt x="208" y="1716"/>
                  <a:pt x="418" y="1844"/>
                  <a:pt x="904" y="2030"/>
                </a:cubicBezTo>
                <a:cubicBezTo>
                  <a:pt x="1363" y="2207"/>
                  <a:pt x="1753" y="2297"/>
                  <a:pt x="2506" y="2404"/>
                </a:cubicBezTo>
                <a:cubicBezTo>
                  <a:pt x="3286" y="2515"/>
                  <a:pt x="4751" y="2517"/>
                  <a:pt x="5572" y="2404"/>
                </a:cubicBezTo>
                <a:cubicBezTo>
                  <a:pt x="6865" y="2226"/>
                  <a:pt x="7662" y="1921"/>
                  <a:pt x="8025" y="1470"/>
                </a:cubicBezTo>
                <a:cubicBezTo>
                  <a:pt x="8076" y="1405"/>
                  <a:pt x="8084" y="1408"/>
                  <a:pt x="8223" y="1527"/>
                </a:cubicBezTo>
                <a:cubicBezTo>
                  <a:pt x="9325" y="2476"/>
                  <a:pt x="12129" y="4890"/>
                  <a:pt x="12489" y="5198"/>
                </a:cubicBezTo>
                <a:cubicBezTo>
                  <a:pt x="12748" y="5419"/>
                  <a:pt x="12949" y="5614"/>
                  <a:pt x="12931" y="5629"/>
                </a:cubicBezTo>
                <a:cubicBezTo>
                  <a:pt x="12912" y="5643"/>
                  <a:pt x="12728" y="5624"/>
                  <a:pt x="12522" y="5587"/>
                </a:cubicBezTo>
                <a:cubicBezTo>
                  <a:pt x="12316" y="5550"/>
                  <a:pt x="11854" y="5467"/>
                  <a:pt x="11500" y="5405"/>
                </a:cubicBezTo>
                <a:cubicBezTo>
                  <a:pt x="11145" y="5344"/>
                  <a:pt x="10649" y="5259"/>
                  <a:pt x="10392" y="5213"/>
                </a:cubicBezTo>
                <a:cubicBezTo>
                  <a:pt x="9976" y="5139"/>
                  <a:pt x="8742" y="4927"/>
                  <a:pt x="8361" y="4865"/>
                </a:cubicBezTo>
                <a:cubicBezTo>
                  <a:pt x="8255" y="4848"/>
                  <a:pt x="8197" y="4809"/>
                  <a:pt x="8144" y="4720"/>
                </a:cubicBezTo>
                <a:cubicBezTo>
                  <a:pt x="7916" y="4343"/>
                  <a:pt x="7055" y="4005"/>
                  <a:pt x="5902" y="3832"/>
                </a:cubicBezTo>
                <a:cubicBezTo>
                  <a:pt x="5172" y="3723"/>
                  <a:pt x="3667" y="3696"/>
                  <a:pt x="2908" y="3780"/>
                </a:cubicBezTo>
                <a:cubicBezTo>
                  <a:pt x="1174" y="3973"/>
                  <a:pt x="172" y="4409"/>
                  <a:pt x="172" y="4969"/>
                </a:cubicBezTo>
                <a:cubicBezTo>
                  <a:pt x="172" y="5713"/>
                  <a:pt x="2087" y="6259"/>
                  <a:pt x="4504" y="6200"/>
                </a:cubicBezTo>
                <a:cubicBezTo>
                  <a:pt x="6372" y="6154"/>
                  <a:pt x="7771" y="5777"/>
                  <a:pt x="8130" y="5224"/>
                </a:cubicBezTo>
                <a:cubicBezTo>
                  <a:pt x="8192" y="5128"/>
                  <a:pt x="8232" y="5097"/>
                  <a:pt x="8269" y="5120"/>
                </a:cubicBezTo>
                <a:cubicBezTo>
                  <a:pt x="8298" y="5138"/>
                  <a:pt x="8652" y="5349"/>
                  <a:pt x="9053" y="5587"/>
                </a:cubicBezTo>
                <a:cubicBezTo>
                  <a:pt x="9455" y="5825"/>
                  <a:pt x="10295" y="6326"/>
                  <a:pt x="10919" y="6698"/>
                </a:cubicBezTo>
                <a:cubicBezTo>
                  <a:pt x="11544" y="7071"/>
                  <a:pt x="12285" y="7510"/>
                  <a:pt x="12561" y="7674"/>
                </a:cubicBezTo>
                <a:cubicBezTo>
                  <a:pt x="12837" y="7838"/>
                  <a:pt x="13042" y="7982"/>
                  <a:pt x="13023" y="7996"/>
                </a:cubicBezTo>
                <a:cubicBezTo>
                  <a:pt x="13003" y="8011"/>
                  <a:pt x="12610" y="8061"/>
                  <a:pt x="12146" y="8110"/>
                </a:cubicBezTo>
                <a:cubicBezTo>
                  <a:pt x="11359" y="8194"/>
                  <a:pt x="10880" y="8246"/>
                  <a:pt x="8955" y="8458"/>
                </a:cubicBezTo>
                <a:lnTo>
                  <a:pt x="8209" y="8541"/>
                </a:lnTo>
                <a:lnTo>
                  <a:pt x="8124" y="8411"/>
                </a:lnTo>
                <a:cubicBezTo>
                  <a:pt x="7870" y="8021"/>
                  <a:pt x="6957" y="7691"/>
                  <a:pt x="5658" y="7518"/>
                </a:cubicBezTo>
                <a:cubicBezTo>
                  <a:pt x="5097" y="7444"/>
                  <a:pt x="3450" y="7431"/>
                  <a:pt x="2862" y="7498"/>
                </a:cubicBezTo>
                <a:cubicBezTo>
                  <a:pt x="1555" y="7645"/>
                  <a:pt x="443" y="8046"/>
                  <a:pt x="231" y="8443"/>
                </a:cubicBezTo>
                <a:cubicBezTo>
                  <a:pt x="-158" y="9171"/>
                  <a:pt x="1261" y="9805"/>
                  <a:pt x="3528" y="9917"/>
                </a:cubicBezTo>
                <a:cubicBezTo>
                  <a:pt x="4213" y="9951"/>
                  <a:pt x="5265" y="9919"/>
                  <a:pt x="5724" y="9850"/>
                </a:cubicBezTo>
                <a:cubicBezTo>
                  <a:pt x="6639" y="9712"/>
                  <a:pt x="7240" y="9544"/>
                  <a:pt x="7689" y="9310"/>
                </a:cubicBezTo>
                <a:cubicBezTo>
                  <a:pt x="7920" y="9189"/>
                  <a:pt x="8170" y="8967"/>
                  <a:pt x="8170" y="8879"/>
                </a:cubicBezTo>
                <a:cubicBezTo>
                  <a:pt x="8170" y="8796"/>
                  <a:pt x="8258" y="8805"/>
                  <a:pt x="8664" y="8936"/>
                </a:cubicBezTo>
                <a:cubicBezTo>
                  <a:pt x="9575" y="9230"/>
                  <a:pt x="10905" y="9656"/>
                  <a:pt x="11856" y="9959"/>
                </a:cubicBezTo>
                <a:cubicBezTo>
                  <a:pt x="12406" y="10134"/>
                  <a:pt x="12883" y="10298"/>
                  <a:pt x="12917" y="10322"/>
                </a:cubicBezTo>
                <a:cubicBezTo>
                  <a:pt x="12969" y="10359"/>
                  <a:pt x="12570" y="10532"/>
                  <a:pt x="10610" y="11303"/>
                </a:cubicBezTo>
                <a:lnTo>
                  <a:pt x="8236" y="12233"/>
                </a:lnTo>
                <a:lnTo>
                  <a:pt x="8124" y="12119"/>
                </a:lnTo>
                <a:cubicBezTo>
                  <a:pt x="7629" y="11599"/>
                  <a:pt x="6607" y="11296"/>
                  <a:pt x="4899" y="11174"/>
                </a:cubicBezTo>
                <a:cubicBezTo>
                  <a:pt x="2941" y="11033"/>
                  <a:pt x="661" y="11500"/>
                  <a:pt x="257" y="12124"/>
                </a:cubicBezTo>
                <a:cubicBezTo>
                  <a:pt x="-56" y="12608"/>
                  <a:pt x="432" y="13058"/>
                  <a:pt x="1589" y="13360"/>
                </a:cubicBezTo>
                <a:cubicBezTo>
                  <a:pt x="2385" y="13567"/>
                  <a:pt x="3056" y="13641"/>
                  <a:pt x="4194" y="13640"/>
                </a:cubicBezTo>
                <a:cubicBezTo>
                  <a:pt x="5325" y="13639"/>
                  <a:pt x="5971" y="13570"/>
                  <a:pt x="6779" y="13365"/>
                </a:cubicBezTo>
                <a:cubicBezTo>
                  <a:pt x="7518" y="13177"/>
                  <a:pt x="7947" y="12952"/>
                  <a:pt x="8130" y="12653"/>
                </a:cubicBezTo>
                <a:lnTo>
                  <a:pt x="8229" y="12498"/>
                </a:lnTo>
                <a:lnTo>
                  <a:pt x="8697" y="12518"/>
                </a:lnTo>
                <a:cubicBezTo>
                  <a:pt x="12028" y="12663"/>
                  <a:pt x="12728" y="12695"/>
                  <a:pt x="12759" y="12716"/>
                </a:cubicBezTo>
                <a:cubicBezTo>
                  <a:pt x="12779" y="12729"/>
                  <a:pt x="11733" y="13454"/>
                  <a:pt x="10432" y="14325"/>
                </a:cubicBezTo>
                <a:lnTo>
                  <a:pt x="8064" y="15909"/>
                </a:lnTo>
                <a:lnTo>
                  <a:pt x="7998" y="15826"/>
                </a:lnTo>
                <a:cubicBezTo>
                  <a:pt x="7548" y="15265"/>
                  <a:pt x="6015" y="14886"/>
                  <a:pt x="4194" y="14886"/>
                </a:cubicBezTo>
                <a:cubicBezTo>
                  <a:pt x="3098" y="14886"/>
                  <a:pt x="2136" y="15008"/>
                  <a:pt x="1424" y="15239"/>
                </a:cubicBezTo>
                <a:cubicBezTo>
                  <a:pt x="1031" y="15367"/>
                  <a:pt x="934" y="15414"/>
                  <a:pt x="666" y="15582"/>
                </a:cubicBezTo>
                <a:cubicBezTo>
                  <a:pt x="472" y="15703"/>
                  <a:pt x="257" y="15986"/>
                  <a:pt x="257" y="16127"/>
                </a:cubicBezTo>
                <a:cubicBezTo>
                  <a:pt x="257" y="16252"/>
                  <a:pt x="465" y="16545"/>
                  <a:pt x="633" y="16662"/>
                </a:cubicBezTo>
                <a:cubicBezTo>
                  <a:pt x="1009" y="16921"/>
                  <a:pt x="1825" y="17169"/>
                  <a:pt x="2704" y="17290"/>
                </a:cubicBezTo>
                <a:cubicBezTo>
                  <a:pt x="3237" y="17363"/>
                  <a:pt x="5040" y="17373"/>
                  <a:pt x="5546" y="17306"/>
                </a:cubicBezTo>
                <a:cubicBezTo>
                  <a:pt x="6872" y="17129"/>
                  <a:pt x="7738" y="16799"/>
                  <a:pt x="8018" y="16366"/>
                </a:cubicBezTo>
                <a:cubicBezTo>
                  <a:pt x="8106" y="16230"/>
                  <a:pt x="8182" y="16160"/>
                  <a:pt x="8256" y="16142"/>
                </a:cubicBezTo>
                <a:cubicBezTo>
                  <a:pt x="8316" y="16128"/>
                  <a:pt x="8791" y="16018"/>
                  <a:pt x="9304" y="15898"/>
                </a:cubicBezTo>
                <a:cubicBezTo>
                  <a:pt x="9817" y="15779"/>
                  <a:pt x="10453" y="15629"/>
                  <a:pt x="10722" y="15566"/>
                </a:cubicBezTo>
                <a:cubicBezTo>
                  <a:pt x="12290" y="15197"/>
                  <a:pt x="13244" y="14988"/>
                  <a:pt x="13280" y="15005"/>
                </a:cubicBezTo>
                <a:cubicBezTo>
                  <a:pt x="13303" y="15016"/>
                  <a:pt x="13068" y="15274"/>
                  <a:pt x="12766" y="15577"/>
                </a:cubicBezTo>
                <a:cubicBezTo>
                  <a:pt x="12463" y="15879"/>
                  <a:pt x="11942" y="16403"/>
                  <a:pt x="11605" y="16740"/>
                </a:cubicBezTo>
                <a:cubicBezTo>
                  <a:pt x="11269" y="17076"/>
                  <a:pt x="10767" y="17580"/>
                  <a:pt x="10484" y="17861"/>
                </a:cubicBezTo>
                <a:cubicBezTo>
                  <a:pt x="10202" y="18142"/>
                  <a:pt x="9581" y="18762"/>
                  <a:pt x="9106" y="19237"/>
                </a:cubicBezTo>
                <a:lnTo>
                  <a:pt x="8242" y="20099"/>
                </a:lnTo>
                <a:lnTo>
                  <a:pt x="8071" y="19943"/>
                </a:lnTo>
                <a:cubicBezTo>
                  <a:pt x="7432" y="19355"/>
                  <a:pt x="5483" y="18998"/>
                  <a:pt x="3534" y="19112"/>
                </a:cubicBezTo>
                <a:cubicBezTo>
                  <a:pt x="1165" y="19251"/>
                  <a:pt x="-242" y="19934"/>
                  <a:pt x="343" y="20660"/>
                </a:cubicBezTo>
                <a:cubicBezTo>
                  <a:pt x="503" y="20858"/>
                  <a:pt x="704" y="20979"/>
                  <a:pt x="1161" y="21148"/>
                </a:cubicBezTo>
                <a:cubicBezTo>
                  <a:pt x="1962" y="21443"/>
                  <a:pt x="3055" y="21578"/>
                  <a:pt x="4141" y="21584"/>
                </a:cubicBezTo>
                <a:cubicBezTo>
                  <a:pt x="5952" y="21593"/>
                  <a:pt x="7748" y="21236"/>
                  <a:pt x="8170" y="20608"/>
                </a:cubicBezTo>
                <a:cubicBezTo>
                  <a:pt x="8267" y="20463"/>
                  <a:pt x="8442" y="20352"/>
                  <a:pt x="9944" y="19528"/>
                </a:cubicBezTo>
                <a:cubicBezTo>
                  <a:pt x="10860" y="19025"/>
                  <a:pt x="11933" y="18440"/>
                  <a:pt x="12324" y="18225"/>
                </a:cubicBezTo>
                <a:cubicBezTo>
                  <a:pt x="13210" y="17736"/>
                  <a:pt x="13423" y="17619"/>
                  <a:pt x="14157" y="17217"/>
                </a:cubicBezTo>
                <a:cubicBezTo>
                  <a:pt x="14481" y="17040"/>
                  <a:pt x="15781" y="16329"/>
                  <a:pt x="17045" y="15634"/>
                </a:cubicBezTo>
                <a:cubicBezTo>
                  <a:pt x="18309" y="14938"/>
                  <a:pt x="19361" y="14373"/>
                  <a:pt x="19379" y="14382"/>
                </a:cubicBezTo>
                <a:cubicBezTo>
                  <a:pt x="19380" y="14383"/>
                  <a:pt x="19378" y="14444"/>
                  <a:pt x="19379" y="14450"/>
                </a:cubicBezTo>
                <a:cubicBezTo>
                  <a:pt x="19395" y="14368"/>
                  <a:pt x="19415" y="14326"/>
                  <a:pt x="19445" y="14305"/>
                </a:cubicBezTo>
                <a:cubicBezTo>
                  <a:pt x="19509" y="14259"/>
                  <a:pt x="19537" y="14251"/>
                  <a:pt x="19557" y="14268"/>
                </a:cubicBezTo>
                <a:cubicBezTo>
                  <a:pt x="19562" y="14268"/>
                  <a:pt x="19567" y="14262"/>
                  <a:pt x="19570" y="14263"/>
                </a:cubicBezTo>
                <a:lnTo>
                  <a:pt x="19570" y="14242"/>
                </a:lnTo>
                <a:lnTo>
                  <a:pt x="20467" y="13754"/>
                </a:lnTo>
                <a:lnTo>
                  <a:pt x="21357" y="13266"/>
                </a:lnTo>
                <a:cubicBezTo>
                  <a:pt x="21356" y="13040"/>
                  <a:pt x="21358" y="12799"/>
                  <a:pt x="21357" y="12524"/>
                </a:cubicBezTo>
                <a:lnTo>
                  <a:pt x="20461" y="11760"/>
                </a:lnTo>
                <a:lnTo>
                  <a:pt x="19557" y="10982"/>
                </a:lnTo>
                <a:lnTo>
                  <a:pt x="19557" y="10976"/>
                </a:lnTo>
                <a:cubicBezTo>
                  <a:pt x="19528" y="10966"/>
                  <a:pt x="19487" y="10942"/>
                  <a:pt x="19452" y="10904"/>
                </a:cubicBezTo>
                <a:cubicBezTo>
                  <a:pt x="19419" y="10869"/>
                  <a:pt x="19406" y="10832"/>
                  <a:pt x="19392" y="10774"/>
                </a:cubicBezTo>
                <a:cubicBezTo>
                  <a:pt x="19392" y="10774"/>
                  <a:pt x="19387" y="10779"/>
                  <a:pt x="19386" y="10779"/>
                </a:cubicBezTo>
                <a:cubicBezTo>
                  <a:pt x="19361" y="10785"/>
                  <a:pt x="19169" y="10642"/>
                  <a:pt x="18957" y="10457"/>
                </a:cubicBezTo>
                <a:lnTo>
                  <a:pt x="18575" y="10114"/>
                </a:lnTo>
                <a:lnTo>
                  <a:pt x="18865" y="9819"/>
                </a:lnTo>
                <a:cubicBezTo>
                  <a:pt x="18971" y="9710"/>
                  <a:pt x="19032" y="9652"/>
                  <a:pt x="19102" y="9585"/>
                </a:cubicBezTo>
                <a:cubicBezTo>
                  <a:pt x="19142" y="9545"/>
                  <a:pt x="19204" y="9484"/>
                  <a:pt x="19228" y="9460"/>
                </a:cubicBezTo>
                <a:cubicBezTo>
                  <a:pt x="19288" y="9399"/>
                  <a:pt x="19345" y="9364"/>
                  <a:pt x="19379" y="9356"/>
                </a:cubicBezTo>
                <a:cubicBezTo>
                  <a:pt x="19382" y="9355"/>
                  <a:pt x="19383" y="9352"/>
                  <a:pt x="19386" y="9351"/>
                </a:cubicBezTo>
                <a:cubicBezTo>
                  <a:pt x="19399" y="9289"/>
                  <a:pt x="19418" y="9247"/>
                  <a:pt x="19452" y="9211"/>
                </a:cubicBezTo>
                <a:cubicBezTo>
                  <a:pt x="19486" y="9175"/>
                  <a:pt x="19522" y="9155"/>
                  <a:pt x="19551" y="9144"/>
                </a:cubicBezTo>
                <a:lnTo>
                  <a:pt x="19551" y="9123"/>
                </a:lnTo>
                <a:lnTo>
                  <a:pt x="20382" y="8292"/>
                </a:lnTo>
                <a:cubicBezTo>
                  <a:pt x="20927" y="7749"/>
                  <a:pt x="21243" y="7473"/>
                  <a:pt x="21291" y="7487"/>
                </a:cubicBezTo>
                <a:cubicBezTo>
                  <a:pt x="21305" y="7492"/>
                  <a:pt x="21315" y="7456"/>
                  <a:pt x="21324" y="7373"/>
                </a:cubicBezTo>
                <a:cubicBezTo>
                  <a:pt x="21319" y="7128"/>
                  <a:pt x="21317" y="6941"/>
                  <a:pt x="21311" y="6953"/>
                </a:cubicBezTo>
                <a:cubicBezTo>
                  <a:pt x="21285" y="7005"/>
                  <a:pt x="21237" y="7046"/>
                  <a:pt x="21206" y="7046"/>
                </a:cubicBezTo>
                <a:cubicBezTo>
                  <a:pt x="21175" y="7046"/>
                  <a:pt x="20788" y="6886"/>
                  <a:pt x="20349" y="6688"/>
                </a:cubicBezTo>
                <a:lnTo>
                  <a:pt x="19551" y="6324"/>
                </a:lnTo>
                <a:lnTo>
                  <a:pt x="19551" y="6298"/>
                </a:lnTo>
                <a:cubicBezTo>
                  <a:pt x="19537" y="6314"/>
                  <a:pt x="19513" y="6309"/>
                  <a:pt x="19491" y="6298"/>
                </a:cubicBezTo>
                <a:cubicBezTo>
                  <a:pt x="19455" y="6307"/>
                  <a:pt x="19423" y="6295"/>
                  <a:pt x="19399" y="6257"/>
                </a:cubicBezTo>
                <a:cubicBezTo>
                  <a:pt x="19372" y="6265"/>
                  <a:pt x="19344" y="6242"/>
                  <a:pt x="19313" y="6179"/>
                </a:cubicBezTo>
                <a:cubicBezTo>
                  <a:pt x="19312" y="6176"/>
                  <a:pt x="19315" y="6167"/>
                  <a:pt x="19313" y="6163"/>
                </a:cubicBezTo>
                <a:cubicBezTo>
                  <a:pt x="19206" y="6134"/>
                  <a:pt x="17420" y="5352"/>
                  <a:pt x="15205" y="4356"/>
                </a:cubicBezTo>
                <a:cubicBezTo>
                  <a:pt x="12935" y="3336"/>
                  <a:pt x="10400" y="2196"/>
                  <a:pt x="9568" y="1823"/>
                </a:cubicBezTo>
                <a:cubicBezTo>
                  <a:pt x="8177" y="1199"/>
                  <a:pt x="8050" y="1129"/>
                  <a:pt x="7998" y="1018"/>
                </a:cubicBezTo>
                <a:cubicBezTo>
                  <a:pt x="7921" y="850"/>
                  <a:pt x="7552" y="604"/>
                  <a:pt x="7174" y="462"/>
                </a:cubicBezTo>
                <a:cubicBezTo>
                  <a:pt x="6329" y="147"/>
                  <a:pt x="5126" y="-7"/>
                  <a:pt x="3937" y="0"/>
                </a:cubicBezTo>
                <a:close/>
                <a:moveTo>
                  <a:pt x="9053" y="1859"/>
                </a:moveTo>
                <a:cubicBezTo>
                  <a:pt x="9078" y="1847"/>
                  <a:pt x="9384" y="1966"/>
                  <a:pt x="9733" y="2124"/>
                </a:cubicBezTo>
                <a:cubicBezTo>
                  <a:pt x="10081" y="2282"/>
                  <a:pt x="10438" y="2439"/>
                  <a:pt x="10524" y="2477"/>
                </a:cubicBezTo>
                <a:cubicBezTo>
                  <a:pt x="10609" y="2515"/>
                  <a:pt x="10807" y="2607"/>
                  <a:pt x="10966" y="2679"/>
                </a:cubicBezTo>
                <a:cubicBezTo>
                  <a:pt x="11124" y="2752"/>
                  <a:pt x="11336" y="2844"/>
                  <a:pt x="11434" y="2887"/>
                </a:cubicBezTo>
                <a:cubicBezTo>
                  <a:pt x="11532" y="2930"/>
                  <a:pt x="13035" y="3608"/>
                  <a:pt x="14770" y="4388"/>
                </a:cubicBezTo>
                <a:cubicBezTo>
                  <a:pt x="16505" y="5167"/>
                  <a:pt x="18002" y="5840"/>
                  <a:pt x="18100" y="5883"/>
                </a:cubicBezTo>
                <a:cubicBezTo>
                  <a:pt x="18198" y="5926"/>
                  <a:pt x="18534" y="6076"/>
                  <a:pt x="18852" y="6220"/>
                </a:cubicBezTo>
                <a:lnTo>
                  <a:pt x="19419" y="6480"/>
                </a:lnTo>
                <a:cubicBezTo>
                  <a:pt x="19430" y="6477"/>
                  <a:pt x="19443" y="6477"/>
                  <a:pt x="19458" y="6480"/>
                </a:cubicBezTo>
                <a:cubicBezTo>
                  <a:pt x="19481" y="6485"/>
                  <a:pt x="19505" y="6493"/>
                  <a:pt x="19538" y="6511"/>
                </a:cubicBezTo>
                <a:cubicBezTo>
                  <a:pt x="19614" y="6554"/>
                  <a:pt x="19634" y="6599"/>
                  <a:pt x="19623" y="6698"/>
                </a:cubicBezTo>
                <a:cubicBezTo>
                  <a:pt x="19604" y="6883"/>
                  <a:pt x="19453" y="6875"/>
                  <a:pt x="19392" y="6745"/>
                </a:cubicBezTo>
                <a:cubicBezTo>
                  <a:pt x="19376" y="6753"/>
                  <a:pt x="19353" y="6758"/>
                  <a:pt x="19320" y="6760"/>
                </a:cubicBezTo>
                <a:cubicBezTo>
                  <a:pt x="19259" y="6764"/>
                  <a:pt x="18280" y="6603"/>
                  <a:pt x="17144" y="6402"/>
                </a:cubicBezTo>
                <a:cubicBezTo>
                  <a:pt x="16008" y="6202"/>
                  <a:pt x="14796" y="5993"/>
                  <a:pt x="14454" y="5935"/>
                </a:cubicBezTo>
                <a:cubicBezTo>
                  <a:pt x="14112" y="5877"/>
                  <a:pt x="13761" y="5810"/>
                  <a:pt x="13669" y="5790"/>
                </a:cubicBezTo>
                <a:cubicBezTo>
                  <a:pt x="13526" y="5758"/>
                  <a:pt x="13193" y="5487"/>
                  <a:pt x="11374" y="3926"/>
                </a:cubicBezTo>
                <a:cubicBezTo>
                  <a:pt x="8943" y="1837"/>
                  <a:pt x="8993" y="1889"/>
                  <a:pt x="9053" y="1859"/>
                </a:cubicBezTo>
                <a:close/>
                <a:moveTo>
                  <a:pt x="8961" y="5172"/>
                </a:moveTo>
                <a:cubicBezTo>
                  <a:pt x="8987" y="5170"/>
                  <a:pt x="9021" y="5176"/>
                  <a:pt x="9053" y="5182"/>
                </a:cubicBezTo>
                <a:cubicBezTo>
                  <a:pt x="9118" y="5195"/>
                  <a:pt x="9436" y="5250"/>
                  <a:pt x="9766" y="5307"/>
                </a:cubicBezTo>
                <a:cubicBezTo>
                  <a:pt x="10095" y="5364"/>
                  <a:pt x="10628" y="5459"/>
                  <a:pt x="10946" y="5514"/>
                </a:cubicBezTo>
                <a:cubicBezTo>
                  <a:pt x="11264" y="5570"/>
                  <a:pt x="11931" y="5682"/>
                  <a:pt x="12429" y="5769"/>
                </a:cubicBezTo>
                <a:cubicBezTo>
                  <a:pt x="13156" y="5895"/>
                  <a:pt x="13357" y="5943"/>
                  <a:pt x="13438" y="6008"/>
                </a:cubicBezTo>
                <a:cubicBezTo>
                  <a:pt x="13494" y="6052"/>
                  <a:pt x="13960" y="6453"/>
                  <a:pt x="14474" y="6895"/>
                </a:cubicBezTo>
                <a:cubicBezTo>
                  <a:pt x="15070" y="7409"/>
                  <a:pt x="15391" y="7710"/>
                  <a:pt x="15364" y="7731"/>
                </a:cubicBezTo>
                <a:cubicBezTo>
                  <a:pt x="15340" y="7750"/>
                  <a:pt x="14945" y="7808"/>
                  <a:pt x="14487" y="7861"/>
                </a:cubicBezTo>
                <a:cubicBezTo>
                  <a:pt x="14029" y="7914"/>
                  <a:pt x="13613" y="7959"/>
                  <a:pt x="13564" y="7960"/>
                </a:cubicBezTo>
                <a:cubicBezTo>
                  <a:pt x="13513" y="7961"/>
                  <a:pt x="12927" y="7634"/>
                  <a:pt x="12212" y="7207"/>
                </a:cubicBezTo>
                <a:cubicBezTo>
                  <a:pt x="11516" y="6791"/>
                  <a:pt x="10478" y="6173"/>
                  <a:pt x="9911" y="5836"/>
                </a:cubicBezTo>
                <a:cubicBezTo>
                  <a:pt x="9343" y="5499"/>
                  <a:pt x="8894" y="5211"/>
                  <a:pt x="8908" y="5192"/>
                </a:cubicBezTo>
                <a:cubicBezTo>
                  <a:pt x="8916" y="5183"/>
                  <a:pt x="8935" y="5173"/>
                  <a:pt x="8961" y="5172"/>
                </a:cubicBezTo>
                <a:close/>
                <a:moveTo>
                  <a:pt x="13906" y="6054"/>
                </a:moveTo>
                <a:cubicBezTo>
                  <a:pt x="13942" y="6024"/>
                  <a:pt x="14738" y="6154"/>
                  <a:pt x="17052" y="6563"/>
                </a:cubicBezTo>
                <a:cubicBezTo>
                  <a:pt x="17751" y="6687"/>
                  <a:pt x="18785" y="6867"/>
                  <a:pt x="19076" y="6916"/>
                </a:cubicBezTo>
                <a:cubicBezTo>
                  <a:pt x="19272" y="6949"/>
                  <a:pt x="19360" y="6977"/>
                  <a:pt x="19406" y="7020"/>
                </a:cubicBezTo>
                <a:cubicBezTo>
                  <a:pt x="19424" y="7004"/>
                  <a:pt x="19453" y="6999"/>
                  <a:pt x="19498" y="6999"/>
                </a:cubicBezTo>
                <a:cubicBezTo>
                  <a:pt x="19600" y="6999"/>
                  <a:pt x="19610" y="7010"/>
                  <a:pt x="19610" y="7155"/>
                </a:cubicBezTo>
                <a:cubicBezTo>
                  <a:pt x="19610" y="7292"/>
                  <a:pt x="19598" y="7317"/>
                  <a:pt x="19511" y="7326"/>
                </a:cubicBezTo>
                <a:cubicBezTo>
                  <a:pt x="19470" y="7331"/>
                  <a:pt x="19441" y="7320"/>
                  <a:pt x="19419" y="7306"/>
                </a:cubicBezTo>
                <a:cubicBezTo>
                  <a:pt x="19418" y="7306"/>
                  <a:pt x="19419" y="7311"/>
                  <a:pt x="19419" y="7311"/>
                </a:cubicBezTo>
                <a:cubicBezTo>
                  <a:pt x="19399" y="7321"/>
                  <a:pt x="18953" y="7376"/>
                  <a:pt x="18430" y="7435"/>
                </a:cubicBezTo>
                <a:cubicBezTo>
                  <a:pt x="17906" y="7494"/>
                  <a:pt x="17130" y="7580"/>
                  <a:pt x="16709" y="7627"/>
                </a:cubicBezTo>
                <a:cubicBezTo>
                  <a:pt x="16287" y="7675"/>
                  <a:pt x="15905" y="7716"/>
                  <a:pt x="15858" y="7716"/>
                </a:cubicBezTo>
                <a:cubicBezTo>
                  <a:pt x="15746" y="7716"/>
                  <a:pt x="13850" y="6102"/>
                  <a:pt x="13906" y="6054"/>
                </a:cubicBezTo>
                <a:close/>
                <a:moveTo>
                  <a:pt x="19478" y="7487"/>
                </a:moveTo>
                <a:cubicBezTo>
                  <a:pt x="19600" y="7487"/>
                  <a:pt x="19610" y="7500"/>
                  <a:pt x="19623" y="7627"/>
                </a:cubicBezTo>
                <a:cubicBezTo>
                  <a:pt x="19634" y="7729"/>
                  <a:pt x="19621" y="7776"/>
                  <a:pt x="19564" y="7809"/>
                </a:cubicBezTo>
                <a:cubicBezTo>
                  <a:pt x="19517" y="7836"/>
                  <a:pt x="19479" y="7849"/>
                  <a:pt x="19452" y="7851"/>
                </a:cubicBezTo>
                <a:lnTo>
                  <a:pt x="19452" y="7856"/>
                </a:lnTo>
                <a:lnTo>
                  <a:pt x="18377" y="8277"/>
                </a:lnTo>
                <a:cubicBezTo>
                  <a:pt x="17784" y="8508"/>
                  <a:pt x="17236" y="8722"/>
                  <a:pt x="17157" y="8749"/>
                </a:cubicBezTo>
                <a:lnTo>
                  <a:pt x="17012" y="8796"/>
                </a:lnTo>
                <a:lnTo>
                  <a:pt x="16524" y="8375"/>
                </a:lnTo>
                <a:cubicBezTo>
                  <a:pt x="16254" y="8144"/>
                  <a:pt x="16036" y="7942"/>
                  <a:pt x="16036" y="7923"/>
                </a:cubicBezTo>
                <a:cubicBezTo>
                  <a:pt x="16036" y="7874"/>
                  <a:pt x="16072" y="7868"/>
                  <a:pt x="16920" y="7773"/>
                </a:cubicBezTo>
                <a:cubicBezTo>
                  <a:pt x="17347" y="7725"/>
                  <a:pt x="18068" y="7642"/>
                  <a:pt x="18515" y="7591"/>
                </a:cubicBezTo>
                <a:cubicBezTo>
                  <a:pt x="18941" y="7543"/>
                  <a:pt x="19293" y="7518"/>
                  <a:pt x="19359" y="7524"/>
                </a:cubicBezTo>
                <a:cubicBezTo>
                  <a:pt x="19372" y="7496"/>
                  <a:pt x="19406" y="7487"/>
                  <a:pt x="19478" y="7487"/>
                </a:cubicBezTo>
                <a:close/>
                <a:moveTo>
                  <a:pt x="15594" y="7923"/>
                </a:moveTo>
                <a:cubicBezTo>
                  <a:pt x="15672" y="7923"/>
                  <a:pt x="16742" y="8805"/>
                  <a:pt x="16742" y="8868"/>
                </a:cubicBezTo>
                <a:cubicBezTo>
                  <a:pt x="16742" y="8888"/>
                  <a:pt x="16522" y="8991"/>
                  <a:pt x="16254" y="9097"/>
                </a:cubicBezTo>
                <a:cubicBezTo>
                  <a:pt x="15985" y="9203"/>
                  <a:pt x="15754" y="9289"/>
                  <a:pt x="15733" y="9289"/>
                </a:cubicBezTo>
                <a:cubicBezTo>
                  <a:pt x="15661" y="9289"/>
                  <a:pt x="13811" y="8166"/>
                  <a:pt x="13834" y="8136"/>
                </a:cubicBezTo>
                <a:cubicBezTo>
                  <a:pt x="13847" y="8120"/>
                  <a:pt x="13978" y="8098"/>
                  <a:pt x="14131" y="8084"/>
                </a:cubicBezTo>
                <a:cubicBezTo>
                  <a:pt x="14283" y="8071"/>
                  <a:pt x="14663" y="8027"/>
                  <a:pt x="14968" y="7991"/>
                </a:cubicBezTo>
                <a:cubicBezTo>
                  <a:pt x="15274" y="7954"/>
                  <a:pt x="15554" y="7924"/>
                  <a:pt x="15594" y="7923"/>
                </a:cubicBezTo>
                <a:close/>
                <a:moveTo>
                  <a:pt x="19531" y="8007"/>
                </a:moveTo>
                <a:cubicBezTo>
                  <a:pt x="19597" y="8000"/>
                  <a:pt x="19630" y="8039"/>
                  <a:pt x="19630" y="8116"/>
                </a:cubicBezTo>
                <a:cubicBezTo>
                  <a:pt x="19630" y="8200"/>
                  <a:pt x="19443" y="8363"/>
                  <a:pt x="19392" y="8323"/>
                </a:cubicBezTo>
                <a:cubicBezTo>
                  <a:pt x="19391" y="8322"/>
                  <a:pt x="19394" y="8315"/>
                  <a:pt x="19392" y="8313"/>
                </a:cubicBezTo>
                <a:cubicBezTo>
                  <a:pt x="19305" y="8404"/>
                  <a:pt x="19093" y="8556"/>
                  <a:pt x="18614" y="8879"/>
                </a:cubicBezTo>
                <a:cubicBezTo>
                  <a:pt x="18164" y="9182"/>
                  <a:pt x="17785" y="9430"/>
                  <a:pt x="17770" y="9429"/>
                </a:cubicBezTo>
                <a:cubicBezTo>
                  <a:pt x="17718" y="9427"/>
                  <a:pt x="17229" y="8974"/>
                  <a:pt x="17243" y="8941"/>
                </a:cubicBezTo>
                <a:cubicBezTo>
                  <a:pt x="17266" y="8887"/>
                  <a:pt x="19154" y="8152"/>
                  <a:pt x="19379" y="8105"/>
                </a:cubicBezTo>
                <a:cubicBezTo>
                  <a:pt x="19393" y="8071"/>
                  <a:pt x="19420" y="8048"/>
                  <a:pt x="19458" y="8032"/>
                </a:cubicBezTo>
                <a:cubicBezTo>
                  <a:pt x="19487" y="8021"/>
                  <a:pt x="19509" y="8009"/>
                  <a:pt x="19531" y="8007"/>
                </a:cubicBezTo>
                <a:close/>
                <a:moveTo>
                  <a:pt x="13339" y="8183"/>
                </a:moveTo>
                <a:cubicBezTo>
                  <a:pt x="13416" y="8186"/>
                  <a:pt x="13458" y="8205"/>
                  <a:pt x="13531" y="8245"/>
                </a:cubicBezTo>
                <a:cubicBezTo>
                  <a:pt x="13919" y="8457"/>
                  <a:pt x="15410" y="9373"/>
                  <a:pt x="15410" y="9398"/>
                </a:cubicBezTo>
                <a:cubicBezTo>
                  <a:pt x="15410" y="9413"/>
                  <a:pt x="14957" y="9602"/>
                  <a:pt x="14401" y="9819"/>
                </a:cubicBezTo>
                <a:cubicBezTo>
                  <a:pt x="13845" y="10035"/>
                  <a:pt x="13378" y="10214"/>
                  <a:pt x="13366" y="10218"/>
                </a:cubicBezTo>
                <a:cubicBezTo>
                  <a:pt x="13353" y="10223"/>
                  <a:pt x="12638" y="9998"/>
                  <a:pt x="11770" y="9720"/>
                </a:cubicBezTo>
                <a:cubicBezTo>
                  <a:pt x="10903" y="9442"/>
                  <a:pt x="9888" y="9120"/>
                  <a:pt x="9522" y="9003"/>
                </a:cubicBezTo>
                <a:cubicBezTo>
                  <a:pt x="8839" y="8786"/>
                  <a:pt x="8675" y="8711"/>
                  <a:pt x="8796" y="8681"/>
                </a:cubicBezTo>
                <a:cubicBezTo>
                  <a:pt x="8831" y="8673"/>
                  <a:pt x="9249" y="8624"/>
                  <a:pt x="9726" y="8572"/>
                </a:cubicBezTo>
                <a:cubicBezTo>
                  <a:pt x="10844" y="8452"/>
                  <a:pt x="12330" y="8287"/>
                  <a:pt x="12917" y="8219"/>
                </a:cubicBezTo>
                <a:cubicBezTo>
                  <a:pt x="13148" y="8193"/>
                  <a:pt x="13263" y="8180"/>
                  <a:pt x="13339" y="8183"/>
                </a:cubicBezTo>
                <a:close/>
                <a:moveTo>
                  <a:pt x="19544" y="8505"/>
                </a:moveTo>
                <a:cubicBezTo>
                  <a:pt x="19561" y="8501"/>
                  <a:pt x="19572" y="8501"/>
                  <a:pt x="19584" y="8505"/>
                </a:cubicBezTo>
                <a:cubicBezTo>
                  <a:pt x="19618" y="8515"/>
                  <a:pt x="19630" y="8559"/>
                  <a:pt x="19630" y="8640"/>
                </a:cubicBezTo>
                <a:cubicBezTo>
                  <a:pt x="19630" y="8744"/>
                  <a:pt x="19507" y="8911"/>
                  <a:pt x="19432" y="8926"/>
                </a:cubicBezTo>
                <a:cubicBezTo>
                  <a:pt x="19412" y="8976"/>
                  <a:pt x="19372" y="9025"/>
                  <a:pt x="19287" y="9107"/>
                </a:cubicBezTo>
                <a:cubicBezTo>
                  <a:pt x="19192" y="9199"/>
                  <a:pt x="18962" y="9423"/>
                  <a:pt x="18773" y="9611"/>
                </a:cubicBezTo>
                <a:cubicBezTo>
                  <a:pt x="18584" y="9798"/>
                  <a:pt x="18411" y="9954"/>
                  <a:pt x="18390" y="9954"/>
                </a:cubicBezTo>
                <a:cubicBezTo>
                  <a:pt x="18369" y="9954"/>
                  <a:pt x="18256" y="9864"/>
                  <a:pt x="18140" y="9756"/>
                </a:cubicBezTo>
                <a:lnTo>
                  <a:pt x="17922" y="9564"/>
                </a:lnTo>
                <a:lnTo>
                  <a:pt x="18120" y="9434"/>
                </a:lnTo>
                <a:cubicBezTo>
                  <a:pt x="18228" y="9364"/>
                  <a:pt x="18545" y="9155"/>
                  <a:pt x="18825" y="8967"/>
                </a:cubicBezTo>
                <a:cubicBezTo>
                  <a:pt x="19104" y="8780"/>
                  <a:pt x="19351" y="8630"/>
                  <a:pt x="19379" y="8635"/>
                </a:cubicBezTo>
                <a:cubicBezTo>
                  <a:pt x="19393" y="8594"/>
                  <a:pt x="19416" y="8565"/>
                  <a:pt x="19458" y="8541"/>
                </a:cubicBezTo>
                <a:cubicBezTo>
                  <a:pt x="19490" y="8524"/>
                  <a:pt x="19522" y="8510"/>
                  <a:pt x="19544" y="8505"/>
                </a:cubicBezTo>
                <a:close/>
                <a:moveTo>
                  <a:pt x="16966" y="9035"/>
                </a:moveTo>
                <a:lnTo>
                  <a:pt x="17269" y="9299"/>
                </a:lnTo>
                <a:lnTo>
                  <a:pt x="17573" y="9564"/>
                </a:lnTo>
                <a:lnTo>
                  <a:pt x="17243" y="9777"/>
                </a:lnTo>
                <a:cubicBezTo>
                  <a:pt x="17060" y="9895"/>
                  <a:pt x="16895" y="9991"/>
                  <a:pt x="16880" y="9990"/>
                </a:cubicBezTo>
                <a:cubicBezTo>
                  <a:pt x="16816" y="9984"/>
                  <a:pt x="16030" y="9480"/>
                  <a:pt x="16030" y="9445"/>
                </a:cubicBezTo>
                <a:cubicBezTo>
                  <a:pt x="16030" y="9423"/>
                  <a:pt x="16241" y="9323"/>
                  <a:pt x="16498" y="9221"/>
                </a:cubicBezTo>
                <a:lnTo>
                  <a:pt x="16966" y="9035"/>
                </a:lnTo>
                <a:close/>
                <a:moveTo>
                  <a:pt x="15687" y="9523"/>
                </a:moveTo>
                <a:lnTo>
                  <a:pt x="15825" y="9606"/>
                </a:lnTo>
                <a:cubicBezTo>
                  <a:pt x="15903" y="9650"/>
                  <a:pt x="16136" y="9788"/>
                  <a:pt x="16340" y="9912"/>
                </a:cubicBezTo>
                <a:cubicBezTo>
                  <a:pt x="16697" y="10130"/>
                  <a:pt x="16702" y="10138"/>
                  <a:pt x="16623" y="10198"/>
                </a:cubicBezTo>
                <a:cubicBezTo>
                  <a:pt x="16578" y="10231"/>
                  <a:pt x="16320" y="10413"/>
                  <a:pt x="16043" y="10597"/>
                </a:cubicBezTo>
                <a:cubicBezTo>
                  <a:pt x="15766" y="10782"/>
                  <a:pt x="15525" y="10931"/>
                  <a:pt x="15509" y="10930"/>
                </a:cubicBezTo>
                <a:cubicBezTo>
                  <a:pt x="15493" y="10928"/>
                  <a:pt x="15300" y="10866"/>
                  <a:pt x="15080" y="10795"/>
                </a:cubicBezTo>
                <a:cubicBezTo>
                  <a:pt x="14860" y="10723"/>
                  <a:pt x="14539" y="10620"/>
                  <a:pt x="14368" y="10566"/>
                </a:cubicBezTo>
                <a:cubicBezTo>
                  <a:pt x="14197" y="10512"/>
                  <a:pt x="13977" y="10439"/>
                  <a:pt x="13880" y="10400"/>
                </a:cubicBezTo>
                <a:cubicBezTo>
                  <a:pt x="13713" y="10333"/>
                  <a:pt x="13712" y="10328"/>
                  <a:pt x="13794" y="10281"/>
                </a:cubicBezTo>
                <a:cubicBezTo>
                  <a:pt x="13842" y="10253"/>
                  <a:pt x="14287" y="10070"/>
                  <a:pt x="14783" y="9876"/>
                </a:cubicBezTo>
                <a:lnTo>
                  <a:pt x="15687" y="9523"/>
                </a:lnTo>
                <a:close/>
                <a:moveTo>
                  <a:pt x="16887" y="10296"/>
                </a:moveTo>
                <a:cubicBezTo>
                  <a:pt x="16939" y="10281"/>
                  <a:pt x="17632" y="10667"/>
                  <a:pt x="17632" y="10712"/>
                </a:cubicBezTo>
                <a:cubicBezTo>
                  <a:pt x="17632" y="10727"/>
                  <a:pt x="17481" y="10883"/>
                  <a:pt x="17302" y="11059"/>
                </a:cubicBezTo>
                <a:cubicBezTo>
                  <a:pt x="17124" y="11236"/>
                  <a:pt x="16966" y="11383"/>
                  <a:pt x="16946" y="11381"/>
                </a:cubicBezTo>
                <a:cubicBezTo>
                  <a:pt x="16836" y="11375"/>
                  <a:pt x="15894" y="11050"/>
                  <a:pt x="15878" y="11013"/>
                </a:cubicBezTo>
                <a:cubicBezTo>
                  <a:pt x="15862" y="10974"/>
                  <a:pt x="16765" y="10332"/>
                  <a:pt x="16887" y="10296"/>
                </a:cubicBezTo>
                <a:close/>
                <a:moveTo>
                  <a:pt x="13372" y="10442"/>
                </a:moveTo>
                <a:lnTo>
                  <a:pt x="13913" y="10613"/>
                </a:lnTo>
                <a:cubicBezTo>
                  <a:pt x="14211" y="10708"/>
                  <a:pt x="14614" y="10837"/>
                  <a:pt x="14810" y="10899"/>
                </a:cubicBezTo>
                <a:cubicBezTo>
                  <a:pt x="15005" y="10960"/>
                  <a:pt x="15194" y="11031"/>
                  <a:pt x="15225" y="11054"/>
                </a:cubicBezTo>
                <a:cubicBezTo>
                  <a:pt x="15271" y="11088"/>
                  <a:pt x="15063" y="11240"/>
                  <a:pt x="14223" y="11802"/>
                </a:cubicBezTo>
                <a:lnTo>
                  <a:pt x="13168" y="12508"/>
                </a:lnTo>
                <a:lnTo>
                  <a:pt x="12792" y="12503"/>
                </a:lnTo>
                <a:cubicBezTo>
                  <a:pt x="12285" y="12497"/>
                  <a:pt x="8870" y="12338"/>
                  <a:pt x="8796" y="12316"/>
                </a:cubicBezTo>
                <a:cubicBezTo>
                  <a:pt x="8764" y="12307"/>
                  <a:pt x="8756" y="12282"/>
                  <a:pt x="8770" y="12264"/>
                </a:cubicBezTo>
                <a:cubicBezTo>
                  <a:pt x="8784" y="12246"/>
                  <a:pt x="9825" y="11827"/>
                  <a:pt x="11084" y="11335"/>
                </a:cubicBezTo>
                <a:lnTo>
                  <a:pt x="13372" y="10442"/>
                </a:lnTo>
                <a:close/>
                <a:moveTo>
                  <a:pt x="17856" y="10836"/>
                </a:moveTo>
                <a:lnTo>
                  <a:pt x="17942" y="10883"/>
                </a:lnTo>
                <a:cubicBezTo>
                  <a:pt x="18037" y="10908"/>
                  <a:pt x="18159" y="10994"/>
                  <a:pt x="18390" y="11132"/>
                </a:cubicBezTo>
                <a:cubicBezTo>
                  <a:pt x="18669" y="11299"/>
                  <a:pt x="19028" y="11509"/>
                  <a:pt x="19181" y="11605"/>
                </a:cubicBezTo>
                <a:lnTo>
                  <a:pt x="19340" y="11708"/>
                </a:lnTo>
                <a:lnTo>
                  <a:pt x="19432" y="11760"/>
                </a:lnTo>
                <a:lnTo>
                  <a:pt x="19432" y="11766"/>
                </a:lnTo>
                <a:cubicBezTo>
                  <a:pt x="19460" y="11771"/>
                  <a:pt x="19497" y="11789"/>
                  <a:pt x="19538" y="11823"/>
                </a:cubicBezTo>
                <a:cubicBezTo>
                  <a:pt x="19579" y="11858"/>
                  <a:pt x="19605" y="11891"/>
                  <a:pt x="19617" y="11932"/>
                </a:cubicBezTo>
                <a:cubicBezTo>
                  <a:pt x="19763" y="11955"/>
                  <a:pt x="20571" y="12429"/>
                  <a:pt x="20533" y="12477"/>
                </a:cubicBezTo>
                <a:cubicBezTo>
                  <a:pt x="20493" y="12528"/>
                  <a:pt x="20494" y="12527"/>
                  <a:pt x="20006" y="12368"/>
                </a:cubicBezTo>
                <a:cubicBezTo>
                  <a:pt x="19711" y="12272"/>
                  <a:pt x="19619" y="12239"/>
                  <a:pt x="19584" y="12176"/>
                </a:cubicBezTo>
                <a:cubicBezTo>
                  <a:pt x="19547" y="12230"/>
                  <a:pt x="19488" y="12241"/>
                  <a:pt x="19419" y="12186"/>
                </a:cubicBezTo>
                <a:cubicBezTo>
                  <a:pt x="19409" y="12178"/>
                  <a:pt x="19406" y="12156"/>
                  <a:pt x="19399" y="12134"/>
                </a:cubicBezTo>
                <a:cubicBezTo>
                  <a:pt x="19390" y="12142"/>
                  <a:pt x="19379" y="12143"/>
                  <a:pt x="19366" y="12145"/>
                </a:cubicBezTo>
                <a:cubicBezTo>
                  <a:pt x="19365" y="12145"/>
                  <a:pt x="19361" y="12145"/>
                  <a:pt x="19359" y="12145"/>
                </a:cubicBezTo>
                <a:cubicBezTo>
                  <a:pt x="19354" y="12146"/>
                  <a:pt x="19352" y="12149"/>
                  <a:pt x="19346" y="12150"/>
                </a:cubicBezTo>
                <a:cubicBezTo>
                  <a:pt x="19297" y="12154"/>
                  <a:pt x="19225" y="12141"/>
                  <a:pt x="19188" y="12124"/>
                </a:cubicBezTo>
                <a:cubicBezTo>
                  <a:pt x="19115" y="12090"/>
                  <a:pt x="17650" y="11612"/>
                  <a:pt x="17434" y="11553"/>
                </a:cubicBezTo>
                <a:cubicBezTo>
                  <a:pt x="17361" y="11533"/>
                  <a:pt x="17285" y="11506"/>
                  <a:pt x="17263" y="11490"/>
                </a:cubicBezTo>
                <a:cubicBezTo>
                  <a:pt x="17240" y="11474"/>
                  <a:pt x="17331" y="11346"/>
                  <a:pt x="17474" y="11200"/>
                </a:cubicBezTo>
                <a:cubicBezTo>
                  <a:pt x="17631" y="11038"/>
                  <a:pt x="17719" y="10941"/>
                  <a:pt x="17797" y="10899"/>
                </a:cubicBezTo>
                <a:cubicBezTo>
                  <a:pt x="17800" y="10896"/>
                  <a:pt x="17808" y="10886"/>
                  <a:pt x="17817" y="10878"/>
                </a:cubicBezTo>
                <a:lnTo>
                  <a:pt x="17830" y="10867"/>
                </a:lnTo>
                <a:lnTo>
                  <a:pt x="17856" y="10836"/>
                </a:lnTo>
                <a:close/>
                <a:moveTo>
                  <a:pt x="19432" y="11137"/>
                </a:moveTo>
                <a:cubicBezTo>
                  <a:pt x="19458" y="11140"/>
                  <a:pt x="19492" y="11167"/>
                  <a:pt x="19538" y="11215"/>
                </a:cubicBezTo>
                <a:cubicBezTo>
                  <a:pt x="19608" y="11290"/>
                  <a:pt x="19633" y="11360"/>
                  <a:pt x="19623" y="11449"/>
                </a:cubicBezTo>
                <a:cubicBezTo>
                  <a:pt x="19608" y="11594"/>
                  <a:pt x="19556" y="11616"/>
                  <a:pt x="19432" y="11542"/>
                </a:cubicBezTo>
                <a:cubicBezTo>
                  <a:pt x="19364" y="11502"/>
                  <a:pt x="19350" y="11455"/>
                  <a:pt x="19359" y="11324"/>
                </a:cubicBezTo>
                <a:cubicBezTo>
                  <a:pt x="19370" y="11189"/>
                  <a:pt x="19389" y="11132"/>
                  <a:pt x="19432" y="11137"/>
                </a:cubicBezTo>
                <a:close/>
                <a:moveTo>
                  <a:pt x="15581" y="11143"/>
                </a:moveTo>
                <a:lnTo>
                  <a:pt x="16129" y="11319"/>
                </a:lnTo>
                <a:cubicBezTo>
                  <a:pt x="16430" y="11416"/>
                  <a:pt x="16705" y="11514"/>
                  <a:pt x="16735" y="11537"/>
                </a:cubicBezTo>
                <a:cubicBezTo>
                  <a:pt x="16738" y="11539"/>
                  <a:pt x="16734" y="11550"/>
                  <a:pt x="16735" y="11553"/>
                </a:cubicBezTo>
                <a:cubicBezTo>
                  <a:pt x="16740" y="11555"/>
                  <a:pt x="16768" y="11562"/>
                  <a:pt x="16768" y="11563"/>
                </a:cubicBezTo>
                <a:cubicBezTo>
                  <a:pt x="16768" y="11564"/>
                  <a:pt x="16714" y="11614"/>
                  <a:pt x="16709" y="11620"/>
                </a:cubicBezTo>
                <a:cubicBezTo>
                  <a:pt x="16659" y="11697"/>
                  <a:pt x="16536" y="11835"/>
                  <a:pt x="16267" y="12103"/>
                </a:cubicBezTo>
                <a:cubicBezTo>
                  <a:pt x="16111" y="12258"/>
                  <a:pt x="15976" y="12390"/>
                  <a:pt x="15871" y="12487"/>
                </a:cubicBezTo>
                <a:lnTo>
                  <a:pt x="15746" y="12612"/>
                </a:lnTo>
                <a:lnTo>
                  <a:pt x="15720" y="12612"/>
                </a:lnTo>
                <a:cubicBezTo>
                  <a:pt x="15716" y="12614"/>
                  <a:pt x="15702" y="12627"/>
                  <a:pt x="15700" y="12627"/>
                </a:cubicBezTo>
                <a:cubicBezTo>
                  <a:pt x="15590" y="12644"/>
                  <a:pt x="13654" y="12533"/>
                  <a:pt x="13623" y="12508"/>
                </a:cubicBezTo>
                <a:cubicBezTo>
                  <a:pt x="13604" y="12493"/>
                  <a:pt x="14037" y="12180"/>
                  <a:pt x="14586" y="11812"/>
                </a:cubicBezTo>
                <a:lnTo>
                  <a:pt x="15581" y="11143"/>
                </a:lnTo>
                <a:close/>
                <a:moveTo>
                  <a:pt x="17078" y="11631"/>
                </a:moveTo>
                <a:cubicBezTo>
                  <a:pt x="17091" y="11631"/>
                  <a:pt x="17375" y="11719"/>
                  <a:pt x="17711" y="11828"/>
                </a:cubicBezTo>
                <a:cubicBezTo>
                  <a:pt x="18047" y="11936"/>
                  <a:pt x="18412" y="12058"/>
                  <a:pt x="18522" y="12093"/>
                </a:cubicBezTo>
                <a:cubicBezTo>
                  <a:pt x="18632" y="12127"/>
                  <a:pt x="18880" y="12205"/>
                  <a:pt x="19076" y="12269"/>
                </a:cubicBezTo>
                <a:lnTo>
                  <a:pt x="19432" y="12389"/>
                </a:lnTo>
                <a:cubicBezTo>
                  <a:pt x="19437" y="12388"/>
                  <a:pt x="19439" y="12388"/>
                  <a:pt x="19445" y="12389"/>
                </a:cubicBezTo>
                <a:cubicBezTo>
                  <a:pt x="19468" y="12390"/>
                  <a:pt x="19501" y="12393"/>
                  <a:pt x="19538" y="12404"/>
                </a:cubicBezTo>
                <a:cubicBezTo>
                  <a:pt x="19628" y="12431"/>
                  <a:pt x="19635" y="12455"/>
                  <a:pt x="19623" y="12602"/>
                </a:cubicBezTo>
                <a:cubicBezTo>
                  <a:pt x="19612" y="12738"/>
                  <a:pt x="19592" y="12770"/>
                  <a:pt x="19518" y="12778"/>
                </a:cubicBezTo>
                <a:cubicBezTo>
                  <a:pt x="19473" y="12783"/>
                  <a:pt x="19448" y="12778"/>
                  <a:pt x="19425" y="12768"/>
                </a:cubicBezTo>
                <a:lnTo>
                  <a:pt x="19234" y="12773"/>
                </a:lnTo>
                <a:cubicBezTo>
                  <a:pt x="18745" y="12779"/>
                  <a:pt x="16156" y="12654"/>
                  <a:pt x="16115" y="12622"/>
                </a:cubicBezTo>
                <a:cubicBezTo>
                  <a:pt x="16084" y="12598"/>
                  <a:pt x="17023" y="11631"/>
                  <a:pt x="17078" y="11631"/>
                </a:cubicBezTo>
                <a:close/>
                <a:moveTo>
                  <a:pt x="13425" y="12716"/>
                </a:moveTo>
                <a:cubicBezTo>
                  <a:pt x="13865" y="12715"/>
                  <a:pt x="15433" y="12799"/>
                  <a:pt x="15469" y="12825"/>
                </a:cubicBezTo>
                <a:cubicBezTo>
                  <a:pt x="15491" y="12840"/>
                  <a:pt x="15476" y="12891"/>
                  <a:pt x="15430" y="12939"/>
                </a:cubicBezTo>
                <a:cubicBezTo>
                  <a:pt x="15004" y="13376"/>
                  <a:pt x="13760" y="14602"/>
                  <a:pt x="13695" y="14647"/>
                </a:cubicBezTo>
                <a:cubicBezTo>
                  <a:pt x="13650" y="14679"/>
                  <a:pt x="13500" y="14728"/>
                  <a:pt x="13366" y="14756"/>
                </a:cubicBezTo>
                <a:cubicBezTo>
                  <a:pt x="13231" y="14784"/>
                  <a:pt x="12873" y="14866"/>
                  <a:pt x="12568" y="14938"/>
                </a:cubicBezTo>
                <a:cubicBezTo>
                  <a:pt x="12262" y="15010"/>
                  <a:pt x="11890" y="15096"/>
                  <a:pt x="11744" y="15130"/>
                </a:cubicBezTo>
                <a:cubicBezTo>
                  <a:pt x="11597" y="15164"/>
                  <a:pt x="11232" y="15250"/>
                  <a:pt x="10926" y="15322"/>
                </a:cubicBezTo>
                <a:cubicBezTo>
                  <a:pt x="10621" y="15394"/>
                  <a:pt x="10029" y="15529"/>
                  <a:pt x="9614" y="15623"/>
                </a:cubicBezTo>
                <a:cubicBezTo>
                  <a:pt x="9198" y="15718"/>
                  <a:pt x="8824" y="15805"/>
                  <a:pt x="8783" y="15815"/>
                </a:cubicBezTo>
                <a:cubicBezTo>
                  <a:pt x="8558" y="15870"/>
                  <a:pt x="8766" y="15702"/>
                  <a:pt x="9733" y="15057"/>
                </a:cubicBezTo>
                <a:cubicBezTo>
                  <a:pt x="10322" y="14664"/>
                  <a:pt x="11210" y="14073"/>
                  <a:pt x="11704" y="13744"/>
                </a:cubicBezTo>
                <a:cubicBezTo>
                  <a:pt x="12199" y="13414"/>
                  <a:pt x="12750" y="13046"/>
                  <a:pt x="12924" y="12929"/>
                </a:cubicBezTo>
                <a:cubicBezTo>
                  <a:pt x="13202" y="12740"/>
                  <a:pt x="13260" y="12716"/>
                  <a:pt x="13425" y="12716"/>
                </a:cubicBezTo>
                <a:close/>
                <a:moveTo>
                  <a:pt x="15871" y="12820"/>
                </a:moveTo>
                <a:lnTo>
                  <a:pt x="16293" y="12835"/>
                </a:lnTo>
                <a:cubicBezTo>
                  <a:pt x="16480" y="12844"/>
                  <a:pt x="17101" y="12874"/>
                  <a:pt x="17671" y="12897"/>
                </a:cubicBezTo>
                <a:cubicBezTo>
                  <a:pt x="18211" y="12919"/>
                  <a:pt x="18465" y="12930"/>
                  <a:pt x="18819" y="12949"/>
                </a:cubicBezTo>
                <a:cubicBezTo>
                  <a:pt x="19005" y="12959"/>
                  <a:pt x="19386" y="12977"/>
                  <a:pt x="19399" y="12981"/>
                </a:cubicBezTo>
                <a:cubicBezTo>
                  <a:pt x="19401" y="12981"/>
                  <a:pt x="19404" y="12979"/>
                  <a:pt x="19406" y="12981"/>
                </a:cubicBezTo>
                <a:cubicBezTo>
                  <a:pt x="19406" y="12981"/>
                  <a:pt x="19419" y="12986"/>
                  <a:pt x="19419" y="12986"/>
                </a:cubicBezTo>
                <a:cubicBezTo>
                  <a:pt x="19431" y="12980"/>
                  <a:pt x="19441" y="12974"/>
                  <a:pt x="19458" y="12975"/>
                </a:cubicBezTo>
                <a:cubicBezTo>
                  <a:pt x="19481" y="12977"/>
                  <a:pt x="19511" y="12982"/>
                  <a:pt x="19544" y="12996"/>
                </a:cubicBezTo>
                <a:cubicBezTo>
                  <a:pt x="19616" y="13026"/>
                  <a:pt x="19634" y="13065"/>
                  <a:pt x="19623" y="13162"/>
                </a:cubicBezTo>
                <a:cubicBezTo>
                  <a:pt x="19613" y="13253"/>
                  <a:pt x="19587" y="13293"/>
                  <a:pt x="19518" y="13313"/>
                </a:cubicBezTo>
                <a:cubicBezTo>
                  <a:pt x="19467" y="13327"/>
                  <a:pt x="19434" y="13329"/>
                  <a:pt x="19412" y="13318"/>
                </a:cubicBezTo>
                <a:cubicBezTo>
                  <a:pt x="19402" y="13328"/>
                  <a:pt x="19388" y="13338"/>
                  <a:pt x="19373" y="13344"/>
                </a:cubicBezTo>
                <a:cubicBezTo>
                  <a:pt x="19370" y="13345"/>
                  <a:pt x="19361" y="13349"/>
                  <a:pt x="19359" y="13349"/>
                </a:cubicBezTo>
                <a:cubicBezTo>
                  <a:pt x="19302" y="13372"/>
                  <a:pt x="18925" y="13460"/>
                  <a:pt x="18258" y="13614"/>
                </a:cubicBezTo>
                <a:cubicBezTo>
                  <a:pt x="18013" y="13673"/>
                  <a:pt x="17993" y="13680"/>
                  <a:pt x="17698" y="13749"/>
                </a:cubicBezTo>
                <a:cubicBezTo>
                  <a:pt x="16820" y="13954"/>
                  <a:pt x="15927" y="14162"/>
                  <a:pt x="15720" y="14211"/>
                </a:cubicBezTo>
                <a:cubicBezTo>
                  <a:pt x="15512" y="14260"/>
                  <a:pt x="15307" y="14305"/>
                  <a:pt x="15258" y="14315"/>
                </a:cubicBezTo>
                <a:cubicBezTo>
                  <a:pt x="15209" y="14324"/>
                  <a:pt x="14983" y="14379"/>
                  <a:pt x="14757" y="14434"/>
                </a:cubicBezTo>
                <a:cubicBezTo>
                  <a:pt x="14512" y="14494"/>
                  <a:pt x="14394" y="14521"/>
                  <a:pt x="14328" y="14528"/>
                </a:cubicBezTo>
                <a:cubicBezTo>
                  <a:pt x="14325" y="14528"/>
                  <a:pt x="14297" y="14533"/>
                  <a:pt x="14295" y="14533"/>
                </a:cubicBezTo>
                <a:cubicBezTo>
                  <a:pt x="14271" y="14533"/>
                  <a:pt x="14260" y="14530"/>
                  <a:pt x="14256" y="14517"/>
                </a:cubicBezTo>
                <a:cubicBezTo>
                  <a:pt x="14250" y="14513"/>
                  <a:pt x="14242" y="14509"/>
                  <a:pt x="14236" y="14502"/>
                </a:cubicBezTo>
                <a:cubicBezTo>
                  <a:pt x="14232" y="14497"/>
                  <a:pt x="14257" y="14461"/>
                  <a:pt x="14302" y="14408"/>
                </a:cubicBezTo>
                <a:cubicBezTo>
                  <a:pt x="14376" y="14310"/>
                  <a:pt x="14535" y="14144"/>
                  <a:pt x="14803" y="13879"/>
                </a:cubicBezTo>
                <a:cubicBezTo>
                  <a:pt x="14833" y="13849"/>
                  <a:pt x="14845" y="13837"/>
                  <a:pt x="14876" y="13806"/>
                </a:cubicBezTo>
                <a:cubicBezTo>
                  <a:pt x="14930" y="13751"/>
                  <a:pt x="14969" y="13708"/>
                  <a:pt x="15027" y="13650"/>
                </a:cubicBezTo>
                <a:lnTo>
                  <a:pt x="15845" y="12840"/>
                </a:lnTo>
                <a:lnTo>
                  <a:pt x="15871" y="12820"/>
                </a:lnTo>
                <a:close/>
                <a:moveTo>
                  <a:pt x="19551" y="13510"/>
                </a:moveTo>
                <a:cubicBezTo>
                  <a:pt x="19619" y="13515"/>
                  <a:pt x="19634" y="13581"/>
                  <a:pt x="19623" y="13765"/>
                </a:cubicBezTo>
                <a:cubicBezTo>
                  <a:pt x="19612" y="13941"/>
                  <a:pt x="19592" y="13996"/>
                  <a:pt x="19518" y="14035"/>
                </a:cubicBezTo>
                <a:cubicBezTo>
                  <a:pt x="19474" y="14057"/>
                  <a:pt x="19435" y="14066"/>
                  <a:pt x="19412" y="14060"/>
                </a:cubicBezTo>
                <a:cubicBezTo>
                  <a:pt x="19403" y="14071"/>
                  <a:pt x="19392" y="14077"/>
                  <a:pt x="19379" y="14086"/>
                </a:cubicBezTo>
                <a:cubicBezTo>
                  <a:pt x="19293" y="14148"/>
                  <a:pt x="18854" y="14398"/>
                  <a:pt x="18054" y="14834"/>
                </a:cubicBezTo>
                <a:cubicBezTo>
                  <a:pt x="17772" y="14988"/>
                  <a:pt x="17327" y="15229"/>
                  <a:pt x="17065" y="15374"/>
                </a:cubicBezTo>
                <a:cubicBezTo>
                  <a:pt x="16803" y="15519"/>
                  <a:pt x="16430" y="15724"/>
                  <a:pt x="16234" y="15831"/>
                </a:cubicBezTo>
                <a:cubicBezTo>
                  <a:pt x="15747" y="16097"/>
                  <a:pt x="10158" y="19169"/>
                  <a:pt x="9884" y="19320"/>
                </a:cubicBezTo>
                <a:cubicBezTo>
                  <a:pt x="9155" y="19723"/>
                  <a:pt x="8971" y="19812"/>
                  <a:pt x="8948" y="19782"/>
                </a:cubicBezTo>
                <a:cubicBezTo>
                  <a:pt x="8934" y="19764"/>
                  <a:pt x="9220" y="19456"/>
                  <a:pt x="9581" y="19097"/>
                </a:cubicBezTo>
                <a:cubicBezTo>
                  <a:pt x="9942" y="18738"/>
                  <a:pt x="10315" y="18365"/>
                  <a:pt x="10412" y="18266"/>
                </a:cubicBezTo>
                <a:cubicBezTo>
                  <a:pt x="10508" y="18167"/>
                  <a:pt x="10807" y="17866"/>
                  <a:pt x="11078" y="17596"/>
                </a:cubicBezTo>
                <a:cubicBezTo>
                  <a:pt x="11349" y="17327"/>
                  <a:pt x="12086" y="16592"/>
                  <a:pt x="12713" y="15966"/>
                </a:cubicBezTo>
                <a:lnTo>
                  <a:pt x="13854" y="14829"/>
                </a:lnTo>
                <a:lnTo>
                  <a:pt x="14731" y="14626"/>
                </a:lnTo>
                <a:cubicBezTo>
                  <a:pt x="15214" y="14515"/>
                  <a:pt x="15731" y="14397"/>
                  <a:pt x="15878" y="14362"/>
                </a:cubicBezTo>
                <a:cubicBezTo>
                  <a:pt x="16025" y="14326"/>
                  <a:pt x="16353" y="14249"/>
                  <a:pt x="16610" y="14190"/>
                </a:cubicBezTo>
                <a:cubicBezTo>
                  <a:pt x="16866" y="14131"/>
                  <a:pt x="17551" y="13969"/>
                  <a:pt x="18133" y="13832"/>
                </a:cubicBezTo>
                <a:cubicBezTo>
                  <a:pt x="18715" y="13696"/>
                  <a:pt x="19248" y="13581"/>
                  <a:pt x="19313" y="13578"/>
                </a:cubicBezTo>
                <a:cubicBezTo>
                  <a:pt x="19345" y="13576"/>
                  <a:pt x="19368" y="13578"/>
                  <a:pt x="19386" y="13583"/>
                </a:cubicBezTo>
                <a:cubicBezTo>
                  <a:pt x="19400" y="13550"/>
                  <a:pt x="19422" y="13539"/>
                  <a:pt x="19465" y="13526"/>
                </a:cubicBezTo>
                <a:cubicBezTo>
                  <a:pt x="19501" y="13515"/>
                  <a:pt x="19528" y="13509"/>
                  <a:pt x="19551" y="13510"/>
                </a:cubicBezTo>
                <a:close/>
              </a:path>
            </a:pathLst>
          </a:custGeom>
          <a:ln w="12700">
            <a:miter lim="400000"/>
          </a:ln>
        </p:spPr>
      </p:pic>
      <p:sp>
        <p:nvSpPr>
          <p:cNvPr id="1505" name="RNNセル"/>
          <p:cNvSpPr txBox="1"/>
          <p:nvPr/>
        </p:nvSpPr>
        <p:spPr>
          <a:xfrm>
            <a:off x="20183517" y="1764393"/>
            <a:ext cx="157213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RNNセル</a:t>
            </a:r>
          </a:p>
        </p:txBody>
      </p:sp>
      <p:sp>
        <p:nvSpPr>
          <p:cNvPr id="1506" name="RNNセル"/>
          <p:cNvSpPr txBox="1"/>
          <p:nvPr/>
        </p:nvSpPr>
        <p:spPr>
          <a:xfrm>
            <a:off x="20577426" y="3423968"/>
            <a:ext cx="1572134"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RNNセル</a:t>
            </a:r>
          </a:p>
        </p:txBody>
      </p:sp>
      <p:sp>
        <p:nvSpPr>
          <p:cNvPr id="1507" name="スライド番号"/>
          <p:cNvSpPr txBox="1"/>
          <p:nvPr>
            <p:ph type="sldNum" sz="quarter" idx="2"/>
          </p:nvPr>
        </p:nvSpPr>
        <p:spPr>
          <a:xfrm>
            <a:off x="23345881" y="12999858"/>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9" name="スクリーンショット 2023-12-24 2.13.03.png" descr="スクリーンショット 2023-12-24 2.13.03.png"/>
          <p:cNvPicPr>
            <a:picLocks noChangeAspect="1"/>
          </p:cNvPicPr>
          <p:nvPr/>
        </p:nvPicPr>
        <p:blipFill>
          <a:blip r:embed="rId2">
            <a:extLst/>
          </a:blip>
          <a:srcRect l="0" t="0" r="0" b="0"/>
          <a:stretch>
            <a:fillRect/>
          </a:stretch>
        </p:blipFill>
        <p:spPr>
          <a:xfrm>
            <a:off x="13515244" y="1810670"/>
            <a:ext cx="9429751" cy="4629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1"/>
                </a:lnTo>
                <a:lnTo>
                  <a:pt x="0" y="21600"/>
                </a:lnTo>
                <a:lnTo>
                  <a:pt x="10800" y="21600"/>
                </a:lnTo>
                <a:lnTo>
                  <a:pt x="21600" y="21600"/>
                </a:lnTo>
                <a:lnTo>
                  <a:pt x="21600" y="10801"/>
                </a:lnTo>
                <a:lnTo>
                  <a:pt x="21600" y="0"/>
                </a:lnTo>
                <a:lnTo>
                  <a:pt x="10800" y="0"/>
                </a:lnTo>
                <a:lnTo>
                  <a:pt x="0" y="0"/>
                </a:lnTo>
                <a:close/>
                <a:moveTo>
                  <a:pt x="12628" y="4540"/>
                </a:moveTo>
                <a:cubicBezTo>
                  <a:pt x="12637" y="4557"/>
                  <a:pt x="12629" y="4652"/>
                  <a:pt x="12610" y="4766"/>
                </a:cubicBezTo>
                <a:cubicBezTo>
                  <a:pt x="12558" y="5082"/>
                  <a:pt x="12537" y="5505"/>
                  <a:pt x="12549" y="6020"/>
                </a:cubicBezTo>
                <a:cubicBezTo>
                  <a:pt x="12555" y="6274"/>
                  <a:pt x="12563" y="6511"/>
                  <a:pt x="12568" y="6549"/>
                </a:cubicBezTo>
                <a:cubicBezTo>
                  <a:pt x="12578" y="6626"/>
                  <a:pt x="12538" y="6766"/>
                  <a:pt x="12522" y="6712"/>
                </a:cubicBezTo>
                <a:cubicBezTo>
                  <a:pt x="12502" y="6647"/>
                  <a:pt x="12462" y="5902"/>
                  <a:pt x="12452" y="5398"/>
                </a:cubicBezTo>
                <a:lnTo>
                  <a:pt x="12440" y="4883"/>
                </a:lnTo>
                <a:lnTo>
                  <a:pt x="12527" y="4698"/>
                </a:lnTo>
                <a:cubicBezTo>
                  <a:pt x="12578" y="4589"/>
                  <a:pt x="12620" y="4523"/>
                  <a:pt x="12628" y="4540"/>
                </a:cubicBezTo>
                <a:close/>
                <a:moveTo>
                  <a:pt x="12380" y="5159"/>
                </a:moveTo>
                <a:cubicBezTo>
                  <a:pt x="12389" y="5170"/>
                  <a:pt x="12396" y="5287"/>
                  <a:pt x="12396" y="5420"/>
                </a:cubicBezTo>
                <a:cubicBezTo>
                  <a:pt x="12396" y="5707"/>
                  <a:pt x="12423" y="6290"/>
                  <a:pt x="12453" y="6636"/>
                </a:cubicBezTo>
                <a:cubicBezTo>
                  <a:pt x="12464" y="6773"/>
                  <a:pt x="12469" y="6897"/>
                  <a:pt x="12463" y="6911"/>
                </a:cubicBezTo>
                <a:cubicBezTo>
                  <a:pt x="12457" y="6924"/>
                  <a:pt x="12418" y="6864"/>
                  <a:pt x="12376" y="6777"/>
                </a:cubicBezTo>
                <a:cubicBezTo>
                  <a:pt x="12284" y="6586"/>
                  <a:pt x="12213" y="6283"/>
                  <a:pt x="12215" y="6092"/>
                </a:cubicBezTo>
                <a:cubicBezTo>
                  <a:pt x="12217" y="5842"/>
                  <a:pt x="12346" y="5116"/>
                  <a:pt x="12380" y="5159"/>
                </a:cubicBezTo>
                <a:close/>
              </a:path>
            </a:pathLst>
          </a:custGeom>
          <a:ln w="12700">
            <a:miter lim="400000"/>
          </a:ln>
        </p:spPr>
      </p:pic>
      <p:sp>
        <p:nvSpPr>
          <p:cNvPr id="1510"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11"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512" name="0 or 1ならシグモイド関数、３クラス以上ならソフトマックス関数で最後に出力すると…"/>
          <p:cNvSpPr txBox="1"/>
          <p:nvPr/>
        </p:nvSpPr>
        <p:spPr>
          <a:xfrm>
            <a:off x="3025676" y="12126393"/>
            <a:ext cx="19004230"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0 or 1ならシグモイド関数、３クラス以上ならソフトマックス関数で最後に出力すると</a:t>
            </a:r>
          </a:p>
          <a:p>
            <a:pPr>
              <a:defRPr sz="3800"/>
            </a:pPr>
            <a:r>
              <a:t>画像処理と同じように確率として予測、分類ができる</a:t>
            </a:r>
          </a:p>
        </p:txBody>
      </p:sp>
      <p:sp>
        <p:nvSpPr>
          <p:cNvPr id="1513" name="RNN のテキスト分類のイメージ"/>
          <p:cNvSpPr txBox="1"/>
          <p:nvPr/>
        </p:nvSpPr>
        <p:spPr>
          <a:xfrm>
            <a:off x="7221893" y="415919"/>
            <a:ext cx="9940214" cy="781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defRPr>
            </a:lvl1pPr>
          </a:lstStyle>
          <a:p>
            <a:pPr/>
            <a:r>
              <a:t>RNN のテキスト分類のイメージ</a:t>
            </a:r>
          </a:p>
        </p:txBody>
      </p:sp>
      <p:grpSp>
        <p:nvGrpSpPr>
          <p:cNvPr id="1530" name="グループ"/>
          <p:cNvGrpSpPr/>
          <p:nvPr/>
        </p:nvGrpSpPr>
        <p:grpSpPr>
          <a:xfrm>
            <a:off x="9909390" y="6672939"/>
            <a:ext cx="14468478" cy="4732404"/>
            <a:chOff x="0" y="0"/>
            <a:chExt cx="14468476" cy="4732403"/>
          </a:xfrm>
        </p:grpSpPr>
        <p:sp>
          <p:nvSpPr>
            <p:cNvPr id="1514" name="四角形"/>
            <p:cNvSpPr/>
            <p:nvPr/>
          </p:nvSpPr>
          <p:spPr>
            <a:xfrm>
              <a:off x="4077642" y="0"/>
              <a:ext cx="6323721" cy="4732404"/>
            </a:xfrm>
            <a:prstGeom prst="rect">
              <a:avLst/>
            </a:prstGeom>
            <a:solidFill>
              <a:schemeClr val="accent1">
                <a:lumOff val="16847"/>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515" name="角丸四角形"/>
            <p:cNvSpPr/>
            <p:nvPr/>
          </p:nvSpPr>
          <p:spPr>
            <a:xfrm>
              <a:off x="4802985" y="275830"/>
              <a:ext cx="2284217" cy="946561"/>
            </a:xfrm>
            <a:prstGeom prst="roundRect">
              <a:avLst>
                <a:gd name="adj" fmla="val 20126"/>
              </a:avLst>
            </a:prstGeom>
            <a:solidFill>
              <a:schemeClr val="accent4">
                <a:hueOff val="-1081314"/>
                <a:satOff val="4338"/>
                <a:lumOff val="-8931"/>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516" name="RNNセル"/>
            <p:cNvSpPr txBox="1"/>
            <p:nvPr/>
          </p:nvSpPr>
          <p:spPr>
            <a:xfrm>
              <a:off x="5046885" y="507810"/>
              <a:ext cx="179641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defRPr>
              </a:lvl1pPr>
            </a:lstStyle>
            <a:p>
              <a:pPr/>
              <a:r>
                <a:t>RNNセル</a:t>
              </a:r>
            </a:p>
          </p:txBody>
        </p:sp>
        <p:sp>
          <p:nvSpPr>
            <p:cNvPr id="1517" name="角丸四角形"/>
            <p:cNvSpPr/>
            <p:nvPr/>
          </p:nvSpPr>
          <p:spPr>
            <a:xfrm>
              <a:off x="4802985" y="1892921"/>
              <a:ext cx="2284217" cy="946561"/>
            </a:xfrm>
            <a:prstGeom prst="roundRect">
              <a:avLst>
                <a:gd name="adj" fmla="val 20126"/>
              </a:avLst>
            </a:prstGeom>
            <a:solidFill>
              <a:schemeClr val="accent4">
                <a:hueOff val="-1081314"/>
                <a:satOff val="4338"/>
                <a:lumOff val="-8931"/>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518" name="RNNセル"/>
            <p:cNvSpPr txBox="1"/>
            <p:nvPr/>
          </p:nvSpPr>
          <p:spPr>
            <a:xfrm>
              <a:off x="5046885" y="2124901"/>
              <a:ext cx="179641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defRPr>
              </a:lvl1pPr>
            </a:lstStyle>
            <a:p>
              <a:pPr/>
              <a:r>
                <a:t>RNNセル</a:t>
              </a:r>
            </a:p>
          </p:txBody>
        </p:sp>
        <p:sp>
          <p:nvSpPr>
            <p:cNvPr id="1519" name="角丸四角形"/>
            <p:cNvSpPr/>
            <p:nvPr/>
          </p:nvSpPr>
          <p:spPr>
            <a:xfrm>
              <a:off x="4802985" y="3510012"/>
              <a:ext cx="2284217" cy="946561"/>
            </a:xfrm>
            <a:prstGeom prst="roundRect">
              <a:avLst>
                <a:gd name="adj" fmla="val 20126"/>
              </a:avLst>
            </a:prstGeom>
            <a:solidFill>
              <a:schemeClr val="accent4">
                <a:hueOff val="-1081314"/>
                <a:satOff val="4338"/>
                <a:lumOff val="-8931"/>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520" name="RNNセル"/>
            <p:cNvSpPr txBox="1"/>
            <p:nvPr/>
          </p:nvSpPr>
          <p:spPr>
            <a:xfrm>
              <a:off x="5046885" y="3741992"/>
              <a:ext cx="179641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defRPr>
              </a:lvl1pPr>
            </a:lstStyle>
            <a:p>
              <a:pPr/>
              <a:r>
                <a:t>RNNセル</a:t>
              </a:r>
            </a:p>
          </p:txBody>
        </p:sp>
        <p:sp>
          <p:nvSpPr>
            <p:cNvPr id="1521" name="私 (の数値表現)→"/>
            <p:cNvSpPr txBox="1"/>
            <p:nvPr/>
          </p:nvSpPr>
          <p:spPr>
            <a:xfrm>
              <a:off x="826425" y="494052"/>
              <a:ext cx="3527871" cy="527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私 (の数値表現)→</a:t>
              </a:r>
            </a:p>
          </p:txBody>
        </p:sp>
        <p:sp>
          <p:nvSpPr>
            <p:cNvPr id="1522" name="は (の数値表現)→"/>
            <p:cNvSpPr txBox="1"/>
            <p:nvPr/>
          </p:nvSpPr>
          <p:spPr>
            <a:xfrm>
              <a:off x="826425" y="2102677"/>
              <a:ext cx="3527871" cy="527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は (の数値表現)→</a:t>
              </a:r>
            </a:p>
          </p:txBody>
        </p:sp>
        <p:sp>
          <p:nvSpPr>
            <p:cNvPr id="1523" name="嬉しい (の数値表現)→"/>
            <p:cNvSpPr txBox="1"/>
            <p:nvPr/>
          </p:nvSpPr>
          <p:spPr>
            <a:xfrm>
              <a:off x="0" y="3715237"/>
              <a:ext cx="4366070" cy="527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嬉しい (の数値表現)→</a:t>
              </a:r>
            </a:p>
          </p:txBody>
        </p:sp>
        <p:sp>
          <p:nvSpPr>
            <p:cNvPr id="1524" name="矢印"/>
            <p:cNvSpPr/>
            <p:nvPr/>
          </p:nvSpPr>
          <p:spPr>
            <a:xfrm flipH="1" rot="16200000">
              <a:off x="5687509" y="1297044"/>
              <a:ext cx="515168" cy="521225"/>
            </a:xfrm>
            <a:prstGeom prst="rightArrow">
              <a:avLst>
                <a:gd name="adj1" fmla="val 32000"/>
                <a:gd name="adj2" fmla="val 64753"/>
              </a:avLst>
            </a:prstGeom>
            <a:solidFill>
              <a:schemeClr val="accent6">
                <a:satOff val="-15798"/>
                <a:lumOff val="-17517"/>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525" name="矢印"/>
            <p:cNvSpPr/>
            <p:nvPr/>
          </p:nvSpPr>
          <p:spPr>
            <a:xfrm flipH="1" rot="16200000">
              <a:off x="5687509" y="2939112"/>
              <a:ext cx="515168" cy="521225"/>
            </a:xfrm>
            <a:prstGeom prst="rightArrow">
              <a:avLst>
                <a:gd name="adj1" fmla="val 32000"/>
                <a:gd name="adj2" fmla="val 64753"/>
              </a:avLst>
            </a:prstGeom>
            <a:solidFill>
              <a:schemeClr val="accent6">
                <a:satOff val="-15798"/>
                <a:lumOff val="-17517"/>
              </a:schemeClr>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526" name="“私” の情報を記憶"/>
            <p:cNvSpPr txBox="1"/>
            <p:nvPr/>
          </p:nvSpPr>
          <p:spPr>
            <a:xfrm>
              <a:off x="6691467" y="1329056"/>
              <a:ext cx="3057602"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“私” の情報を記憶</a:t>
              </a:r>
            </a:p>
          </p:txBody>
        </p:sp>
        <p:sp>
          <p:nvSpPr>
            <p:cNvPr id="1527" name="“私は” の情報を記憶"/>
            <p:cNvSpPr txBox="1"/>
            <p:nvPr/>
          </p:nvSpPr>
          <p:spPr>
            <a:xfrm>
              <a:off x="6513667" y="2946147"/>
              <a:ext cx="3413202"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“私は” の情報を記憶</a:t>
              </a:r>
            </a:p>
          </p:txBody>
        </p:sp>
        <p:sp>
          <p:nvSpPr>
            <p:cNvPr id="1528" name="矢印"/>
            <p:cNvSpPr/>
            <p:nvPr/>
          </p:nvSpPr>
          <p:spPr>
            <a:xfrm>
              <a:off x="7524117" y="3626003"/>
              <a:ext cx="4060716" cy="714581"/>
            </a:xfrm>
            <a:prstGeom prst="rightArrow">
              <a:avLst>
                <a:gd name="adj1" fmla="val 32000"/>
                <a:gd name="adj2" fmla="val 113408"/>
              </a:avLst>
            </a:prstGeom>
            <a:solidFill>
              <a:srgbClr val="000000"/>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1529" name="ポジティブ(1)"/>
            <p:cNvSpPr txBox="1"/>
            <p:nvPr/>
          </p:nvSpPr>
          <p:spPr>
            <a:xfrm>
              <a:off x="11741659" y="3741993"/>
              <a:ext cx="272681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ポジティブ(1) </a:t>
              </a:r>
            </a:p>
          </p:txBody>
        </p:sp>
      </p:grpSp>
      <p:grpSp>
        <p:nvGrpSpPr>
          <p:cNvPr id="1535" name="グループ"/>
          <p:cNvGrpSpPr/>
          <p:nvPr/>
        </p:nvGrpSpPr>
        <p:grpSpPr>
          <a:xfrm>
            <a:off x="284316" y="6769879"/>
            <a:ext cx="9129310" cy="3072611"/>
            <a:chOff x="0" y="0"/>
            <a:chExt cx="9129309" cy="3072610"/>
          </a:xfrm>
        </p:grpSpPr>
        <p:sp>
          <p:nvSpPr>
            <p:cNvPr id="1531" name="「私 は 嬉しい」…"/>
            <p:cNvSpPr txBox="1"/>
            <p:nvPr/>
          </p:nvSpPr>
          <p:spPr>
            <a:xfrm>
              <a:off x="0" y="608281"/>
              <a:ext cx="6007100" cy="2457451"/>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300"/>
              </a:pPr>
              <a:r>
                <a:t>「私　は　嬉しい」</a:t>
              </a:r>
            </a:p>
            <a:p>
              <a:pPr algn="l">
                <a:defRPr sz="3300"/>
              </a:pPr>
              <a:r>
                <a:t>「彼女　は　泣いている」</a:t>
              </a:r>
            </a:p>
            <a:p>
              <a:pPr algn="l">
                <a:defRPr sz="3300"/>
              </a:pPr>
              <a:r>
                <a:t>「彼　の　友達　が　笑った」</a:t>
              </a:r>
            </a:p>
            <a:p>
              <a:pPr algn="l">
                <a:defRPr sz="3300"/>
              </a:pPr>
              <a:r>
                <a:t>　　　　　　：　</a:t>
              </a:r>
            </a:p>
          </p:txBody>
        </p:sp>
        <p:sp>
          <p:nvSpPr>
            <p:cNvPr id="1532" name="ポジティブ(1)…"/>
            <p:cNvSpPr txBox="1"/>
            <p:nvPr/>
          </p:nvSpPr>
          <p:spPr>
            <a:xfrm>
              <a:off x="6255400" y="615160"/>
              <a:ext cx="2873910" cy="2457451"/>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300"/>
              </a:pPr>
              <a:r>
                <a:t>ポジティブ(1)</a:t>
              </a:r>
            </a:p>
            <a:p>
              <a:pPr algn="l">
                <a:defRPr sz="3300"/>
              </a:pPr>
              <a:r>
                <a:t>ネガティブ(0)</a:t>
              </a:r>
            </a:p>
            <a:p>
              <a:pPr algn="l">
                <a:defRPr sz="3300"/>
              </a:pPr>
              <a:r>
                <a:t>ポジティブ(1)</a:t>
              </a:r>
            </a:p>
            <a:p>
              <a:pPr algn="l">
                <a:defRPr sz="3300"/>
              </a:pPr>
              <a:r>
                <a:t>　　：</a:t>
              </a:r>
            </a:p>
          </p:txBody>
        </p:sp>
        <p:sp>
          <p:nvSpPr>
            <p:cNvPr id="1533" name="学習データ"/>
            <p:cNvSpPr txBox="1"/>
            <p:nvPr/>
          </p:nvSpPr>
          <p:spPr>
            <a:xfrm>
              <a:off x="1993899" y="-1"/>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学習データ</a:t>
              </a:r>
            </a:p>
          </p:txBody>
        </p:sp>
        <p:sp>
          <p:nvSpPr>
            <p:cNvPr id="1534" name="正解データ"/>
            <p:cNvSpPr txBox="1"/>
            <p:nvPr/>
          </p:nvSpPr>
          <p:spPr>
            <a:xfrm>
              <a:off x="6682705" y="-1"/>
              <a:ext cx="20193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正解データ</a:t>
              </a:r>
            </a:p>
          </p:txBody>
        </p:sp>
      </p:grpSp>
      <p:sp>
        <p:nvSpPr>
          <p:cNvPr id="1536" name="テキストのポジネガ分類…"/>
          <p:cNvSpPr txBox="1"/>
          <p:nvPr/>
        </p:nvSpPr>
        <p:spPr>
          <a:xfrm>
            <a:off x="1250381" y="3177877"/>
            <a:ext cx="10302952"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テキストのポジネガ分類</a:t>
            </a:r>
          </a:p>
          <a:p>
            <a:pPr>
              <a:defRPr sz="3800"/>
            </a:pPr>
            <a:r>
              <a:t>：文を理解してポジティブorネガティブを分類</a:t>
            </a:r>
          </a:p>
        </p:txBody>
      </p:sp>
      <p:sp>
        <p:nvSpPr>
          <p:cNvPr id="1537" name="四角形"/>
          <p:cNvSpPr/>
          <p:nvPr/>
        </p:nvSpPr>
        <p:spPr>
          <a:xfrm>
            <a:off x="13736904" y="1810670"/>
            <a:ext cx="4305301" cy="1443504"/>
          </a:xfrm>
          <a:prstGeom prst="rect">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38" name="四角形"/>
          <p:cNvSpPr/>
          <p:nvPr/>
        </p:nvSpPr>
        <p:spPr>
          <a:xfrm>
            <a:off x="20944304" y="1955136"/>
            <a:ext cx="3081569" cy="1443504"/>
          </a:xfrm>
          <a:prstGeom prst="rect">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pic>
        <p:nvPicPr>
          <p:cNvPr id="1539" name="スクリーンショット 2023-12-24 2.17.07.png" descr="スクリーンショット 2023-12-24 2.17.07.png"/>
          <p:cNvPicPr>
            <a:picLocks noChangeAspect="1"/>
          </p:cNvPicPr>
          <p:nvPr/>
        </p:nvPicPr>
        <p:blipFill>
          <a:blip r:embed="rId3">
            <a:extLst/>
          </a:blip>
          <a:srcRect l="6449" t="2594" r="32" b="5290"/>
          <a:stretch>
            <a:fillRect/>
          </a:stretch>
        </p:blipFill>
        <p:spPr>
          <a:xfrm>
            <a:off x="17831901" y="1710727"/>
            <a:ext cx="1285489" cy="1649843"/>
          </a:xfrm>
          <a:custGeom>
            <a:avLst/>
            <a:gdLst/>
            <a:ahLst/>
            <a:cxnLst>
              <a:cxn ang="0">
                <a:pos x="wd2" y="hd2"/>
              </a:cxn>
              <a:cxn ang="5400000">
                <a:pos x="wd2" y="hd2"/>
              </a:cxn>
              <a:cxn ang="10800000">
                <a:pos x="wd2" y="hd2"/>
              </a:cxn>
              <a:cxn ang="16200000">
                <a:pos x="wd2" y="hd2"/>
              </a:cxn>
            </a:cxnLst>
            <a:rect l="0" t="0" r="r" b="b"/>
            <a:pathLst>
              <a:path w="21357" h="21584" fill="norm" stroke="1" extrusionOk="0">
                <a:moveTo>
                  <a:pt x="3937" y="0"/>
                </a:moveTo>
                <a:cubicBezTo>
                  <a:pt x="2747" y="8"/>
                  <a:pt x="1576" y="173"/>
                  <a:pt x="785" y="499"/>
                </a:cubicBezTo>
                <a:cubicBezTo>
                  <a:pt x="271" y="710"/>
                  <a:pt x="3" y="964"/>
                  <a:pt x="0" y="1236"/>
                </a:cubicBezTo>
                <a:cubicBezTo>
                  <a:pt x="-1" y="1327"/>
                  <a:pt x="28" y="1422"/>
                  <a:pt x="86" y="1516"/>
                </a:cubicBezTo>
                <a:cubicBezTo>
                  <a:pt x="208" y="1716"/>
                  <a:pt x="418" y="1844"/>
                  <a:pt x="904" y="2030"/>
                </a:cubicBezTo>
                <a:cubicBezTo>
                  <a:pt x="1363" y="2207"/>
                  <a:pt x="1753" y="2297"/>
                  <a:pt x="2506" y="2404"/>
                </a:cubicBezTo>
                <a:cubicBezTo>
                  <a:pt x="3286" y="2515"/>
                  <a:pt x="4751" y="2517"/>
                  <a:pt x="5572" y="2404"/>
                </a:cubicBezTo>
                <a:cubicBezTo>
                  <a:pt x="6865" y="2226"/>
                  <a:pt x="7662" y="1921"/>
                  <a:pt x="8025" y="1470"/>
                </a:cubicBezTo>
                <a:cubicBezTo>
                  <a:pt x="8076" y="1405"/>
                  <a:pt x="8084" y="1408"/>
                  <a:pt x="8223" y="1527"/>
                </a:cubicBezTo>
                <a:cubicBezTo>
                  <a:pt x="9325" y="2476"/>
                  <a:pt x="12129" y="4890"/>
                  <a:pt x="12489" y="5198"/>
                </a:cubicBezTo>
                <a:cubicBezTo>
                  <a:pt x="12748" y="5419"/>
                  <a:pt x="12949" y="5614"/>
                  <a:pt x="12931" y="5629"/>
                </a:cubicBezTo>
                <a:cubicBezTo>
                  <a:pt x="12912" y="5643"/>
                  <a:pt x="12728" y="5624"/>
                  <a:pt x="12522" y="5587"/>
                </a:cubicBezTo>
                <a:cubicBezTo>
                  <a:pt x="12316" y="5550"/>
                  <a:pt x="11854" y="5467"/>
                  <a:pt x="11500" y="5405"/>
                </a:cubicBezTo>
                <a:cubicBezTo>
                  <a:pt x="11145" y="5344"/>
                  <a:pt x="10649" y="5259"/>
                  <a:pt x="10392" y="5213"/>
                </a:cubicBezTo>
                <a:cubicBezTo>
                  <a:pt x="9976" y="5139"/>
                  <a:pt x="8742" y="4927"/>
                  <a:pt x="8361" y="4865"/>
                </a:cubicBezTo>
                <a:cubicBezTo>
                  <a:pt x="8255" y="4848"/>
                  <a:pt x="8197" y="4809"/>
                  <a:pt x="8144" y="4720"/>
                </a:cubicBezTo>
                <a:cubicBezTo>
                  <a:pt x="7916" y="4343"/>
                  <a:pt x="7055" y="4005"/>
                  <a:pt x="5902" y="3832"/>
                </a:cubicBezTo>
                <a:cubicBezTo>
                  <a:pt x="5172" y="3723"/>
                  <a:pt x="3667" y="3696"/>
                  <a:pt x="2908" y="3780"/>
                </a:cubicBezTo>
                <a:cubicBezTo>
                  <a:pt x="1174" y="3973"/>
                  <a:pt x="172" y="4409"/>
                  <a:pt x="172" y="4969"/>
                </a:cubicBezTo>
                <a:cubicBezTo>
                  <a:pt x="172" y="5713"/>
                  <a:pt x="2087" y="6259"/>
                  <a:pt x="4504" y="6200"/>
                </a:cubicBezTo>
                <a:cubicBezTo>
                  <a:pt x="6372" y="6154"/>
                  <a:pt x="7771" y="5777"/>
                  <a:pt x="8130" y="5224"/>
                </a:cubicBezTo>
                <a:cubicBezTo>
                  <a:pt x="8192" y="5128"/>
                  <a:pt x="8232" y="5097"/>
                  <a:pt x="8269" y="5120"/>
                </a:cubicBezTo>
                <a:cubicBezTo>
                  <a:pt x="8298" y="5138"/>
                  <a:pt x="8652" y="5349"/>
                  <a:pt x="9053" y="5587"/>
                </a:cubicBezTo>
                <a:cubicBezTo>
                  <a:pt x="9455" y="5825"/>
                  <a:pt x="10295" y="6326"/>
                  <a:pt x="10919" y="6698"/>
                </a:cubicBezTo>
                <a:cubicBezTo>
                  <a:pt x="11544" y="7071"/>
                  <a:pt x="12285" y="7510"/>
                  <a:pt x="12561" y="7674"/>
                </a:cubicBezTo>
                <a:cubicBezTo>
                  <a:pt x="12837" y="7838"/>
                  <a:pt x="13042" y="7982"/>
                  <a:pt x="13023" y="7996"/>
                </a:cubicBezTo>
                <a:cubicBezTo>
                  <a:pt x="13003" y="8011"/>
                  <a:pt x="12610" y="8061"/>
                  <a:pt x="12146" y="8110"/>
                </a:cubicBezTo>
                <a:cubicBezTo>
                  <a:pt x="11359" y="8194"/>
                  <a:pt x="10880" y="8246"/>
                  <a:pt x="8955" y="8458"/>
                </a:cubicBezTo>
                <a:lnTo>
                  <a:pt x="8209" y="8541"/>
                </a:lnTo>
                <a:lnTo>
                  <a:pt x="8124" y="8411"/>
                </a:lnTo>
                <a:cubicBezTo>
                  <a:pt x="7870" y="8021"/>
                  <a:pt x="6957" y="7691"/>
                  <a:pt x="5658" y="7518"/>
                </a:cubicBezTo>
                <a:cubicBezTo>
                  <a:pt x="5097" y="7444"/>
                  <a:pt x="3450" y="7431"/>
                  <a:pt x="2862" y="7498"/>
                </a:cubicBezTo>
                <a:cubicBezTo>
                  <a:pt x="1555" y="7645"/>
                  <a:pt x="443" y="8046"/>
                  <a:pt x="231" y="8443"/>
                </a:cubicBezTo>
                <a:cubicBezTo>
                  <a:pt x="-158" y="9171"/>
                  <a:pt x="1261" y="9805"/>
                  <a:pt x="3528" y="9917"/>
                </a:cubicBezTo>
                <a:cubicBezTo>
                  <a:pt x="4213" y="9951"/>
                  <a:pt x="5265" y="9919"/>
                  <a:pt x="5724" y="9850"/>
                </a:cubicBezTo>
                <a:cubicBezTo>
                  <a:pt x="6639" y="9712"/>
                  <a:pt x="7240" y="9544"/>
                  <a:pt x="7689" y="9310"/>
                </a:cubicBezTo>
                <a:cubicBezTo>
                  <a:pt x="7920" y="9189"/>
                  <a:pt x="8170" y="8967"/>
                  <a:pt x="8170" y="8879"/>
                </a:cubicBezTo>
                <a:cubicBezTo>
                  <a:pt x="8170" y="8796"/>
                  <a:pt x="8258" y="8805"/>
                  <a:pt x="8664" y="8936"/>
                </a:cubicBezTo>
                <a:cubicBezTo>
                  <a:pt x="9575" y="9230"/>
                  <a:pt x="10905" y="9656"/>
                  <a:pt x="11856" y="9959"/>
                </a:cubicBezTo>
                <a:cubicBezTo>
                  <a:pt x="12406" y="10134"/>
                  <a:pt x="12883" y="10298"/>
                  <a:pt x="12917" y="10322"/>
                </a:cubicBezTo>
                <a:cubicBezTo>
                  <a:pt x="12969" y="10359"/>
                  <a:pt x="12570" y="10532"/>
                  <a:pt x="10610" y="11303"/>
                </a:cubicBezTo>
                <a:lnTo>
                  <a:pt x="8236" y="12233"/>
                </a:lnTo>
                <a:lnTo>
                  <a:pt x="8124" y="12119"/>
                </a:lnTo>
                <a:cubicBezTo>
                  <a:pt x="7629" y="11599"/>
                  <a:pt x="6607" y="11296"/>
                  <a:pt x="4899" y="11174"/>
                </a:cubicBezTo>
                <a:cubicBezTo>
                  <a:pt x="2941" y="11033"/>
                  <a:pt x="661" y="11500"/>
                  <a:pt x="257" y="12124"/>
                </a:cubicBezTo>
                <a:cubicBezTo>
                  <a:pt x="-56" y="12608"/>
                  <a:pt x="432" y="13058"/>
                  <a:pt x="1589" y="13360"/>
                </a:cubicBezTo>
                <a:cubicBezTo>
                  <a:pt x="2385" y="13567"/>
                  <a:pt x="3056" y="13641"/>
                  <a:pt x="4194" y="13640"/>
                </a:cubicBezTo>
                <a:cubicBezTo>
                  <a:pt x="5325" y="13639"/>
                  <a:pt x="5971" y="13570"/>
                  <a:pt x="6779" y="13365"/>
                </a:cubicBezTo>
                <a:cubicBezTo>
                  <a:pt x="7518" y="13177"/>
                  <a:pt x="7947" y="12952"/>
                  <a:pt x="8130" y="12653"/>
                </a:cubicBezTo>
                <a:lnTo>
                  <a:pt x="8229" y="12498"/>
                </a:lnTo>
                <a:lnTo>
                  <a:pt x="8697" y="12518"/>
                </a:lnTo>
                <a:cubicBezTo>
                  <a:pt x="12028" y="12663"/>
                  <a:pt x="12728" y="12695"/>
                  <a:pt x="12759" y="12716"/>
                </a:cubicBezTo>
                <a:cubicBezTo>
                  <a:pt x="12779" y="12729"/>
                  <a:pt x="11733" y="13454"/>
                  <a:pt x="10432" y="14325"/>
                </a:cubicBezTo>
                <a:lnTo>
                  <a:pt x="8064" y="15909"/>
                </a:lnTo>
                <a:lnTo>
                  <a:pt x="7998" y="15826"/>
                </a:lnTo>
                <a:cubicBezTo>
                  <a:pt x="7548" y="15265"/>
                  <a:pt x="6015" y="14886"/>
                  <a:pt x="4194" y="14886"/>
                </a:cubicBezTo>
                <a:cubicBezTo>
                  <a:pt x="3098" y="14886"/>
                  <a:pt x="2136" y="15008"/>
                  <a:pt x="1424" y="15239"/>
                </a:cubicBezTo>
                <a:cubicBezTo>
                  <a:pt x="1031" y="15367"/>
                  <a:pt x="934" y="15414"/>
                  <a:pt x="666" y="15582"/>
                </a:cubicBezTo>
                <a:cubicBezTo>
                  <a:pt x="472" y="15703"/>
                  <a:pt x="257" y="15986"/>
                  <a:pt x="257" y="16127"/>
                </a:cubicBezTo>
                <a:cubicBezTo>
                  <a:pt x="257" y="16252"/>
                  <a:pt x="465" y="16545"/>
                  <a:pt x="633" y="16662"/>
                </a:cubicBezTo>
                <a:cubicBezTo>
                  <a:pt x="1009" y="16921"/>
                  <a:pt x="1825" y="17169"/>
                  <a:pt x="2704" y="17290"/>
                </a:cubicBezTo>
                <a:cubicBezTo>
                  <a:pt x="3237" y="17363"/>
                  <a:pt x="5040" y="17373"/>
                  <a:pt x="5546" y="17306"/>
                </a:cubicBezTo>
                <a:cubicBezTo>
                  <a:pt x="6872" y="17129"/>
                  <a:pt x="7738" y="16799"/>
                  <a:pt x="8018" y="16366"/>
                </a:cubicBezTo>
                <a:cubicBezTo>
                  <a:pt x="8106" y="16230"/>
                  <a:pt x="8182" y="16160"/>
                  <a:pt x="8256" y="16142"/>
                </a:cubicBezTo>
                <a:cubicBezTo>
                  <a:pt x="8316" y="16128"/>
                  <a:pt x="8791" y="16018"/>
                  <a:pt x="9304" y="15898"/>
                </a:cubicBezTo>
                <a:cubicBezTo>
                  <a:pt x="9817" y="15779"/>
                  <a:pt x="10453" y="15629"/>
                  <a:pt x="10722" y="15566"/>
                </a:cubicBezTo>
                <a:cubicBezTo>
                  <a:pt x="12290" y="15197"/>
                  <a:pt x="13244" y="14988"/>
                  <a:pt x="13280" y="15005"/>
                </a:cubicBezTo>
                <a:cubicBezTo>
                  <a:pt x="13303" y="15016"/>
                  <a:pt x="13068" y="15274"/>
                  <a:pt x="12766" y="15577"/>
                </a:cubicBezTo>
                <a:cubicBezTo>
                  <a:pt x="12463" y="15879"/>
                  <a:pt x="11942" y="16403"/>
                  <a:pt x="11605" y="16740"/>
                </a:cubicBezTo>
                <a:cubicBezTo>
                  <a:pt x="11269" y="17076"/>
                  <a:pt x="10767" y="17580"/>
                  <a:pt x="10484" y="17861"/>
                </a:cubicBezTo>
                <a:cubicBezTo>
                  <a:pt x="10202" y="18142"/>
                  <a:pt x="9581" y="18762"/>
                  <a:pt x="9106" y="19237"/>
                </a:cubicBezTo>
                <a:lnTo>
                  <a:pt x="8242" y="20099"/>
                </a:lnTo>
                <a:lnTo>
                  <a:pt x="8071" y="19943"/>
                </a:lnTo>
                <a:cubicBezTo>
                  <a:pt x="7432" y="19355"/>
                  <a:pt x="5483" y="18998"/>
                  <a:pt x="3534" y="19112"/>
                </a:cubicBezTo>
                <a:cubicBezTo>
                  <a:pt x="1165" y="19251"/>
                  <a:pt x="-242" y="19934"/>
                  <a:pt x="343" y="20660"/>
                </a:cubicBezTo>
                <a:cubicBezTo>
                  <a:pt x="503" y="20858"/>
                  <a:pt x="704" y="20979"/>
                  <a:pt x="1161" y="21148"/>
                </a:cubicBezTo>
                <a:cubicBezTo>
                  <a:pt x="1962" y="21443"/>
                  <a:pt x="3055" y="21578"/>
                  <a:pt x="4141" y="21584"/>
                </a:cubicBezTo>
                <a:cubicBezTo>
                  <a:pt x="5952" y="21593"/>
                  <a:pt x="7748" y="21236"/>
                  <a:pt x="8170" y="20608"/>
                </a:cubicBezTo>
                <a:cubicBezTo>
                  <a:pt x="8267" y="20463"/>
                  <a:pt x="8442" y="20352"/>
                  <a:pt x="9944" y="19528"/>
                </a:cubicBezTo>
                <a:cubicBezTo>
                  <a:pt x="10860" y="19025"/>
                  <a:pt x="11933" y="18440"/>
                  <a:pt x="12324" y="18225"/>
                </a:cubicBezTo>
                <a:cubicBezTo>
                  <a:pt x="13210" y="17736"/>
                  <a:pt x="13423" y="17619"/>
                  <a:pt x="14157" y="17217"/>
                </a:cubicBezTo>
                <a:cubicBezTo>
                  <a:pt x="14481" y="17040"/>
                  <a:pt x="15781" y="16329"/>
                  <a:pt x="17045" y="15634"/>
                </a:cubicBezTo>
                <a:cubicBezTo>
                  <a:pt x="18309" y="14938"/>
                  <a:pt x="19361" y="14373"/>
                  <a:pt x="19379" y="14382"/>
                </a:cubicBezTo>
                <a:cubicBezTo>
                  <a:pt x="19380" y="14383"/>
                  <a:pt x="19378" y="14444"/>
                  <a:pt x="19379" y="14450"/>
                </a:cubicBezTo>
                <a:cubicBezTo>
                  <a:pt x="19395" y="14368"/>
                  <a:pt x="19415" y="14326"/>
                  <a:pt x="19445" y="14305"/>
                </a:cubicBezTo>
                <a:cubicBezTo>
                  <a:pt x="19509" y="14259"/>
                  <a:pt x="19537" y="14251"/>
                  <a:pt x="19557" y="14268"/>
                </a:cubicBezTo>
                <a:cubicBezTo>
                  <a:pt x="19562" y="14268"/>
                  <a:pt x="19567" y="14262"/>
                  <a:pt x="19570" y="14263"/>
                </a:cubicBezTo>
                <a:lnTo>
                  <a:pt x="19570" y="14242"/>
                </a:lnTo>
                <a:lnTo>
                  <a:pt x="20467" y="13754"/>
                </a:lnTo>
                <a:lnTo>
                  <a:pt x="21357" y="13266"/>
                </a:lnTo>
                <a:cubicBezTo>
                  <a:pt x="21356" y="13040"/>
                  <a:pt x="21358" y="12799"/>
                  <a:pt x="21357" y="12524"/>
                </a:cubicBezTo>
                <a:lnTo>
                  <a:pt x="20461" y="11760"/>
                </a:lnTo>
                <a:lnTo>
                  <a:pt x="19557" y="10982"/>
                </a:lnTo>
                <a:lnTo>
                  <a:pt x="19557" y="10976"/>
                </a:lnTo>
                <a:cubicBezTo>
                  <a:pt x="19528" y="10966"/>
                  <a:pt x="19487" y="10942"/>
                  <a:pt x="19452" y="10904"/>
                </a:cubicBezTo>
                <a:cubicBezTo>
                  <a:pt x="19419" y="10869"/>
                  <a:pt x="19406" y="10832"/>
                  <a:pt x="19392" y="10774"/>
                </a:cubicBezTo>
                <a:cubicBezTo>
                  <a:pt x="19392" y="10774"/>
                  <a:pt x="19387" y="10779"/>
                  <a:pt x="19386" y="10779"/>
                </a:cubicBezTo>
                <a:cubicBezTo>
                  <a:pt x="19361" y="10785"/>
                  <a:pt x="19169" y="10642"/>
                  <a:pt x="18957" y="10457"/>
                </a:cubicBezTo>
                <a:lnTo>
                  <a:pt x="18575" y="10114"/>
                </a:lnTo>
                <a:lnTo>
                  <a:pt x="18865" y="9819"/>
                </a:lnTo>
                <a:cubicBezTo>
                  <a:pt x="18971" y="9710"/>
                  <a:pt x="19032" y="9652"/>
                  <a:pt x="19102" y="9585"/>
                </a:cubicBezTo>
                <a:cubicBezTo>
                  <a:pt x="19142" y="9545"/>
                  <a:pt x="19204" y="9484"/>
                  <a:pt x="19228" y="9460"/>
                </a:cubicBezTo>
                <a:cubicBezTo>
                  <a:pt x="19288" y="9399"/>
                  <a:pt x="19345" y="9364"/>
                  <a:pt x="19379" y="9356"/>
                </a:cubicBezTo>
                <a:cubicBezTo>
                  <a:pt x="19382" y="9355"/>
                  <a:pt x="19383" y="9352"/>
                  <a:pt x="19386" y="9351"/>
                </a:cubicBezTo>
                <a:cubicBezTo>
                  <a:pt x="19399" y="9289"/>
                  <a:pt x="19418" y="9247"/>
                  <a:pt x="19452" y="9211"/>
                </a:cubicBezTo>
                <a:cubicBezTo>
                  <a:pt x="19486" y="9175"/>
                  <a:pt x="19522" y="9155"/>
                  <a:pt x="19551" y="9144"/>
                </a:cubicBezTo>
                <a:lnTo>
                  <a:pt x="19551" y="9123"/>
                </a:lnTo>
                <a:lnTo>
                  <a:pt x="20382" y="8292"/>
                </a:lnTo>
                <a:cubicBezTo>
                  <a:pt x="20927" y="7749"/>
                  <a:pt x="21243" y="7473"/>
                  <a:pt x="21291" y="7487"/>
                </a:cubicBezTo>
                <a:cubicBezTo>
                  <a:pt x="21305" y="7492"/>
                  <a:pt x="21315" y="7456"/>
                  <a:pt x="21324" y="7373"/>
                </a:cubicBezTo>
                <a:cubicBezTo>
                  <a:pt x="21319" y="7128"/>
                  <a:pt x="21317" y="6941"/>
                  <a:pt x="21311" y="6953"/>
                </a:cubicBezTo>
                <a:cubicBezTo>
                  <a:pt x="21285" y="7005"/>
                  <a:pt x="21237" y="7046"/>
                  <a:pt x="21206" y="7046"/>
                </a:cubicBezTo>
                <a:cubicBezTo>
                  <a:pt x="21175" y="7046"/>
                  <a:pt x="20788" y="6886"/>
                  <a:pt x="20349" y="6688"/>
                </a:cubicBezTo>
                <a:lnTo>
                  <a:pt x="19551" y="6324"/>
                </a:lnTo>
                <a:lnTo>
                  <a:pt x="19551" y="6298"/>
                </a:lnTo>
                <a:cubicBezTo>
                  <a:pt x="19537" y="6314"/>
                  <a:pt x="19513" y="6309"/>
                  <a:pt x="19491" y="6298"/>
                </a:cubicBezTo>
                <a:cubicBezTo>
                  <a:pt x="19455" y="6307"/>
                  <a:pt x="19423" y="6295"/>
                  <a:pt x="19399" y="6257"/>
                </a:cubicBezTo>
                <a:cubicBezTo>
                  <a:pt x="19372" y="6265"/>
                  <a:pt x="19344" y="6242"/>
                  <a:pt x="19313" y="6179"/>
                </a:cubicBezTo>
                <a:cubicBezTo>
                  <a:pt x="19312" y="6176"/>
                  <a:pt x="19315" y="6167"/>
                  <a:pt x="19313" y="6163"/>
                </a:cubicBezTo>
                <a:cubicBezTo>
                  <a:pt x="19206" y="6134"/>
                  <a:pt x="17420" y="5352"/>
                  <a:pt x="15205" y="4356"/>
                </a:cubicBezTo>
                <a:cubicBezTo>
                  <a:pt x="12935" y="3336"/>
                  <a:pt x="10400" y="2196"/>
                  <a:pt x="9568" y="1823"/>
                </a:cubicBezTo>
                <a:cubicBezTo>
                  <a:pt x="8177" y="1199"/>
                  <a:pt x="8050" y="1129"/>
                  <a:pt x="7998" y="1018"/>
                </a:cubicBezTo>
                <a:cubicBezTo>
                  <a:pt x="7921" y="850"/>
                  <a:pt x="7552" y="604"/>
                  <a:pt x="7174" y="462"/>
                </a:cubicBezTo>
                <a:cubicBezTo>
                  <a:pt x="6329" y="147"/>
                  <a:pt x="5126" y="-7"/>
                  <a:pt x="3937" y="0"/>
                </a:cubicBezTo>
                <a:close/>
                <a:moveTo>
                  <a:pt x="9053" y="1859"/>
                </a:moveTo>
                <a:cubicBezTo>
                  <a:pt x="9078" y="1847"/>
                  <a:pt x="9384" y="1966"/>
                  <a:pt x="9733" y="2124"/>
                </a:cubicBezTo>
                <a:cubicBezTo>
                  <a:pt x="10081" y="2282"/>
                  <a:pt x="10438" y="2439"/>
                  <a:pt x="10524" y="2477"/>
                </a:cubicBezTo>
                <a:cubicBezTo>
                  <a:pt x="10609" y="2515"/>
                  <a:pt x="10807" y="2607"/>
                  <a:pt x="10966" y="2679"/>
                </a:cubicBezTo>
                <a:cubicBezTo>
                  <a:pt x="11124" y="2752"/>
                  <a:pt x="11336" y="2844"/>
                  <a:pt x="11434" y="2887"/>
                </a:cubicBezTo>
                <a:cubicBezTo>
                  <a:pt x="11532" y="2930"/>
                  <a:pt x="13035" y="3608"/>
                  <a:pt x="14770" y="4388"/>
                </a:cubicBezTo>
                <a:cubicBezTo>
                  <a:pt x="16505" y="5167"/>
                  <a:pt x="18002" y="5840"/>
                  <a:pt x="18100" y="5883"/>
                </a:cubicBezTo>
                <a:cubicBezTo>
                  <a:pt x="18198" y="5926"/>
                  <a:pt x="18534" y="6076"/>
                  <a:pt x="18852" y="6220"/>
                </a:cubicBezTo>
                <a:lnTo>
                  <a:pt x="19419" y="6480"/>
                </a:lnTo>
                <a:cubicBezTo>
                  <a:pt x="19430" y="6477"/>
                  <a:pt x="19443" y="6477"/>
                  <a:pt x="19458" y="6480"/>
                </a:cubicBezTo>
                <a:cubicBezTo>
                  <a:pt x="19481" y="6485"/>
                  <a:pt x="19505" y="6493"/>
                  <a:pt x="19538" y="6511"/>
                </a:cubicBezTo>
                <a:cubicBezTo>
                  <a:pt x="19614" y="6554"/>
                  <a:pt x="19634" y="6599"/>
                  <a:pt x="19623" y="6698"/>
                </a:cubicBezTo>
                <a:cubicBezTo>
                  <a:pt x="19604" y="6883"/>
                  <a:pt x="19453" y="6875"/>
                  <a:pt x="19392" y="6745"/>
                </a:cubicBezTo>
                <a:cubicBezTo>
                  <a:pt x="19376" y="6753"/>
                  <a:pt x="19353" y="6758"/>
                  <a:pt x="19320" y="6760"/>
                </a:cubicBezTo>
                <a:cubicBezTo>
                  <a:pt x="19259" y="6764"/>
                  <a:pt x="18280" y="6603"/>
                  <a:pt x="17144" y="6402"/>
                </a:cubicBezTo>
                <a:cubicBezTo>
                  <a:pt x="16008" y="6202"/>
                  <a:pt x="14796" y="5993"/>
                  <a:pt x="14454" y="5935"/>
                </a:cubicBezTo>
                <a:cubicBezTo>
                  <a:pt x="14112" y="5877"/>
                  <a:pt x="13761" y="5810"/>
                  <a:pt x="13669" y="5790"/>
                </a:cubicBezTo>
                <a:cubicBezTo>
                  <a:pt x="13526" y="5758"/>
                  <a:pt x="13193" y="5487"/>
                  <a:pt x="11374" y="3926"/>
                </a:cubicBezTo>
                <a:cubicBezTo>
                  <a:pt x="8943" y="1837"/>
                  <a:pt x="8993" y="1889"/>
                  <a:pt x="9053" y="1859"/>
                </a:cubicBezTo>
                <a:close/>
                <a:moveTo>
                  <a:pt x="8961" y="5172"/>
                </a:moveTo>
                <a:cubicBezTo>
                  <a:pt x="8987" y="5170"/>
                  <a:pt x="9021" y="5176"/>
                  <a:pt x="9053" y="5182"/>
                </a:cubicBezTo>
                <a:cubicBezTo>
                  <a:pt x="9118" y="5195"/>
                  <a:pt x="9436" y="5250"/>
                  <a:pt x="9766" y="5307"/>
                </a:cubicBezTo>
                <a:cubicBezTo>
                  <a:pt x="10095" y="5364"/>
                  <a:pt x="10628" y="5459"/>
                  <a:pt x="10946" y="5514"/>
                </a:cubicBezTo>
                <a:cubicBezTo>
                  <a:pt x="11264" y="5570"/>
                  <a:pt x="11931" y="5682"/>
                  <a:pt x="12429" y="5769"/>
                </a:cubicBezTo>
                <a:cubicBezTo>
                  <a:pt x="13156" y="5895"/>
                  <a:pt x="13357" y="5943"/>
                  <a:pt x="13438" y="6008"/>
                </a:cubicBezTo>
                <a:cubicBezTo>
                  <a:pt x="13494" y="6052"/>
                  <a:pt x="13960" y="6453"/>
                  <a:pt x="14474" y="6895"/>
                </a:cubicBezTo>
                <a:cubicBezTo>
                  <a:pt x="15070" y="7409"/>
                  <a:pt x="15391" y="7710"/>
                  <a:pt x="15364" y="7731"/>
                </a:cubicBezTo>
                <a:cubicBezTo>
                  <a:pt x="15340" y="7750"/>
                  <a:pt x="14945" y="7808"/>
                  <a:pt x="14487" y="7861"/>
                </a:cubicBezTo>
                <a:cubicBezTo>
                  <a:pt x="14029" y="7914"/>
                  <a:pt x="13613" y="7959"/>
                  <a:pt x="13564" y="7960"/>
                </a:cubicBezTo>
                <a:cubicBezTo>
                  <a:pt x="13513" y="7961"/>
                  <a:pt x="12927" y="7634"/>
                  <a:pt x="12212" y="7207"/>
                </a:cubicBezTo>
                <a:cubicBezTo>
                  <a:pt x="11516" y="6791"/>
                  <a:pt x="10478" y="6173"/>
                  <a:pt x="9911" y="5836"/>
                </a:cubicBezTo>
                <a:cubicBezTo>
                  <a:pt x="9343" y="5499"/>
                  <a:pt x="8894" y="5211"/>
                  <a:pt x="8908" y="5192"/>
                </a:cubicBezTo>
                <a:cubicBezTo>
                  <a:pt x="8916" y="5183"/>
                  <a:pt x="8935" y="5173"/>
                  <a:pt x="8961" y="5172"/>
                </a:cubicBezTo>
                <a:close/>
                <a:moveTo>
                  <a:pt x="13906" y="6054"/>
                </a:moveTo>
                <a:cubicBezTo>
                  <a:pt x="13942" y="6024"/>
                  <a:pt x="14738" y="6154"/>
                  <a:pt x="17052" y="6563"/>
                </a:cubicBezTo>
                <a:cubicBezTo>
                  <a:pt x="17751" y="6687"/>
                  <a:pt x="18785" y="6867"/>
                  <a:pt x="19076" y="6916"/>
                </a:cubicBezTo>
                <a:cubicBezTo>
                  <a:pt x="19272" y="6949"/>
                  <a:pt x="19360" y="6977"/>
                  <a:pt x="19406" y="7020"/>
                </a:cubicBezTo>
                <a:cubicBezTo>
                  <a:pt x="19424" y="7004"/>
                  <a:pt x="19453" y="6999"/>
                  <a:pt x="19498" y="6999"/>
                </a:cubicBezTo>
                <a:cubicBezTo>
                  <a:pt x="19600" y="6999"/>
                  <a:pt x="19610" y="7010"/>
                  <a:pt x="19610" y="7155"/>
                </a:cubicBezTo>
                <a:cubicBezTo>
                  <a:pt x="19610" y="7292"/>
                  <a:pt x="19598" y="7317"/>
                  <a:pt x="19511" y="7326"/>
                </a:cubicBezTo>
                <a:cubicBezTo>
                  <a:pt x="19470" y="7331"/>
                  <a:pt x="19441" y="7320"/>
                  <a:pt x="19419" y="7306"/>
                </a:cubicBezTo>
                <a:cubicBezTo>
                  <a:pt x="19418" y="7306"/>
                  <a:pt x="19419" y="7311"/>
                  <a:pt x="19419" y="7311"/>
                </a:cubicBezTo>
                <a:cubicBezTo>
                  <a:pt x="19399" y="7321"/>
                  <a:pt x="18953" y="7376"/>
                  <a:pt x="18430" y="7435"/>
                </a:cubicBezTo>
                <a:cubicBezTo>
                  <a:pt x="17906" y="7494"/>
                  <a:pt x="17130" y="7580"/>
                  <a:pt x="16709" y="7627"/>
                </a:cubicBezTo>
                <a:cubicBezTo>
                  <a:pt x="16287" y="7675"/>
                  <a:pt x="15905" y="7716"/>
                  <a:pt x="15858" y="7716"/>
                </a:cubicBezTo>
                <a:cubicBezTo>
                  <a:pt x="15746" y="7716"/>
                  <a:pt x="13850" y="6102"/>
                  <a:pt x="13906" y="6054"/>
                </a:cubicBezTo>
                <a:close/>
                <a:moveTo>
                  <a:pt x="19478" y="7487"/>
                </a:moveTo>
                <a:cubicBezTo>
                  <a:pt x="19600" y="7487"/>
                  <a:pt x="19610" y="7500"/>
                  <a:pt x="19623" y="7627"/>
                </a:cubicBezTo>
                <a:cubicBezTo>
                  <a:pt x="19634" y="7729"/>
                  <a:pt x="19621" y="7776"/>
                  <a:pt x="19564" y="7809"/>
                </a:cubicBezTo>
                <a:cubicBezTo>
                  <a:pt x="19517" y="7836"/>
                  <a:pt x="19479" y="7849"/>
                  <a:pt x="19452" y="7851"/>
                </a:cubicBezTo>
                <a:lnTo>
                  <a:pt x="19452" y="7856"/>
                </a:lnTo>
                <a:lnTo>
                  <a:pt x="18377" y="8277"/>
                </a:lnTo>
                <a:cubicBezTo>
                  <a:pt x="17784" y="8508"/>
                  <a:pt x="17236" y="8722"/>
                  <a:pt x="17157" y="8749"/>
                </a:cubicBezTo>
                <a:lnTo>
                  <a:pt x="17012" y="8796"/>
                </a:lnTo>
                <a:lnTo>
                  <a:pt x="16524" y="8375"/>
                </a:lnTo>
                <a:cubicBezTo>
                  <a:pt x="16254" y="8144"/>
                  <a:pt x="16036" y="7942"/>
                  <a:pt x="16036" y="7923"/>
                </a:cubicBezTo>
                <a:cubicBezTo>
                  <a:pt x="16036" y="7874"/>
                  <a:pt x="16072" y="7868"/>
                  <a:pt x="16920" y="7773"/>
                </a:cubicBezTo>
                <a:cubicBezTo>
                  <a:pt x="17347" y="7725"/>
                  <a:pt x="18068" y="7642"/>
                  <a:pt x="18515" y="7591"/>
                </a:cubicBezTo>
                <a:cubicBezTo>
                  <a:pt x="18941" y="7543"/>
                  <a:pt x="19293" y="7518"/>
                  <a:pt x="19359" y="7524"/>
                </a:cubicBezTo>
                <a:cubicBezTo>
                  <a:pt x="19372" y="7496"/>
                  <a:pt x="19406" y="7487"/>
                  <a:pt x="19478" y="7487"/>
                </a:cubicBezTo>
                <a:close/>
                <a:moveTo>
                  <a:pt x="15594" y="7923"/>
                </a:moveTo>
                <a:cubicBezTo>
                  <a:pt x="15672" y="7923"/>
                  <a:pt x="16742" y="8805"/>
                  <a:pt x="16742" y="8868"/>
                </a:cubicBezTo>
                <a:cubicBezTo>
                  <a:pt x="16742" y="8888"/>
                  <a:pt x="16522" y="8991"/>
                  <a:pt x="16254" y="9097"/>
                </a:cubicBezTo>
                <a:cubicBezTo>
                  <a:pt x="15985" y="9203"/>
                  <a:pt x="15754" y="9289"/>
                  <a:pt x="15733" y="9289"/>
                </a:cubicBezTo>
                <a:cubicBezTo>
                  <a:pt x="15661" y="9289"/>
                  <a:pt x="13811" y="8166"/>
                  <a:pt x="13834" y="8136"/>
                </a:cubicBezTo>
                <a:cubicBezTo>
                  <a:pt x="13847" y="8120"/>
                  <a:pt x="13978" y="8098"/>
                  <a:pt x="14131" y="8084"/>
                </a:cubicBezTo>
                <a:cubicBezTo>
                  <a:pt x="14283" y="8071"/>
                  <a:pt x="14663" y="8027"/>
                  <a:pt x="14968" y="7991"/>
                </a:cubicBezTo>
                <a:cubicBezTo>
                  <a:pt x="15274" y="7954"/>
                  <a:pt x="15554" y="7924"/>
                  <a:pt x="15594" y="7923"/>
                </a:cubicBezTo>
                <a:close/>
                <a:moveTo>
                  <a:pt x="19531" y="8007"/>
                </a:moveTo>
                <a:cubicBezTo>
                  <a:pt x="19597" y="8000"/>
                  <a:pt x="19630" y="8039"/>
                  <a:pt x="19630" y="8116"/>
                </a:cubicBezTo>
                <a:cubicBezTo>
                  <a:pt x="19630" y="8200"/>
                  <a:pt x="19443" y="8363"/>
                  <a:pt x="19392" y="8323"/>
                </a:cubicBezTo>
                <a:cubicBezTo>
                  <a:pt x="19391" y="8322"/>
                  <a:pt x="19394" y="8315"/>
                  <a:pt x="19392" y="8313"/>
                </a:cubicBezTo>
                <a:cubicBezTo>
                  <a:pt x="19305" y="8404"/>
                  <a:pt x="19093" y="8556"/>
                  <a:pt x="18614" y="8879"/>
                </a:cubicBezTo>
                <a:cubicBezTo>
                  <a:pt x="18164" y="9182"/>
                  <a:pt x="17785" y="9430"/>
                  <a:pt x="17770" y="9429"/>
                </a:cubicBezTo>
                <a:cubicBezTo>
                  <a:pt x="17718" y="9427"/>
                  <a:pt x="17229" y="8974"/>
                  <a:pt x="17243" y="8941"/>
                </a:cubicBezTo>
                <a:cubicBezTo>
                  <a:pt x="17266" y="8887"/>
                  <a:pt x="19154" y="8152"/>
                  <a:pt x="19379" y="8105"/>
                </a:cubicBezTo>
                <a:cubicBezTo>
                  <a:pt x="19393" y="8071"/>
                  <a:pt x="19420" y="8048"/>
                  <a:pt x="19458" y="8032"/>
                </a:cubicBezTo>
                <a:cubicBezTo>
                  <a:pt x="19487" y="8021"/>
                  <a:pt x="19509" y="8009"/>
                  <a:pt x="19531" y="8007"/>
                </a:cubicBezTo>
                <a:close/>
                <a:moveTo>
                  <a:pt x="13339" y="8183"/>
                </a:moveTo>
                <a:cubicBezTo>
                  <a:pt x="13416" y="8186"/>
                  <a:pt x="13458" y="8205"/>
                  <a:pt x="13531" y="8245"/>
                </a:cubicBezTo>
                <a:cubicBezTo>
                  <a:pt x="13919" y="8457"/>
                  <a:pt x="15410" y="9373"/>
                  <a:pt x="15410" y="9398"/>
                </a:cubicBezTo>
                <a:cubicBezTo>
                  <a:pt x="15410" y="9413"/>
                  <a:pt x="14957" y="9602"/>
                  <a:pt x="14401" y="9819"/>
                </a:cubicBezTo>
                <a:cubicBezTo>
                  <a:pt x="13845" y="10035"/>
                  <a:pt x="13378" y="10214"/>
                  <a:pt x="13366" y="10218"/>
                </a:cubicBezTo>
                <a:cubicBezTo>
                  <a:pt x="13353" y="10223"/>
                  <a:pt x="12638" y="9998"/>
                  <a:pt x="11770" y="9720"/>
                </a:cubicBezTo>
                <a:cubicBezTo>
                  <a:pt x="10903" y="9442"/>
                  <a:pt x="9888" y="9120"/>
                  <a:pt x="9522" y="9003"/>
                </a:cubicBezTo>
                <a:cubicBezTo>
                  <a:pt x="8839" y="8786"/>
                  <a:pt x="8675" y="8711"/>
                  <a:pt x="8796" y="8681"/>
                </a:cubicBezTo>
                <a:cubicBezTo>
                  <a:pt x="8831" y="8673"/>
                  <a:pt x="9249" y="8624"/>
                  <a:pt x="9726" y="8572"/>
                </a:cubicBezTo>
                <a:cubicBezTo>
                  <a:pt x="10844" y="8452"/>
                  <a:pt x="12330" y="8287"/>
                  <a:pt x="12917" y="8219"/>
                </a:cubicBezTo>
                <a:cubicBezTo>
                  <a:pt x="13148" y="8193"/>
                  <a:pt x="13263" y="8180"/>
                  <a:pt x="13339" y="8183"/>
                </a:cubicBezTo>
                <a:close/>
                <a:moveTo>
                  <a:pt x="19544" y="8505"/>
                </a:moveTo>
                <a:cubicBezTo>
                  <a:pt x="19561" y="8501"/>
                  <a:pt x="19572" y="8501"/>
                  <a:pt x="19584" y="8505"/>
                </a:cubicBezTo>
                <a:cubicBezTo>
                  <a:pt x="19618" y="8515"/>
                  <a:pt x="19630" y="8559"/>
                  <a:pt x="19630" y="8640"/>
                </a:cubicBezTo>
                <a:cubicBezTo>
                  <a:pt x="19630" y="8744"/>
                  <a:pt x="19507" y="8911"/>
                  <a:pt x="19432" y="8926"/>
                </a:cubicBezTo>
                <a:cubicBezTo>
                  <a:pt x="19412" y="8976"/>
                  <a:pt x="19372" y="9025"/>
                  <a:pt x="19287" y="9107"/>
                </a:cubicBezTo>
                <a:cubicBezTo>
                  <a:pt x="19192" y="9199"/>
                  <a:pt x="18962" y="9423"/>
                  <a:pt x="18773" y="9611"/>
                </a:cubicBezTo>
                <a:cubicBezTo>
                  <a:pt x="18584" y="9798"/>
                  <a:pt x="18411" y="9954"/>
                  <a:pt x="18390" y="9954"/>
                </a:cubicBezTo>
                <a:cubicBezTo>
                  <a:pt x="18369" y="9954"/>
                  <a:pt x="18256" y="9864"/>
                  <a:pt x="18140" y="9756"/>
                </a:cubicBezTo>
                <a:lnTo>
                  <a:pt x="17922" y="9564"/>
                </a:lnTo>
                <a:lnTo>
                  <a:pt x="18120" y="9434"/>
                </a:lnTo>
                <a:cubicBezTo>
                  <a:pt x="18228" y="9364"/>
                  <a:pt x="18545" y="9155"/>
                  <a:pt x="18825" y="8967"/>
                </a:cubicBezTo>
                <a:cubicBezTo>
                  <a:pt x="19104" y="8780"/>
                  <a:pt x="19351" y="8630"/>
                  <a:pt x="19379" y="8635"/>
                </a:cubicBezTo>
                <a:cubicBezTo>
                  <a:pt x="19393" y="8594"/>
                  <a:pt x="19416" y="8565"/>
                  <a:pt x="19458" y="8541"/>
                </a:cubicBezTo>
                <a:cubicBezTo>
                  <a:pt x="19490" y="8524"/>
                  <a:pt x="19522" y="8510"/>
                  <a:pt x="19544" y="8505"/>
                </a:cubicBezTo>
                <a:close/>
                <a:moveTo>
                  <a:pt x="16966" y="9035"/>
                </a:moveTo>
                <a:lnTo>
                  <a:pt x="17269" y="9299"/>
                </a:lnTo>
                <a:lnTo>
                  <a:pt x="17573" y="9564"/>
                </a:lnTo>
                <a:lnTo>
                  <a:pt x="17243" y="9777"/>
                </a:lnTo>
                <a:cubicBezTo>
                  <a:pt x="17060" y="9895"/>
                  <a:pt x="16895" y="9991"/>
                  <a:pt x="16880" y="9990"/>
                </a:cubicBezTo>
                <a:cubicBezTo>
                  <a:pt x="16816" y="9984"/>
                  <a:pt x="16030" y="9480"/>
                  <a:pt x="16030" y="9445"/>
                </a:cubicBezTo>
                <a:cubicBezTo>
                  <a:pt x="16030" y="9423"/>
                  <a:pt x="16241" y="9323"/>
                  <a:pt x="16498" y="9221"/>
                </a:cubicBezTo>
                <a:lnTo>
                  <a:pt x="16966" y="9035"/>
                </a:lnTo>
                <a:close/>
                <a:moveTo>
                  <a:pt x="15687" y="9523"/>
                </a:moveTo>
                <a:lnTo>
                  <a:pt x="15825" y="9606"/>
                </a:lnTo>
                <a:cubicBezTo>
                  <a:pt x="15903" y="9650"/>
                  <a:pt x="16136" y="9788"/>
                  <a:pt x="16340" y="9912"/>
                </a:cubicBezTo>
                <a:cubicBezTo>
                  <a:pt x="16697" y="10130"/>
                  <a:pt x="16702" y="10138"/>
                  <a:pt x="16623" y="10198"/>
                </a:cubicBezTo>
                <a:cubicBezTo>
                  <a:pt x="16578" y="10231"/>
                  <a:pt x="16320" y="10413"/>
                  <a:pt x="16043" y="10597"/>
                </a:cubicBezTo>
                <a:cubicBezTo>
                  <a:pt x="15766" y="10782"/>
                  <a:pt x="15525" y="10931"/>
                  <a:pt x="15509" y="10930"/>
                </a:cubicBezTo>
                <a:cubicBezTo>
                  <a:pt x="15493" y="10928"/>
                  <a:pt x="15300" y="10866"/>
                  <a:pt x="15080" y="10795"/>
                </a:cubicBezTo>
                <a:cubicBezTo>
                  <a:pt x="14860" y="10723"/>
                  <a:pt x="14539" y="10620"/>
                  <a:pt x="14368" y="10566"/>
                </a:cubicBezTo>
                <a:cubicBezTo>
                  <a:pt x="14197" y="10512"/>
                  <a:pt x="13977" y="10439"/>
                  <a:pt x="13880" y="10400"/>
                </a:cubicBezTo>
                <a:cubicBezTo>
                  <a:pt x="13713" y="10333"/>
                  <a:pt x="13712" y="10328"/>
                  <a:pt x="13794" y="10281"/>
                </a:cubicBezTo>
                <a:cubicBezTo>
                  <a:pt x="13842" y="10253"/>
                  <a:pt x="14287" y="10070"/>
                  <a:pt x="14783" y="9876"/>
                </a:cubicBezTo>
                <a:lnTo>
                  <a:pt x="15687" y="9523"/>
                </a:lnTo>
                <a:close/>
                <a:moveTo>
                  <a:pt x="16887" y="10296"/>
                </a:moveTo>
                <a:cubicBezTo>
                  <a:pt x="16939" y="10281"/>
                  <a:pt x="17632" y="10667"/>
                  <a:pt x="17632" y="10712"/>
                </a:cubicBezTo>
                <a:cubicBezTo>
                  <a:pt x="17632" y="10727"/>
                  <a:pt x="17481" y="10883"/>
                  <a:pt x="17302" y="11059"/>
                </a:cubicBezTo>
                <a:cubicBezTo>
                  <a:pt x="17124" y="11236"/>
                  <a:pt x="16966" y="11383"/>
                  <a:pt x="16946" y="11381"/>
                </a:cubicBezTo>
                <a:cubicBezTo>
                  <a:pt x="16836" y="11375"/>
                  <a:pt x="15894" y="11050"/>
                  <a:pt x="15878" y="11013"/>
                </a:cubicBezTo>
                <a:cubicBezTo>
                  <a:pt x="15862" y="10974"/>
                  <a:pt x="16765" y="10332"/>
                  <a:pt x="16887" y="10296"/>
                </a:cubicBezTo>
                <a:close/>
                <a:moveTo>
                  <a:pt x="13372" y="10442"/>
                </a:moveTo>
                <a:lnTo>
                  <a:pt x="13913" y="10613"/>
                </a:lnTo>
                <a:cubicBezTo>
                  <a:pt x="14211" y="10708"/>
                  <a:pt x="14614" y="10837"/>
                  <a:pt x="14810" y="10899"/>
                </a:cubicBezTo>
                <a:cubicBezTo>
                  <a:pt x="15005" y="10960"/>
                  <a:pt x="15194" y="11031"/>
                  <a:pt x="15225" y="11054"/>
                </a:cubicBezTo>
                <a:cubicBezTo>
                  <a:pt x="15271" y="11088"/>
                  <a:pt x="15063" y="11240"/>
                  <a:pt x="14223" y="11802"/>
                </a:cubicBezTo>
                <a:lnTo>
                  <a:pt x="13168" y="12508"/>
                </a:lnTo>
                <a:lnTo>
                  <a:pt x="12792" y="12503"/>
                </a:lnTo>
                <a:cubicBezTo>
                  <a:pt x="12285" y="12497"/>
                  <a:pt x="8870" y="12338"/>
                  <a:pt x="8796" y="12316"/>
                </a:cubicBezTo>
                <a:cubicBezTo>
                  <a:pt x="8764" y="12307"/>
                  <a:pt x="8756" y="12282"/>
                  <a:pt x="8770" y="12264"/>
                </a:cubicBezTo>
                <a:cubicBezTo>
                  <a:pt x="8784" y="12246"/>
                  <a:pt x="9825" y="11827"/>
                  <a:pt x="11084" y="11335"/>
                </a:cubicBezTo>
                <a:lnTo>
                  <a:pt x="13372" y="10442"/>
                </a:lnTo>
                <a:close/>
                <a:moveTo>
                  <a:pt x="17856" y="10836"/>
                </a:moveTo>
                <a:lnTo>
                  <a:pt x="17942" y="10883"/>
                </a:lnTo>
                <a:cubicBezTo>
                  <a:pt x="18037" y="10908"/>
                  <a:pt x="18159" y="10994"/>
                  <a:pt x="18390" y="11132"/>
                </a:cubicBezTo>
                <a:cubicBezTo>
                  <a:pt x="18669" y="11299"/>
                  <a:pt x="19028" y="11509"/>
                  <a:pt x="19181" y="11605"/>
                </a:cubicBezTo>
                <a:lnTo>
                  <a:pt x="19340" y="11708"/>
                </a:lnTo>
                <a:lnTo>
                  <a:pt x="19432" y="11760"/>
                </a:lnTo>
                <a:lnTo>
                  <a:pt x="19432" y="11766"/>
                </a:lnTo>
                <a:cubicBezTo>
                  <a:pt x="19460" y="11771"/>
                  <a:pt x="19497" y="11789"/>
                  <a:pt x="19538" y="11823"/>
                </a:cubicBezTo>
                <a:cubicBezTo>
                  <a:pt x="19579" y="11858"/>
                  <a:pt x="19605" y="11891"/>
                  <a:pt x="19617" y="11932"/>
                </a:cubicBezTo>
                <a:cubicBezTo>
                  <a:pt x="19763" y="11955"/>
                  <a:pt x="20571" y="12429"/>
                  <a:pt x="20533" y="12477"/>
                </a:cubicBezTo>
                <a:cubicBezTo>
                  <a:pt x="20493" y="12528"/>
                  <a:pt x="20494" y="12527"/>
                  <a:pt x="20006" y="12368"/>
                </a:cubicBezTo>
                <a:cubicBezTo>
                  <a:pt x="19711" y="12272"/>
                  <a:pt x="19619" y="12239"/>
                  <a:pt x="19584" y="12176"/>
                </a:cubicBezTo>
                <a:cubicBezTo>
                  <a:pt x="19547" y="12230"/>
                  <a:pt x="19488" y="12241"/>
                  <a:pt x="19419" y="12186"/>
                </a:cubicBezTo>
                <a:cubicBezTo>
                  <a:pt x="19409" y="12178"/>
                  <a:pt x="19406" y="12156"/>
                  <a:pt x="19399" y="12134"/>
                </a:cubicBezTo>
                <a:cubicBezTo>
                  <a:pt x="19390" y="12142"/>
                  <a:pt x="19379" y="12143"/>
                  <a:pt x="19366" y="12145"/>
                </a:cubicBezTo>
                <a:cubicBezTo>
                  <a:pt x="19365" y="12145"/>
                  <a:pt x="19361" y="12145"/>
                  <a:pt x="19359" y="12145"/>
                </a:cubicBezTo>
                <a:cubicBezTo>
                  <a:pt x="19354" y="12146"/>
                  <a:pt x="19352" y="12149"/>
                  <a:pt x="19346" y="12150"/>
                </a:cubicBezTo>
                <a:cubicBezTo>
                  <a:pt x="19297" y="12154"/>
                  <a:pt x="19225" y="12141"/>
                  <a:pt x="19188" y="12124"/>
                </a:cubicBezTo>
                <a:cubicBezTo>
                  <a:pt x="19115" y="12090"/>
                  <a:pt x="17650" y="11612"/>
                  <a:pt x="17434" y="11553"/>
                </a:cubicBezTo>
                <a:cubicBezTo>
                  <a:pt x="17361" y="11533"/>
                  <a:pt x="17285" y="11506"/>
                  <a:pt x="17263" y="11490"/>
                </a:cubicBezTo>
                <a:cubicBezTo>
                  <a:pt x="17240" y="11474"/>
                  <a:pt x="17331" y="11346"/>
                  <a:pt x="17474" y="11200"/>
                </a:cubicBezTo>
                <a:cubicBezTo>
                  <a:pt x="17631" y="11038"/>
                  <a:pt x="17719" y="10941"/>
                  <a:pt x="17797" y="10899"/>
                </a:cubicBezTo>
                <a:cubicBezTo>
                  <a:pt x="17800" y="10896"/>
                  <a:pt x="17808" y="10886"/>
                  <a:pt x="17817" y="10878"/>
                </a:cubicBezTo>
                <a:lnTo>
                  <a:pt x="17830" y="10867"/>
                </a:lnTo>
                <a:lnTo>
                  <a:pt x="17856" y="10836"/>
                </a:lnTo>
                <a:close/>
                <a:moveTo>
                  <a:pt x="19432" y="11137"/>
                </a:moveTo>
                <a:cubicBezTo>
                  <a:pt x="19458" y="11140"/>
                  <a:pt x="19492" y="11167"/>
                  <a:pt x="19538" y="11215"/>
                </a:cubicBezTo>
                <a:cubicBezTo>
                  <a:pt x="19608" y="11290"/>
                  <a:pt x="19633" y="11360"/>
                  <a:pt x="19623" y="11449"/>
                </a:cubicBezTo>
                <a:cubicBezTo>
                  <a:pt x="19608" y="11594"/>
                  <a:pt x="19556" y="11616"/>
                  <a:pt x="19432" y="11542"/>
                </a:cubicBezTo>
                <a:cubicBezTo>
                  <a:pt x="19364" y="11502"/>
                  <a:pt x="19350" y="11455"/>
                  <a:pt x="19359" y="11324"/>
                </a:cubicBezTo>
                <a:cubicBezTo>
                  <a:pt x="19370" y="11189"/>
                  <a:pt x="19389" y="11132"/>
                  <a:pt x="19432" y="11137"/>
                </a:cubicBezTo>
                <a:close/>
                <a:moveTo>
                  <a:pt x="15581" y="11143"/>
                </a:moveTo>
                <a:lnTo>
                  <a:pt x="16129" y="11319"/>
                </a:lnTo>
                <a:cubicBezTo>
                  <a:pt x="16430" y="11416"/>
                  <a:pt x="16705" y="11514"/>
                  <a:pt x="16735" y="11537"/>
                </a:cubicBezTo>
                <a:cubicBezTo>
                  <a:pt x="16738" y="11539"/>
                  <a:pt x="16734" y="11550"/>
                  <a:pt x="16735" y="11553"/>
                </a:cubicBezTo>
                <a:cubicBezTo>
                  <a:pt x="16740" y="11555"/>
                  <a:pt x="16768" y="11562"/>
                  <a:pt x="16768" y="11563"/>
                </a:cubicBezTo>
                <a:cubicBezTo>
                  <a:pt x="16768" y="11564"/>
                  <a:pt x="16714" y="11614"/>
                  <a:pt x="16709" y="11620"/>
                </a:cubicBezTo>
                <a:cubicBezTo>
                  <a:pt x="16659" y="11697"/>
                  <a:pt x="16536" y="11835"/>
                  <a:pt x="16267" y="12103"/>
                </a:cubicBezTo>
                <a:cubicBezTo>
                  <a:pt x="16111" y="12258"/>
                  <a:pt x="15976" y="12390"/>
                  <a:pt x="15871" y="12487"/>
                </a:cubicBezTo>
                <a:lnTo>
                  <a:pt x="15746" y="12612"/>
                </a:lnTo>
                <a:lnTo>
                  <a:pt x="15720" y="12612"/>
                </a:lnTo>
                <a:cubicBezTo>
                  <a:pt x="15716" y="12614"/>
                  <a:pt x="15702" y="12627"/>
                  <a:pt x="15700" y="12627"/>
                </a:cubicBezTo>
                <a:cubicBezTo>
                  <a:pt x="15590" y="12644"/>
                  <a:pt x="13654" y="12533"/>
                  <a:pt x="13623" y="12508"/>
                </a:cubicBezTo>
                <a:cubicBezTo>
                  <a:pt x="13604" y="12493"/>
                  <a:pt x="14037" y="12180"/>
                  <a:pt x="14586" y="11812"/>
                </a:cubicBezTo>
                <a:lnTo>
                  <a:pt x="15581" y="11143"/>
                </a:lnTo>
                <a:close/>
                <a:moveTo>
                  <a:pt x="17078" y="11631"/>
                </a:moveTo>
                <a:cubicBezTo>
                  <a:pt x="17091" y="11631"/>
                  <a:pt x="17375" y="11719"/>
                  <a:pt x="17711" y="11828"/>
                </a:cubicBezTo>
                <a:cubicBezTo>
                  <a:pt x="18047" y="11936"/>
                  <a:pt x="18412" y="12058"/>
                  <a:pt x="18522" y="12093"/>
                </a:cubicBezTo>
                <a:cubicBezTo>
                  <a:pt x="18632" y="12127"/>
                  <a:pt x="18880" y="12205"/>
                  <a:pt x="19076" y="12269"/>
                </a:cubicBezTo>
                <a:lnTo>
                  <a:pt x="19432" y="12389"/>
                </a:lnTo>
                <a:cubicBezTo>
                  <a:pt x="19437" y="12388"/>
                  <a:pt x="19439" y="12388"/>
                  <a:pt x="19445" y="12389"/>
                </a:cubicBezTo>
                <a:cubicBezTo>
                  <a:pt x="19468" y="12390"/>
                  <a:pt x="19501" y="12393"/>
                  <a:pt x="19538" y="12404"/>
                </a:cubicBezTo>
                <a:cubicBezTo>
                  <a:pt x="19628" y="12431"/>
                  <a:pt x="19635" y="12455"/>
                  <a:pt x="19623" y="12602"/>
                </a:cubicBezTo>
                <a:cubicBezTo>
                  <a:pt x="19612" y="12738"/>
                  <a:pt x="19592" y="12770"/>
                  <a:pt x="19518" y="12778"/>
                </a:cubicBezTo>
                <a:cubicBezTo>
                  <a:pt x="19473" y="12783"/>
                  <a:pt x="19448" y="12778"/>
                  <a:pt x="19425" y="12768"/>
                </a:cubicBezTo>
                <a:lnTo>
                  <a:pt x="19234" y="12773"/>
                </a:lnTo>
                <a:cubicBezTo>
                  <a:pt x="18745" y="12779"/>
                  <a:pt x="16156" y="12654"/>
                  <a:pt x="16115" y="12622"/>
                </a:cubicBezTo>
                <a:cubicBezTo>
                  <a:pt x="16084" y="12598"/>
                  <a:pt x="17023" y="11631"/>
                  <a:pt x="17078" y="11631"/>
                </a:cubicBezTo>
                <a:close/>
                <a:moveTo>
                  <a:pt x="13425" y="12716"/>
                </a:moveTo>
                <a:cubicBezTo>
                  <a:pt x="13865" y="12715"/>
                  <a:pt x="15433" y="12799"/>
                  <a:pt x="15469" y="12825"/>
                </a:cubicBezTo>
                <a:cubicBezTo>
                  <a:pt x="15491" y="12840"/>
                  <a:pt x="15476" y="12891"/>
                  <a:pt x="15430" y="12939"/>
                </a:cubicBezTo>
                <a:cubicBezTo>
                  <a:pt x="15004" y="13376"/>
                  <a:pt x="13760" y="14602"/>
                  <a:pt x="13695" y="14647"/>
                </a:cubicBezTo>
                <a:cubicBezTo>
                  <a:pt x="13650" y="14679"/>
                  <a:pt x="13500" y="14728"/>
                  <a:pt x="13366" y="14756"/>
                </a:cubicBezTo>
                <a:cubicBezTo>
                  <a:pt x="13231" y="14784"/>
                  <a:pt x="12873" y="14866"/>
                  <a:pt x="12568" y="14938"/>
                </a:cubicBezTo>
                <a:cubicBezTo>
                  <a:pt x="12262" y="15010"/>
                  <a:pt x="11890" y="15096"/>
                  <a:pt x="11744" y="15130"/>
                </a:cubicBezTo>
                <a:cubicBezTo>
                  <a:pt x="11597" y="15164"/>
                  <a:pt x="11232" y="15250"/>
                  <a:pt x="10926" y="15322"/>
                </a:cubicBezTo>
                <a:cubicBezTo>
                  <a:pt x="10621" y="15394"/>
                  <a:pt x="10029" y="15529"/>
                  <a:pt x="9614" y="15623"/>
                </a:cubicBezTo>
                <a:cubicBezTo>
                  <a:pt x="9198" y="15718"/>
                  <a:pt x="8824" y="15805"/>
                  <a:pt x="8783" y="15815"/>
                </a:cubicBezTo>
                <a:cubicBezTo>
                  <a:pt x="8558" y="15870"/>
                  <a:pt x="8766" y="15702"/>
                  <a:pt x="9733" y="15057"/>
                </a:cubicBezTo>
                <a:cubicBezTo>
                  <a:pt x="10322" y="14664"/>
                  <a:pt x="11210" y="14073"/>
                  <a:pt x="11704" y="13744"/>
                </a:cubicBezTo>
                <a:cubicBezTo>
                  <a:pt x="12199" y="13414"/>
                  <a:pt x="12750" y="13046"/>
                  <a:pt x="12924" y="12929"/>
                </a:cubicBezTo>
                <a:cubicBezTo>
                  <a:pt x="13202" y="12740"/>
                  <a:pt x="13260" y="12716"/>
                  <a:pt x="13425" y="12716"/>
                </a:cubicBezTo>
                <a:close/>
                <a:moveTo>
                  <a:pt x="15871" y="12820"/>
                </a:moveTo>
                <a:lnTo>
                  <a:pt x="16293" y="12835"/>
                </a:lnTo>
                <a:cubicBezTo>
                  <a:pt x="16480" y="12844"/>
                  <a:pt x="17101" y="12874"/>
                  <a:pt x="17671" y="12897"/>
                </a:cubicBezTo>
                <a:cubicBezTo>
                  <a:pt x="18211" y="12919"/>
                  <a:pt x="18465" y="12930"/>
                  <a:pt x="18819" y="12949"/>
                </a:cubicBezTo>
                <a:cubicBezTo>
                  <a:pt x="19005" y="12959"/>
                  <a:pt x="19386" y="12977"/>
                  <a:pt x="19399" y="12981"/>
                </a:cubicBezTo>
                <a:cubicBezTo>
                  <a:pt x="19401" y="12981"/>
                  <a:pt x="19404" y="12979"/>
                  <a:pt x="19406" y="12981"/>
                </a:cubicBezTo>
                <a:cubicBezTo>
                  <a:pt x="19406" y="12981"/>
                  <a:pt x="19419" y="12986"/>
                  <a:pt x="19419" y="12986"/>
                </a:cubicBezTo>
                <a:cubicBezTo>
                  <a:pt x="19431" y="12980"/>
                  <a:pt x="19441" y="12974"/>
                  <a:pt x="19458" y="12975"/>
                </a:cubicBezTo>
                <a:cubicBezTo>
                  <a:pt x="19481" y="12977"/>
                  <a:pt x="19511" y="12982"/>
                  <a:pt x="19544" y="12996"/>
                </a:cubicBezTo>
                <a:cubicBezTo>
                  <a:pt x="19616" y="13026"/>
                  <a:pt x="19634" y="13065"/>
                  <a:pt x="19623" y="13162"/>
                </a:cubicBezTo>
                <a:cubicBezTo>
                  <a:pt x="19613" y="13253"/>
                  <a:pt x="19587" y="13293"/>
                  <a:pt x="19518" y="13313"/>
                </a:cubicBezTo>
                <a:cubicBezTo>
                  <a:pt x="19467" y="13327"/>
                  <a:pt x="19434" y="13329"/>
                  <a:pt x="19412" y="13318"/>
                </a:cubicBezTo>
                <a:cubicBezTo>
                  <a:pt x="19402" y="13328"/>
                  <a:pt x="19388" y="13338"/>
                  <a:pt x="19373" y="13344"/>
                </a:cubicBezTo>
                <a:cubicBezTo>
                  <a:pt x="19370" y="13345"/>
                  <a:pt x="19361" y="13349"/>
                  <a:pt x="19359" y="13349"/>
                </a:cubicBezTo>
                <a:cubicBezTo>
                  <a:pt x="19302" y="13372"/>
                  <a:pt x="18925" y="13460"/>
                  <a:pt x="18258" y="13614"/>
                </a:cubicBezTo>
                <a:cubicBezTo>
                  <a:pt x="18013" y="13673"/>
                  <a:pt x="17993" y="13680"/>
                  <a:pt x="17698" y="13749"/>
                </a:cubicBezTo>
                <a:cubicBezTo>
                  <a:pt x="16820" y="13954"/>
                  <a:pt x="15927" y="14162"/>
                  <a:pt x="15720" y="14211"/>
                </a:cubicBezTo>
                <a:cubicBezTo>
                  <a:pt x="15512" y="14260"/>
                  <a:pt x="15307" y="14305"/>
                  <a:pt x="15258" y="14315"/>
                </a:cubicBezTo>
                <a:cubicBezTo>
                  <a:pt x="15209" y="14324"/>
                  <a:pt x="14983" y="14379"/>
                  <a:pt x="14757" y="14434"/>
                </a:cubicBezTo>
                <a:cubicBezTo>
                  <a:pt x="14512" y="14494"/>
                  <a:pt x="14394" y="14521"/>
                  <a:pt x="14328" y="14528"/>
                </a:cubicBezTo>
                <a:cubicBezTo>
                  <a:pt x="14325" y="14528"/>
                  <a:pt x="14297" y="14533"/>
                  <a:pt x="14295" y="14533"/>
                </a:cubicBezTo>
                <a:cubicBezTo>
                  <a:pt x="14271" y="14533"/>
                  <a:pt x="14260" y="14530"/>
                  <a:pt x="14256" y="14517"/>
                </a:cubicBezTo>
                <a:cubicBezTo>
                  <a:pt x="14250" y="14513"/>
                  <a:pt x="14242" y="14509"/>
                  <a:pt x="14236" y="14502"/>
                </a:cubicBezTo>
                <a:cubicBezTo>
                  <a:pt x="14232" y="14497"/>
                  <a:pt x="14257" y="14461"/>
                  <a:pt x="14302" y="14408"/>
                </a:cubicBezTo>
                <a:cubicBezTo>
                  <a:pt x="14376" y="14310"/>
                  <a:pt x="14535" y="14144"/>
                  <a:pt x="14803" y="13879"/>
                </a:cubicBezTo>
                <a:cubicBezTo>
                  <a:pt x="14833" y="13849"/>
                  <a:pt x="14845" y="13837"/>
                  <a:pt x="14876" y="13806"/>
                </a:cubicBezTo>
                <a:cubicBezTo>
                  <a:pt x="14930" y="13751"/>
                  <a:pt x="14969" y="13708"/>
                  <a:pt x="15027" y="13650"/>
                </a:cubicBezTo>
                <a:lnTo>
                  <a:pt x="15845" y="12840"/>
                </a:lnTo>
                <a:lnTo>
                  <a:pt x="15871" y="12820"/>
                </a:lnTo>
                <a:close/>
                <a:moveTo>
                  <a:pt x="19551" y="13510"/>
                </a:moveTo>
                <a:cubicBezTo>
                  <a:pt x="19619" y="13515"/>
                  <a:pt x="19634" y="13581"/>
                  <a:pt x="19623" y="13765"/>
                </a:cubicBezTo>
                <a:cubicBezTo>
                  <a:pt x="19612" y="13941"/>
                  <a:pt x="19592" y="13996"/>
                  <a:pt x="19518" y="14035"/>
                </a:cubicBezTo>
                <a:cubicBezTo>
                  <a:pt x="19474" y="14057"/>
                  <a:pt x="19435" y="14066"/>
                  <a:pt x="19412" y="14060"/>
                </a:cubicBezTo>
                <a:cubicBezTo>
                  <a:pt x="19403" y="14071"/>
                  <a:pt x="19392" y="14077"/>
                  <a:pt x="19379" y="14086"/>
                </a:cubicBezTo>
                <a:cubicBezTo>
                  <a:pt x="19293" y="14148"/>
                  <a:pt x="18854" y="14398"/>
                  <a:pt x="18054" y="14834"/>
                </a:cubicBezTo>
                <a:cubicBezTo>
                  <a:pt x="17772" y="14988"/>
                  <a:pt x="17327" y="15229"/>
                  <a:pt x="17065" y="15374"/>
                </a:cubicBezTo>
                <a:cubicBezTo>
                  <a:pt x="16803" y="15519"/>
                  <a:pt x="16430" y="15724"/>
                  <a:pt x="16234" y="15831"/>
                </a:cubicBezTo>
                <a:cubicBezTo>
                  <a:pt x="15747" y="16097"/>
                  <a:pt x="10158" y="19169"/>
                  <a:pt x="9884" y="19320"/>
                </a:cubicBezTo>
                <a:cubicBezTo>
                  <a:pt x="9155" y="19723"/>
                  <a:pt x="8971" y="19812"/>
                  <a:pt x="8948" y="19782"/>
                </a:cubicBezTo>
                <a:cubicBezTo>
                  <a:pt x="8934" y="19764"/>
                  <a:pt x="9220" y="19456"/>
                  <a:pt x="9581" y="19097"/>
                </a:cubicBezTo>
                <a:cubicBezTo>
                  <a:pt x="9942" y="18738"/>
                  <a:pt x="10315" y="18365"/>
                  <a:pt x="10412" y="18266"/>
                </a:cubicBezTo>
                <a:cubicBezTo>
                  <a:pt x="10508" y="18167"/>
                  <a:pt x="10807" y="17866"/>
                  <a:pt x="11078" y="17596"/>
                </a:cubicBezTo>
                <a:cubicBezTo>
                  <a:pt x="11349" y="17327"/>
                  <a:pt x="12086" y="16592"/>
                  <a:pt x="12713" y="15966"/>
                </a:cubicBezTo>
                <a:lnTo>
                  <a:pt x="13854" y="14829"/>
                </a:lnTo>
                <a:lnTo>
                  <a:pt x="14731" y="14626"/>
                </a:lnTo>
                <a:cubicBezTo>
                  <a:pt x="15214" y="14515"/>
                  <a:pt x="15731" y="14397"/>
                  <a:pt x="15878" y="14362"/>
                </a:cubicBezTo>
                <a:cubicBezTo>
                  <a:pt x="16025" y="14326"/>
                  <a:pt x="16353" y="14249"/>
                  <a:pt x="16610" y="14190"/>
                </a:cubicBezTo>
                <a:cubicBezTo>
                  <a:pt x="16866" y="14131"/>
                  <a:pt x="17551" y="13969"/>
                  <a:pt x="18133" y="13832"/>
                </a:cubicBezTo>
                <a:cubicBezTo>
                  <a:pt x="18715" y="13696"/>
                  <a:pt x="19248" y="13581"/>
                  <a:pt x="19313" y="13578"/>
                </a:cubicBezTo>
                <a:cubicBezTo>
                  <a:pt x="19345" y="13576"/>
                  <a:pt x="19368" y="13578"/>
                  <a:pt x="19386" y="13583"/>
                </a:cubicBezTo>
                <a:cubicBezTo>
                  <a:pt x="19400" y="13550"/>
                  <a:pt x="19422" y="13539"/>
                  <a:pt x="19465" y="13526"/>
                </a:cubicBezTo>
                <a:cubicBezTo>
                  <a:pt x="19501" y="13515"/>
                  <a:pt x="19528" y="13509"/>
                  <a:pt x="19551" y="13510"/>
                </a:cubicBezTo>
                <a:close/>
              </a:path>
            </a:pathLst>
          </a:custGeom>
          <a:ln w="12700">
            <a:miter lim="400000"/>
          </a:ln>
        </p:spPr>
      </p:pic>
      <p:sp>
        <p:nvSpPr>
          <p:cNvPr id="1540" name="RNNセル"/>
          <p:cNvSpPr txBox="1"/>
          <p:nvPr/>
        </p:nvSpPr>
        <p:spPr>
          <a:xfrm>
            <a:off x="20183517" y="1764393"/>
            <a:ext cx="157213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RNNセル</a:t>
            </a:r>
          </a:p>
        </p:txBody>
      </p:sp>
      <p:sp>
        <p:nvSpPr>
          <p:cNvPr id="1541" name="RNNセル"/>
          <p:cNvSpPr txBox="1"/>
          <p:nvPr/>
        </p:nvSpPr>
        <p:spPr>
          <a:xfrm>
            <a:off x="20577426" y="3423968"/>
            <a:ext cx="1572134"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RNNセル</a:t>
            </a:r>
          </a:p>
        </p:txBody>
      </p:sp>
      <p:sp>
        <p:nvSpPr>
          <p:cNvPr id="1542" name="スライド番号"/>
          <p:cNvSpPr txBox="1"/>
          <p:nvPr>
            <p:ph type="sldNum" sz="quarter" idx="2"/>
          </p:nvPr>
        </p:nvSpPr>
        <p:spPr>
          <a:xfrm>
            <a:off x="23448543" y="13053953"/>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4"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45"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546" name="seq2seq"/>
          <p:cNvSpPr txBox="1"/>
          <p:nvPr/>
        </p:nvSpPr>
        <p:spPr>
          <a:xfrm>
            <a:off x="10059459" y="336544"/>
            <a:ext cx="3956610" cy="939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FFFFFF"/>
                </a:solidFill>
              </a:defRPr>
            </a:lvl1pPr>
          </a:lstStyle>
          <a:p>
            <a:pPr/>
            <a:r>
              <a:t>seq2seq</a:t>
            </a:r>
          </a:p>
        </p:txBody>
      </p:sp>
      <p:sp>
        <p:nvSpPr>
          <p:cNvPr id="1547" name="四角形"/>
          <p:cNvSpPr/>
          <p:nvPr/>
        </p:nvSpPr>
        <p:spPr>
          <a:xfrm>
            <a:off x="4249244" y="4705794"/>
            <a:ext cx="3734902" cy="6530477"/>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48" name="角丸四角形"/>
          <p:cNvSpPr/>
          <p:nvPr/>
        </p:nvSpPr>
        <p:spPr>
          <a:xfrm>
            <a:off x="4974587" y="4981625"/>
            <a:ext cx="2284217"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49" name="RNNセル"/>
          <p:cNvSpPr txBox="1"/>
          <p:nvPr/>
        </p:nvSpPr>
        <p:spPr>
          <a:xfrm>
            <a:off x="5218487" y="5213605"/>
            <a:ext cx="179641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50" name="角丸四角形"/>
          <p:cNvSpPr/>
          <p:nvPr/>
        </p:nvSpPr>
        <p:spPr>
          <a:xfrm>
            <a:off x="4974587" y="6598716"/>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51" name="RNNセル"/>
          <p:cNvSpPr txBox="1"/>
          <p:nvPr/>
        </p:nvSpPr>
        <p:spPr>
          <a:xfrm>
            <a:off x="5218487" y="6830696"/>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52" name="角丸四角形"/>
          <p:cNvSpPr/>
          <p:nvPr/>
        </p:nvSpPr>
        <p:spPr>
          <a:xfrm>
            <a:off x="4974587" y="8215807"/>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53" name="RNNセル"/>
          <p:cNvSpPr txBox="1"/>
          <p:nvPr/>
        </p:nvSpPr>
        <p:spPr>
          <a:xfrm>
            <a:off x="5218487" y="8447787"/>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54" name="角丸四角形"/>
          <p:cNvSpPr/>
          <p:nvPr/>
        </p:nvSpPr>
        <p:spPr>
          <a:xfrm>
            <a:off x="4974587" y="9984752"/>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55" name="RNNセル"/>
          <p:cNvSpPr txBox="1"/>
          <p:nvPr/>
        </p:nvSpPr>
        <p:spPr>
          <a:xfrm>
            <a:off x="5218487" y="10216732"/>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56" name="ChatGPT→"/>
          <p:cNvSpPr txBox="1"/>
          <p:nvPr/>
        </p:nvSpPr>
        <p:spPr>
          <a:xfrm>
            <a:off x="1820175" y="5217273"/>
            <a:ext cx="230276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557" name="is→"/>
          <p:cNvSpPr txBox="1"/>
          <p:nvPr/>
        </p:nvSpPr>
        <p:spPr>
          <a:xfrm>
            <a:off x="3263120" y="6830696"/>
            <a:ext cx="82448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is→</a:t>
            </a:r>
          </a:p>
        </p:txBody>
      </p:sp>
      <p:sp>
        <p:nvSpPr>
          <p:cNvPr id="1558" name="great→"/>
          <p:cNvSpPr txBox="1"/>
          <p:nvPr/>
        </p:nvSpPr>
        <p:spPr>
          <a:xfrm>
            <a:off x="2458166" y="8452321"/>
            <a:ext cx="159601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great→</a:t>
            </a:r>
          </a:p>
        </p:txBody>
      </p:sp>
      <p:sp>
        <p:nvSpPr>
          <p:cNvPr id="1559" name="!→"/>
          <p:cNvSpPr txBox="1"/>
          <p:nvPr/>
        </p:nvSpPr>
        <p:spPr>
          <a:xfrm>
            <a:off x="3363132" y="10216732"/>
            <a:ext cx="624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560" name="四角形"/>
          <p:cNvSpPr/>
          <p:nvPr/>
        </p:nvSpPr>
        <p:spPr>
          <a:xfrm>
            <a:off x="15967219" y="5089359"/>
            <a:ext cx="3734901" cy="6329404"/>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61" name="角丸四角形"/>
          <p:cNvSpPr/>
          <p:nvPr/>
        </p:nvSpPr>
        <p:spPr>
          <a:xfrm>
            <a:off x="16692560" y="5304645"/>
            <a:ext cx="2284217"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62" name="RNNセル"/>
          <p:cNvSpPr txBox="1"/>
          <p:nvPr/>
        </p:nvSpPr>
        <p:spPr>
          <a:xfrm>
            <a:off x="16936462" y="5536625"/>
            <a:ext cx="179641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63" name="角丸四角形"/>
          <p:cNvSpPr/>
          <p:nvPr/>
        </p:nvSpPr>
        <p:spPr>
          <a:xfrm>
            <a:off x="16692560" y="6921736"/>
            <a:ext cx="2284217"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64" name="RNNセル"/>
          <p:cNvSpPr txBox="1"/>
          <p:nvPr/>
        </p:nvSpPr>
        <p:spPr>
          <a:xfrm>
            <a:off x="16936462" y="7153716"/>
            <a:ext cx="179641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65" name="角丸四角形"/>
          <p:cNvSpPr/>
          <p:nvPr/>
        </p:nvSpPr>
        <p:spPr>
          <a:xfrm>
            <a:off x="16692560" y="8488027"/>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66" name="RNNセル"/>
          <p:cNvSpPr txBox="1"/>
          <p:nvPr/>
        </p:nvSpPr>
        <p:spPr>
          <a:xfrm>
            <a:off x="16936462" y="8720007"/>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67" name="角丸四角形"/>
          <p:cNvSpPr/>
          <p:nvPr/>
        </p:nvSpPr>
        <p:spPr>
          <a:xfrm>
            <a:off x="16692560" y="10117272"/>
            <a:ext cx="2284217"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68" name="RNNセル"/>
          <p:cNvSpPr txBox="1"/>
          <p:nvPr/>
        </p:nvSpPr>
        <p:spPr>
          <a:xfrm>
            <a:off x="16936462" y="10374652"/>
            <a:ext cx="179641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69" name="矢印"/>
          <p:cNvSpPr/>
          <p:nvPr/>
        </p:nvSpPr>
        <p:spPr>
          <a:xfrm flipH="1" rot="16200000">
            <a:off x="5859111" y="6002838"/>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70" name="矢印"/>
          <p:cNvSpPr/>
          <p:nvPr/>
        </p:nvSpPr>
        <p:spPr>
          <a:xfrm flipH="1" rot="16200000">
            <a:off x="5859111" y="7644907"/>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71" name="矢印"/>
          <p:cNvSpPr/>
          <p:nvPr/>
        </p:nvSpPr>
        <p:spPr>
          <a:xfrm flipH="1" rot="16200000">
            <a:off x="5859111" y="9348811"/>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72" name="encoderブロック(=圧縮)"/>
          <p:cNvSpPr txBox="1"/>
          <p:nvPr/>
        </p:nvSpPr>
        <p:spPr>
          <a:xfrm>
            <a:off x="2951486" y="3533664"/>
            <a:ext cx="6330418"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encoderブロック(=圧縮)</a:t>
            </a:r>
          </a:p>
        </p:txBody>
      </p:sp>
      <p:sp>
        <p:nvSpPr>
          <p:cNvPr id="1573" name="decoderブロック(=生成)"/>
          <p:cNvSpPr txBox="1"/>
          <p:nvPr/>
        </p:nvSpPr>
        <p:spPr>
          <a:xfrm>
            <a:off x="14780693" y="3539998"/>
            <a:ext cx="6348121"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decoderブロック(=生成)</a:t>
            </a:r>
          </a:p>
        </p:txBody>
      </p:sp>
      <p:sp>
        <p:nvSpPr>
          <p:cNvPr id="1574" name="RNNで前の…"/>
          <p:cNvSpPr txBox="1"/>
          <p:nvPr/>
        </p:nvSpPr>
        <p:spPr>
          <a:xfrm>
            <a:off x="7371932" y="5768150"/>
            <a:ext cx="2039875"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pPr>
            <a:r>
              <a:t>RNNで前の</a:t>
            </a:r>
          </a:p>
          <a:p>
            <a:pPr>
              <a:defRPr sz="2800"/>
            </a:pPr>
            <a:r>
              <a:t>情報を記憶</a:t>
            </a:r>
          </a:p>
        </p:txBody>
      </p:sp>
      <p:sp>
        <p:nvSpPr>
          <p:cNvPr id="1575" name="隠れ状態が正しくエンコーダーの全ての情報を含んでいないとデコーダーは正しく出力してくれない…"/>
          <p:cNvSpPr txBox="1"/>
          <p:nvPr/>
        </p:nvSpPr>
        <p:spPr>
          <a:xfrm>
            <a:off x="1684530" y="12126393"/>
            <a:ext cx="21686521"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隠れ状態が正しくエンコーダーの全ての情報を含んでいないとデコーダーは正しく出力してくれない</a:t>
            </a:r>
          </a:p>
          <a:p>
            <a:pPr>
              <a:defRPr sz="3800"/>
            </a:pPr>
            <a:r>
              <a:t>→最初の方の情報は消失しやすい</a:t>
            </a:r>
          </a:p>
        </p:txBody>
      </p:sp>
      <p:sp>
        <p:nvSpPr>
          <p:cNvPr id="1576" name="線"/>
          <p:cNvSpPr/>
          <p:nvPr/>
        </p:nvSpPr>
        <p:spPr>
          <a:xfrm>
            <a:off x="6069667" y="4466706"/>
            <a:ext cx="11787026" cy="7045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110"/>
                </a:moveTo>
                <a:lnTo>
                  <a:pt x="4" y="21570"/>
                </a:lnTo>
                <a:lnTo>
                  <a:pt x="10250" y="21600"/>
                </a:lnTo>
                <a:lnTo>
                  <a:pt x="10214" y="65"/>
                </a:lnTo>
                <a:lnTo>
                  <a:pt x="21554" y="0"/>
                </a:lnTo>
                <a:lnTo>
                  <a:pt x="21600" y="2339"/>
                </a:lnTo>
              </a:path>
            </a:pathLst>
          </a:custGeom>
          <a:ln w="114300">
            <a:solidFill>
              <a:schemeClr val="accent6">
                <a:satOff val="-15798"/>
                <a:lumOff val="-17517"/>
              </a:schemeClr>
            </a:solidFill>
            <a:miter lim="400000"/>
            <a:tailEnd type="triangle"/>
          </a:ln>
        </p:spPr>
        <p:txBody>
          <a:bodyPr lIns="50800" tIns="50800" rIns="50800" bIns="50800" anchor="ctr"/>
          <a:lstStyle/>
          <a:p>
            <a:pPr/>
          </a:p>
        </p:txBody>
      </p:sp>
      <p:sp>
        <p:nvSpPr>
          <p:cNvPr id="1577" name="角丸四角形"/>
          <p:cNvSpPr/>
          <p:nvPr/>
        </p:nvSpPr>
        <p:spPr>
          <a:xfrm>
            <a:off x="10196455" y="7450580"/>
            <a:ext cx="3009560"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78" name="隠れ状態"/>
          <p:cNvSpPr txBox="1"/>
          <p:nvPr/>
        </p:nvSpPr>
        <p:spPr>
          <a:xfrm>
            <a:off x="10590661" y="7631638"/>
            <a:ext cx="2044701"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隠れ状態</a:t>
            </a:r>
          </a:p>
        </p:txBody>
      </p:sp>
      <p:sp>
        <p:nvSpPr>
          <p:cNvPr id="1579" name="線"/>
          <p:cNvSpPr/>
          <p:nvPr/>
        </p:nvSpPr>
        <p:spPr>
          <a:xfrm>
            <a:off x="15564251" y="6138146"/>
            <a:ext cx="5711180" cy="1186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95" y="8852"/>
                </a:lnTo>
                <a:lnTo>
                  <a:pt x="6" y="9217"/>
                </a:lnTo>
                <a:lnTo>
                  <a:pt x="0" y="21263"/>
                </a:lnTo>
                <a:lnTo>
                  <a:pt x="2561"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580" name="→ChatGPT"/>
          <p:cNvSpPr txBox="1"/>
          <p:nvPr/>
        </p:nvSpPr>
        <p:spPr>
          <a:xfrm>
            <a:off x="19745787" y="5537432"/>
            <a:ext cx="230276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581" name="→は"/>
          <p:cNvSpPr txBox="1"/>
          <p:nvPr/>
        </p:nvSpPr>
        <p:spPr>
          <a:xfrm>
            <a:off x="19786048" y="7153716"/>
            <a:ext cx="876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→は</a:t>
            </a:r>
          </a:p>
        </p:txBody>
      </p:sp>
      <p:sp>
        <p:nvSpPr>
          <p:cNvPr id="1582" name="→すごい"/>
          <p:cNvSpPr txBox="1"/>
          <p:nvPr/>
        </p:nvSpPr>
        <p:spPr>
          <a:xfrm>
            <a:off x="19754200" y="8732707"/>
            <a:ext cx="1638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→すごい</a:t>
            </a:r>
          </a:p>
        </p:txBody>
      </p:sp>
      <p:sp>
        <p:nvSpPr>
          <p:cNvPr id="1583" name="→!"/>
          <p:cNvSpPr txBox="1"/>
          <p:nvPr/>
        </p:nvSpPr>
        <p:spPr>
          <a:xfrm>
            <a:off x="19773347" y="10349252"/>
            <a:ext cx="62446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584" name="線"/>
          <p:cNvSpPr/>
          <p:nvPr/>
        </p:nvSpPr>
        <p:spPr>
          <a:xfrm>
            <a:off x="15564251" y="7777893"/>
            <a:ext cx="4781038" cy="1182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58" y="8077"/>
                </a:lnTo>
                <a:lnTo>
                  <a:pt x="8" y="8531"/>
                </a:lnTo>
                <a:lnTo>
                  <a:pt x="0" y="21261"/>
                </a:lnTo>
                <a:lnTo>
                  <a:pt x="3059"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585" name="線"/>
          <p:cNvSpPr/>
          <p:nvPr/>
        </p:nvSpPr>
        <p:spPr>
          <a:xfrm>
            <a:off x="15546088" y="9352094"/>
            <a:ext cx="5368749" cy="1206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4" y="0"/>
                </a:moveTo>
                <a:lnTo>
                  <a:pt x="21600" y="8307"/>
                </a:lnTo>
                <a:lnTo>
                  <a:pt x="41" y="8066"/>
                </a:lnTo>
                <a:lnTo>
                  <a:pt x="0" y="21243"/>
                </a:lnTo>
                <a:lnTo>
                  <a:pt x="2437"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586" name="矢印"/>
          <p:cNvSpPr/>
          <p:nvPr/>
        </p:nvSpPr>
        <p:spPr>
          <a:xfrm flipH="1" rot="16200000">
            <a:off x="17577085" y="6338680"/>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87" name="矢印"/>
          <p:cNvSpPr/>
          <p:nvPr/>
        </p:nvSpPr>
        <p:spPr>
          <a:xfrm flipH="1" rot="16200000">
            <a:off x="17577085" y="7917248"/>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88" name="矢印"/>
          <p:cNvSpPr/>
          <p:nvPr/>
        </p:nvSpPr>
        <p:spPr>
          <a:xfrm flipH="1" rot="16200000">
            <a:off x="17577085" y="9506853"/>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89" name="2つのRNN(encoderとdecoder)をつなげて機械翻訳などを行う"/>
          <p:cNvSpPr txBox="1"/>
          <p:nvPr/>
        </p:nvSpPr>
        <p:spPr>
          <a:xfrm>
            <a:off x="2612520" y="2062497"/>
            <a:ext cx="19830543"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lvl1pPr>
          </a:lstStyle>
          <a:p>
            <a:pPr/>
            <a:r>
              <a:t>2つのRNN(encoderとdecoder)をつなげて機械翻訳などを行う</a:t>
            </a:r>
          </a:p>
        </p:txBody>
      </p:sp>
      <p:sp>
        <p:nvSpPr>
          <p:cNvPr id="1590" name="スライド番号"/>
          <p:cNvSpPr txBox="1"/>
          <p:nvPr>
            <p:ph type="sldNum" sz="quarter" idx="2"/>
          </p:nvPr>
        </p:nvSpPr>
        <p:spPr>
          <a:xfrm>
            <a:off x="23399976" y="13108046"/>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1" name="機械学習エンジニアのためのTransformers/O’REILLY より図を改変"/>
          <p:cNvSpPr txBox="1"/>
          <p:nvPr/>
        </p:nvSpPr>
        <p:spPr>
          <a:xfrm>
            <a:off x="17114708" y="11528852"/>
            <a:ext cx="691728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000"/>
              </a:spcBef>
              <a:defRPr sz="1800">
                <a:solidFill>
                  <a:srgbClr val="222222"/>
                </a:solidFill>
                <a:latin typeface="Helvetica"/>
                <a:ea typeface="Helvetica"/>
                <a:cs typeface="Helvetica"/>
                <a:sym typeface="Helvetica"/>
              </a:defRPr>
            </a:lvl1pPr>
          </a:lstStyle>
          <a:p>
            <a:pPr/>
            <a:r>
              <a:t>機械学習エンジニアのためのTransformers/O’REILLY より図を改変</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3"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94"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595" name="Attention"/>
          <p:cNvSpPr txBox="1"/>
          <p:nvPr/>
        </p:nvSpPr>
        <p:spPr>
          <a:xfrm>
            <a:off x="10152964" y="361944"/>
            <a:ext cx="4078072"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solidFill>
                  <a:srgbClr val="FFFFFF"/>
                </a:solidFill>
              </a:defRPr>
            </a:lvl1pPr>
          </a:lstStyle>
          <a:p>
            <a:pPr/>
            <a:r>
              <a:t>Attention</a:t>
            </a:r>
          </a:p>
        </p:txBody>
      </p:sp>
      <p:sp>
        <p:nvSpPr>
          <p:cNvPr id="1596" name="四角形"/>
          <p:cNvSpPr/>
          <p:nvPr/>
        </p:nvSpPr>
        <p:spPr>
          <a:xfrm>
            <a:off x="4228002" y="3479767"/>
            <a:ext cx="3734902" cy="7170849"/>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97" name="角丸四角形"/>
          <p:cNvSpPr/>
          <p:nvPr/>
        </p:nvSpPr>
        <p:spPr>
          <a:xfrm>
            <a:off x="4953345" y="4141297"/>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98" name="RNNセル"/>
          <p:cNvSpPr txBox="1"/>
          <p:nvPr/>
        </p:nvSpPr>
        <p:spPr>
          <a:xfrm>
            <a:off x="5197245" y="4373277"/>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599" name="角丸四角形"/>
          <p:cNvSpPr/>
          <p:nvPr/>
        </p:nvSpPr>
        <p:spPr>
          <a:xfrm>
            <a:off x="4953345" y="5758388"/>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00" name="RNNセル"/>
          <p:cNvSpPr txBox="1"/>
          <p:nvPr/>
        </p:nvSpPr>
        <p:spPr>
          <a:xfrm>
            <a:off x="5197245" y="5990368"/>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01" name="角丸四角形"/>
          <p:cNvSpPr/>
          <p:nvPr/>
        </p:nvSpPr>
        <p:spPr>
          <a:xfrm>
            <a:off x="4953345" y="7375480"/>
            <a:ext cx="2284217"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02" name="RNNセル"/>
          <p:cNvSpPr txBox="1"/>
          <p:nvPr/>
        </p:nvSpPr>
        <p:spPr>
          <a:xfrm>
            <a:off x="5197245" y="7607459"/>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03" name="角丸四角形"/>
          <p:cNvSpPr/>
          <p:nvPr/>
        </p:nvSpPr>
        <p:spPr>
          <a:xfrm>
            <a:off x="4953345" y="9144424"/>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04" name="RNNセル"/>
          <p:cNvSpPr txBox="1"/>
          <p:nvPr/>
        </p:nvSpPr>
        <p:spPr>
          <a:xfrm>
            <a:off x="5197245" y="9376404"/>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05" name="四角形"/>
          <p:cNvSpPr/>
          <p:nvPr/>
        </p:nvSpPr>
        <p:spPr>
          <a:xfrm>
            <a:off x="12023534" y="3358286"/>
            <a:ext cx="8617790" cy="7170849"/>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06" name="角丸四角形"/>
          <p:cNvSpPr/>
          <p:nvPr/>
        </p:nvSpPr>
        <p:spPr>
          <a:xfrm>
            <a:off x="18144518" y="4019817"/>
            <a:ext cx="2284217"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07" name="RNNセル"/>
          <p:cNvSpPr txBox="1"/>
          <p:nvPr/>
        </p:nvSpPr>
        <p:spPr>
          <a:xfrm>
            <a:off x="18388419" y="4251797"/>
            <a:ext cx="179641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08" name="角丸四角形"/>
          <p:cNvSpPr/>
          <p:nvPr/>
        </p:nvSpPr>
        <p:spPr>
          <a:xfrm>
            <a:off x="18144518" y="5636908"/>
            <a:ext cx="2284217" cy="891186"/>
          </a:xfrm>
          <a:prstGeom prst="roundRect">
            <a:avLst>
              <a:gd name="adj" fmla="val 21376"/>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09" name="RNNセル"/>
          <p:cNvSpPr txBox="1"/>
          <p:nvPr/>
        </p:nvSpPr>
        <p:spPr>
          <a:xfrm>
            <a:off x="18388419" y="5868888"/>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10" name="角丸四角形"/>
          <p:cNvSpPr/>
          <p:nvPr/>
        </p:nvSpPr>
        <p:spPr>
          <a:xfrm>
            <a:off x="18144518" y="7253999"/>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11" name="RNNセル"/>
          <p:cNvSpPr txBox="1"/>
          <p:nvPr/>
        </p:nvSpPr>
        <p:spPr>
          <a:xfrm>
            <a:off x="18388419" y="7485979"/>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12" name="角丸四角形"/>
          <p:cNvSpPr/>
          <p:nvPr/>
        </p:nvSpPr>
        <p:spPr>
          <a:xfrm>
            <a:off x="18144518" y="9022944"/>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13" name="RNNセル"/>
          <p:cNvSpPr txBox="1"/>
          <p:nvPr/>
        </p:nvSpPr>
        <p:spPr>
          <a:xfrm>
            <a:off x="18388419" y="9254924"/>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14" name="角丸四角形"/>
          <p:cNvSpPr/>
          <p:nvPr/>
        </p:nvSpPr>
        <p:spPr>
          <a:xfrm>
            <a:off x="8992454" y="4141297"/>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15" name="状態1"/>
          <p:cNvSpPr txBox="1"/>
          <p:nvPr/>
        </p:nvSpPr>
        <p:spPr>
          <a:xfrm>
            <a:off x="9423007" y="4322477"/>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状態1</a:t>
            </a:r>
          </a:p>
        </p:txBody>
      </p:sp>
      <p:sp>
        <p:nvSpPr>
          <p:cNvPr id="1616" name="矢印"/>
          <p:cNvSpPr/>
          <p:nvPr/>
        </p:nvSpPr>
        <p:spPr>
          <a:xfrm flipH="1" rot="16200000">
            <a:off x="5837869" y="5162510"/>
            <a:ext cx="515168" cy="521226"/>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17" name="矢印"/>
          <p:cNvSpPr/>
          <p:nvPr/>
        </p:nvSpPr>
        <p:spPr>
          <a:xfrm flipH="1" rot="16200000">
            <a:off x="5837869" y="6804579"/>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18" name="矢印"/>
          <p:cNvSpPr/>
          <p:nvPr/>
        </p:nvSpPr>
        <p:spPr>
          <a:xfrm flipH="1" rot="16200000">
            <a:off x="5837869" y="8508483"/>
            <a:ext cx="515168" cy="521226"/>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19" name="エンコーダーはデコーダーがアクセスできる隠れ状態を各時刻で出力する"/>
          <p:cNvSpPr txBox="1"/>
          <p:nvPr/>
        </p:nvSpPr>
        <p:spPr>
          <a:xfrm>
            <a:off x="2750819" y="1742097"/>
            <a:ext cx="18882361"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エンコーダーはデコーダーがアクセスできる隠れ状態を</a:t>
            </a:r>
            <a:r>
              <a:rPr>
                <a:solidFill>
                  <a:schemeClr val="accent5">
                    <a:hueOff val="-82419"/>
                    <a:satOff val="-9513"/>
                    <a:lumOff val="-16343"/>
                  </a:schemeClr>
                </a:solidFill>
              </a:rPr>
              <a:t>各時刻で</a:t>
            </a:r>
            <a:r>
              <a:t>出力する</a:t>
            </a:r>
          </a:p>
        </p:txBody>
      </p:sp>
      <p:sp>
        <p:nvSpPr>
          <p:cNvPr id="1620" name="encoderブロック"/>
          <p:cNvSpPr txBox="1"/>
          <p:nvPr/>
        </p:nvSpPr>
        <p:spPr>
          <a:xfrm>
            <a:off x="3840688" y="2842116"/>
            <a:ext cx="4509530"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encoderブロック</a:t>
            </a:r>
          </a:p>
        </p:txBody>
      </p:sp>
      <p:sp>
        <p:nvSpPr>
          <p:cNvPr id="1621" name="decoderブロック"/>
          <p:cNvSpPr txBox="1"/>
          <p:nvPr/>
        </p:nvSpPr>
        <p:spPr>
          <a:xfrm>
            <a:off x="13903165" y="2725323"/>
            <a:ext cx="4527234"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decoderブロック</a:t>
            </a:r>
          </a:p>
        </p:txBody>
      </p:sp>
      <p:sp>
        <p:nvSpPr>
          <p:cNvPr id="1622" name="→"/>
          <p:cNvSpPr txBox="1"/>
          <p:nvPr/>
        </p:nvSpPr>
        <p:spPr>
          <a:xfrm>
            <a:off x="8242728" y="4385977"/>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623" name="→"/>
          <p:cNvSpPr txBox="1"/>
          <p:nvPr/>
        </p:nvSpPr>
        <p:spPr>
          <a:xfrm>
            <a:off x="8242728" y="6003068"/>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624" name="→"/>
          <p:cNvSpPr txBox="1"/>
          <p:nvPr/>
        </p:nvSpPr>
        <p:spPr>
          <a:xfrm>
            <a:off x="8242728" y="7620159"/>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625" name="→"/>
          <p:cNvSpPr txBox="1"/>
          <p:nvPr/>
        </p:nvSpPr>
        <p:spPr>
          <a:xfrm>
            <a:off x="8242728" y="9462129"/>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626" name="角丸四角形"/>
          <p:cNvSpPr/>
          <p:nvPr/>
        </p:nvSpPr>
        <p:spPr>
          <a:xfrm>
            <a:off x="8992454" y="5758388"/>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27" name="状態2"/>
          <p:cNvSpPr txBox="1"/>
          <p:nvPr/>
        </p:nvSpPr>
        <p:spPr>
          <a:xfrm>
            <a:off x="9423007" y="5939568"/>
            <a:ext cx="142311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状態2</a:t>
            </a:r>
          </a:p>
        </p:txBody>
      </p:sp>
      <p:sp>
        <p:nvSpPr>
          <p:cNvPr id="1628" name="角丸四角形"/>
          <p:cNvSpPr/>
          <p:nvPr/>
        </p:nvSpPr>
        <p:spPr>
          <a:xfrm>
            <a:off x="8992454" y="7375480"/>
            <a:ext cx="2284217" cy="946560"/>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29" name="状態3"/>
          <p:cNvSpPr txBox="1"/>
          <p:nvPr/>
        </p:nvSpPr>
        <p:spPr>
          <a:xfrm>
            <a:off x="9423007" y="7556659"/>
            <a:ext cx="142311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状態3</a:t>
            </a:r>
          </a:p>
        </p:txBody>
      </p:sp>
      <p:sp>
        <p:nvSpPr>
          <p:cNvPr id="1630" name="角丸四角形"/>
          <p:cNvSpPr/>
          <p:nvPr/>
        </p:nvSpPr>
        <p:spPr>
          <a:xfrm>
            <a:off x="8992454" y="9144424"/>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31" name="状態4"/>
          <p:cNvSpPr txBox="1"/>
          <p:nvPr/>
        </p:nvSpPr>
        <p:spPr>
          <a:xfrm>
            <a:off x="9423007" y="9325604"/>
            <a:ext cx="142311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状態4</a:t>
            </a:r>
          </a:p>
        </p:txBody>
      </p:sp>
      <p:sp>
        <p:nvSpPr>
          <p:cNvPr id="1632" name="角丸四角形"/>
          <p:cNvSpPr/>
          <p:nvPr/>
        </p:nvSpPr>
        <p:spPr>
          <a:xfrm>
            <a:off x="12306222" y="3807147"/>
            <a:ext cx="3402793" cy="6516089"/>
          </a:xfrm>
          <a:prstGeom prst="roundRect">
            <a:avLst>
              <a:gd name="adj" fmla="val 15000"/>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33" name="線"/>
          <p:cNvSpPr/>
          <p:nvPr/>
        </p:nvSpPr>
        <p:spPr>
          <a:xfrm>
            <a:off x="11522714" y="4587993"/>
            <a:ext cx="4190885" cy="3126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
                </a:moveTo>
                <a:lnTo>
                  <a:pt x="5736" y="0"/>
                </a:lnTo>
                <a:lnTo>
                  <a:pt x="21600" y="21600"/>
                </a:lnTo>
              </a:path>
            </a:pathLst>
          </a:custGeom>
          <a:ln w="25400">
            <a:solidFill>
              <a:srgbClr val="000000"/>
            </a:solidFill>
            <a:miter lim="400000"/>
          </a:ln>
        </p:spPr>
        <p:txBody>
          <a:bodyPr lIns="50800" tIns="50800" rIns="50800" bIns="50800" anchor="ctr"/>
          <a:lstStyle/>
          <a:p>
            <a:pPr/>
          </a:p>
        </p:txBody>
      </p:sp>
      <p:sp>
        <p:nvSpPr>
          <p:cNvPr id="1634" name="線"/>
          <p:cNvSpPr/>
          <p:nvPr/>
        </p:nvSpPr>
        <p:spPr>
          <a:xfrm>
            <a:off x="11602746" y="6216898"/>
            <a:ext cx="4105906" cy="1501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11" y="69"/>
                </a:lnTo>
                <a:lnTo>
                  <a:pt x="21600" y="21600"/>
                </a:lnTo>
              </a:path>
            </a:pathLst>
          </a:custGeom>
          <a:ln w="25400">
            <a:solidFill>
              <a:srgbClr val="000000"/>
            </a:solidFill>
            <a:miter lim="400000"/>
          </a:ln>
        </p:spPr>
        <p:txBody>
          <a:bodyPr lIns="50800" tIns="50800" rIns="50800" bIns="50800" anchor="ctr"/>
          <a:lstStyle/>
          <a:p>
            <a:pPr/>
          </a:p>
        </p:txBody>
      </p:sp>
      <p:sp>
        <p:nvSpPr>
          <p:cNvPr id="1635" name="線"/>
          <p:cNvSpPr/>
          <p:nvPr/>
        </p:nvSpPr>
        <p:spPr>
          <a:xfrm flipV="1">
            <a:off x="11653840" y="7732991"/>
            <a:ext cx="4037884" cy="19432"/>
          </a:xfrm>
          <a:prstGeom prst="line">
            <a:avLst/>
          </a:prstGeom>
          <a:ln w="25400">
            <a:solidFill>
              <a:srgbClr val="000000"/>
            </a:solidFill>
            <a:miter lim="400000"/>
          </a:ln>
        </p:spPr>
        <p:txBody>
          <a:bodyPr lIns="50800" tIns="50800" rIns="50800" bIns="50800" anchor="ctr"/>
          <a:lstStyle/>
          <a:p>
            <a:pPr/>
          </a:p>
        </p:txBody>
      </p:sp>
      <p:sp>
        <p:nvSpPr>
          <p:cNvPr id="1636" name="線"/>
          <p:cNvSpPr/>
          <p:nvPr/>
        </p:nvSpPr>
        <p:spPr>
          <a:xfrm flipH="1" rot="10800000">
            <a:off x="11552518" y="7714743"/>
            <a:ext cx="4156002" cy="1901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937" y="146"/>
                </a:lnTo>
                <a:lnTo>
                  <a:pt x="21600" y="21600"/>
                </a:lnTo>
              </a:path>
            </a:pathLst>
          </a:custGeom>
          <a:ln w="25400">
            <a:solidFill>
              <a:srgbClr val="000000"/>
            </a:solidFill>
            <a:miter lim="400000"/>
          </a:ln>
        </p:spPr>
        <p:txBody>
          <a:bodyPr lIns="50800" tIns="50800" rIns="50800" bIns="50800" anchor="ctr"/>
          <a:lstStyle/>
          <a:p>
            <a:pPr/>
          </a:p>
        </p:txBody>
      </p:sp>
      <p:sp>
        <p:nvSpPr>
          <p:cNvPr id="1637" name="Attention"/>
          <p:cNvSpPr txBox="1"/>
          <p:nvPr/>
        </p:nvSpPr>
        <p:spPr>
          <a:xfrm>
            <a:off x="12639865" y="3946614"/>
            <a:ext cx="2735505"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Attention</a:t>
            </a:r>
          </a:p>
        </p:txBody>
      </p:sp>
      <p:sp>
        <p:nvSpPr>
          <p:cNvPr id="1638" name="Attention=どの状態に重きを置くか(注意を払うか)…"/>
          <p:cNvSpPr txBox="1"/>
          <p:nvPr/>
        </p:nvSpPr>
        <p:spPr>
          <a:xfrm>
            <a:off x="6855650" y="11912633"/>
            <a:ext cx="1206804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Attention=どの状態に重きを置くか(注意を払うか)</a:t>
            </a:r>
          </a:p>
          <a:p>
            <a:pPr>
              <a:defRPr sz="4000"/>
            </a:pPr>
            <a:r>
              <a:t>→どの状態を主に使用するか優先順位をつける</a:t>
            </a:r>
          </a:p>
        </p:txBody>
      </p:sp>
      <p:sp>
        <p:nvSpPr>
          <p:cNvPr id="1639" name="ChatGPT→"/>
          <p:cNvSpPr txBox="1"/>
          <p:nvPr/>
        </p:nvSpPr>
        <p:spPr>
          <a:xfrm>
            <a:off x="1802709" y="4368589"/>
            <a:ext cx="230276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640" name="is→"/>
          <p:cNvSpPr txBox="1"/>
          <p:nvPr/>
        </p:nvSpPr>
        <p:spPr>
          <a:xfrm>
            <a:off x="3245653" y="5982012"/>
            <a:ext cx="82448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is→</a:t>
            </a:r>
          </a:p>
        </p:txBody>
      </p:sp>
      <p:sp>
        <p:nvSpPr>
          <p:cNvPr id="1641" name="great→"/>
          <p:cNvSpPr txBox="1"/>
          <p:nvPr/>
        </p:nvSpPr>
        <p:spPr>
          <a:xfrm>
            <a:off x="2440700" y="7603637"/>
            <a:ext cx="159601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great→</a:t>
            </a:r>
          </a:p>
        </p:txBody>
      </p:sp>
      <p:sp>
        <p:nvSpPr>
          <p:cNvPr id="1642" name="!→"/>
          <p:cNvSpPr txBox="1"/>
          <p:nvPr/>
        </p:nvSpPr>
        <p:spPr>
          <a:xfrm>
            <a:off x="3345666" y="9368048"/>
            <a:ext cx="624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643" name="→ChatGPT"/>
          <p:cNvSpPr txBox="1"/>
          <p:nvPr/>
        </p:nvSpPr>
        <p:spPr>
          <a:xfrm>
            <a:off x="20756014" y="4280888"/>
            <a:ext cx="2302765"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644" name="→は"/>
          <p:cNvSpPr txBox="1"/>
          <p:nvPr/>
        </p:nvSpPr>
        <p:spPr>
          <a:xfrm>
            <a:off x="20756013" y="5886564"/>
            <a:ext cx="876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→は</a:t>
            </a:r>
          </a:p>
        </p:txBody>
      </p:sp>
      <p:sp>
        <p:nvSpPr>
          <p:cNvPr id="1645" name="→すごい"/>
          <p:cNvSpPr txBox="1"/>
          <p:nvPr/>
        </p:nvSpPr>
        <p:spPr>
          <a:xfrm>
            <a:off x="20756013" y="7492240"/>
            <a:ext cx="1638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a:solidFill>
                  <a:schemeClr val="accent5">
                    <a:hueOff val="-82419"/>
                    <a:satOff val="-9513"/>
                    <a:lumOff val="-16343"/>
                  </a:schemeClr>
                </a:solidFill>
              </a:rPr>
              <a:t>すごい</a:t>
            </a:r>
          </a:p>
        </p:txBody>
      </p:sp>
      <p:sp>
        <p:nvSpPr>
          <p:cNvPr id="1646" name="→!"/>
          <p:cNvSpPr txBox="1"/>
          <p:nvPr/>
        </p:nvSpPr>
        <p:spPr>
          <a:xfrm>
            <a:off x="20756014" y="9248777"/>
            <a:ext cx="624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647" name="全ての状態をそのままデコーダーに入力すると情報量が膨大になる"/>
          <p:cNvSpPr txBox="1"/>
          <p:nvPr/>
        </p:nvSpPr>
        <p:spPr>
          <a:xfrm>
            <a:off x="5608003" y="10913494"/>
            <a:ext cx="1456334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全ての状態をそのままデコーダーに入力すると情報量が膨大になる</a:t>
            </a:r>
          </a:p>
        </p:txBody>
      </p:sp>
      <p:sp>
        <p:nvSpPr>
          <p:cNvPr id="1648" name="線"/>
          <p:cNvSpPr/>
          <p:nvPr/>
        </p:nvSpPr>
        <p:spPr>
          <a:xfrm>
            <a:off x="17181847" y="4895137"/>
            <a:ext cx="5164940" cy="1186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90" y="11361"/>
                </a:lnTo>
                <a:lnTo>
                  <a:pt x="79" y="12003"/>
                </a:lnTo>
                <a:lnTo>
                  <a:pt x="0" y="21263"/>
                </a:lnTo>
                <a:lnTo>
                  <a:pt x="2561"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649" name="線"/>
          <p:cNvSpPr/>
          <p:nvPr/>
        </p:nvSpPr>
        <p:spPr>
          <a:xfrm>
            <a:off x="17186960" y="6534884"/>
            <a:ext cx="4229685" cy="11821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88" y="10995"/>
                </a:lnTo>
                <a:lnTo>
                  <a:pt x="44" y="11527"/>
                </a:lnTo>
                <a:lnTo>
                  <a:pt x="0" y="21510"/>
                </a:lnTo>
                <a:lnTo>
                  <a:pt x="3059"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650" name="線"/>
          <p:cNvSpPr/>
          <p:nvPr/>
        </p:nvSpPr>
        <p:spPr>
          <a:xfrm>
            <a:off x="17303639" y="8116894"/>
            <a:ext cx="4480529" cy="1368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81" y="12408"/>
                </a:lnTo>
                <a:lnTo>
                  <a:pt x="23" y="12386"/>
                </a:lnTo>
                <a:lnTo>
                  <a:pt x="0" y="21243"/>
                </a:lnTo>
                <a:lnTo>
                  <a:pt x="2439"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651" name="矢印"/>
          <p:cNvSpPr/>
          <p:nvPr/>
        </p:nvSpPr>
        <p:spPr>
          <a:xfrm flipH="1" rot="16200000">
            <a:off x="19029043" y="4974576"/>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52" name="矢印"/>
          <p:cNvSpPr/>
          <p:nvPr/>
        </p:nvSpPr>
        <p:spPr>
          <a:xfrm flipH="1" rot="16200000">
            <a:off x="19029043" y="6597388"/>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53" name="矢印"/>
          <p:cNvSpPr/>
          <p:nvPr/>
        </p:nvSpPr>
        <p:spPr>
          <a:xfrm flipH="1" rot="16200000">
            <a:off x="19029043" y="8255368"/>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54" name="線"/>
          <p:cNvSpPr/>
          <p:nvPr/>
        </p:nvSpPr>
        <p:spPr>
          <a:xfrm>
            <a:off x="15714343" y="6873268"/>
            <a:ext cx="3225053" cy="846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97"/>
                </a:moveTo>
                <a:lnTo>
                  <a:pt x="5690" y="21600"/>
                </a:lnTo>
                <a:lnTo>
                  <a:pt x="5675" y="243"/>
                </a:lnTo>
                <a:lnTo>
                  <a:pt x="21600" y="0"/>
                </a:lnTo>
              </a:path>
            </a:pathLst>
          </a:custGeom>
          <a:ln w="25400">
            <a:solidFill>
              <a:srgbClr val="000000"/>
            </a:solidFill>
            <a:miter lim="400000"/>
            <a:tailEnd type="triangle"/>
          </a:ln>
        </p:spPr>
        <p:txBody>
          <a:bodyPr lIns="50800" tIns="50800" rIns="50800" bIns="50800" anchor="ctr"/>
          <a:lstStyle/>
          <a:p>
            <a:pPr/>
          </a:p>
        </p:txBody>
      </p:sp>
      <p:sp>
        <p:nvSpPr>
          <p:cNvPr id="1655" name="スライド番号"/>
          <p:cNvSpPr txBox="1"/>
          <p:nvPr>
            <p:ph type="sldNum" sz="quarter" idx="2"/>
          </p:nvPr>
        </p:nvSpPr>
        <p:spPr>
          <a:xfrm>
            <a:off x="23399976" y="13081000"/>
            <a:ext cx="453238"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56" name="機械学習エンジニアのためのTransformers/O’REILLY より図を改変"/>
          <p:cNvSpPr txBox="1"/>
          <p:nvPr/>
        </p:nvSpPr>
        <p:spPr>
          <a:xfrm>
            <a:off x="17333328" y="10555863"/>
            <a:ext cx="691728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000"/>
              </a:spcBef>
              <a:defRPr sz="1800">
                <a:solidFill>
                  <a:srgbClr val="222222"/>
                </a:solidFill>
                <a:latin typeface="Helvetica"/>
                <a:ea typeface="Helvetica"/>
                <a:cs typeface="Helvetica"/>
                <a:sym typeface="Helvetica"/>
              </a:defRPr>
            </a:lvl1pPr>
          </a:lstStyle>
          <a:p>
            <a:pPr/>
            <a:r>
              <a:t>機械学習エンジニアのためのTransformers/O’REILLY より図を改変</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pic>
        <p:nvPicPr>
          <p:cNvPr id="154" name="スクリーンショット 2024-02-29 9.37.17.png" descr="スクリーンショット 2024-02-29 9.37.17.png"/>
          <p:cNvPicPr>
            <a:picLocks noChangeAspect="1"/>
          </p:cNvPicPr>
          <p:nvPr/>
        </p:nvPicPr>
        <p:blipFill>
          <a:blip r:embed="rId2">
            <a:extLst/>
          </a:blip>
          <a:srcRect l="1238" t="77124" r="605" b="1802"/>
          <a:stretch>
            <a:fillRect/>
          </a:stretch>
        </p:blipFill>
        <p:spPr>
          <a:xfrm>
            <a:off x="1248327" y="3149867"/>
            <a:ext cx="21887157" cy="2791524"/>
          </a:xfrm>
          <a:prstGeom prst="rect">
            <a:avLst/>
          </a:prstGeom>
          <a:ln w="12700">
            <a:solidFill>
              <a:srgbClr val="000000"/>
            </a:solidFill>
            <a:miter lim="400000"/>
          </a:ln>
        </p:spPr>
      </p:pic>
      <p:pic>
        <p:nvPicPr>
          <p:cNvPr id="155" name="スクリーンショット 2024-02-29 9.37.47.png" descr="スクリーンショット 2024-02-29 9.37.47.png"/>
          <p:cNvPicPr>
            <a:picLocks noChangeAspect="1"/>
          </p:cNvPicPr>
          <p:nvPr/>
        </p:nvPicPr>
        <p:blipFill>
          <a:blip r:embed="rId3">
            <a:extLst/>
          </a:blip>
          <a:srcRect l="899" t="48721" r="899" b="33309"/>
          <a:stretch>
            <a:fillRect/>
          </a:stretch>
        </p:blipFill>
        <p:spPr>
          <a:xfrm>
            <a:off x="1218009" y="6312313"/>
            <a:ext cx="21948010" cy="2313271"/>
          </a:xfrm>
          <a:prstGeom prst="rect">
            <a:avLst/>
          </a:prstGeom>
          <a:ln w="12700">
            <a:miter lim="400000"/>
          </a:ln>
        </p:spPr>
      </p:pic>
      <p:sp>
        <p:nvSpPr>
          <p:cNvPr id="156" name="AI基礎(応用基礎レベル)のキーワードとオプション"/>
          <p:cNvSpPr txBox="1"/>
          <p:nvPr/>
        </p:nvSpPr>
        <p:spPr>
          <a:xfrm>
            <a:off x="5886304" y="2254578"/>
            <a:ext cx="1175410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AI基礎(応用基礎レベル)のキーワードとオプション</a:t>
            </a:r>
          </a:p>
        </p:txBody>
      </p:sp>
      <p:sp>
        <p:nvSpPr>
          <p:cNvPr id="157" name="現在、様々なビジネス分野での活用事例や研究報告が急速に増えている"/>
          <p:cNvSpPr txBox="1"/>
          <p:nvPr/>
        </p:nvSpPr>
        <p:spPr>
          <a:xfrm>
            <a:off x="3740780" y="9154440"/>
            <a:ext cx="1632966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現在、様々なビジネス分野での活用事例や研究報告が急速に増えている</a:t>
            </a:r>
          </a:p>
        </p:txBody>
      </p:sp>
      <p:sp>
        <p:nvSpPr>
          <p:cNvPr id="158" name="今後、医療分野に特化した生成AIの活用事例も増えてくる可能性も十分にありうる"/>
          <p:cNvSpPr txBox="1"/>
          <p:nvPr/>
        </p:nvSpPr>
        <p:spPr>
          <a:xfrm>
            <a:off x="2612908" y="9952625"/>
            <a:ext cx="18890489"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今後、医療分野に特化した生成AIの活用事例も増えてくる可能性も十分にありうる</a:t>
            </a:r>
          </a:p>
        </p:txBody>
      </p:sp>
      <p:sp>
        <p:nvSpPr>
          <p:cNvPr id="159" name="自然言語処理の概要→Pythonを使いながら学ぶ…"/>
          <p:cNvSpPr txBox="1"/>
          <p:nvPr/>
        </p:nvSpPr>
        <p:spPr>
          <a:xfrm>
            <a:off x="8397324" y="11236592"/>
            <a:ext cx="12684253"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自然言語処理の概要→Pythonを使いながら学ぶ</a:t>
            </a:r>
          </a:p>
          <a:p>
            <a:pPr>
              <a:defRPr sz="4000"/>
            </a:pPr>
            <a:r>
              <a:t>自然言語処理の活用事例→ChatGPTを使いながら学ぶ</a:t>
            </a:r>
          </a:p>
        </p:txBody>
      </p:sp>
      <p:sp>
        <p:nvSpPr>
          <p:cNvPr id="160" name="矢印"/>
          <p:cNvSpPr/>
          <p:nvPr/>
        </p:nvSpPr>
        <p:spPr>
          <a:xfrm>
            <a:off x="4860408" y="11287392"/>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1" name="医療系の学生が自然言語処理を学ぶ意義"/>
          <p:cNvSpPr txBox="1"/>
          <p:nvPr/>
        </p:nvSpPr>
        <p:spPr>
          <a:xfrm>
            <a:off x="5391149" y="379995"/>
            <a:ext cx="13601701" cy="857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FFFFFF"/>
                </a:solidFill>
              </a:defRPr>
            </a:lvl1pPr>
          </a:lstStyle>
          <a:p>
            <a:pPr/>
            <a:r>
              <a:t>医療系の学生が自然言語処理を学ぶ意義</a:t>
            </a:r>
          </a:p>
        </p:txBody>
      </p:sp>
      <p:sp>
        <p:nvSpPr>
          <p:cNvPr id="162" name="スライド番号"/>
          <p:cNvSpPr txBox="1"/>
          <p:nvPr>
            <p:ph type="sldNum" sz="quarter" idx="2"/>
          </p:nvPr>
        </p:nvSpPr>
        <p:spPr>
          <a:xfrm>
            <a:off x="23701088" y="13053953"/>
            <a:ext cx="28376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8"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59"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660" name="Attention"/>
          <p:cNvSpPr txBox="1"/>
          <p:nvPr/>
        </p:nvSpPr>
        <p:spPr>
          <a:xfrm>
            <a:off x="10152964" y="361944"/>
            <a:ext cx="4078072"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solidFill>
                  <a:srgbClr val="FFFFFF"/>
                </a:solidFill>
              </a:defRPr>
            </a:lvl1pPr>
          </a:lstStyle>
          <a:p>
            <a:pPr/>
            <a:r>
              <a:t>Attention</a:t>
            </a:r>
          </a:p>
        </p:txBody>
      </p:sp>
      <p:sp>
        <p:nvSpPr>
          <p:cNvPr id="1661" name="四角形"/>
          <p:cNvSpPr/>
          <p:nvPr/>
        </p:nvSpPr>
        <p:spPr>
          <a:xfrm>
            <a:off x="4228002" y="3479767"/>
            <a:ext cx="3734902" cy="7170849"/>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62" name="角丸四角形"/>
          <p:cNvSpPr/>
          <p:nvPr/>
        </p:nvSpPr>
        <p:spPr>
          <a:xfrm>
            <a:off x="4953345" y="4141297"/>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63" name="RNNセル"/>
          <p:cNvSpPr txBox="1"/>
          <p:nvPr/>
        </p:nvSpPr>
        <p:spPr>
          <a:xfrm>
            <a:off x="5197245" y="4373277"/>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64" name="角丸四角形"/>
          <p:cNvSpPr/>
          <p:nvPr/>
        </p:nvSpPr>
        <p:spPr>
          <a:xfrm>
            <a:off x="4953345" y="5758388"/>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65" name="RNNセル"/>
          <p:cNvSpPr txBox="1"/>
          <p:nvPr/>
        </p:nvSpPr>
        <p:spPr>
          <a:xfrm>
            <a:off x="5197245" y="5990368"/>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66" name="角丸四角形"/>
          <p:cNvSpPr/>
          <p:nvPr/>
        </p:nvSpPr>
        <p:spPr>
          <a:xfrm>
            <a:off x="4953345" y="7375480"/>
            <a:ext cx="2284217"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67" name="RNNセル"/>
          <p:cNvSpPr txBox="1"/>
          <p:nvPr/>
        </p:nvSpPr>
        <p:spPr>
          <a:xfrm>
            <a:off x="5197245" y="7607459"/>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68" name="角丸四角形"/>
          <p:cNvSpPr/>
          <p:nvPr/>
        </p:nvSpPr>
        <p:spPr>
          <a:xfrm>
            <a:off x="4953345" y="9144424"/>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69" name="RNNセル"/>
          <p:cNvSpPr txBox="1"/>
          <p:nvPr/>
        </p:nvSpPr>
        <p:spPr>
          <a:xfrm>
            <a:off x="5197245" y="9376404"/>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70" name="角丸四角形"/>
          <p:cNvSpPr/>
          <p:nvPr/>
        </p:nvSpPr>
        <p:spPr>
          <a:xfrm>
            <a:off x="8992454" y="4141297"/>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71" name="状態1"/>
          <p:cNvSpPr txBox="1"/>
          <p:nvPr/>
        </p:nvSpPr>
        <p:spPr>
          <a:xfrm>
            <a:off x="9423007" y="4322477"/>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状態1</a:t>
            </a:r>
          </a:p>
        </p:txBody>
      </p:sp>
      <p:sp>
        <p:nvSpPr>
          <p:cNvPr id="1672" name="矢印"/>
          <p:cNvSpPr/>
          <p:nvPr/>
        </p:nvSpPr>
        <p:spPr>
          <a:xfrm flipH="1" rot="16200000">
            <a:off x="5837869" y="5162510"/>
            <a:ext cx="515168" cy="521226"/>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73" name="矢印"/>
          <p:cNvSpPr/>
          <p:nvPr/>
        </p:nvSpPr>
        <p:spPr>
          <a:xfrm flipH="1" rot="16200000">
            <a:off x="5837869" y="6804579"/>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74" name="矢印"/>
          <p:cNvSpPr/>
          <p:nvPr/>
        </p:nvSpPr>
        <p:spPr>
          <a:xfrm flipH="1" rot="16200000">
            <a:off x="5837869" y="8508483"/>
            <a:ext cx="515168" cy="521226"/>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75" name="エンコーダーはデコーダーがアクセスできる隠れ状態を各時刻で出力する"/>
          <p:cNvSpPr txBox="1"/>
          <p:nvPr/>
        </p:nvSpPr>
        <p:spPr>
          <a:xfrm>
            <a:off x="2750819" y="1742097"/>
            <a:ext cx="18882361"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エンコーダーはデコーダーがアクセスできる隠れ状態を</a:t>
            </a:r>
            <a:r>
              <a:rPr>
                <a:solidFill>
                  <a:schemeClr val="accent5">
                    <a:hueOff val="-82419"/>
                    <a:satOff val="-9513"/>
                    <a:lumOff val="-16343"/>
                  </a:schemeClr>
                </a:solidFill>
              </a:rPr>
              <a:t>各時刻で</a:t>
            </a:r>
            <a:r>
              <a:t>出力する</a:t>
            </a:r>
          </a:p>
        </p:txBody>
      </p:sp>
      <p:sp>
        <p:nvSpPr>
          <p:cNvPr id="1676" name="encoderブロック"/>
          <p:cNvSpPr txBox="1"/>
          <p:nvPr/>
        </p:nvSpPr>
        <p:spPr>
          <a:xfrm>
            <a:off x="3840688" y="2842116"/>
            <a:ext cx="4509530"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encoderブロック</a:t>
            </a:r>
          </a:p>
        </p:txBody>
      </p:sp>
      <p:sp>
        <p:nvSpPr>
          <p:cNvPr id="1677" name="→"/>
          <p:cNvSpPr txBox="1"/>
          <p:nvPr/>
        </p:nvSpPr>
        <p:spPr>
          <a:xfrm>
            <a:off x="8242728" y="4385977"/>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678" name="→優れた翻訳を生成したが、並列出来ず逐次的に計算するため計算速度が遅かった"/>
          <p:cNvSpPr txBox="1"/>
          <p:nvPr/>
        </p:nvSpPr>
        <p:spPr>
          <a:xfrm>
            <a:off x="3206750" y="12087542"/>
            <a:ext cx="17970501"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p>
          <a:p>
            <a:pPr>
              <a:defRPr sz="3800"/>
            </a:pPr>
            <a:r>
              <a:t>→優れた翻訳を生成したが、並列出来ず逐次的に計算するため計算速度が遅かった</a:t>
            </a:r>
          </a:p>
        </p:txBody>
      </p:sp>
      <p:sp>
        <p:nvSpPr>
          <p:cNvPr id="1679" name="→"/>
          <p:cNvSpPr txBox="1"/>
          <p:nvPr/>
        </p:nvSpPr>
        <p:spPr>
          <a:xfrm>
            <a:off x="8242728" y="6003068"/>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680" name="→"/>
          <p:cNvSpPr txBox="1"/>
          <p:nvPr/>
        </p:nvSpPr>
        <p:spPr>
          <a:xfrm>
            <a:off x="8242728" y="7620159"/>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681" name="→"/>
          <p:cNvSpPr txBox="1"/>
          <p:nvPr/>
        </p:nvSpPr>
        <p:spPr>
          <a:xfrm>
            <a:off x="8242728" y="9462129"/>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682" name="角丸四角形"/>
          <p:cNvSpPr/>
          <p:nvPr/>
        </p:nvSpPr>
        <p:spPr>
          <a:xfrm>
            <a:off x="8992454" y="5758388"/>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83" name="状態2"/>
          <p:cNvSpPr txBox="1"/>
          <p:nvPr/>
        </p:nvSpPr>
        <p:spPr>
          <a:xfrm>
            <a:off x="9423007" y="5939568"/>
            <a:ext cx="142311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状態2</a:t>
            </a:r>
          </a:p>
        </p:txBody>
      </p:sp>
      <p:sp>
        <p:nvSpPr>
          <p:cNvPr id="1684" name="角丸四角形"/>
          <p:cNvSpPr/>
          <p:nvPr/>
        </p:nvSpPr>
        <p:spPr>
          <a:xfrm>
            <a:off x="8992454" y="7375480"/>
            <a:ext cx="2284217" cy="946560"/>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85" name="状態3"/>
          <p:cNvSpPr txBox="1"/>
          <p:nvPr/>
        </p:nvSpPr>
        <p:spPr>
          <a:xfrm>
            <a:off x="9423007" y="7556659"/>
            <a:ext cx="142311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状態3</a:t>
            </a:r>
          </a:p>
        </p:txBody>
      </p:sp>
      <p:sp>
        <p:nvSpPr>
          <p:cNvPr id="1686" name="角丸四角形"/>
          <p:cNvSpPr/>
          <p:nvPr/>
        </p:nvSpPr>
        <p:spPr>
          <a:xfrm>
            <a:off x="8992454" y="9144424"/>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87" name="状態4"/>
          <p:cNvSpPr txBox="1"/>
          <p:nvPr/>
        </p:nvSpPr>
        <p:spPr>
          <a:xfrm>
            <a:off x="9423007" y="9325604"/>
            <a:ext cx="142311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状態4</a:t>
            </a:r>
          </a:p>
        </p:txBody>
      </p:sp>
      <p:sp>
        <p:nvSpPr>
          <p:cNvPr id="1688" name="ChatGPT→"/>
          <p:cNvSpPr txBox="1"/>
          <p:nvPr/>
        </p:nvSpPr>
        <p:spPr>
          <a:xfrm>
            <a:off x="1802709" y="4368589"/>
            <a:ext cx="230276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689" name="is→"/>
          <p:cNvSpPr txBox="1"/>
          <p:nvPr/>
        </p:nvSpPr>
        <p:spPr>
          <a:xfrm>
            <a:off x="3245653" y="5982012"/>
            <a:ext cx="82448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is→</a:t>
            </a:r>
          </a:p>
        </p:txBody>
      </p:sp>
      <p:sp>
        <p:nvSpPr>
          <p:cNvPr id="1690" name="great→"/>
          <p:cNvSpPr txBox="1"/>
          <p:nvPr/>
        </p:nvSpPr>
        <p:spPr>
          <a:xfrm>
            <a:off x="2440700" y="7603637"/>
            <a:ext cx="159601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great→</a:t>
            </a:r>
          </a:p>
        </p:txBody>
      </p:sp>
      <p:sp>
        <p:nvSpPr>
          <p:cNvPr id="1691" name="!→"/>
          <p:cNvSpPr txBox="1"/>
          <p:nvPr/>
        </p:nvSpPr>
        <p:spPr>
          <a:xfrm>
            <a:off x="3345666" y="9368048"/>
            <a:ext cx="624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692" name="”は”(の隠れ状態)と、状態1~4の関連度を学習して、…"/>
          <p:cNvSpPr txBox="1"/>
          <p:nvPr/>
        </p:nvSpPr>
        <p:spPr>
          <a:xfrm>
            <a:off x="5419887" y="10917224"/>
            <a:ext cx="14713434"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”は”(の隠れ状態)と、状態1~4の関連度を学習して、</a:t>
            </a:r>
          </a:p>
          <a:p>
            <a:pPr>
              <a:defRPr sz="3800"/>
            </a:pPr>
            <a:r>
              <a:t>状態3(“great”)からの情報が重要と判断して”すごい”が予測される</a:t>
            </a:r>
          </a:p>
        </p:txBody>
      </p:sp>
      <p:sp>
        <p:nvSpPr>
          <p:cNvPr id="1693" name="四角形"/>
          <p:cNvSpPr/>
          <p:nvPr/>
        </p:nvSpPr>
        <p:spPr>
          <a:xfrm>
            <a:off x="12023534" y="3358286"/>
            <a:ext cx="8617790" cy="7170849"/>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94" name="角丸四角形"/>
          <p:cNvSpPr/>
          <p:nvPr/>
        </p:nvSpPr>
        <p:spPr>
          <a:xfrm>
            <a:off x="18144518" y="4019817"/>
            <a:ext cx="2284217"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95" name="RNNセル"/>
          <p:cNvSpPr txBox="1"/>
          <p:nvPr/>
        </p:nvSpPr>
        <p:spPr>
          <a:xfrm>
            <a:off x="18388419" y="4251797"/>
            <a:ext cx="179641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96" name="角丸四角形"/>
          <p:cNvSpPr/>
          <p:nvPr/>
        </p:nvSpPr>
        <p:spPr>
          <a:xfrm>
            <a:off x="18144518" y="5636908"/>
            <a:ext cx="2284217" cy="891186"/>
          </a:xfrm>
          <a:prstGeom prst="roundRect">
            <a:avLst>
              <a:gd name="adj" fmla="val 21376"/>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97" name="RNNセル"/>
          <p:cNvSpPr txBox="1"/>
          <p:nvPr/>
        </p:nvSpPr>
        <p:spPr>
          <a:xfrm>
            <a:off x="18388419" y="5868888"/>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698" name="角丸四角形"/>
          <p:cNvSpPr/>
          <p:nvPr/>
        </p:nvSpPr>
        <p:spPr>
          <a:xfrm>
            <a:off x="18144518" y="7253999"/>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99" name="RNNセル"/>
          <p:cNvSpPr txBox="1"/>
          <p:nvPr/>
        </p:nvSpPr>
        <p:spPr>
          <a:xfrm>
            <a:off x="18388419" y="7485979"/>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700" name="角丸四角形"/>
          <p:cNvSpPr/>
          <p:nvPr/>
        </p:nvSpPr>
        <p:spPr>
          <a:xfrm>
            <a:off x="18144518" y="9022944"/>
            <a:ext cx="2284217"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01" name="RNNセル"/>
          <p:cNvSpPr txBox="1"/>
          <p:nvPr/>
        </p:nvSpPr>
        <p:spPr>
          <a:xfrm>
            <a:off x="18388419" y="9254924"/>
            <a:ext cx="179641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RNNセル</a:t>
            </a:r>
          </a:p>
        </p:txBody>
      </p:sp>
      <p:sp>
        <p:nvSpPr>
          <p:cNvPr id="1702" name="decoderブロック"/>
          <p:cNvSpPr txBox="1"/>
          <p:nvPr/>
        </p:nvSpPr>
        <p:spPr>
          <a:xfrm>
            <a:off x="13903165" y="2725323"/>
            <a:ext cx="4527234"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decoderブロック</a:t>
            </a:r>
          </a:p>
        </p:txBody>
      </p:sp>
      <p:sp>
        <p:nvSpPr>
          <p:cNvPr id="1703" name="角丸四角形"/>
          <p:cNvSpPr/>
          <p:nvPr/>
        </p:nvSpPr>
        <p:spPr>
          <a:xfrm>
            <a:off x="12306222" y="3807147"/>
            <a:ext cx="3402793" cy="6516089"/>
          </a:xfrm>
          <a:prstGeom prst="roundRect">
            <a:avLst>
              <a:gd name="adj" fmla="val 15000"/>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04" name="線"/>
          <p:cNvSpPr/>
          <p:nvPr/>
        </p:nvSpPr>
        <p:spPr>
          <a:xfrm>
            <a:off x="11522714" y="4587993"/>
            <a:ext cx="4190885" cy="3126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
                </a:moveTo>
                <a:lnTo>
                  <a:pt x="5736" y="0"/>
                </a:lnTo>
                <a:lnTo>
                  <a:pt x="21600" y="21600"/>
                </a:lnTo>
              </a:path>
            </a:pathLst>
          </a:custGeom>
          <a:ln w="25400">
            <a:solidFill>
              <a:srgbClr val="000000"/>
            </a:solidFill>
            <a:miter lim="400000"/>
          </a:ln>
        </p:spPr>
        <p:txBody>
          <a:bodyPr lIns="50800" tIns="50800" rIns="50800" bIns="50800" anchor="ctr"/>
          <a:lstStyle/>
          <a:p>
            <a:pPr/>
          </a:p>
        </p:txBody>
      </p:sp>
      <p:sp>
        <p:nvSpPr>
          <p:cNvPr id="1705" name="線"/>
          <p:cNvSpPr/>
          <p:nvPr/>
        </p:nvSpPr>
        <p:spPr>
          <a:xfrm>
            <a:off x="11602746" y="6216898"/>
            <a:ext cx="4105906" cy="1501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11" y="69"/>
                </a:lnTo>
                <a:lnTo>
                  <a:pt x="21600" y="21600"/>
                </a:lnTo>
              </a:path>
            </a:pathLst>
          </a:custGeom>
          <a:ln w="25400">
            <a:solidFill>
              <a:srgbClr val="000000"/>
            </a:solidFill>
            <a:miter lim="400000"/>
          </a:ln>
        </p:spPr>
        <p:txBody>
          <a:bodyPr lIns="50800" tIns="50800" rIns="50800" bIns="50800" anchor="ctr"/>
          <a:lstStyle/>
          <a:p>
            <a:pPr/>
          </a:p>
        </p:txBody>
      </p:sp>
      <p:sp>
        <p:nvSpPr>
          <p:cNvPr id="1706" name="線"/>
          <p:cNvSpPr/>
          <p:nvPr/>
        </p:nvSpPr>
        <p:spPr>
          <a:xfrm flipV="1">
            <a:off x="11653840" y="7732991"/>
            <a:ext cx="4037884" cy="19432"/>
          </a:xfrm>
          <a:prstGeom prst="line">
            <a:avLst/>
          </a:prstGeom>
          <a:ln w="25400">
            <a:solidFill>
              <a:srgbClr val="000000"/>
            </a:solidFill>
            <a:miter lim="400000"/>
          </a:ln>
        </p:spPr>
        <p:txBody>
          <a:bodyPr lIns="50800" tIns="50800" rIns="50800" bIns="50800" anchor="ctr"/>
          <a:lstStyle/>
          <a:p>
            <a:pPr/>
          </a:p>
        </p:txBody>
      </p:sp>
      <p:sp>
        <p:nvSpPr>
          <p:cNvPr id="1707" name="線"/>
          <p:cNvSpPr/>
          <p:nvPr/>
        </p:nvSpPr>
        <p:spPr>
          <a:xfrm flipH="1" rot="10800000">
            <a:off x="11552518" y="7714743"/>
            <a:ext cx="4156002" cy="1901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937" y="146"/>
                </a:lnTo>
                <a:lnTo>
                  <a:pt x="21600" y="21600"/>
                </a:lnTo>
              </a:path>
            </a:pathLst>
          </a:custGeom>
          <a:ln w="25400">
            <a:solidFill>
              <a:srgbClr val="000000"/>
            </a:solidFill>
            <a:miter lim="400000"/>
          </a:ln>
        </p:spPr>
        <p:txBody>
          <a:bodyPr lIns="50800" tIns="50800" rIns="50800" bIns="50800" anchor="ctr"/>
          <a:lstStyle/>
          <a:p>
            <a:pPr/>
          </a:p>
        </p:txBody>
      </p:sp>
      <p:sp>
        <p:nvSpPr>
          <p:cNvPr id="1708" name="Attention"/>
          <p:cNvSpPr txBox="1"/>
          <p:nvPr/>
        </p:nvSpPr>
        <p:spPr>
          <a:xfrm>
            <a:off x="12639865" y="3946614"/>
            <a:ext cx="2735505"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Attention</a:t>
            </a:r>
          </a:p>
        </p:txBody>
      </p:sp>
      <p:sp>
        <p:nvSpPr>
          <p:cNvPr id="1709" name="→ChatGPT"/>
          <p:cNvSpPr txBox="1"/>
          <p:nvPr/>
        </p:nvSpPr>
        <p:spPr>
          <a:xfrm>
            <a:off x="20756014" y="4280888"/>
            <a:ext cx="2302765"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710" name="→は"/>
          <p:cNvSpPr txBox="1"/>
          <p:nvPr/>
        </p:nvSpPr>
        <p:spPr>
          <a:xfrm>
            <a:off x="20756013" y="5886564"/>
            <a:ext cx="876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→は</a:t>
            </a:r>
          </a:p>
        </p:txBody>
      </p:sp>
      <p:sp>
        <p:nvSpPr>
          <p:cNvPr id="1711" name="→すごい"/>
          <p:cNvSpPr txBox="1"/>
          <p:nvPr/>
        </p:nvSpPr>
        <p:spPr>
          <a:xfrm>
            <a:off x="20756013" y="7492240"/>
            <a:ext cx="1638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a:solidFill>
                  <a:schemeClr val="accent5">
                    <a:hueOff val="-82419"/>
                    <a:satOff val="-9513"/>
                    <a:lumOff val="-16343"/>
                  </a:schemeClr>
                </a:solidFill>
              </a:rPr>
              <a:t>すごい</a:t>
            </a:r>
          </a:p>
        </p:txBody>
      </p:sp>
      <p:sp>
        <p:nvSpPr>
          <p:cNvPr id="1712" name="→!"/>
          <p:cNvSpPr txBox="1"/>
          <p:nvPr/>
        </p:nvSpPr>
        <p:spPr>
          <a:xfrm>
            <a:off x="20756014" y="9248777"/>
            <a:ext cx="624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713" name="線"/>
          <p:cNvSpPr/>
          <p:nvPr/>
        </p:nvSpPr>
        <p:spPr>
          <a:xfrm>
            <a:off x="17181847" y="4895137"/>
            <a:ext cx="5164940" cy="1186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90" y="11361"/>
                </a:lnTo>
                <a:lnTo>
                  <a:pt x="79" y="12003"/>
                </a:lnTo>
                <a:lnTo>
                  <a:pt x="0" y="21263"/>
                </a:lnTo>
                <a:lnTo>
                  <a:pt x="2561"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714" name="線"/>
          <p:cNvSpPr/>
          <p:nvPr/>
        </p:nvSpPr>
        <p:spPr>
          <a:xfrm>
            <a:off x="17186960" y="6534884"/>
            <a:ext cx="4229685" cy="11821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88" y="10995"/>
                </a:lnTo>
                <a:lnTo>
                  <a:pt x="44" y="11527"/>
                </a:lnTo>
                <a:lnTo>
                  <a:pt x="0" y="21510"/>
                </a:lnTo>
                <a:lnTo>
                  <a:pt x="3059"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715" name="線"/>
          <p:cNvSpPr/>
          <p:nvPr/>
        </p:nvSpPr>
        <p:spPr>
          <a:xfrm>
            <a:off x="17303639" y="8116894"/>
            <a:ext cx="4480529" cy="1368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581" y="12408"/>
                </a:lnTo>
                <a:lnTo>
                  <a:pt x="23" y="12386"/>
                </a:lnTo>
                <a:lnTo>
                  <a:pt x="0" y="21243"/>
                </a:lnTo>
                <a:lnTo>
                  <a:pt x="2439" y="21600"/>
                </a:lnTo>
              </a:path>
            </a:pathLst>
          </a:custGeom>
          <a:ln w="25400">
            <a:solidFill>
              <a:srgbClr val="000000"/>
            </a:solidFill>
            <a:custDash>
              <a:ds d="600000" sp="600000"/>
            </a:custDash>
            <a:miter lim="400000"/>
            <a:tailEnd type="triangle"/>
          </a:ln>
        </p:spPr>
        <p:txBody>
          <a:bodyPr lIns="50800" tIns="50800" rIns="50800" bIns="50800" anchor="ctr"/>
          <a:lstStyle/>
          <a:p>
            <a:pPr/>
          </a:p>
        </p:txBody>
      </p:sp>
      <p:sp>
        <p:nvSpPr>
          <p:cNvPr id="1716" name="矢印"/>
          <p:cNvSpPr/>
          <p:nvPr/>
        </p:nvSpPr>
        <p:spPr>
          <a:xfrm flipH="1" rot="16200000">
            <a:off x="19029043" y="4974576"/>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17" name="矢印"/>
          <p:cNvSpPr/>
          <p:nvPr/>
        </p:nvSpPr>
        <p:spPr>
          <a:xfrm flipH="1" rot="16200000">
            <a:off x="19029043" y="6597388"/>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18" name="矢印"/>
          <p:cNvSpPr/>
          <p:nvPr/>
        </p:nvSpPr>
        <p:spPr>
          <a:xfrm flipH="1" rot="16200000">
            <a:off x="19029043" y="8255368"/>
            <a:ext cx="515168" cy="521225"/>
          </a:xfrm>
          <a:prstGeom prst="rightArrow">
            <a:avLst>
              <a:gd name="adj1" fmla="val 32000"/>
              <a:gd name="adj2" fmla="val 64753"/>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19" name="線"/>
          <p:cNvSpPr/>
          <p:nvPr/>
        </p:nvSpPr>
        <p:spPr>
          <a:xfrm>
            <a:off x="15714343" y="6873268"/>
            <a:ext cx="3225053" cy="846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97"/>
                </a:moveTo>
                <a:lnTo>
                  <a:pt x="5690" y="21600"/>
                </a:lnTo>
                <a:lnTo>
                  <a:pt x="5675" y="243"/>
                </a:lnTo>
                <a:lnTo>
                  <a:pt x="21600" y="0"/>
                </a:lnTo>
              </a:path>
            </a:pathLst>
          </a:custGeom>
          <a:ln w="25400">
            <a:solidFill>
              <a:srgbClr val="000000"/>
            </a:solidFill>
            <a:miter lim="400000"/>
            <a:tailEnd type="triangle"/>
          </a:ln>
        </p:spPr>
        <p:txBody>
          <a:bodyPr lIns="50800" tIns="50800" rIns="50800" bIns="50800" anchor="ctr"/>
          <a:lstStyle/>
          <a:p>
            <a:pPr/>
          </a:p>
        </p:txBody>
      </p:sp>
      <p:sp>
        <p:nvSpPr>
          <p:cNvPr id="1720" name="0.6"/>
          <p:cNvSpPr txBox="1"/>
          <p:nvPr/>
        </p:nvSpPr>
        <p:spPr>
          <a:xfrm>
            <a:off x="13170667" y="7221381"/>
            <a:ext cx="75971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0.6</a:t>
            </a:r>
          </a:p>
        </p:txBody>
      </p:sp>
      <p:sp>
        <p:nvSpPr>
          <p:cNvPr id="1721" name="0.2"/>
          <p:cNvSpPr txBox="1"/>
          <p:nvPr/>
        </p:nvSpPr>
        <p:spPr>
          <a:xfrm>
            <a:off x="13242788" y="6097753"/>
            <a:ext cx="75971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1722" name="0.1"/>
          <p:cNvSpPr txBox="1"/>
          <p:nvPr/>
        </p:nvSpPr>
        <p:spPr>
          <a:xfrm>
            <a:off x="13627760" y="5148431"/>
            <a:ext cx="759715"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0.1</a:t>
            </a:r>
          </a:p>
        </p:txBody>
      </p:sp>
      <p:sp>
        <p:nvSpPr>
          <p:cNvPr id="1723" name="0"/>
          <p:cNvSpPr txBox="1"/>
          <p:nvPr/>
        </p:nvSpPr>
        <p:spPr>
          <a:xfrm>
            <a:off x="13301672" y="8357915"/>
            <a:ext cx="38557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a:t>
            </a:r>
          </a:p>
        </p:txBody>
      </p:sp>
      <p:sp>
        <p:nvSpPr>
          <p:cNvPr id="1724" name="スライド番号"/>
          <p:cNvSpPr txBox="1"/>
          <p:nvPr>
            <p:ph type="sldNum" sz="quarter" idx="2"/>
          </p:nvPr>
        </p:nvSpPr>
        <p:spPr>
          <a:xfrm>
            <a:off x="23535211" y="12972811"/>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25" name="機械学習エンジニアのためのTransformers/O’REILLY/より図を改変"/>
          <p:cNvSpPr txBox="1"/>
          <p:nvPr/>
        </p:nvSpPr>
        <p:spPr>
          <a:xfrm>
            <a:off x="17003002" y="10557110"/>
            <a:ext cx="6921304"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000"/>
              </a:spcBef>
              <a:defRPr sz="1800">
                <a:solidFill>
                  <a:srgbClr val="222222"/>
                </a:solidFill>
                <a:latin typeface="Helvetica"/>
                <a:ea typeface="Helvetica"/>
                <a:cs typeface="Helvetica"/>
                <a:sym typeface="Helvetica"/>
              </a:defRPr>
            </a:lvl1pPr>
          </a:lstStyle>
          <a:p>
            <a:pPr/>
            <a:r>
              <a:t>機械学習エンジニアのためのTransformers/O’REILLY/より図を改変</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7"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28"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729" name="Transformer"/>
          <p:cNvSpPr txBox="1"/>
          <p:nvPr/>
        </p:nvSpPr>
        <p:spPr>
          <a:xfrm>
            <a:off x="9600588" y="390519"/>
            <a:ext cx="5028858" cy="831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solidFill>
                  <a:srgbClr val="FFFFFF"/>
                </a:solidFill>
              </a:defRPr>
            </a:lvl1pPr>
          </a:lstStyle>
          <a:p>
            <a:pPr/>
            <a:r>
              <a:t>Transformer</a:t>
            </a:r>
          </a:p>
        </p:txBody>
      </p:sp>
      <p:sp>
        <p:nvSpPr>
          <p:cNvPr id="1730" name="ChatGPT"/>
          <p:cNvSpPr txBox="1"/>
          <p:nvPr/>
        </p:nvSpPr>
        <p:spPr>
          <a:xfrm>
            <a:off x="1221515" y="4649421"/>
            <a:ext cx="192176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731" name="is"/>
          <p:cNvSpPr txBox="1"/>
          <p:nvPr/>
        </p:nvSpPr>
        <p:spPr>
          <a:xfrm>
            <a:off x="2585896" y="6156620"/>
            <a:ext cx="44348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is</a:t>
            </a:r>
          </a:p>
        </p:txBody>
      </p:sp>
      <p:sp>
        <p:nvSpPr>
          <p:cNvPr id="1732" name="great"/>
          <p:cNvSpPr txBox="1"/>
          <p:nvPr/>
        </p:nvSpPr>
        <p:spPr>
          <a:xfrm>
            <a:off x="1928270" y="7883604"/>
            <a:ext cx="121501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great</a:t>
            </a:r>
          </a:p>
        </p:txBody>
      </p:sp>
      <p:sp>
        <p:nvSpPr>
          <p:cNvPr id="1733" name="!"/>
          <p:cNvSpPr txBox="1"/>
          <p:nvPr/>
        </p:nvSpPr>
        <p:spPr>
          <a:xfrm>
            <a:off x="2817640" y="9652549"/>
            <a:ext cx="243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734" name="四角形"/>
          <p:cNvSpPr/>
          <p:nvPr/>
        </p:nvSpPr>
        <p:spPr>
          <a:xfrm>
            <a:off x="14105588" y="3634430"/>
            <a:ext cx="6318028" cy="7170850"/>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35" name="角丸四角形"/>
          <p:cNvSpPr/>
          <p:nvPr/>
        </p:nvSpPr>
        <p:spPr>
          <a:xfrm>
            <a:off x="18524773" y="4295961"/>
            <a:ext cx="1630366" cy="946560"/>
          </a:xfrm>
          <a:prstGeom prst="roundRect">
            <a:avLst>
              <a:gd name="adj" fmla="val 20126"/>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36" name="FFNN"/>
          <p:cNvSpPr txBox="1"/>
          <p:nvPr/>
        </p:nvSpPr>
        <p:spPr>
          <a:xfrm>
            <a:off x="18724640" y="4532628"/>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737" name="角丸四角形"/>
          <p:cNvSpPr/>
          <p:nvPr/>
        </p:nvSpPr>
        <p:spPr>
          <a:xfrm>
            <a:off x="18524773" y="5913052"/>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38" name="FFNN"/>
          <p:cNvSpPr txBox="1"/>
          <p:nvPr/>
        </p:nvSpPr>
        <p:spPr>
          <a:xfrm>
            <a:off x="18724640" y="6149720"/>
            <a:ext cx="123063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739" name="角丸四角形"/>
          <p:cNvSpPr/>
          <p:nvPr/>
        </p:nvSpPr>
        <p:spPr>
          <a:xfrm>
            <a:off x="18524773" y="7530144"/>
            <a:ext cx="1630366"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40" name="FFNN"/>
          <p:cNvSpPr txBox="1"/>
          <p:nvPr/>
        </p:nvSpPr>
        <p:spPr>
          <a:xfrm>
            <a:off x="18659438" y="7757435"/>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741" name="角丸四角形"/>
          <p:cNvSpPr/>
          <p:nvPr/>
        </p:nvSpPr>
        <p:spPr>
          <a:xfrm>
            <a:off x="18524773" y="9299088"/>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42" name="FFNN"/>
          <p:cNvSpPr txBox="1"/>
          <p:nvPr/>
        </p:nvSpPr>
        <p:spPr>
          <a:xfrm>
            <a:off x="18724640" y="9531068"/>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743" name="角丸四角形"/>
          <p:cNvSpPr/>
          <p:nvPr/>
        </p:nvSpPr>
        <p:spPr>
          <a:xfrm>
            <a:off x="10972909" y="4417441"/>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44" name="状態1"/>
          <p:cNvSpPr txBox="1"/>
          <p:nvPr/>
        </p:nvSpPr>
        <p:spPr>
          <a:xfrm>
            <a:off x="11403462" y="4598621"/>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状態1</a:t>
            </a:r>
          </a:p>
        </p:txBody>
      </p:sp>
      <p:sp>
        <p:nvSpPr>
          <p:cNvPr id="1745" name="RNNではなくセルフアテンションという仕組みを導入"/>
          <p:cNvSpPr txBox="1"/>
          <p:nvPr/>
        </p:nvSpPr>
        <p:spPr>
          <a:xfrm>
            <a:off x="5101283" y="1847481"/>
            <a:ext cx="14027468"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RNNではなくセルフアテンションという仕組みを導入</a:t>
            </a:r>
          </a:p>
        </p:txBody>
      </p:sp>
      <p:sp>
        <p:nvSpPr>
          <p:cNvPr id="1746" name="encoderブロック"/>
          <p:cNvSpPr txBox="1"/>
          <p:nvPr/>
        </p:nvSpPr>
        <p:spPr>
          <a:xfrm>
            <a:off x="4691018" y="2944670"/>
            <a:ext cx="4509530"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encoderブロック</a:t>
            </a:r>
          </a:p>
        </p:txBody>
      </p:sp>
      <p:sp>
        <p:nvSpPr>
          <p:cNvPr id="1747" name="decoderブロック"/>
          <p:cNvSpPr txBox="1"/>
          <p:nvPr/>
        </p:nvSpPr>
        <p:spPr>
          <a:xfrm>
            <a:off x="15199271" y="2944670"/>
            <a:ext cx="4527233"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decoderブロック</a:t>
            </a:r>
          </a:p>
        </p:txBody>
      </p:sp>
      <p:sp>
        <p:nvSpPr>
          <p:cNvPr id="1748" name="→"/>
          <p:cNvSpPr txBox="1"/>
          <p:nvPr/>
        </p:nvSpPr>
        <p:spPr>
          <a:xfrm>
            <a:off x="10223183" y="4662121"/>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49" name="各状態1~4はRNNによる隠れ状態ではなく、…"/>
          <p:cNvSpPr txBox="1"/>
          <p:nvPr/>
        </p:nvSpPr>
        <p:spPr>
          <a:xfrm>
            <a:off x="2947170" y="11912778"/>
            <a:ext cx="10731501"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各状態1~4はRNNによる隠れ状態ではなく、</a:t>
            </a:r>
          </a:p>
          <a:p>
            <a:pPr>
              <a:defRPr sz="3800"/>
            </a:pPr>
            <a:r>
              <a:t>全ての</a:t>
            </a:r>
            <a:r>
              <a:rPr>
                <a:solidFill>
                  <a:schemeClr val="accent5">
                    <a:hueOff val="-82419"/>
                    <a:satOff val="-9513"/>
                    <a:lumOff val="-16343"/>
                  </a:schemeClr>
                </a:solidFill>
              </a:rPr>
              <a:t>入力単語同士</a:t>
            </a:r>
            <a:r>
              <a:t>の関連度を評価した隠れ状態</a:t>
            </a:r>
          </a:p>
        </p:txBody>
      </p:sp>
      <p:sp>
        <p:nvSpPr>
          <p:cNvPr id="1750" name="→"/>
          <p:cNvSpPr txBox="1"/>
          <p:nvPr/>
        </p:nvSpPr>
        <p:spPr>
          <a:xfrm>
            <a:off x="10223183" y="6279213"/>
            <a:ext cx="4699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51" name="→"/>
          <p:cNvSpPr txBox="1"/>
          <p:nvPr/>
        </p:nvSpPr>
        <p:spPr>
          <a:xfrm>
            <a:off x="10223183" y="7896304"/>
            <a:ext cx="4699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52" name="→"/>
          <p:cNvSpPr txBox="1"/>
          <p:nvPr/>
        </p:nvSpPr>
        <p:spPr>
          <a:xfrm>
            <a:off x="10223183" y="9738273"/>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53" name="角丸四角形"/>
          <p:cNvSpPr/>
          <p:nvPr/>
        </p:nvSpPr>
        <p:spPr>
          <a:xfrm>
            <a:off x="10972909" y="6034532"/>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54" name="状態2"/>
          <p:cNvSpPr txBox="1"/>
          <p:nvPr/>
        </p:nvSpPr>
        <p:spPr>
          <a:xfrm>
            <a:off x="11403462" y="6215713"/>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状態2</a:t>
            </a:r>
          </a:p>
        </p:txBody>
      </p:sp>
      <p:sp>
        <p:nvSpPr>
          <p:cNvPr id="1755" name="角丸四角形"/>
          <p:cNvSpPr/>
          <p:nvPr/>
        </p:nvSpPr>
        <p:spPr>
          <a:xfrm>
            <a:off x="10972909" y="7651624"/>
            <a:ext cx="2284217" cy="946560"/>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56" name="状態3"/>
          <p:cNvSpPr txBox="1"/>
          <p:nvPr/>
        </p:nvSpPr>
        <p:spPr>
          <a:xfrm>
            <a:off x="11403462" y="7832804"/>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状態3</a:t>
            </a:r>
          </a:p>
        </p:txBody>
      </p:sp>
      <p:sp>
        <p:nvSpPr>
          <p:cNvPr id="1757" name="角丸四角形"/>
          <p:cNvSpPr/>
          <p:nvPr/>
        </p:nvSpPr>
        <p:spPr>
          <a:xfrm>
            <a:off x="10972909" y="9420569"/>
            <a:ext cx="2284217" cy="946560"/>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58" name="状態4"/>
          <p:cNvSpPr txBox="1"/>
          <p:nvPr/>
        </p:nvSpPr>
        <p:spPr>
          <a:xfrm>
            <a:off x="11403462" y="9601749"/>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状態4</a:t>
            </a:r>
          </a:p>
        </p:txBody>
      </p:sp>
      <p:sp>
        <p:nvSpPr>
          <p:cNvPr id="1759" name="→"/>
          <p:cNvSpPr txBox="1"/>
          <p:nvPr/>
        </p:nvSpPr>
        <p:spPr>
          <a:xfrm>
            <a:off x="17886886" y="4532628"/>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60" name="→"/>
          <p:cNvSpPr txBox="1"/>
          <p:nvPr/>
        </p:nvSpPr>
        <p:spPr>
          <a:xfrm>
            <a:off x="17886886" y="6149720"/>
            <a:ext cx="4699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61" name="→"/>
          <p:cNvSpPr txBox="1"/>
          <p:nvPr/>
        </p:nvSpPr>
        <p:spPr>
          <a:xfrm>
            <a:off x="17886886" y="7766812"/>
            <a:ext cx="4699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62" name="→"/>
          <p:cNvSpPr txBox="1"/>
          <p:nvPr/>
        </p:nvSpPr>
        <p:spPr>
          <a:xfrm>
            <a:off x="17886886" y="9608781"/>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63" name="角丸四角形"/>
          <p:cNvSpPr/>
          <p:nvPr/>
        </p:nvSpPr>
        <p:spPr>
          <a:xfrm>
            <a:off x="14388276" y="4083291"/>
            <a:ext cx="3402793" cy="6516089"/>
          </a:xfrm>
          <a:prstGeom prst="roundRect">
            <a:avLst>
              <a:gd name="adj" fmla="val 15000"/>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64" name="線"/>
          <p:cNvSpPr/>
          <p:nvPr/>
        </p:nvSpPr>
        <p:spPr>
          <a:xfrm>
            <a:off x="13653130" y="4780829"/>
            <a:ext cx="4109882" cy="1"/>
          </a:xfrm>
          <a:prstGeom prst="line">
            <a:avLst/>
          </a:prstGeom>
          <a:ln w="25400">
            <a:solidFill>
              <a:srgbClr val="000000"/>
            </a:solidFill>
            <a:miter lim="400000"/>
          </a:ln>
        </p:spPr>
        <p:txBody>
          <a:bodyPr lIns="50800" tIns="50800" rIns="50800" bIns="50800" anchor="ctr"/>
          <a:lstStyle/>
          <a:p>
            <a:pPr/>
          </a:p>
        </p:txBody>
      </p:sp>
      <p:sp>
        <p:nvSpPr>
          <p:cNvPr id="1765" name="線"/>
          <p:cNvSpPr/>
          <p:nvPr/>
        </p:nvSpPr>
        <p:spPr>
          <a:xfrm flipH="1" rot="10800000">
            <a:off x="13655130" y="4792260"/>
            <a:ext cx="4129706" cy="17775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975" y="156"/>
                </a:lnTo>
                <a:lnTo>
                  <a:pt x="21600" y="21600"/>
                </a:lnTo>
              </a:path>
            </a:pathLst>
          </a:custGeom>
          <a:ln w="25400">
            <a:solidFill>
              <a:srgbClr val="000000"/>
            </a:solidFill>
            <a:miter lim="400000"/>
          </a:ln>
        </p:spPr>
        <p:txBody>
          <a:bodyPr lIns="50800" tIns="50800" rIns="50800" bIns="50800" anchor="ctr"/>
          <a:lstStyle/>
          <a:p>
            <a:pPr/>
          </a:p>
        </p:txBody>
      </p:sp>
      <p:sp>
        <p:nvSpPr>
          <p:cNvPr id="1766" name="線"/>
          <p:cNvSpPr/>
          <p:nvPr/>
        </p:nvSpPr>
        <p:spPr>
          <a:xfrm flipH="1" rot="10800000">
            <a:off x="13693406" y="4777518"/>
            <a:ext cx="4113608" cy="33674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133" y="58"/>
                </a:lnTo>
                <a:lnTo>
                  <a:pt x="21600" y="21600"/>
                </a:lnTo>
              </a:path>
            </a:pathLst>
          </a:custGeom>
          <a:ln w="25400">
            <a:solidFill>
              <a:srgbClr val="000000"/>
            </a:solidFill>
            <a:miter lim="400000"/>
          </a:ln>
        </p:spPr>
        <p:txBody>
          <a:bodyPr lIns="50800" tIns="50800" rIns="50800" bIns="50800" anchor="ctr"/>
          <a:lstStyle/>
          <a:p>
            <a:pPr/>
          </a:p>
        </p:txBody>
      </p:sp>
      <p:sp>
        <p:nvSpPr>
          <p:cNvPr id="1767" name="attention"/>
          <p:cNvSpPr txBox="1"/>
          <p:nvPr/>
        </p:nvSpPr>
        <p:spPr>
          <a:xfrm>
            <a:off x="14733598" y="9822119"/>
            <a:ext cx="2644903"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attention</a:t>
            </a:r>
          </a:p>
        </p:txBody>
      </p:sp>
      <p:sp>
        <p:nvSpPr>
          <p:cNvPr id="1768" name="四角形"/>
          <p:cNvSpPr/>
          <p:nvPr/>
        </p:nvSpPr>
        <p:spPr>
          <a:xfrm>
            <a:off x="3786769" y="3646018"/>
            <a:ext cx="6318028" cy="7170850"/>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69" name="角丸四角形"/>
          <p:cNvSpPr/>
          <p:nvPr/>
        </p:nvSpPr>
        <p:spPr>
          <a:xfrm>
            <a:off x="8205954" y="4307549"/>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70" name="FFNN"/>
          <p:cNvSpPr txBox="1"/>
          <p:nvPr/>
        </p:nvSpPr>
        <p:spPr>
          <a:xfrm>
            <a:off x="8405821" y="4544217"/>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771" name="角丸四角形"/>
          <p:cNvSpPr/>
          <p:nvPr/>
        </p:nvSpPr>
        <p:spPr>
          <a:xfrm>
            <a:off x="8205954" y="5924641"/>
            <a:ext cx="1630366" cy="946560"/>
          </a:xfrm>
          <a:prstGeom prst="roundRect">
            <a:avLst>
              <a:gd name="adj" fmla="val 20126"/>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72" name="FFNN"/>
          <p:cNvSpPr txBox="1"/>
          <p:nvPr/>
        </p:nvSpPr>
        <p:spPr>
          <a:xfrm>
            <a:off x="8405821" y="6161308"/>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773" name="角丸四角形"/>
          <p:cNvSpPr/>
          <p:nvPr/>
        </p:nvSpPr>
        <p:spPr>
          <a:xfrm>
            <a:off x="8205954" y="7541731"/>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74" name="FFNN"/>
          <p:cNvSpPr txBox="1"/>
          <p:nvPr/>
        </p:nvSpPr>
        <p:spPr>
          <a:xfrm>
            <a:off x="8340619" y="7769024"/>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775" name="角丸四角形"/>
          <p:cNvSpPr/>
          <p:nvPr/>
        </p:nvSpPr>
        <p:spPr>
          <a:xfrm>
            <a:off x="8205954" y="9310676"/>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76" name="FFNN"/>
          <p:cNvSpPr txBox="1"/>
          <p:nvPr/>
        </p:nvSpPr>
        <p:spPr>
          <a:xfrm>
            <a:off x="8405821" y="9542656"/>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777" name="→"/>
          <p:cNvSpPr txBox="1"/>
          <p:nvPr/>
        </p:nvSpPr>
        <p:spPr>
          <a:xfrm>
            <a:off x="7568067" y="4544217"/>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78" name="→"/>
          <p:cNvSpPr txBox="1"/>
          <p:nvPr/>
        </p:nvSpPr>
        <p:spPr>
          <a:xfrm>
            <a:off x="7568067" y="6161308"/>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79" name="→"/>
          <p:cNvSpPr txBox="1"/>
          <p:nvPr/>
        </p:nvSpPr>
        <p:spPr>
          <a:xfrm>
            <a:off x="7568067" y="7778399"/>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80" name="→"/>
          <p:cNvSpPr txBox="1"/>
          <p:nvPr/>
        </p:nvSpPr>
        <p:spPr>
          <a:xfrm>
            <a:off x="7568067" y="9620369"/>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781" name="角丸四角形"/>
          <p:cNvSpPr/>
          <p:nvPr/>
        </p:nvSpPr>
        <p:spPr>
          <a:xfrm>
            <a:off x="4069457" y="4094879"/>
            <a:ext cx="3402793" cy="6516089"/>
          </a:xfrm>
          <a:prstGeom prst="roundRect">
            <a:avLst>
              <a:gd name="adj" fmla="val 15000"/>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82" name="線"/>
          <p:cNvSpPr/>
          <p:nvPr/>
        </p:nvSpPr>
        <p:spPr>
          <a:xfrm>
            <a:off x="3285949" y="4875726"/>
            <a:ext cx="4189946" cy="1488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
                </a:moveTo>
                <a:lnTo>
                  <a:pt x="5737" y="0"/>
                </a:lnTo>
                <a:lnTo>
                  <a:pt x="21600" y="21600"/>
                </a:lnTo>
              </a:path>
            </a:pathLst>
          </a:custGeom>
          <a:ln w="25400">
            <a:solidFill>
              <a:srgbClr val="000000"/>
            </a:solidFill>
            <a:miter lim="400000"/>
          </a:ln>
        </p:spPr>
        <p:txBody>
          <a:bodyPr lIns="50800" tIns="50800" rIns="50800" bIns="50800" anchor="ctr"/>
          <a:lstStyle/>
          <a:p>
            <a:pPr/>
          </a:p>
        </p:txBody>
      </p:sp>
      <p:sp>
        <p:nvSpPr>
          <p:cNvPr id="1783" name="線"/>
          <p:cNvSpPr/>
          <p:nvPr/>
        </p:nvSpPr>
        <p:spPr>
          <a:xfrm>
            <a:off x="3354112" y="6383830"/>
            <a:ext cx="4109881" cy="1"/>
          </a:xfrm>
          <a:prstGeom prst="line">
            <a:avLst/>
          </a:prstGeom>
          <a:ln w="25400">
            <a:solidFill>
              <a:srgbClr val="000000"/>
            </a:solidFill>
            <a:miter lim="400000"/>
          </a:ln>
        </p:spPr>
        <p:txBody>
          <a:bodyPr lIns="50800" tIns="50800" rIns="50800" bIns="50800" anchor="ctr"/>
          <a:lstStyle/>
          <a:p>
            <a:pPr/>
          </a:p>
        </p:txBody>
      </p:sp>
      <p:sp>
        <p:nvSpPr>
          <p:cNvPr id="1784" name="線"/>
          <p:cNvSpPr/>
          <p:nvPr/>
        </p:nvSpPr>
        <p:spPr>
          <a:xfrm flipH="1" rot="10800000">
            <a:off x="3356288" y="6394363"/>
            <a:ext cx="4129706" cy="1695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975" y="164"/>
                </a:lnTo>
                <a:lnTo>
                  <a:pt x="21600" y="21600"/>
                </a:lnTo>
              </a:path>
            </a:pathLst>
          </a:custGeom>
          <a:ln w="25400">
            <a:solidFill>
              <a:srgbClr val="000000"/>
            </a:solidFill>
            <a:miter lim="400000"/>
          </a:ln>
        </p:spPr>
        <p:txBody>
          <a:bodyPr lIns="50800" tIns="50800" rIns="50800" bIns="50800" anchor="ctr"/>
          <a:lstStyle/>
          <a:p>
            <a:pPr/>
          </a:p>
        </p:txBody>
      </p:sp>
      <p:sp>
        <p:nvSpPr>
          <p:cNvPr id="1785" name="線"/>
          <p:cNvSpPr/>
          <p:nvPr/>
        </p:nvSpPr>
        <p:spPr>
          <a:xfrm flipH="1" rot="10800000">
            <a:off x="3315754" y="6405505"/>
            <a:ext cx="4137506" cy="3498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964" y="79"/>
                </a:lnTo>
                <a:lnTo>
                  <a:pt x="21600" y="21600"/>
                </a:lnTo>
              </a:path>
            </a:pathLst>
          </a:custGeom>
          <a:ln w="25400">
            <a:solidFill>
              <a:srgbClr val="000000"/>
            </a:solidFill>
            <a:miter lim="400000"/>
          </a:ln>
        </p:spPr>
        <p:txBody>
          <a:bodyPr lIns="50800" tIns="50800" rIns="50800" bIns="50800" anchor="ctr"/>
          <a:lstStyle/>
          <a:p>
            <a:pPr/>
          </a:p>
        </p:txBody>
      </p:sp>
      <p:sp>
        <p:nvSpPr>
          <p:cNvPr id="1786" name="attention"/>
          <p:cNvSpPr txBox="1"/>
          <p:nvPr/>
        </p:nvSpPr>
        <p:spPr>
          <a:xfrm>
            <a:off x="4414779" y="9833707"/>
            <a:ext cx="2644903"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attention</a:t>
            </a:r>
          </a:p>
        </p:txBody>
      </p:sp>
      <p:sp>
        <p:nvSpPr>
          <p:cNvPr id="1787" name="線"/>
          <p:cNvSpPr/>
          <p:nvPr/>
        </p:nvSpPr>
        <p:spPr>
          <a:xfrm flipH="1" rot="10800000">
            <a:off x="13614145" y="4810955"/>
            <a:ext cx="4183807" cy="5092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030" y="38"/>
                </a:lnTo>
                <a:lnTo>
                  <a:pt x="21600" y="21600"/>
                </a:lnTo>
              </a:path>
            </a:pathLst>
          </a:custGeom>
          <a:ln w="25400">
            <a:solidFill>
              <a:srgbClr val="000000"/>
            </a:solidFill>
            <a:miter lim="400000"/>
          </a:ln>
        </p:spPr>
        <p:txBody>
          <a:bodyPr lIns="50800" tIns="50800" rIns="50800" bIns="50800" anchor="ctr"/>
          <a:lstStyle/>
          <a:p>
            <a:pPr/>
          </a:p>
        </p:txBody>
      </p:sp>
      <p:sp>
        <p:nvSpPr>
          <p:cNvPr id="1788" name="FFNN : 順伝播型ニューラルネットワーク(Feed forward Neural network)"/>
          <p:cNvSpPr txBox="1"/>
          <p:nvPr/>
        </p:nvSpPr>
        <p:spPr>
          <a:xfrm>
            <a:off x="11476278" y="10982243"/>
            <a:ext cx="1274876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FFNN : 順伝播型ニューラルネットワーク(Feed forward Neural network)</a:t>
            </a:r>
          </a:p>
        </p:txBody>
      </p:sp>
      <p:sp>
        <p:nvSpPr>
          <p:cNvPr id="1789" name="これまでより遥かに高速化して…"/>
          <p:cNvSpPr txBox="1"/>
          <p:nvPr/>
        </p:nvSpPr>
        <p:spPr>
          <a:xfrm>
            <a:off x="15331149" y="11817528"/>
            <a:ext cx="7887209"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400"/>
            </a:pPr>
            <a:r>
              <a:t>これまでより遥かに高速化して</a:t>
            </a:r>
          </a:p>
          <a:p>
            <a:pPr>
              <a:defRPr sz="4400"/>
            </a:pPr>
            <a:r>
              <a:t>ブレイクスルーとなった</a:t>
            </a:r>
          </a:p>
        </p:txBody>
      </p:sp>
      <p:sp>
        <p:nvSpPr>
          <p:cNvPr id="1790" name="→ChatGPT"/>
          <p:cNvSpPr txBox="1"/>
          <p:nvPr/>
        </p:nvSpPr>
        <p:spPr>
          <a:xfrm>
            <a:off x="20729837" y="4563179"/>
            <a:ext cx="230276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791" name="→は"/>
          <p:cNvSpPr txBox="1"/>
          <p:nvPr/>
        </p:nvSpPr>
        <p:spPr>
          <a:xfrm>
            <a:off x="20729837" y="6168855"/>
            <a:ext cx="876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→は</a:t>
            </a:r>
          </a:p>
        </p:txBody>
      </p:sp>
      <p:sp>
        <p:nvSpPr>
          <p:cNvPr id="1792" name="→すごい"/>
          <p:cNvSpPr txBox="1"/>
          <p:nvPr/>
        </p:nvSpPr>
        <p:spPr>
          <a:xfrm>
            <a:off x="20729837" y="7774531"/>
            <a:ext cx="1638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→すごい</a:t>
            </a:r>
          </a:p>
        </p:txBody>
      </p:sp>
      <p:sp>
        <p:nvSpPr>
          <p:cNvPr id="1793" name="→!"/>
          <p:cNvSpPr txBox="1"/>
          <p:nvPr/>
        </p:nvSpPr>
        <p:spPr>
          <a:xfrm>
            <a:off x="20729838" y="9531068"/>
            <a:ext cx="624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794" name="スライド番号"/>
          <p:cNvSpPr txBox="1"/>
          <p:nvPr>
            <p:ph type="sldNum" sz="quarter" idx="2"/>
          </p:nvPr>
        </p:nvSpPr>
        <p:spPr>
          <a:xfrm>
            <a:off x="23318833" y="13026905"/>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95" name="機械学習エンジニアのためのTransformers/O’REILLY より図を改変"/>
          <p:cNvSpPr txBox="1"/>
          <p:nvPr/>
        </p:nvSpPr>
        <p:spPr>
          <a:xfrm>
            <a:off x="81347" y="10915598"/>
            <a:ext cx="691728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000"/>
              </a:spcBef>
              <a:defRPr sz="1800">
                <a:solidFill>
                  <a:srgbClr val="222222"/>
                </a:solidFill>
                <a:latin typeface="Helvetica"/>
                <a:ea typeface="Helvetica"/>
                <a:cs typeface="Helvetica"/>
                <a:sym typeface="Helvetica"/>
              </a:defRPr>
            </a:lvl1pPr>
          </a:lstStyle>
          <a:p>
            <a:pPr/>
            <a:r>
              <a:t>機械学習エンジニアのためのTransformers/O’REILLY より図を改変</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7"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98"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799" name="Transformer"/>
          <p:cNvSpPr txBox="1"/>
          <p:nvPr/>
        </p:nvSpPr>
        <p:spPr>
          <a:xfrm>
            <a:off x="9600588" y="390519"/>
            <a:ext cx="5028858" cy="831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solidFill>
                  <a:srgbClr val="FFFFFF"/>
                </a:solidFill>
              </a:defRPr>
            </a:lvl1pPr>
          </a:lstStyle>
          <a:p>
            <a:pPr/>
            <a:r>
              <a:t>Transformer</a:t>
            </a:r>
          </a:p>
        </p:txBody>
      </p:sp>
      <p:sp>
        <p:nvSpPr>
          <p:cNvPr id="1800" name="great"/>
          <p:cNvSpPr txBox="1"/>
          <p:nvPr/>
        </p:nvSpPr>
        <p:spPr>
          <a:xfrm>
            <a:off x="1928270" y="7883604"/>
            <a:ext cx="121501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great</a:t>
            </a:r>
          </a:p>
        </p:txBody>
      </p:sp>
      <p:sp>
        <p:nvSpPr>
          <p:cNvPr id="1801" name="!"/>
          <p:cNvSpPr txBox="1"/>
          <p:nvPr/>
        </p:nvSpPr>
        <p:spPr>
          <a:xfrm>
            <a:off x="2817640" y="9652549"/>
            <a:ext cx="243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802" name="四角形"/>
          <p:cNvSpPr/>
          <p:nvPr/>
        </p:nvSpPr>
        <p:spPr>
          <a:xfrm>
            <a:off x="14105588" y="3634430"/>
            <a:ext cx="6318028" cy="7170850"/>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03" name="角丸四角形"/>
          <p:cNvSpPr/>
          <p:nvPr/>
        </p:nvSpPr>
        <p:spPr>
          <a:xfrm>
            <a:off x="18524773" y="4295961"/>
            <a:ext cx="1630366" cy="946560"/>
          </a:xfrm>
          <a:prstGeom prst="roundRect">
            <a:avLst>
              <a:gd name="adj" fmla="val 20126"/>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04" name="FFNN"/>
          <p:cNvSpPr txBox="1"/>
          <p:nvPr/>
        </p:nvSpPr>
        <p:spPr>
          <a:xfrm>
            <a:off x="18724640" y="4532628"/>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805" name="角丸四角形"/>
          <p:cNvSpPr/>
          <p:nvPr/>
        </p:nvSpPr>
        <p:spPr>
          <a:xfrm>
            <a:off x="18524773" y="5913052"/>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06" name="FFNN"/>
          <p:cNvSpPr txBox="1"/>
          <p:nvPr/>
        </p:nvSpPr>
        <p:spPr>
          <a:xfrm>
            <a:off x="18724640" y="6149720"/>
            <a:ext cx="123063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807" name="角丸四角形"/>
          <p:cNvSpPr/>
          <p:nvPr/>
        </p:nvSpPr>
        <p:spPr>
          <a:xfrm>
            <a:off x="18524773" y="7530144"/>
            <a:ext cx="1630366" cy="946560"/>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08" name="FFNN"/>
          <p:cNvSpPr txBox="1"/>
          <p:nvPr/>
        </p:nvSpPr>
        <p:spPr>
          <a:xfrm>
            <a:off x="18659438" y="7757435"/>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809" name="角丸四角形"/>
          <p:cNvSpPr/>
          <p:nvPr/>
        </p:nvSpPr>
        <p:spPr>
          <a:xfrm>
            <a:off x="18524773" y="9299088"/>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10" name="FFNN"/>
          <p:cNvSpPr txBox="1"/>
          <p:nvPr/>
        </p:nvSpPr>
        <p:spPr>
          <a:xfrm>
            <a:off x="18724640" y="9531068"/>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811" name="角丸四角形"/>
          <p:cNvSpPr/>
          <p:nvPr/>
        </p:nvSpPr>
        <p:spPr>
          <a:xfrm>
            <a:off x="10972909" y="4417441"/>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12" name="状態1"/>
          <p:cNvSpPr txBox="1"/>
          <p:nvPr/>
        </p:nvSpPr>
        <p:spPr>
          <a:xfrm>
            <a:off x="11403462" y="4598621"/>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状態1</a:t>
            </a:r>
          </a:p>
        </p:txBody>
      </p:sp>
      <p:sp>
        <p:nvSpPr>
          <p:cNvPr id="1813" name="RNNではなくセルフアテンションという仕組みを導入"/>
          <p:cNvSpPr txBox="1"/>
          <p:nvPr/>
        </p:nvSpPr>
        <p:spPr>
          <a:xfrm>
            <a:off x="5101283" y="1847481"/>
            <a:ext cx="14027468"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RNNではなくセルフアテンションという仕組みを導入</a:t>
            </a:r>
          </a:p>
        </p:txBody>
      </p:sp>
      <p:sp>
        <p:nvSpPr>
          <p:cNvPr id="1814" name="encoderブロック"/>
          <p:cNvSpPr txBox="1"/>
          <p:nvPr/>
        </p:nvSpPr>
        <p:spPr>
          <a:xfrm>
            <a:off x="4691018" y="2944670"/>
            <a:ext cx="4509530"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encoderブロック</a:t>
            </a:r>
          </a:p>
        </p:txBody>
      </p:sp>
      <p:sp>
        <p:nvSpPr>
          <p:cNvPr id="1815" name="decoderブロック"/>
          <p:cNvSpPr txBox="1"/>
          <p:nvPr/>
        </p:nvSpPr>
        <p:spPr>
          <a:xfrm>
            <a:off x="15199271" y="2944670"/>
            <a:ext cx="4527233"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decoderブロック</a:t>
            </a:r>
          </a:p>
        </p:txBody>
      </p:sp>
      <p:sp>
        <p:nvSpPr>
          <p:cNvPr id="1816" name="→"/>
          <p:cNvSpPr txBox="1"/>
          <p:nvPr/>
        </p:nvSpPr>
        <p:spPr>
          <a:xfrm>
            <a:off x="10223183" y="4662121"/>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17" name="→"/>
          <p:cNvSpPr txBox="1"/>
          <p:nvPr/>
        </p:nvSpPr>
        <p:spPr>
          <a:xfrm>
            <a:off x="10223183" y="6279213"/>
            <a:ext cx="4699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18" name="→"/>
          <p:cNvSpPr txBox="1"/>
          <p:nvPr/>
        </p:nvSpPr>
        <p:spPr>
          <a:xfrm>
            <a:off x="10223183" y="7896304"/>
            <a:ext cx="4699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19" name="→"/>
          <p:cNvSpPr txBox="1"/>
          <p:nvPr/>
        </p:nvSpPr>
        <p:spPr>
          <a:xfrm>
            <a:off x="10223183" y="9738273"/>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20" name="角丸四角形"/>
          <p:cNvSpPr/>
          <p:nvPr/>
        </p:nvSpPr>
        <p:spPr>
          <a:xfrm>
            <a:off x="10972909" y="6034532"/>
            <a:ext cx="2284217" cy="946561"/>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21" name="状態2"/>
          <p:cNvSpPr txBox="1"/>
          <p:nvPr/>
        </p:nvSpPr>
        <p:spPr>
          <a:xfrm>
            <a:off x="11403462" y="6215713"/>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状態2</a:t>
            </a:r>
          </a:p>
        </p:txBody>
      </p:sp>
      <p:sp>
        <p:nvSpPr>
          <p:cNvPr id="1822" name="角丸四角形"/>
          <p:cNvSpPr/>
          <p:nvPr/>
        </p:nvSpPr>
        <p:spPr>
          <a:xfrm>
            <a:off x="10972909" y="7651624"/>
            <a:ext cx="2284217" cy="946560"/>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23" name="状態3"/>
          <p:cNvSpPr txBox="1"/>
          <p:nvPr/>
        </p:nvSpPr>
        <p:spPr>
          <a:xfrm>
            <a:off x="11403462" y="7832804"/>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状態3</a:t>
            </a:r>
          </a:p>
        </p:txBody>
      </p:sp>
      <p:sp>
        <p:nvSpPr>
          <p:cNvPr id="1824" name="角丸四角形"/>
          <p:cNvSpPr/>
          <p:nvPr/>
        </p:nvSpPr>
        <p:spPr>
          <a:xfrm>
            <a:off x="10972909" y="9420569"/>
            <a:ext cx="2284217" cy="946560"/>
          </a:xfrm>
          <a:prstGeom prst="roundRect">
            <a:avLst>
              <a:gd name="adj" fmla="val 1392"/>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25" name="状態4"/>
          <p:cNvSpPr txBox="1"/>
          <p:nvPr/>
        </p:nvSpPr>
        <p:spPr>
          <a:xfrm>
            <a:off x="11403462" y="9601749"/>
            <a:ext cx="1423112"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pPr/>
            <a:r>
              <a:t>状態4</a:t>
            </a:r>
          </a:p>
        </p:txBody>
      </p:sp>
      <p:sp>
        <p:nvSpPr>
          <p:cNvPr id="1826" name="→"/>
          <p:cNvSpPr txBox="1"/>
          <p:nvPr/>
        </p:nvSpPr>
        <p:spPr>
          <a:xfrm>
            <a:off x="17886886" y="4532628"/>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27" name="→"/>
          <p:cNvSpPr txBox="1"/>
          <p:nvPr/>
        </p:nvSpPr>
        <p:spPr>
          <a:xfrm>
            <a:off x="17886886" y="6149720"/>
            <a:ext cx="4699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28" name="→"/>
          <p:cNvSpPr txBox="1"/>
          <p:nvPr/>
        </p:nvSpPr>
        <p:spPr>
          <a:xfrm>
            <a:off x="17886886" y="7766812"/>
            <a:ext cx="4699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29" name="→"/>
          <p:cNvSpPr txBox="1"/>
          <p:nvPr/>
        </p:nvSpPr>
        <p:spPr>
          <a:xfrm>
            <a:off x="17886886" y="9608781"/>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30" name="角丸四角形"/>
          <p:cNvSpPr/>
          <p:nvPr/>
        </p:nvSpPr>
        <p:spPr>
          <a:xfrm>
            <a:off x="14388276" y="4083291"/>
            <a:ext cx="3402793" cy="6516089"/>
          </a:xfrm>
          <a:prstGeom prst="roundRect">
            <a:avLst>
              <a:gd name="adj" fmla="val 15000"/>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31" name="線"/>
          <p:cNvSpPr/>
          <p:nvPr/>
        </p:nvSpPr>
        <p:spPr>
          <a:xfrm>
            <a:off x="13653130" y="4780829"/>
            <a:ext cx="4109882" cy="1"/>
          </a:xfrm>
          <a:prstGeom prst="line">
            <a:avLst/>
          </a:prstGeom>
          <a:ln w="25400">
            <a:solidFill>
              <a:srgbClr val="000000"/>
            </a:solidFill>
            <a:miter lim="400000"/>
          </a:ln>
        </p:spPr>
        <p:txBody>
          <a:bodyPr lIns="50800" tIns="50800" rIns="50800" bIns="50800" anchor="ctr"/>
          <a:lstStyle/>
          <a:p>
            <a:pPr/>
          </a:p>
        </p:txBody>
      </p:sp>
      <p:sp>
        <p:nvSpPr>
          <p:cNvPr id="1832" name="線"/>
          <p:cNvSpPr/>
          <p:nvPr/>
        </p:nvSpPr>
        <p:spPr>
          <a:xfrm flipH="1" rot="10800000">
            <a:off x="13655130" y="4792260"/>
            <a:ext cx="4129706" cy="17775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975" y="156"/>
                </a:lnTo>
                <a:lnTo>
                  <a:pt x="21600" y="21600"/>
                </a:lnTo>
              </a:path>
            </a:pathLst>
          </a:custGeom>
          <a:ln w="25400">
            <a:solidFill>
              <a:srgbClr val="000000"/>
            </a:solidFill>
            <a:miter lim="400000"/>
          </a:ln>
        </p:spPr>
        <p:txBody>
          <a:bodyPr lIns="50800" tIns="50800" rIns="50800" bIns="50800" anchor="ctr"/>
          <a:lstStyle/>
          <a:p>
            <a:pPr/>
          </a:p>
        </p:txBody>
      </p:sp>
      <p:sp>
        <p:nvSpPr>
          <p:cNvPr id="1833" name="線"/>
          <p:cNvSpPr/>
          <p:nvPr/>
        </p:nvSpPr>
        <p:spPr>
          <a:xfrm flipH="1" rot="10800000">
            <a:off x="13693406" y="4777518"/>
            <a:ext cx="4113608" cy="33674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133" y="58"/>
                </a:lnTo>
                <a:lnTo>
                  <a:pt x="21600" y="21600"/>
                </a:lnTo>
              </a:path>
            </a:pathLst>
          </a:custGeom>
          <a:ln w="25400">
            <a:solidFill>
              <a:srgbClr val="000000"/>
            </a:solidFill>
            <a:miter lim="400000"/>
          </a:ln>
        </p:spPr>
        <p:txBody>
          <a:bodyPr lIns="50800" tIns="50800" rIns="50800" bIns="50800" anchor="ctr"/>
          <a:lstStyle/>
          <a:p>
            <a:pPr/>
          </a:p>
        </p:txBody>
      </p:sp>
      <p:sp>
        <p:nvSpPr>
          <p:cNvPr id="1834" name="attention"/>
          <p:cNvSpPr txBox="1"/>
          <p:nvPr/>
        </p:nvSpPr>
        <p:spPr>
          <a:xfrm>
            <a:off x="14733598" y="9822119"/>
            <a:ext cx="2644903"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attention</a:t>
            </a:r>
          </a:p>
        </p:txBody>
      </p:sp>
      <p:sp>
        <p:nvSpPr>
          <p:cNvPr id="1835" name="四角形"/>
          <p:cNvSpPr/>
          <p:nvPr/>
        </p:nvSpPr>
        <p:spPr>
          <a:xfrm>
            <a:off x="3786769" y="3646018"/>
            <a:ext cx="6318028" cy="7170850"/>
          </a:xfrm>
          <a:prstGeom prst="rect">
            <a:avLst/>
          </a:prstGeom>
          <a:solidFill>
            <a:schemeClr val="accent1">
              <a:lumOff val="1684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36" name="角丸四角形"/>
          <p:cNvSpPr/>
          <p:nvPr/>
        </p:nvSpPr>
        <p:spPr>
          <a:xfrm>
            <a:off x="8205954" y="4307549"/>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37" name="FFNN"/>
          <p:cNvSpPr txBox="1"/>
          <p:nvPr/>
        </p:nvSpPr>
        <p:spPr>
          <a:xfrm>
            <a:off x="8405821" y="4544217"/>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838" name="角丸四角形"/>
          <p:cNvSpPr/>
          <p:nvPr/>
        </p:nvSpPr>
        <p:spPr>
          <a:xfrm>
            <a:off x="8205954" y="5924641"/>
            <a:ext cx="1630366" cy="946560"/>
          </a:xfrm>
          <a:prstGeom prst="roundRect">
            <a:avLst>
              <a:gd name="adj" fmla="val 20126"/>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39" name="FFNN"/>
          <p:cNvSpPr txBox="1"/>
          <p:nvPr/>
        </p:nvSpPr>
        <p:spPr>
          <a:xfrm>
            <a:off x="8405821" y="6161308"/>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840" name="角丸四角形"/>
          <p:cNvSpPr/>
          <p:nvPr/>
        </p:nvSpPr>
        <p:spPr>
          <a:xfrm>
            <a:off x="8205954" y="7541731"/>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41" name="FFNN"/>
          <p:cNvSpPr txBox="1"/>
          <p:nvPr/>
        </p:nvSpPr>
        <p:spPr>
          <a:xfrm>
            <a:off x="8340619" y="7769024"/>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842" name="角丸四角形"/>
          <p:cNvSpPr/>
          <p:nvPr/>
        </p:nvSpPr>
        <p:spPr>
          <a:xfrm>
            <a:off x="8205954" y="9310676"/>
            <a:ext cx="1630366" cy="946561"/>
          </a:xfrm>
          <a:prstGeom prst="roundRect">
            <a:avLst>
              <a:gd name="adj" fmla="val 20126"/>
            </a:avLst>
          </a:prstGeom>
          <a:solidFill>
            <a:schemeClr val="accent4">
              <a:hueOff val="-1081314"/>
              <a:satOff val="4338"/>
              <a:lumOff val="-8931"/>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43" name="FFNN"/>
          <p:cNvSpPr txBox="1"/>
          <p:nvPr/>
        </p:nvSpPr>
        <p:spPr>
          <a:xfrm>
            <a:off x="8405821" y="9542656"/>
            <a:ext cx="123063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FFNN</a:t>
            </a:r>
          </a:p>
        </p:txBody>
      </p:sp>
      <p:sp>
        <p:nvSpPr>
          <p:cNvPr id="1844" name="→"/>
          <p:cNvSpPr txBox="1"/>
          <p:nvPr/>
        </p:nvSpPr>
        <p:spPr>
          <a:xfrm>
            <a:off x="7568067" y="4544217"/>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45" name="→"/>
          <p:cNvSpPr txBox="1"/>
          <p:nvPr/>
        </p:nvSpPr>
        <p:spPr>
          <a:xfrm>
            <a:off x="7568067" y="6161308"/>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46" name="→"/>
          <p:cNvSpPr txBox="1"/>
          <p:nvPr/>
        </p:nvSpPr>
        <p:spPr>
          <a:xfrm>
            <a:off x="7568067" y="7778399"/>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47" name="→"/>
          <p:cNvSpPr txBox="1"/>
          <p:nvPr/>
        </p:nvSpPr>
        <p:spPr>
          <a:xfrm>
            <a:off x="7568067" y="9620369"/>
            <a:ext cx="469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t>
            </a:r>
          </a:p>
        </p:txBody>
      </p:sp>
      <p:sp>
        <p:nvSpPr>
          <p:cNvPr id="1848" name="角丸四角形"/>
          <p:cNvSpPr/>
          <p:nvPr/>
        </p:nvSpPr>
        <p:spPr>
          <a:xfrm>
            <a:off x="4069457" y="4094879"/>
            <a:ext cx="3402793" cy="6516089"/>
          </a:xfrm>
          <a:prstGeom prst="roundRect">
            <a:avLst>
              <a:gd name="adj" fmla="val 15000"/>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49" name="線"/>
          <p:cNvSpPr/>
          <p:nvPr/>
        </p:nvSpPr>
        <p:spPr>
          <a:xfrm>
            <a:off x="3285949" y="4875726"/>
            <a:ext cx="4189946" cy="1488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
                </a:moveTo>
                <a:lnTo>
                  <a:pt x="5737" y="0"/>
                </a:lnTo>
                <a:lnTo>
                  <a:pt x="21600" y="21600"/>
                </a:lnTo>
              </a:path>
            </a:pathLst>
          </a:custGeom>
          <a:ln w="25400">
            <a:solidFill>
              <a:srgbClr val="000000"/>
            </a:solidFill>
            <a:miter lim="400000"/>
          </a:ln>
        </p:spPr>
        <p:txBody>
          <a:bodyPr lIns="50800" tIns="50800" rIns="50800" bIns="50800" anchor="ctr"/>
          <a:lstStyle/>
          <a:p>
            <a:pPr/>
          </a:p>
        </p:txBody>
      </p:sp>
      <p:sp>
        <p:nvSpPr>
          <p:cNvPr id="1850" name="線"/>
          <p:cNvSpPr/>
          <p:nvPr/>
        </p:nvSpPr>
        <p:spPr>
          <a:xfrm>
            <a:off x="3354112" y="6383830"/>
            <a:ext cx="4109881" cy="1"/>
          </a:xfrm>
          <a:prstGeom prst="line">
            <a:avLst/>
          </a:prstGeom>
          <a:ln w="25400">
            <a:solidFill>
              <a:srgbClr val="000000"/>
            </a:solidFill>
            <a:miter lim="400000"/>
          </a:ln>
        </p:spPr>
        <p:txBody>
          <a:bodyPr lIns="50800" tIns="50800" rIns="50800" bIns="50800" anchor="ctr"/>
          <a:lstStyle/>
          <a:p>
            <a:pPr/>
          </a:p>
        </p:txBody>
      </p:sp>
      <p:sp>
        <p:nvSpPr>
          <p:cNvPr id="1851" name="線"/>
          <p:cNvSpPr/>
          <p:nvPr/>
        </p:nvSpPr>
        <p:spPr>
          <a:xfrm flipH="1" rot="10800000">
            <a:off x="3356288" y="6394363"/>
            <a:ext cx="4129706" cy="1695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975" y="164"/>
                </a:lnTo>
                <a:lnTo>
                  <a:pt x="21600" y="21600"/>
                </a:lnTo>
              </a:path>
            </a:pathLst>
          </a:custGeom>
          <a:ln w="25400">
            <a:solidFill>
              <a:srgbClr val="000000"/>
            </a:solidFill>
            <a:miter lim="400000"/>
          </a:ln>
        </p:spPr>
        <p:txBody>
          <a:bodyPr lIns="50800" tIns="50800" rIns="50800" bIns="50800" anchor="ctr"/>
          <a:lstStyle/>
          <a:p>
            <a:pPr/>
          </a:p>
        </p:txBody>
      </p:sp>
      <p:sp>
        <p:nvSpPr>
          <p:cNvPr id="1852" name="線"/>
          <p:cNvSpPr/>
          <p:nvPr/>
        </p:nvSpPr>
        <p:spPr>
          <a:xfrm flipH="1" rot="10800000">
            <a:off x="3315754" y="6405505"/>
            <a:ext cx="4137506" cy="3498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964" y="79"/>
                </a:lnTo>
                <a:lnTo>
                  <a:pt x="21600" y="21600"/>
                </a:lnTo>
              </a:path>
            </a:pathLst>
          </a:custGeom>
          <a:ln w="25400">
            <a:solidFill>
              <a:srgbClr val="000000"/>
            </a:solidFill>
            <a:miter lim="400000"/>
          </a:ln>
        </p:spPr>
        <p:txBody>
          <a:bodyPr lIns="50800" tIns="50800" rIns="50800" bIns="50800" anchor="ctr"/>
          <a:lstStyle/>
          <a:p>
            <a:pPr/>
          </a:p>
        </p:txBody>
      </p:sp>
      <p:sp>
        <p:nvSpPr>
          <p:cNvPr id="1853" name="attention"/>
          <p:cNvSpPr txBox="1"/>
          <p:nvPr/>
        </p:nvSpPr>
        <p:spPr>
          <a:xfrm>
            <a:off x="4414779" y="9833707"/>
            <a:ext cx="2644903"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attention</a:t>
            </a:r>
          </a:p>
        </p:txBody>
      </p:sp>
      <p:sp>
        <p:nvSpPr>
          <p:cNvPr id="1854" name="線"/>
          <p:cNvSpPr/>
          <p:nvPr/>
        </p:nvSpPr>
        <p:spPr>
          <a:xfrm flipH="1" rot="10800000">
            <a:off x="13614145" y="4810955"/>
            <a:ext cx="4183807" cy="5092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030" y="38"/>
                </a:lnTo>
                <a:lnTo>
                  <a:pt x="21600" y="21600"/>
                </a:lnTo>
              </a:path>
            </a:pathLst>
          </a:custGeom>
          <a:ln w="25400">
            <a:solidFill>
              <a:srgbClr val="000000"/>
            </a:solidFill>
            <a:miter lim="400000"/>
          </a:ln>
        </p:spPr>
        <p:txBody>
          <a:bodyPr lIns="50800" tIns="50800" rIns="50800" bIns="50800" anchor="ctr"/>
          <a:lstStyle/>
          <a:p>
            <a:pPr/>
          </a:p>
        </p:txBody>
      </p:sp>
      <p:sp>
        <p:nvSpPr>
          <p:cNvPr id="1855" name="FFNN : 順伝播型ニューラルネットワーク(Feed forward Neural network)"/>
          <p:cNvSpPr txBox="1"/>
          <p:nvPr/>
        </p:nvSpPr>
        <p:spPr>
          <a:xfrm>
            <a:off x="11476278" y="10982243"/>
            <a:ext cx="1274876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FFNN : 順伝播型ニューラルネットワーク(Feed forward Neural network)</a:t>
            </a:r>
          </a:p>
        </p:txBody>
      </p:sp>
      <p:sp>
        <p:nvSpPr>
          <p:cNvPr id="1856" name="→ ChatGPTのT"/>
          <p:cNvSpPr txBox="1"/>
          <p:nvPr/>
        </p:nvSpPr>
        <p:spPr>
          <a:xfrm>
            <a:off x="15246543" y="390519"/>
            <a:ext cx="5750587" cy="831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solidFill>
                  <a:srgbClr val="FFFFFF"/>
                </a:solidFill>
              </a:defRPr>
            </a:lvl1pPr>
          </a:lstStyle>
          <a:p>
            <a:pPr/>
            <a:r>
              <a:t>→ ChatGPTのT</a:t>
            </a:r>
          </a:p>
        </p:txBody>
      </p:sp>
      <p:sp>
        <p:nvSpPr>
          <p:cNvPr id="1857" name="ChatGPT"/>
          <p:cNvSpPr txBox="1"/>
          <p:nvPr/>
        </p:nvSpPr>
        <p:spPr>
          <a:xfrm>
            <a:off x="1221515" y="4649421"/>
            <a:ext cx="192176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858" name="is"/>
          <p:cNvSpPr txBox="1"/>
          <p:nvPr/>
        </p:nvSpPr>
        <p:spPr>
          <a:xfrm>
            <a:off x="2585896" y="6156620"/>
            <a:ext cx="44348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is</a:t>
            </a:r>
          </a:p>
        </p:txBody>
      </p:sp>
      <p:sp>
        <p:nvSpPr>
          <p:cNvPr id="1859" name="→ChatGPT"/>
          <p:cNvSpPr txBox="1"/>
          <p:nvPr/>
        </p:nvSpPr>
        <p:spPr>
          <a:xfrm>
            <a:off x="20729837" y="4563179"/>
            <a:ext cx="230276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→ChatGPT</a:t>
            </a:r>
          </a:p>
        </p:txBody>
      </p:sp>
      <p:sp>
        <p:nvSpPr>
          <p:cNvPr id="1860" name="→は"/>
          <p:cNvSpPr txBox="1"/>
          <p:nvPr/>
        </p:nvSpPr>
        <p:spPr>
          <a:xfrm>
            <a:off x="20729837" y="6168855"/>
            <a:ext cx="876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→は</a:t>
            </a:r>
          </a:p>
        </p:txBody>
      </p:sp>
      <p:sp>
        <p:nvSpPr>
          <p:cNvPr id="1861" name="→すごい"/>
          <p:cNvSpPr txBox="1"/>
          <p:nvPr/>
        </p:nvSpPr>
        <p:spPr>
          <a:xfrm>
            <a:off x="20729837" y="7774531"/>
            <a:ext cx="1638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→すごい</a:t>
            </a:r>
          </a:p>
        </p:txBody>
      </p:sp>
      <p:sp>
        <p:nvSpPr>
          <p:cNvPr id="1862" name="→!"/>
          <p:cNvSpPr txBox="1"/>
          <p:nvPr/>
        </p:nvSpPr>
        <p:spPr>
          <a:xfrm>
            <a:off x="20729838" y="9531068"/>
            <a:ext cx="62446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863" name="各状態1~4はRNNによる隠れ状態ではなく、…"/>
          <p:cNvSpPr txBox="1"/>
          <p:nvPr/>
        </p:nvSpPr>
        <p:spPr>
          <a:xfrm>
            <a:off x="2947170" y="11912778"/>
            <a:ext cx="10731501"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各状態1~4はRNNによる隠れ状態ではなく、</a:t>
            </a:r>
          </a:p>
          <a:p>
            <a:pPr>
              <a:defRPr sz="3800"/>
            </a:pPr>
            <a:r>
              <a:t>全ての</a:t>
            </a:r>
            <a:r>
              <a:rPr>
                <a:solidFill>
                  <a:schemeClr val="accent5">
                    <a:hueOff val="-82419"/>
                    <a:satOff val="-9513"/>
                    <a:lumOff val="-16343"/>
                  </a:schemeClr>
                </a:solidFill>
              </a:rPr>
              <a:t>入力単語同士</a:t>
            </a:r>
            <a:r>
              <a:t>の関連度を評価した隠れ状態</a:t>
            </a:r>
          </a:p>
        </p:txBody>
      </p:sp>
      <p:sp>
        <p:nvSpPr>
          <p:cNvPr id="1864" name="これまでより遥かに高速化して…"/>
          <p:cNvSpPr txBox="1"/>
          <p:nvPr/>
        </p:nvSpPr>
        <p:spPr>
          <a:xfrm>
            <a:off x="15331149" y="11817528"/>
            <a:ext cx="7887209"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400"/>
            </a:pPr>
            <a:r>
              <a:t>これまでより遥かに高速化して</a:t>
            </a:r>
          </a:p>
          <a:p>
            <a:pPr>
              <a:defRPr sz="4400"/>
            </a:pPr>
            <a:r>
              <a:t>ブレイクスルーとなった</a:t>
            </a:r>
          </a:p>
        </p:txBody>
      </p:sp>
      <p:sp>
        <p:nvSpPr>
          <p:cNvPr id="1865" name="スライド番号"/>
          <p:cNvSpPr txBox="1"/>
          <p:nvPr>
            <p:ph type="sldNum" sz="quarter" idx="2"/>
          </p:nvPr>
        </p:nvSpPr>
        <p:spPr>
          <a:xfrm>
            <a:off x="23264741" y="12972811"/>
            <a:ext cx="453238"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66" name="機械学習エンジニアのためのTransformers/O’REILLY より図を改変"/>
          <p:cNvSpPr txBox="1"/>
          <p:nvPr/>
        </p:nvSpPr>
        <p:spPr>
          <a:xfrm>
            <a:off x="81347" y="10915598"/>
            <a:ext cx="691728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000"/>
              </a:spcBef>
              <a:defRPr sz="1800">
                <a:solidFill>
                  <a:srgbClr val="222222"/>
                </a:solidFill>
                <a:latin typeface="Helvetica"/>
                <a:ea typeface="Helvetica"/>
                <a:cs typeface="Helvetica"/>
                <a:sym typeface="Helvetica"/>
              </a:defRPr>
            </a:lvl1pPr>
          </a:lstStyle>
          <a:p>
            <a:pPr/>
            <a:r>
              <a:t>機械学習エンジニアのためのTransformers/O’REILLY より図を改変</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8"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69" name="GPTの登場"/>
          <p:cNvSpPr txBox="1"/>
          <p:nvPr/>
        </p:nvSpPr>
        <p:spPr>
          <a:xfrm>
            <a:off x="10535950" y="403219"/>
            <a:ext cx="375348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GPTの登場</a:t>
            </a:r>
          </a:p>
        </p:txBody>
      </p:sp>
      <p:sp>
        <p:nvSpPr>
          <p:cNvPr id="1870" name="Generative Pretrained Transformer"/>
          <p:cNvSpPr txBox="1"/>
          <p:nvPr/>
        </p:nvSpPr>
        <p:spPr>
          <a:xfrm>
            <a:off x="3758322" y="10306145"/>
            <a:ext cx="15291398" cy="908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300"/>
            </a:lvl1pPr>
          </a:lstStyle>
          <a:p>
            <a:pPr/>
            <a:r>
              <a:t>Generative Pretrained Transformer</a:t>
            </a:r>
          </a:p>
        </p:txBody>
      </p:sp>
      <p:sp>
        <p:nvSpPr>
          <p:cNvPr id="1871" name="GPTの概要"/>
          <p:cNvSpPr txBox="1"/>
          <p:nvPr/>
        </p:nvSpPr>
        <p:spPr>
          <a:xfrm>
            <a:off x="1512845" y="565144"/>
            <a:ext cx="20440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GPTの概要</a:t>
            </a:r>
          </a:p>
        </p:txBody>
      </p:sp>
      <p:sp>
        <p:nvSpPr>
          <p:cNvPr id="1872" name="2018年、Transformerの１種類としてGPTが登場"/>
          <p:cNvSpPr txBox="1"/>
          <p:nvPr/>
        </p:nvSpPr>
        <p:spPr>
          <a:xfrm>
            <a:off x="4896558" y="2209561"/>
            <a:ext cx="13714287"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2018年、Transformerの１種類としてGPTが登場</a:t>
            </a:r>
          </a:p>
        </p:txBody>
      </p:sp>
      <p:sp>
        <p:nvSpPr>
          <p:cNvPr id="1873" name="GPT (Generative Pretrained Transformer)…"/>
          <p:cNvSpPr txBox="1"/>
          <p:nvPr/>
        </p:nvSpPr>
        <p:spPr>
          <a:xfrm>
            <a:off x="2478155" y="3489434"/>
            <a:ext cx="14467333" cy="254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rPr>
                <a:solidFill>
                  <a:schemeClr val="accent5">
                    <a:hueOff val="-82419"/>
                    <a:satOff val="-9513"/>
                    <a:lumOff val="-16343"/>
                  </a:schemeClr>
                </a:solidFill>
              </a:rPr>
              <a:t>GPT </a:t>
            </a:r>
            <a:r>
              <a:t>(</a:t>
            </a:r>
            <a:r>
              <a:rPr>
                <a:solidFill>
                  <a:schemeClr val="accent5">
                    <a:hueOff val="-82419"/>
                    <a:satOff val="-9513"/>
                    <a:lumOff val="-16343"/>
                  </a:schemeClr>
                </a:solidFill>
              </a:rPr>
              <a:t>G</a:t>
            </a:r>
            <a:r>
              <a:t>enerative </a:t>
            </a:r>
            <a:r>
              <a:rPr>
                <a:solidFill>
                  <a:schemeClr val="accent5">
                    <a:hueOff val="-82419"/>
                    <a:satOff val="-9513"/>
                    <a:lumOff val="-16343"/>
                  </a:schemeClr>
                </a:solidFill>
              </a:rPr>
              <a:t>P</a:t>
            </a:r>
            <a:r>
              <a:t>retrained </a:t>
            </a:r>
            <a:r>
              <a:rPr>
                <a:solidFill>
                  <a:schemeClr val="accent5">
                    <a:hueOff val="-82419"/>
                    <a:satOff val="-9513"/>
                    <a:lumOff val="-16343"/>
                  </a:schemeClr>
                </a:solidFill>
              </a:rPr>
              <a:t>T</a:t>
            </a:r>
            <a:r>
              <a:t>ransformer)</a:t>
            </a:r>
          </a:p>
          <a:p>
            <a:pPr algn="l">
              <a:defRPr sz="4800"/>
            </a:pPr>
            <a:r>
              <a:t>： </a:t>
            </a:r>
            <a:r>
              <a:rPr>
                <a:solidFill>
                  <a:schemeClr val="accent1">
                    <a:lumOff val="-13575"/>
                  </a:schemeClr>
                </a:solidFill>
              </a:rPr>
              <a:t>Transformerのデコーダー部分</a:t>
            </a:r>
            <a:r>
              <a:t>のみを使用</a:t>
            </a:r>
          </a:p>
          <a:p>
            <a:pPr algn="l">
              <a:defRPr sz="4800"/>
            </a:pPr>
            <a:r>
              <a:t>　 GPT, GPT2, GPT3, GPT3.5, GPT4などと進化</a:t>
            </a:r>
          </a:p>
        </p:txBody>
      </p:sp>
      <p:sp>
        <p:nvSpPr>
          <p:cNvPr id="1874" name="生成"/>
          <p:cNvSpPr txBox="1"/>
          <p:nvPr/>
        </p:nvSpPr>
        <p:spPr>
          <a:xfrm>
            <a:off x="5387625" y="9352511"/>
            <a:ext cx="1714501" cy="908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300">
                <a:solidFill>
                  <a:schemeClr val="accent5">
                    <a:hueOff val="-82419"/>
                    <a:satOff val="-9513"/>
                    <a:lumOff val="-16343"/>
                  </a:schemeClr>
                </a:solidFill>
              </a:defRPr>
            </a:lvl1pPr>
          </a:lstStyle>
          <a:p>
            <a:pPr/>
            <a:r>
              <a:t>生成</a:t>
            </a:r>
          </a:p>
        </p:txBody>
      </p:sp>
      <p:sp>
        <p:nvSpPr>
          <p:cNvPr id="1875" name="?"/>
          <p:cNvSpPr txBox="1"/>
          <p:nvPr/>
        </p:nvSpPr>
        <p:spPr>
          <a:xfrm>
            <a:off x="10661741" y="9352511"/>
            <a:ext cx="607963" cy="908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300">
                <a:solidFill>
                  <a:schemeClr val="accent5">
                    <a:hueOff val="-82419"/>
                    <a:satOff val="-9513"/>
                    <a:lumOff val="-16343"/>
                  </a:schemeClr>
                </a:solidFill>
              </a:defRPr>
            </a:lvl1pPr>
          </a:lstStyle>
          <a:p>
            <a:pPr/>
            <a:r>
              <a:t>?</a:t>
            </a:r>
          </a:p>
        </p:txBody>
      </p:sp>
      <p:sp>
        <p:nvSpPr>
          <p:cNvPr id="1876" name="ChatGPTはGPT3.5とGPT4が動いている"/>
          <p:cNvSpPr txBox="1"/>
          <p:nvPr/>
        </p:nvSpPr>
        <p:spPr>
          <a:xfrm>
            <a:off x="5485205" y="7023845"/>
            <a:ext cx="11281411"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ChatGPTはGPT3.5とGPT4が動いている</a:t>
            </a:r>
          </a:p>
        </p:txBody>
      </p:sp>
      <p:sp>
        <p:nvSpPr>
          <p:cNvPr id="1877" name="スライド番号"/>
          <p:cNvSpPr txBox="1"/>
          <p:nvPr>
            <p:ph type="sldNum" sz="quarter" idx="2"/>
          </p:nvPr>
        </p:nvSpPr>
        <p:spPr>
          <a:xfrm>
            <a:off x="23183598" y="13053953"/>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9" name="角丸四角形"/>
          <p:cNvSpPr/>
          <p:nvPr/>
        </p:nvSpPr>
        <p:spPr>
          <a:xfrm>
            <a:off x="12978851" y="4017460"/>
            <a:ext cx="10490214" cy="7446653"/>
          </a:xfrm>
          <a:prstGeom prst="roundRect">
            <a:avLst>
              <a:gd name="adj" fmla="val 7780"/>
            </a:avLst>
          </a:prstGeom>
          <a:solidFill>
            <a:srgbClr val="D5D5D5"/>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80" name="角丸四角形"/>
          <p:cNvSpPr/>
          <p:nvPr/>
        </p:nvSpPr>
        <p:spPr>
          <a:xfrm>
            <a:off x="19234402" y="6150638"/>
            <a:ext cx="3346144" cy="2654333"/>
          </a:xfrm>
          <a:prstGeom prst="roundRect">
            <a:avLst>
              <a:gd name="adj" fmla="val 7177"/>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81" name="角丸四角形"/>
          <p:cNvSpPr/>
          <p:nvPr/>
        </p:nvSpPr>
        <p:spPr>
          <a:xfrm>
            <a:off x="19496289" y="6275258"/>
            <a:ext cx="2800961" cy="805946"/>
          </a:xfrm>
          <a:prstGeom prst="roundRect">
            <a:avLst>
              <a:gd name="adj" fmla="val 19786"/>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82" name="角丸四角形"/>
          <p:cNvSpPr/>
          <p:nvPr/>
        </p:nvSpPr>
        <p:spPr>
          <a:xfrm>
            <a:off x="13733564" y="7903643"/>
            <a:ext cx="3346144" cy="891215"/>
          </a:xfrm>
          <a:prstGeom prst="roundRect">
            <a:avLst>
              <a:gd name="adj" fmla="val 21375"/>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83" name="角丸四角形"/>
          <p:cNvSpPr/>
          <p:nvPr/>
        </p:nvSpPr>
        <p:spPr>
          <a:xfrm>
            <a:off x="1211310" y="4004760"/>
            <a:ext cx="10176149" cy="7446653"/>
          </a:xfrm>
          <a:prstGeom prst="roundRect">
            <a:avLst>
              <a:gd name="adj" fmla="val 7780"/>
            </a:avLst>
          </a:prstGeom>
          <a:solidFill>
            <a:srgbClr val="D5D5D5"/>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84" name="角丸四角形"/>
          <p:cNvSpPr/>
          <p:nvPr/>
        </p:nvSpPr>
        <p:spPr>
          <a:xfrm>
            <a:off x="2486724" y="4338108"/>
            <a:ext cx="3346144" cy="981079"/>
          </a:xfrm>
          <a:prstGeom prst="roundRect">
            <a:avLst>
              <a:gd name="adj" fmla="val 19417"/>
            </a:avLst>
          </a:prstGeom>
          <a:solidFill>
            <a:schemeClr val="accent6">
              <a:hueOff val="-146070"/>
              <a:satOff val="-10048"/>
              <a:lumOff val="-30626"/>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85"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86" name="転移学習(ファインチューニング)"/>
          <p:cNvSpPr txBox="1"/>
          <p:nvPr/>
        </p:nvSpPr>
        <p:spPr>
          <a:xfrm>
            <a:off x="7192928" y="403219"/>
            <a:ext cx="1043952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転移学習(ファインチューニング)</a:t>
            </a:r>
          </a:p>
        </p:txBody>
      </p:sp>
      <p:sp>
        <p:nvSpPr>
          <p:cNvPr id="1887" name="先に大規模なデータセットでモデルを学習させる(事前学習)…"/>
          <p:cNvSpPr txBox="1"/>
          <p:nvPr/>
        </p:nvSpPr>
        <p:spPr>
          <a:xfrm>
            <a:off x="1553379" y="2221439"/>
            <a:ext cx="21718627"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先に大規模なデータセットでモデルを学習させる(事前学習)</a:t>
            </a:r>
          </a:p>
          <a:p>
            <a:pPr algn="l">
              <a:defRPr sz="4400"/>
            </a:pPr>
            <a:r>
              <a:t>その学習済みのモデルを使って目的のタスクで再度学習させる(ファインチューニング)</a:t>
            </a:r>
          </a:p>
        </p:txBody>
      </p:sp>
      <p:sp>
        <p:nvSpPr>
          <p:cNvPr id="1888" name="GPTの概要"/>
          <p:cNvSpPr txBox="1"/>
          <p:nvPr/>
        </p:nvSpPr>
        <p:spPr>
          <a:xfrm>
            <a:off x="1512845" y="565144"/>
            <a:ext cx="20440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GPTの概要</a:t>
            </a:r>
          </a:p>
        </p:txBody>
      </p:sp>
      <p:sp>
        <p:nvSpPr>
          <p:cNvPr id="1889" name="転移学習は同じ量のゼロから学習した教師あり学習よりも高い性能になることが知られている。…"/>
          <p:cNvSpPr txBox="1"/>
          <p:nvPr/>
        </p:nvSpPr>
        <p:spPr>
          <a:xfrm>
            <a:off x="950213" y="11939796"/>
            <a:ext cx="22483573" cy="1416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100"/>
            </a:pPr>
            <a:r>
              <a:t>転移学習は同じ量のゼロから学習した教師あり学習よりも高い性能になることが知られている。</a:t>
            </a:r>
          </a:p>
          <a:p>
            <a:pPr algn="l">
              <a:defRPr sz="4100"/>
            </a:pPr>
            <a:r>
              <a:t>画像処理の分野で頻繁に使用されていたが、自然言語処理では出来ていなかった。</a:t>
            </a:r>
          </a:p>
        </p:txBody>
      </p:sp>
      <p:sp>
        <p:nvSpPr>
          <p:cNvPr id="1890" name="データセットA"/>
          <p:cNvSpPr txBox="1"/>
          <p:nvPr/>
        </p:nvSpPr>
        <p:spPr>
          <a:xfrm>
            <a:off x="2805722" y="4587347"/>
            <a:ext cx="270814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データセットA</a:t>
            </a:r>
          </a:p>
        </p:txBody>
      </p:sp>
      <p:sp>
        <p:nvSpPr>
          <p:cNvPr id="1891" name="角丸四角形"/>
          <p:cNvSpPr/>
          <p:nvPr/>
        </p:nvSpPr>
        <p:spPr>
          <a:xfrm>
            <a:off x="2486724" y="6150638"/>
            <a:ext cx="3346144" cy="2654333"/>
          </a:xfrm>
          <a:prstGeom prst="roundRect">
            <a:avLst>
              <a:gd name="adj" fmla="val 7177"/>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92" name="角丸四角形"/>
          <p:cNvSpPr/>
          <p:nvPr/>
        </p:nvSpPr>
        <p:spPr>
          <a:xfrm>
            <a:off x="2486724" y="9636423"/>
            <a:ext cx="3346144" cy="981078"/>
          </a:xfrm>
          <a:prstGeom prst="roundRect">
            <a:avLst>
              <a:gd name="adj" fmla="val 19417"/>
            </a:avLst>
          </a:prstGeom>
          <a:solidFill>
            <a:schemeClr val="accent6"/>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93" name="予測A"/>
          <p:cNvSpPr txBox="1"/>
          <p:nvPr/>
        </p:nvSpPr>
        <p:spPr>
          <a:xfrm>
            <a:off x="3567722" y="9885661"/>
            <a:ext cx="118414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予測A</a:t>
            </a:r>
          </a:p>
        </p:txBody>
      </p:sp>
      <p:sp>
        <p:nvSpPr>
          <p:cNvPr id="1894" name="モデルA"/>
          <p:cNvSpPr txBox="1"/>
          <p:nvPr/>
        </p:nvSpPr>
        <p:spPr>
          <a:xfrm>
            <a:off x="3374047" y="7223804"/>
            <a:ext cx="1571499" cy="508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モデルA</a:t>
            </a:r>
          </a:p>
        </p:txBody>
      </p:sp>
      <p:sp>
        <p:nvSpPr>
          <p:cNvPr id="1895" name="矢印"/>
          <p:cNvSpPr/>
          <p:nvPr/>
        </p:nvSpPr>
        <p:spPr>
          <a:xfrm rot="5400000">
            <a:off x="3801894" y="5344175"/>
            <a:ext cx="715804" cy="806451"/>
          </a:xfrm>
          <a:prstGeom prst="rightArrow">
            <a:avLst>
              <a:gd name="adj1" fmla="val 35622"/>
              <a:gd name="adj2" fmla="val 63295"/>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96" name="矢印"/>
          <p:cNvSpPr/>
          <p:nvPr/>
        </p:nvSpPr>
        <p:spPr>
          <a:xfrm rot="5400000">
            <a:off x="3801894" y="8817471"/>
            <a:ext cx="715804" cy="806451"/>
          </a:xfrm>
          <a:prstGeom prst="rightArrow">
            <a:avLst>
              <a:gd name="adj1" fmla="val 35622"/>
              <a:gd name="adj2" fmla="val 63295"/>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97" name="角丸四角形"/>
          <p:cNvSpPr/>
          <p:nvPr/>
        </p:nvSpPr>
        <p:spPr>
          <a:xfrm>
            <a:off x="6692162" y="4338108"/>
            <a:ext cx="3346144" cy="981079"/>
          </a:xfrm>
          <a:prstGeom prst="roundRect">
            <a:avLst>
              <a:gd name="adj" fmla="val 19417"/>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98" name="データセットB"/>
          <p:cNvSpPr txBox="1"/>
          <p:nvPr/>
        </p:nvSpPr>
        <p:spPr>
          <a:xfrm>
            <a:off x="7021446" y="4587347"/>
            <a:ext cx="268757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データセットB</a:t>
            </a:r>
          </a:p>
        </p:txBody>
      </p:sp>
      <p:sp>
        <p:nvSpPr>
          <p:cNvPr id="1899" name="角丸四角形"/>
          <p:cNvSpPr/>
          <p:nvPr/>
        </p:nvSpPr>
        <p:spPr>
          <a:xfrm>
            <a:off x="6692162" y="6150638"/>
            <a:ext cx="3346144" cy="2654333"/>
          </a:xfrm>
          <a:prstGeom prst="roundRect">
            <a:avLst>
              <a:gd name="adj" fmla="val 7177"/>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00" name="角丸四角形"/>
          <p:cNvSpPr/>
          <p:nvPr/>
        </p:nvSpPr>
        <p:spPr>
          <a:xfrm>
            <a:off x="6692162" y="9636423"/>
            <a:ext cx="3346144" cy="981078"/>
          </a:xfrm>
          <a:prstGeom prst="roundRect">
            <a:avLst>
              <a:gd name="adj" fmla="val 19417"/>
            </a:avLst>
          </a:prstGeom>
          <a:solidFill>
            <a:schemeClr val="accent3"/>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01" name="予測B"/>
          <p:cNvSpPr txBox="1"/>
          <p:nvPr/>
        </p:nvSpPr>
        <p:spPr>
          <a:xfrm>
            <a:off x="7783446" y="9885661"/>
            <a:ext cx="116357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予測B</a:t>
            </a:r>
          </a:p>
        </p:txBody>
      </p:sp>
      <p:sp>
        <p:nvSpPr>
          <p:cNvPr id="1902" name="モデルB"/>
          <p:cNvSpPr txBox="1"/>
          <p:nvPr/>
        </p:nvSpPr>
        <p:spPr>
          <a:xfrm>
            <a:off x="7589771" y="7223804"/>
            <a:ext cx="1550925" cy="508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モデルB</a:t>
            </a:r>
          </a:p>
        </p:txBody>
      </p:sp>
      <p:sp>
        <p:nvSpPr>
          <p:cNvPr id="1903" name="矢印"/>
          <p:cNvSpPr/>
          <p:nvPr/>
        </p:nvSpPr>
        <p:spPr>
          <a:xfrm rot="5400000">
            <a:off x="8007332" y="5344175"/>
            <a:ext cx="715804" cy="806451"/>
          </a:xfrm>
          <a:prstGeom prst="rightArrow">
            <a:avLst>
              <a:gd name="adj1" fmla="val 35622"/>
              <a:gd name="adj2" fmla="val 63295"/>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04" name="矢印"/>
          <p:cNvSpPr/>
          <p:nvPr/>
        </p:nvSpPr>
        <p:spPr>
          <a:xfrm rot="5400000">
            <a:off x="8007332" y="8817471"/>
            <a:ext cx="715804" cy="806451"/>
          </a:xfrm>
          <a:prstGeom prst="rightArrow">
            <a:avLst>
              <a:gd name="adj1" fmla="val 35622"/>
              <a:gd name="adj2" fmla="val 63295"/>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05" name="通常の教師あり学習"/>
          <p:cNvSpPr txBox="1"/>
          <p:nvPr/>
        </p:nvSpPr>
        <p:spPr>
          <a:xfrm>
            <a:off x="4527734" y="10846907"/>
            <a:ext cx="3543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通常の教師あり学習</a:t>
            </a:r>
          </a:p>
        </p:txBody>
      </p:sp>
      <p:sp>
        <p:nvSpPr>
          <p:cNvPr id="1906" name="角丸四角形"/>
          <p:cNvSpPr/>
          <p:nvPr/>
        </p:nvSpPr>
        <p:spPr>
          <a:xfrm>
            <a:off x="13733564" y="4338108"/>
            <a:ext cx="3346144" cy="981079"/>
          </a:xfrm>
          <a:prstGeom prst="roundRect">
            <a:avLst>
              <a:gd name="adj" fmla="val 19417"/>
            </a:avLst>
          </a:prstGeom>
          <a:solidFill>
            <a:schemeClr val="accent6">
              <a:hueOff val="-146070"/>
              <a:satOff val="-10048"/>
              <a:lumOff val="-30626"/>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07" name="データセットA"/>
          <p:cNvSpPr txBox="1"/>
          <p:nvPr/>
        </p:nvSpPr>
        <p:spPr>
          <a:xfrm>
            <a:off x="14052562" y="4587347"/>
            <a:ext cx="270814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データセットA</a:t>
            </a:r>
          </a:p>
        </p:txBody>
      </p:sp>
      <p:sp>
        <p:nvSpPr>
          <p:cNvPr id="1908" name="角丸四角形"/>
          <p:cNvSpPr/>
          <p:nvPr/>
        </p:nvSpPr>
        <p:spPr>
          <a:xfrm>
            <a:off x="13733564" y="6150638"/>
            <a:ext cx="3346144" cy="2654333"/>
          </a:xfrm>
          <a:prstGeom prst="roundRect">
            <a:avLst>
              <a:gd name="adj" fmla="val 7177"/>
            </a:avLst>
          </a:prstGeom>
          <a:solidFill>
            <a:schemeClr val="accent6">
              <a:satOff val="-15798"/>
              <a:lumOff val="-1751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09" name="角丸四角形"/>
          <p:cNvSpPr/>
          <p:nvPr/>
        </p:nvSpPr>
        <p:spPr>
          <a:xfrm>
            <a:off x="13733564" y="9636423"/>
            <a:ext cx="3346144" cy="981078"/>
          </a:xfrm>
          <a:prstGeom prst="roundRect">
            <a:avLst>
              <a:gd name="adj" fmla="val 19417"/>
            </a:avLst>
          </a:prstGeom>
          <a:solidFill>
            <a:schemeClr val="accent6"/>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10" name="予測A"/>
          <p:cNvSpPr txBox="1"/>
          <p:nvPr/>
        </p:nvSpPr>
        <p:spPr>
          <a:xfrm>
            <a:off x="14814562" y="9885661"/>
            <a:ext cx="118414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予測A</a:t>
            </a:r>
          </a:p>
        </p:txBody>
      </p:sp>
      <p:sp>
        <p:nvSpPr>
          <p:cNvPr id="1911" name="ボディA"/>
          <p:cNvSpPr txBox="1"/>
          <p:nvPr/>
        </p:nvSpPr>
        <p:spPr>
          <a:xfrm>
            <a:off x="14535976" y="6457432"/>
            <a:ext cx="15499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ボディA</a:t>
            </a:r>
          </a:p>
        </p:txBody>
      </p:sp>
      <p:sp>
        <p:nvSpPr>
          <p:cNvPr id="1912" name="矢印"/>
          <p:cNvSpPr/>
          <p:nvPr/>
        </p:nvSpPr>
        <p:spPr>
          <a:xfrm rot="5400000">
            <a:off x="15048735" y="5344175"/>
            <a:ext cx="715804" cy="806451"/>
          </a:xfrm>
          <a:prstGeom prst="rightArrow">
            <a:avLst>
              <a:gd name="adj1" fmla="val 35622"/>
              <a:gd name="adj2" fmla="val 63295"/>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13" name="矢印"/>
          <p:cNvSpPr/>
          <p:nvPr/>
        </p:nvSpPr>
        <p:spPr>
          <a:xfrm rot="5400000">
            <a:off x="15048735" y="8817471"/>
            <a:ext cx="715804" cy="806451"/>
          </a:xfrm>
          <a:prstGeom prst="rightArrow">
            <a:avLst>
              <a:gd name="adj1" fmla="val 35622"/>
              <a:gd name="adj2" fmla="val 63295"/>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14" name="角丸四角形"/>
          <p:cNvSpPr/>
          <p:nvPr/>
        </p:nvSpPr>
        <p:spPr>
          <a:xfrm>
            <a:off x="19234402" y="4338108"/>
            <a:ext cx="3346144" cy="981079"/>
          </a:xfrm>
          <a:prstGeom prst="roundRect">
            <a:avLst>
              <a:gd name="adj" fmla="val 19417"/>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15" name="データセットB"/>
          <p:cNvSpPr txBox="1"/>
          <p:nvPr/>
        </p:nvSpPr>
        <p:spPr>
          <a:xfrm>
            <a:off x="19563687" y="4587347"/>
            <a:ext cx="268757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データセットB</a:t>
            </a:r>
          </a:p>
        </p:txBody>
      </p:sp>
      <p:sp>
        <p:nvSpPr>
          <p:cNvPr id="1916" name="角丸四角形"/>
          <p:cNvSpPr/>
          <p:nvPr/>
        </p:nvSpPr>
        <p:spPr>
          <a:xfrm>
            <a:off x="19234402" y="9636423"/>
            <a:ext cx="3346144" cy="981078"/>
          </a:xfrm>
          <a:prstGeom prst="roundRect">
            <a:avLst>
              <a:gd name="adj" fmla="val 19417"/>
            </a:avLst>
          </a:prstGeom>
          <a:solidFill>
            <a:schemeClr val="accent3"/>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17" name="予測B"/>
          <p:cNvSpPr txBox="1"/>
          <p:nvPr/>
        </p:nvSpPr>
        <p:spPr>
          <a:xfrm>
            <a:off x="20325687" y="9885661"/>
            <a:ext cx="116357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予測B</a:t>
            </a:r>
          </a:p>
        </p:txBody>
      </p:sp>
      <p:sp>
        <p:nvSpPr>
          <p:cNvPr id="1918" name="モデルB"/>
          <p:cNvSpPr txBox="1"/>
          <p:nvPr/>
        </p:nvSpPr>
        <p:spPr>
          <a:xfrm>
            <a:off x="18579705" y="7223804"/>
            <a:ext cx="1550925" cy="508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モデルB</a:t>
            </a:r>
          </a:p>
        </p:txBody>
      </p:sp>
      <p:sp>
        <p:nvSpPr>
          <p:cNvPr id="1919" name="矢印"/>
          <p:cNvSpPr/>
          <p:nvPr/>
        </p:nvSpPr>
        <p:spPr>
          <a:xfrm rot="5400000">
            <a:off x="20549572" y="5344175"/>
            <a:ext cx="715804" cy="806451"/>
          </a:xfrm>
          <a:prstGeom prst="rightArrow">
            <a:avLst>
              <a:gd name="adj1" fmla="val 35622"/>
              <a:gd name="adj2" fmla="val 63295"/>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20" name="矢印"/>
          <p:cNvSpPr/>
          <p:nvPr/>
        </p:nvSpPr>
        <p:spPr>
          <a:xfrm rot="5400000">
            <a:off x="20549572" y="8817471"/>
            <a:ext cx="715804" cy="806451"/>
          </a:xfrm>
          <a:prstGeom prst="rightArrow">
            <a:avLst>
              <a:gd name="adj1" fmla="val 35622"/>
              <a:gd name="adj2" fmla="val 63295"/>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21" name="転移学習"/>
          <p:cNvSpPr txBox="1"/>
          <p:nvPr/>
        </p:nvSpPr>
        <p:spPr>
          <a:xfrm>
            <a:off x="17247775" y="10846907"/>
            <a:ext cx="1638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転移学習</a:t>
            </a:r>
          </a:p>
        </p:txBody>
      </p:sp>
      <p:sp>
        <p:nvSpPr>
          <p:cNvPr id="1922" name="線"/>
          <p:cNvSpPr/>
          <p:nvPr/>
        </p:nvSpPr>
        <p:spPr>
          <a:xfrm>
            <a:off x="17220445" y="6678231"/>
            <a:ext cx="2007025" cy="1"/>
          </a:xfrm>
          <a:prstGeom prst="line">
            <a:avLst/>
          </a:prstGeom>
          <a:ln w="25400">
            <a:solidFill>
              <a:srgbClr val="000000"/>
            </a:solidFill>
            <a:miter lim="400000"/>
            <a:tailEnd type="triangle"/>
          </a:ln>
        </p:spPr>
        <p:txBody>
          <a:bodyPr lIns="50800" tIns="50800" rIns="50800" bIns="50800" anchor="ctr"/>
          <a:lstStyle/>
          <a:p>
            <a:pPr/>
          </a:p>
        </p:txBody>
      </p:sp>
      <p:sp>
        <p:nvSpPr>
          <p:cNvPr id="1923" name="ヘッドA"/>
          <p:cNvSpPr txBox="1"/>
          <p:nvPr/>
        </p:nvSpPr>
        <p:spPr>
          <a:xfrm>
            <a:off x="14629777" y="8095327"/>
            <a:ext cx="155371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ヘッドA</a:t>
            </a:r>
          </a:p>
        </p:txBody>
      </p:sp>
      <p:sp>
        <p:nvSpPr>
          <p:cNvPr id="1924" name="モデルA"/>
          <p:cNvSpPr txBox="1"/>
          <p:nvPr/>
        </p:nvSpPr>
        <p:spPr>
          <a:xfrm>
            <a:off x="13074451" y="7223804"/>
            <a:ext cx="1571499" cy="5080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モデルA</a:t>
            </a:r>
          </a:p>
        </p:txBody>
      </p:sp>
      <p:sp>
        <p:nvSpPr>
          <p:cNvPr id="1925" name="矢印"/>
          <p:cNvSpPr/>
          <p:nvPr/>
        </p:nvSpPr>
        <p:spPr>
          <a:xfrm rot="5400000">
            <a:off x="15088610" y="7114455"/>
            <a:ext cx="636053" cy="806450"/>
          </a:xfrm>
          <a:prstGeom prst="rightArrow">
            <a:avLst>
              <a:gd name="adj1" fmla="val 30694"/>
              <a:gd name="adj2" fmla="val 57822"/>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26" name="ボディA"/>
          <p:cNvSpPr txBox="1"/>
          <p:nvPr/>
        </p:nvSpPr>
        <p:spPr>
          <a:xfrm>
            <a:off x="20083715" y="6457432"/>
            <a:ext cx="154990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ボディA</a:t>
            </a:r>
          </a:p>
        </p:txBody>
      </p:sp>
      <p:sp>
        <p:nvSpPr>
          <p:cNvPr id="1927" name="ヘッドB"/>
          <p:cNvSpPr txBox="1"/>
          <p:nvPr/>
        </p:nvSpPr>
        <p:spPr>
          <a:xfrm>
            <a:off x="20187803" y="8015577"/>
            <a:ext cx="153314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ヘッドB</a:t>
            </a:r>
          </a:p>
        </p:txBody>
      </p:sp>
      <p:sp>
        <p:nvSpPr>
          <p:cNvPr id="1928" name="ボディAで…"/>
          <p:cNvSpPr txBox="1"/>
          <p:nvPr/>
        </p:nvSpPr>
        <p:spPr>
          <a:xfrm>
            <a:off x="17303494" y="6145586"/>
            <a:ext cx="1930909" cy="1054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ボディAで</a:t>
            </a:r>
          </a:p>
          <a:p>
            <a:pPr/>
            <a:r>
              <a:t>初期化</a:t>
            </a:r>
          </a:p>
        </p:txBody>
      </p:sp>
      <p:sp>
        <p:nvSpPr>
          <p:cNvPr id="1929" name="矢印"/>
          <p:cNvSpPr/>
          <p:nvPr/>
        </p:nvSpPr>
        <p:spPr>
          <a:xfrm rot="5400000">
            <a:off x="20636349" y="7108666"/>
            <a:ext cx="636053" cy="806451"/>
          </a:xfrm>
          <a:prstGeom prst="rightArrow">
            <a:avLst>
              <a:gd name="adj1" fmla="val 30694"/>
              <a:gd name="adj2" fmla="val 57822"/>
            </a:avLst>
          </a:prstGeom>
          <a:solidFill>
            <a:schemeClr val="accent1"/>
          </a:solidFill>
          <a:ln w="381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30" name="スライド番号"/>
          <p:cNvSpPr txBox="1"/>
          <p:nvPr>
            <p:ph type="sldNum" sz="quarter" idx="2"/>
          </p:nvPr>
        </p:nvSpPr>
        <p:spPr>
          <a:xfrm>
            <a:off x="2334588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31" name="機械学習エンジニアのためのTransformers/O’REILLY より図を改変"/>
          <p:cNvSpPr txBox="1"/>
          <p:nvPr/>
        </p:nvSpPr>
        <p:spPr>
          <a:xfrm>
            <a:off x="66332" y="11511454"/>
            <a:ext cx="691728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000"/>
              </a:spcBef>
              <a:defRPr sz="1800">
                <a:solidFill>
                  <a:srgbClr val="222222"/>
                </a:solidFill>
                <a:latin typeface="Helvetica"/>
                <a:ea typeface="Helvetica"/>
                <a:cs typeface="Helvetica"/>
                <a:sym typeface="Helvetica"/>
              </a:defRPr>
            </a:lvl1pPr>
          </a:lstStyle>
          <a:p>
            <a:pPr/>
            <a:r>
              <a:t>機械学習エンジニアのためのTransformers/O’REILLY より図を改変</a:t>
            </a:r>
          </a:p>
        </p:txBody>
      </p:sp>
      <p:sp>
        <p:nvSpPr>
          <p:cNvPr id="1932" name="出力層付近のみを更新→転移学習…"/>
          <p:cNvSpPr txBox="1"/>
          <p:nvPr/>
        </p:nvSpPr>
        <p:spPr>
          <a:xfrm>
            <a:off x="19277116" y="1786394"/>
            <a:ext cx="4922521" cy="9550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1600"/>
              </a:lnSpc>
              <a:spcBef>
                <a:spcPts val="1000"/>
              </a:spcBef>
              <a:defRPr sz="2000">
                <a:solidFill>
                  <a:srgbClr val="222222"/>
                </a:solidFill>
                <a:latin typeface="Helvetica"/>
                <a:ea typeface="Helvetica"/>
                <a:cs typeface="Helvetica"/>
                <a:sym typeface="Helvetica"/>
              </a:defRPr>
            </a:pPr>
            <a:r>
              <a:t>出力層付近のみを更新→転移学習</a:t>
            </a:r>
          </a:p>
          <a:p>
            <a:pPr algn="l" defTabSz="457200">
              <a:lnSpc>
                <a:spcPts val="1600"/>
              </a:lnSpc>
              <a:spcBef>
                <a:spcPts val="1000"/>
              </a:spcBef>
              <a:defRPr sz="2000">
                <a:solidFill>
                  <a:srgbClr val="222222"/>
                </a:solidFill>
                <a:latin typeface="Helvetica"/>
                <a:ea typeface="Helvetica"/>
                <a:cs typeface="Helvetica"/>
                <a:sym typeface="Helvetica"/>
              </a:defRPr>
            </a:pPr>
            <a:r>
              <a:t>全ての重みを更新→ファインチューニング</a:t>
            </a:r>
          </a:p>
          <a:p>
            <a:pPr algn="l" defTabSz="457200">
              <a:lnSpc>
                <a:spcPts val="1600"/>
              </a:lnSpc>
              <a:spcBef>
                <a:spcPts val="1000"/>
              </a:spcBef>
              <a:defRPr sz="2000">
                <a:solidFill>
                  <a:srgbClr val="222222"/>
                </a:solidFill>
                <a:latin typeface="Helvetica"/>
                <a:ea typeface="Helvetica"/>
                <a:cs typeface="Helvetica"/>
                <a:sym typeface="Helvetica"/>
              </a:defRPr>
            </a:pPr>
            <a:r>
              <a:t>と区別されることも多い</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4"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35" name="GPTの登場"/>
          <p:cNvSpPr txBox="1"/>
          <p:nvPr/>
        </p:nvSpPr>
        <p:spPr>
          <a:xfrm>
            <a:off x="10535950" y="403219"/>
            <a:ext cx="375348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GPTの登場</a:t>
            </a:r>
          </a:p>
        </p:txBody>
      </p:sp>
      <p:sp>
        <p:nvSpPr>
          <p:cNvPr id="1936" name="Generative Pretrained Transformer"/>
          <p:cNvSpPr txBox="1"/>
          <p:nvPr/>
        </p:nvSpPr>
        <p:spPr>
          <a:xfrm>
            <a:off x="3758322" y="10306145"/>
            <a:ext cx="15291398" cy="908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300"/>
            </a:lvl1pPr>
          </a:lstStyle>
          <a:p>
            <a:pPr/>
            <a:r>
              <a:t>Generative Pretrained Transformer</a:t>
            </a:r>
          </a:p>
        </p:txBody>
      </p:sp>
      <p:sp>
        <p:nvSpPr>
          <p:cNvPr id="1937" name="GPTの概要"/>
          <p:cNvSpPr txBox="1"/>
          <p:nvPr/>
        </p:nvSpPr>
        <p:spPr>
          <a:xfrm>
            <a:off x="1512845" y="565144"/>
            <a:ext cx="20440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GPTの概要</a:t>
            </a:r>
          </a:p>
        </p:txBody>
      </p:sp>
      <p:sp>
        <p:nvSpPr>
          <p:cNvPr id="1938" name="2018年、Transformerの１種類としてGPTが登場"/>
          <p:cNvSpPr txBox="1"/>
          <p:nvPr/>
        </p:nvSpPr>
        <p:spPr>
          <a:xfrm>
            <a:off x="4896558" y="2209561"/>
            <a:ext cx="13714287"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2018年、Transformerの１種類としてGPTが登場</a:t>
            </a:r>
          </a:p>
        </p:txBody>
      </p:sp>
      <p:sp>
        <p:nvSpPr>
          <p:cNvPr id="1939" name="GPT (Generative Pretrained Transformer)…"/>
          <p:cNvSpPr txBox="1"/>
          <p:nvPr/>
        </p:nvSpPr>
        <p:spPr>
          <a:xfrm>
            <a:off x="2478155" y="3489434"/>
            <a:ext cx="14467333" cy="254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rPr>
                <a:solidFill>
                  <a:schemeClr val="accent5">
                    <a:hueOff val="-82419"/>
                    <a:satOff val="-9513"/>
                    <a:lumOff val="-16343"/>
                  </a:schemeClr>
                </a:solidFill>
              </a:rPr>
              <a:t>GPT </a:t>
            </a:r>
            <a:r>
              <a:t>(</a:t>
            </a:r>
            <a:r>
              <a:rPr>
                <a:solidFill>
                  <a:schemeClr val="accent5">
                    <a:hueOff val="-82419"/>
                    <a:satOff val="-9513"/>
                    <a:lumOff val="-16343"/>
                  </a:schemeClr>
                </a:solidFill>
              </a:rPr>
              <a:t>G</a:t>
            </a:r>
            <a:r>
              <a:t>enerative </a:t>
            </a:r>
            <a:r>
              <a:rPr>
                <a:solidFill>
                  <a:schemeClr val="accent5">
                    <a:hueOff val="-82419"/>
                    <a:satOff val="-9513"/>
                    <a:lumOff val="-16343"/>
                  </a:schemeClr>
                </a:solidFill>
              </a:rPr>
              <a:t>P</a:t>
            </a:r>
            <a:r>
              <a:t>retrained </a:t>
            </a:r>
            <a:r>
              <a:rPr>
                <a:solidFill>
                  <a:schemeClr val="accent5">
                    <a:hueOff val="-82419"/>
                    <a:satOff val="-9513"/>
                    <a:lumOff val="-16343"/>
                  </a:schemeClr>
                </a:solidFill>
              </a:rPr>
              <a:t>T</a:t>
            </a:r>
            <a:r>
              <a:t>ransformer)</a:t>
            </a:r>
          </a:p>
          <a:p>
            <a:pPr algn="l">
              <a:defRPr sz="4800"/>
            </a:pPr>
            <a:r>
              <a:t>： </a:t>
            </a:r>
            <a:r>
              <a:rPr>
                <a:solidFill>
                  <a:schemeClr val="accent1">
                    <a:lumOff val="-13575"/>
                  </a:schemeClr>
                </a:solidFill>
              </a:rPr>
              <a:t>Transformerのデコーダー部分</a:t>
            </a:r>
            <a:r>
              <a:t>のみを使用</a:t>
            </a:r>
          </a:p>
          <a:p>
            <a:pPr algn="l">
              <a:defRPr sz="4800"/>
            </a:pPr>
            <a:r>
              <a:t>　 GPT, GPT2, GPT3, GPT3.5, GPT4などと進化</a:t>
            </a:r>
          </a:p>
        </p:txBody>
      </p:sp>
      <p:sp>
        <p:nvSpPr>
          <p:cNvPr id="1940" name="生成"/>
          <p:cNvSpPr txBox="1"/>
          <p:nvPr/>
        </p:nvSpPr>
        <p:spPr>
          <a:xfrm>
            <a:off x="5387625" y="9352511"/>
            <a:ext cx="1714501" cy="908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300">
                <a:solidFill>
                  <a:schemeClr val="accent5">
                    <a:hueOff val="-82419"/>
                    <a:satOff val="-9513"/>
                    <a:lumOff val="-16343"/>
                  </a:schemeClr>
                </a:solidFill>
              </a:defRPr>
            </a:lvl1pPr>
          </a:lstStyle>
          <a:p>
            <a:pPr/>
            <a:r>
              <a:t>生成</a:t>
            </a:r>
          </a:p>
        </p:txBody>
      </p:sp>
      <p:sp>
        <p:nvSpPr>
          <p:cNvPr id="1941" name="事前学習済み"/>
          <p:cNvSpPr txBox="1"/>
          <p:nvPr/>
        </p:nvSpPr>
        <p:spPr>
          <a:xfrm>
            <a:off x="8390508" y="9352511"/>
            <a:ext cx="4914901" cy="908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300">
                <a:solidFill>
                  <a:schemeClr val="accent5">
                    <a:hueOff val="-82419"/>
                    <a:satOff val="-9513"/>
                    <a:lumOff val="-16343"/>
                  </a:schemeClr>
                </a:solidFill>
              </a:defRPr>
            </a:lvl1pPr>
          </a:lstStyle>
          <a:p>
            <a:pPr/>
            <a:r>
              <a:t>事前学習済み</a:t>
            </a:r>
          </a:p>
        </p:txBody>
      </p:sp>
      <p:sp>
        <p:nvSpPr>
          <p:cNvPr id="1942" name="ChatGPTはGPT3.5とGPT4が動いている"/>
          <p:cNvSpPr txBox="1"/>
          <p:nvPr/>
        </p:nvSpPr>
        <p:spPr>
          <a:xfrm>
            <a:off x="5485205" y="7023845"/>
            <a:ext cx="11281411"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ChatGPTはGPT3.5とGPT4が動いている</a:t>
            </a:r>
          </a:p>
        </p:txBody>
      </p:sp>
      <p:sp>
        <p:nvSpPr>
          <p:cNvPr id="1943" name="BookCorpusで事前学習"/>
          <p:cNvSpPr txBox="1"/>
          <p:nvPr/>
        </p:nvSpPr>
        <p:spPr>
          <a:xfrm>
            <a:off x="7510220" y="12134132"/>
            <a:ext cx="7231381"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BookCorpusで事前学習</a:t>
            </a:r>
          </a:p>
        </p:txBody>
      </p:sp>
      <p:sp>
        <p:nvSpPr>
          <p:cNvPr id="1944" name="スライド番号"/>
          <p:cNvSpPr txBox="1"/>
          <p:nvPr>
            <p:ph type="sldNum" sz="quarter" idx="2"/>
          </p:nvPr>
        </p:nvSpPr>
        <p:spPr>
          <a:xfrm>
            <a:off x="23129504" y="12999858"/>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6"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47" name="GPTの登場"/>
          <p:cNvSpPr txBox="1"/>
          <p:nvPr/>
        </p:nvSpPr>
        <p:spPr>
          <a:xfrm>
            <a:off x="10535950" y="403219"/>
            <a:ext cx="375348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GPTの登場</a:t>
            </a:r>
          </a:p>
        </p:txBody>
      </p:sp>
      <p:sp>
        <p:nvSpPr>
          <p:cNvPr id="1948" name="GPTの概要"/>
          <p:cNvSpPr txBox="1"/>
          <p:nvPr/>
        </p:nvSpPr>
        <p:spPr>
          <a:xfrm>
            <a:off x="1512845" y="565144"/>
            <a:ext cx="20440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GPTの概要</a:t>
            </a:r>
          </a:p>
        </p:txBody>
      </p:sp>
      <p:sp>
        <p:nvSpPr>
          <p:cNvPr id="1949" name="前置きが長くなりましたが、みなさんChatGPT使ってますでしょうか？"/>
          <p:cNvSpPr txBox="1"/>
          <p:nvPr/>
        </p:nvSpPr>
        <p:spPr>
          <a:xfrm>
            <a:off x="1981547" y="2365106"/>
            <a:ext cx="20862291"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前置きが長くなりましたが、みなさんChatGPT使ってますでしょうか？</a:t>
            </a:r>
          </a:p>
        </p:txBody>
      </p:sp>
      <p:sp>
        <p:nvSpPr>
          <p:cNvPr id="1950" name="公開5日間で100万人ユーザー…"/>
          <p:cNvSpPr txBox="1"/>
          <p:nvPr/>
        </p:nvSpPr>
        <p:spPr>
          <a:xfrm>
            <a:off x="11870886" y="4257143"/>
            <a:ext cx="9259520" cy="373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pPr>
            <a:r>
              <a:t>公開5日間で100万人ユーザー</a:t>
            </a:r>
          </a:p>
          <a:p>
            <a:pPr>
              <a:defRPr sz="5200"/>
            </a:pPr>
            <a:r>
              <a:t>Instagramは2.5ヶ月</a:t>
            </a:r>
          </a:p>
          <a:p>
            <a:pPr>
              <a:defRPr sz="5200"/>
            </a:pPr>
            <a:r>
              <a:t>Spotifyは5ヶ月</a:t>
            </a:r>
          </a:p>
          <a:p>
            <a:pPr>
              <a:defRPr sz="5200"/>
            </a:pPr>
            <a:r>
              <a:t>Dropboxは7ヶ月</a:t>
            </a:r>
          </a:p>
        </p:txBody>
      </p:sp>
      <p:pic>
        <p:nvPicPr>
          <p:cNvPr id="1951" name="スクリーンショット 2023-11-09 12.40.12.png" descr="スクリーンショット 2023-11-09 12.40.12.png"/>
          <p:cNvPicPr>
            <a:picLocks noChangeAspect="1"/>
          </p:cNvPicPr>
          <p:nvPr/>
        </p:nvPicPr>
        <p:blipFill>
          <a:blip r:embed="rId2">
            <a:extLst/>
          </a:blip>
          <a:stretch>
            <a:fillRect/>
          </a:stretch>
        </p:blipFill>
        <p:spPr>
          <a:xfrm>
            <a:off x="2836968" y="4025470"/>
            <a:ext cx="7446818" cy="7440359"/>
          </a:xfrm>
          <a:prstGeom prst="rect">
            <a:avLst/>
          </a:prstGeom>
          <a:ln w="12700">
            <a:miter lim="400000"/>
          </a:ln>
        </p:spPr>
      </p:pic>
      <p:sp>
        <p:nvSpPr>
          <p:cNvPr id="1952" name="https://twitter.com/YahooFinance/status/1621814843475988480"/>
          <p:cNvSpPr txBox="1"/>
          <p:nvPr/>
        </p:nvSpPr>
        <p:spPr>
          <a:xfrm>
            <a:off x="1409098" y="12076969"/>
            <a:ext cx="1387221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https://twitter.com/YahooFinance/status/1621814843475988480</a:t>
            </a:r>
          </a:p>
        </p:txBody>
      </p:sp>
      <p:sp>
        <p:nvSpPr>
          <p:cNvPr id="1953" name="2023 3月…"/>
          <p:cNvSpPr txBox="1"/>
          <p:nvPr/>
        </p:nvSpPr>
        <p:spPr>
          <a:xfrm>
            <a:off x="18262580" y="11304526"/>
            <a:ext cx="5802631"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2023 3月</a:t>
            </a:r>
          </a:p>
          <a:p>
            <a:pPr/>
            <a:r>
              <a:t>ビル　ゲイツのブログのタイトル</a:t>
            </a:r>
          </a:p>
        </p:txBody>
      </p:sp>
      <p:sp>
        <p:nvSpPr>
          <p:cNvPr id="1954" name="「AI時代の始まり…"/>
          <p:cNvSpPr txBox="1"/>
          <p:nvPr/>
        </p:nvSpPr>
        <p:spPr>
          <a:xfrm>
            <a:off x="11893181" y="8879374"/>
            <a:ext cx="9929471" cy="254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pPr>
            <a:r>
              <a:t>「AI時代の始まり</a:t>
            </a:r>
          </a:p>
          <a:p>
            <a:pPr>
              <a:defRPr sz="4800"/>
            </a:pPr>
            <a:r>
              <a:t>〜AIは携帯電話、インターネットに</a:t>
            </a:r>
          </a:p>
          <a:p>
            <a:pPr>
              <a:defRPr sz="4800"/>
            </a:pPr>
            <a:r>
              <a:t>匹敵するほど革命的だ〜」</a:t>
            </a:r>
          </a:p>
        </p:txBody>
      </p:sp>
      <p:sp>
        <p:nvSpPr>
          <p:cNvPr id="1955" name="スライド番号"/>
          <p:cNvSpPr txBox="1"/>
          <p:nvPr>
            <p:ph type="sldNum" sz="quarter" idx="2"/>
          </p:nvPr>
        </p:nvSpPr>
        <p:spPr>
          <a:xfrm>
            <a:off x="23399976" y="12999858"/>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7" name="四角形"/>
          <p:cNvSpPr/>
          <p:nvPr/>
        </p:nvSpPr>
        <p:spPr>
          <a:xfrm>
            <a:off x="32" y="3749"/>
            <a:ext cx="24387122" cy="1605390"/>
          </a:xfrm>
          <a:prstGeom prst="rect">
            <a:avLst/>
          </a:prstGeom>
          <a:solidFill>
            <a:schemeClr val="accent2">
              <a:hueOff val="260011"/>
              <a:satOff val="17755"/>
              <a:lumOff val="-2543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58" name="GPTの概要"/>
          <p:cNvSpPr txBox="1"/>
          <p:nvPr/>
        </p:nvSpPr>
        <p:spPr>
          <a:xfrm>
            <a:off x="1512845" y="565144"/>
            <a:ext cx="20440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GPTの概要</a:t>
            </a:r>
          </a:p>
        </p:txBody>
      </p:sp>
      <p:sp>
        <p:nvSpPr>
          <p:cNvPr id="1959" name="ChatGPTの導入の資料より"/>
          <p:cNvSpPr txBox="1"/>
          <p:nvPr/>
        </p:nvSpPr>
        <p:spPr>
          <a:xfrm>
            <a:off x="7904700" y="403219"/>
            <a:ext cx="9015985"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ChatGPTの導入の資料より</a:t>
            </a:r>
          </a:p>
        </p:txBody>
      </p:sp>
      <p:sp>
        <p:nvSpPr>
          <p:cNvPr id="1960" name="非常に更新が早いので表示画面のレイアウトは変更されている可能性があります。"/>
          <p:cNvSpPr txBox="1"/>
          <p:nvPr/>
        </p:nvSpPr>
        <p:spPr>
          <a:xfrm>
            <a:off x="2522313" y="10978885"/>
            <a:ext cx="1978075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非常に更新が早いので表示画面のレイアウトは変更されている可能性があります。</a:t>
            </a:r>
          </a:p>
        </p:txBody>
      </p:sp>
      <p:sp>
        <p:nvSpPr>
          <p:cNvPr id="1961" name="このようなメイン画面が表示されればOKです"/>
          <p:cNvSpPr txBox="1"/>
          <p:nvPr/>
        </p:nvSpPr>
        <p:spPr>
          <a:xfrm>
            <a:off x="5809327" y="2486430"/>
            <a:ext cx="13206731"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このようなメイン画面が表示されればOKです</a:t>
            </a:r>
          </a:p>
        </p:txBody>
      </p:sp>
      <p:pic>
        <p:nvPicPr>
          <p:cNvPr id="1962" name="Untitled.png" descr="Untitled.png"/>
          <p:cNvPicPr>
            <a:picLocks noChangeAspect="1"/>
          </p:cNvPicPr>
          <p:nvPr/>
        </p:nvPicPr>
        <p:blipFill>
          <a:blip r:embed="rId2">
            <a:extLst/>
          </a:blip>
          <a:stretch>
            <a:fillRect/>
          </a:stretch>
        </p:blipFill>
        <p:spPr>
          <a:xfrm>
            <a:off x="765817" y="4113021"/>
            <a:ext cx="11437078" cy="5975874"/>
          </a:xfrm>
          <a:prstGeom prst="rect">
            <a:avLst/>
          </a:prstGeom>
          <a:ln w="25400">
            <a:solidFill>
              <a:srgbClr val="000000"/>
            </a:solidFill>
            <a:miter lim="400000"/>
          </a:ln>
        </p:spPr>
      </p:pic>
      <p:pic>
        <p:nvPicPr>
          <p:cNvPr id="1963" name="スクリーンショット 2023-12-13 17.30.37.png" descr="スクリーンショット 2023-12-13 17.30.37.png"/>
          <p:cNvPicPr>
            <a:picLocks noChangeAspect="1"/>
          </p:cNvPicPr>
          <p:nvPr/>
        </p:nvPicPr>
        <p:blipFill>
          <a:blip r:embed="rId3">
            <a:extLst/>
          </a:blip>
          <a:stretch>
            <a:fillRect/>
          </a:stretch>
        </p:blipFill>
        <p:spPr>
          <a:xfrm>
            <a:off x="12893030" y="4113021"/>
            <a:ext cx="10678824" cy="5975874"/>
          </a:xfrm>
          <a:prstGeom prst="rect">
            <a:avLst/>
          </a:prstGeom>
          <a:ln w="25400">
            <a:solidFill>
              <a:srgbClr val="000000"/>
            </a:solidFill>
            <a:miter lim="400000"/>
          </a:ln>
        </p:spPr>
      </p:pic>
      <p:sp>
        <p:nvSpPr>
          <p:cNvPr id="1964" name="(少し前が左の画面、スライド作成時点(2023/12/12)は右の画面)"/>
          <p:cNvSpPr txBox="1"/>
          <p:nvPr/>
        </p:nvSpPr>
        <p:spPr>
          <a:xfrm>
            <a:off x="4051173" y="12139463"/>
            <a:ext cx="1628165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(少し前が左の画面、スライド作成時点(2023/12/12)は右の画面)</a:t>
            </a:r>
          </a:p>
        </p:txBody>
      </p:sp>
      <p:sp>
        <p:nvSpPr>
          <p:cNvPr id="1965" name="スライド番号"/>
          <p:cNvSpPr txBox="1"/>
          <p:nvPr>
            <p:ph type="sldNum" sz="quarter" idx="2"/>
          </p:nvPr>
        </p:nvSpPr>
        <p:spPr>
          <a:xfrm>
            <a:off x="23399976" y="12992247"/>
            <a:ext cx="453238"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7" name="四角形"/>
          <p:cNvSpPr/>
          <p:nvPr/>
        </p:nvSpPr>
        <p:spPr>
          <a:xfrm>
            <a:off x="32" y="3749"/>
            <a:ext cx="24387122" cy="1605390"/>
          </a:xfrm>
          <a:prstGeom prst="rect">
            <a:avLst/>
          </a:prstGeom>
          <a:solidFill>
            <a:schemeClr val="accent2">
              <a:hueOff val="260011"/>
              <a:satOff val="17755"/>
              <a:lumOff val="-2543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68" name="GPTの概要"/>
          <p:cNvSpPr txBox="1"/>
          <p:nvPr/>
        </p:nvSpPr>
        <p:spPr>
          <a:xfrm>
            <a:off x="1512845" y="565144"/>
            <a:ext cx="20440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GPTの概要</a:t>
            </a:r>
          </a:p>
        </p:txBody>
      </p:sp>
      <p:sp>
        <p:nvSpPr>
          <p:cNvPr id="1969" name="全体の構成"/>
          <p:cNvSpPr txBox="1"/>
          <p:nvPr/>
        </p:nvSpPr>
        <p:spPr>
          <a:xfrm>
            <a:off x="10609292" y="403219"/>
            <a:ext cx="3606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全体の構成</a:t>
            </a:r>
          </a:p>
        </p:txBody>
      </p:sp>
      <p:sp>
        <p:nvSpPr>
          <p:cNvPr id="1970" name="(少し前が左の画面、スライド作成時点(2023/12/12)は右の画面)"/>
          <p:cNvSpPr txBox="1"/>
          <p:nvPr/>
        </p:nvSpPr>
        <p:spPr>
          <a:xfrm>
            <a:off x="4051173" y="12538933"/>
            <a:ext cx="16281655"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(少し前が左の画面、スライド作成時点(2023/12/12)は右の画面)</a:t>
            </a:r>
          </a:p>
        </p:txBody>
      </p:sp>
      <p:sp>
        <p:nvSpPr>
          <p:cNvPr id="1971" name="①ChatGPTとMyGPTs(有料版のみ)…"/>
          <p:cNvSpPr txBox="1"/>
          <p:nvPr/>
        </p:nvSpPr>
        <p:spPr>
          <a:xfrm>
            <a:off x="570681" y="2272711"/>
            <a:ext cx="9120226" cy="1435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200"/>
            </a:pPr>
            <a:r>
              <a:t>①ChatGPTとMyGPTs(有料版のみ)</a:t>
            </a:r>
          </a:p>
          <a:p>
            <a:pPr algn="l">
              <a:defRPr sz="4200"/>
            </a:pPr>
            <a:r>
              <a:t>右の　　で新たなチャットを作成</a:t>
            </a:r>
          </a:p>
        </p:txBody>
      </p:sp>
      <p:pic>
        <p:nvPicPr>
          <p:cNvPr id="1972" name="スクリーンショット 2023-12-13 18.05.30.png" descr="スクリーンショット 2023-12-13 18.05.30.png"/>
          <p:cNvPicPr>
            <a:picLocks noChangeAspect="1"/>
          </p:cNvPicPr>
          <p:nvPr/>
        </p:nvPicPr>
        <p:blipFill>
          <a:blip r:embed="rId2">
            <a:extLst/>
          </a:blip>
          <a:stretch>
            <a:fillRect/>
          </a:stretch>
        </p:blipFill>
        <p:spPr>
          <a:xfrm>
            <a:off x="11483959" y="2200266"/>
            <a:ext cx="12317458" cy="9348071"/>
          </a:xfrm>
          <a:prstGeom prst="rect">
            <a:avLst/>
          </a:prstGeom>
          <a:ln w="25400">
            <a:solidFill>
              <a:srgbClr val="000000"/>
            </a:solidFill>
            <a:miter lim="400000"/>
          </a:ln>
        </p:spPr>
      </p:pic>
      <p:sp>
        <p:nvSpPr>
          <p:cNvPr id="1973" name="四角形"/>
          <p:cNvSpPr/>
          <p:nvPr/>
        </p:nvSpPr>
        <p:spPr>
          <a:xfrm>
            <a:off x="11525080" y="2251066"/>
            <a:ext cx="2726713" cy="1478390"/>
          </a:xfrm>
          <a:prstGeom prst="rect">
            <a:avLst/>
          </a:prstGeom>
          <a:ln w="127000">
            <a:solidFill>
              <a:schemeClr val="accent1">
                <a:lumOff val="16847"/>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pic>
        <p:nvPicPr>
          <p:cNvPr id="1974" name="スクリーンショット 2023-12-13 18.07.31.png" descr="スクリーンショット 2023-12-13 18.07.31.png"/>
          <p:cNvPicPr>
            <a:picLocks noChangeAspect="1"/>
          </p:cNvPicPr>
          <p:nvPr/>
        </p:nvPicPr>
        <p:blipFill>
          <a:blip r:embed="rId3">
            <a:extLst/>
          </a:blip>
          <a:stretch>
            <a:fillRect/>
          </a:stretch>
        </p:blipFill>
        <p:spPr>
          <a:xfrm>
            <a:off x="2120802" y="3023227"/>
            <a:ext cx="769697" cy="635001"/>
          </a:xfrm>
          <a:prstGeom prst="rect">
            <a:avLst/>
          </a:prstGeom>
          <a:ln w="12700">
            <a:miter lim="400000"/>
          </a:ln>
        </p:spPr>
      </p:pic>
      <p:sp>
        <p:nvSpPr>
          <p:cNvPr id="1975" name="四角形"/>
          <p:cNvSpPr/>
          <p:nvPr/>
        </p:nvSpPr>
        <p:spPr>
          <a:xfrm>
            <a:off x="11525080" y="10941675"/>
            <a:ext cx="2726713" cy="555862"/>
          </a:xfrm>
          <a:prstGeom prst="rect">
            <a:avLst/>
          </a:prstGeom>
          <a:ln w="127000">
            <a:solidFill>
              <a:schemeClr val="accent5">
                <a:hueOff val="-152896"/>
                <a:lumOff val="12368"/>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76" name="②過去のチャット履歴"/>
          <p:cNvSpPr txBox="1"/>
          <p:nvPr/>
        </p:nvSpPr>
        <p:spPr>
          <a:xfrm>
            <a:off x="580918" y="4371382"/>
            <a:ext cx="5448301"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②過去のチャット履歴</a:t>
            </a:r>
          </a:p>
        </p:txBody>
      </p:sp>
      <p:sp>
        <p:nvSpPr>
          <p:cNvPr id="1977" name="タイトルはChatGPTが対話から判断した…"/>
          <p:cNvSpPr txBox="1"/>
          <p:nvPr/>
        </p:nvSpPr>
        <p:spPr>
          <a:xfrm>
            <a:off x="614584" y="5414519"/>
            <a:ext cx="10096349" cy="1435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200"/>
            </a:pPr>
            <a:r>
              <a:t>タイトルはChatGPTが対話から判断した</a:t>
            </a:r>
          </a:p>
          <a:p>
            <a:pPr algn="l">
              <a:defRPr sz="4200"/>
            </a:pPr>
            <a:r>
              <a:t>タイトルが自動生成</a:t>
            </a:r>
          </a:p>
        </p:txBody>
      </p:sp>
      <p:sp>
        <p:nvSpPr>
          <p:cNvPr id="1978" name="③自分のアカウント情報"/>
          <p:cNvSpPr txBox="1"/>
          <p:nvPr/>
        </p:nvSpPr>
        <p:spPr>
          <a:xfrm>
            <a:off x="705513" y="7429500"/>
            <a:ext cx="5981701"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③自分のアカウント情報</a:t>
            </a:r>
          </a:p>
        </p:txBody>
      </p:sp>
      <p:sp>
        <p:nvSpPr>
          <p:cNvPr id="1979" name="マイプラン：有料プランへの変更など"/>
          <p:cNvSpPr txBox="1"/>
          <p:nvPr/>
        </p:nvSpPr>
        <p:spPr>
          <a:xfrm>
            <a:off x="553078" y="8235540"/>
            <a:ext cx="9155431"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マイプラン：有料プランへの変更など</a:t>
            </a:r>
          </a:p>
        </p:txBody>
      </p:sp>
      <p:sp>
        <p:nvSpPr>
          <p:cNvPr id="1980" name="私のGPTs：専用GPTへのカスタム(有料)"/>
          <p:cNvSpPr txBox="1"/>
          <p:nvPr/>
        </p:nvSpPr>
        <p:spPr>
          <a:xfrm>
            <a:off x="623298" y="9198282"/>
            <a:ext cx="10070212"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私のGPTs：専用GPTへのカスタム(有料)</a:t>
            </a:r>
          </a:p>
        </p:txBody>
      </p:sp>
      <p:sp>
        <p:nvSpPr>
          <p:cNvPr id="1981" name="カスタム指示：ChatGPTをカスタム(後述)"/>
          <p:cNvSpPr txBox="1"/>
          <p:nvPr/>
        </p:nvSpPr>
        <p:spPr>
          <a:xfrm>
            <a:off x="645357" y="10139784"/>
            <a:ext cx="10470795"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カスタム指示：ChatGPTをカスタム(後述)</a:t>
            </a:r>
          </a:p>
        </p:txBody>
      </p:sp>
      <p:sp>
        <p:nvSpPr>
          <p:cNvPr id="1982" name="プラス設定&amp;ベータ：追加設定(後述)"/>
          <p:cNvSpPr txBox="1"/>
          <p:nvPr/>
        </p:nvSpPr>
        <p:spPr>
          <a:xfrm>
            <a:off x="651224" y="11081285"/>
            <a:ext cx="8959140"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プラス設定&amp;ベータ：追加設定(後述)</a:t>
            </a:r>
          </a:p>
        </p:txBody>
      </p:sp>
      <p:sp>
        <p:nvSpPr>
          <p:cNvPr id="1983" name="四角形"/>
          <p:cNvSpPr/>
          <p:nvPr/>
        </p:nvSpPr>
        <p:spPr>
          <a:xfrm>
            <a:off x="395227" y="4250556"/>
            <a:ext cx="10735369" cy="2848341"/>
          </a:xfrm>
          <a:prstGeom prst="rect">
            <a:avLst/>
          </a:prstGeom>
          <a:ln w="127000">
            <a:solidFill>
              <a:schemeClr val="accent3">
                <a:hueOff val="-274225"/>
                <a:satOff val="26768"/>
                <a:lumOff val="11368"/>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84" name="四角形"/>
          <p:cNvSpPr/>
          <p:nvPr/>
        </p:nvSpPr>
        <p:spPr>
          <a:xfrm>
            <a:off x="386893" y="7330918"/>
            <a:ext cx="10752037" cy="4556143"/>
          </a:xfrm>
          <a:prstGeom prst="rect">
            <a:avLst/>
          </a:prstGeom>
          <a:ln w="127000">
            <a:solidFill>
              <a:schemeClr val="accent5">
                <a:hueOff val="-152896"/>
                <a:lumOff val="12368"/>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85" name="四角形"/>
          <p:cNvSpPr/>
          <p:nvPr/>
        </p:nvSpPr>
        <p:spPr>
          <a:xfrm>
            <a:off x="11525080" y="3822303"/>
            <a:ext cx="2726713" cy="6992889"/>
          </a:xfrm>
          <a:prstGeom prst="rect">
            <a:avLst/>
          </a:prstGeom>
          <a:ln w="127000">
            <a:solidFill>
              <a:schemeClr val="accent3">
                <a:hueOff val="-274225"/>
                <a:satOff val="26768"/>
                <a:lumOff val="11368"/>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86" name="四角形"/>
          <p:cNvSpPr/>
          <p:nvPr/>
        </p:nvSpPr>
        <p:spPr>
          <a:xfrm>
            <a:off x="426365" y="2082703"/>
            <a:ext cx="10673093" cy="1815116"/>
          </a:xfrm>
          <a:prstGeom prst="rect">
            <a:avLst/>
          </a:prstGeom>
          <a:ln w="127000">
            <a:solidFill>
              <a:schemeClr val="accent1">
                <a:lumOff val="16847"/>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87" name="スライド番号"/>
          <p:cNvSpPr txBox="1"/>
          <p:nvPr>
            <p:ph type="sldNum" sz="quarter" idx="2"/>
          </p:nvPr>
        </p:nvSpPr>
        <p:spPr>
          <a:xfrm>
            <a:off x="23264741" y="13135094"/>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9" name="四角形"/>
          <p:cNvSpPr/>
          <p:nvPr/>
        </p:nvSpPr>
        <p:spPr>
          <a:xfrm>
            <a:off x="32" y="3749"/>
            <a:ext cx="24387122" cy="1605390"/>
          </a:xfrm>
          <a:prstGeom prst="rect">
            <a:avLst/>
          </a:prstGeom>
          <a:solidFill>
            <a:schemeClr val="accent2">
              <a:hueOff val="260011"/>
              <a:satOff val="17755"/>
              <a:lumOff val="-2543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90" name="GPTの概要"/>
          <p:cNvSpPr txBox="1"/>
          <p:nvPr/>
        </p:nvSpPr>
        <p:spPr>
          <a:xfrm>
            <a:off x="1512845" y="565144"/>
            <a:ext cx="20440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GPTの概要</a:t>
            </a:r>
          </a:p>
        </p:txBody>
      </p:sp>
      <p:sp>
        <p:nvSpPr>
          <p:cNvPr id="1991" name="プラス設定&amp;ベータ"/>
          <p:cNvSpPr txBox="1"/>
          <p:nvPr/>
        </p:nvSpPr>
        <p:spPr>
          <a:xfrm>
            <a:off x="9292620" y="403219"/>
            <a:ext cx="624014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プラス設定&amp;ベータ</a:t>
            </a:r>
          </a:p>
        </p:txBody>
      </p:sp>
      <p:pic>
        <p:nvPicPr>
          <p:cNvPr id="1992" name="スクリーンショット 2023-12-16 10.26.53.png" descr="スクリーンショット 2023-12-16 10.26.53.png"/>
          <p:cNvPicPr>
            <a:picLocks noChangeAspect="1"/>
          </p:cNvPicPr>
          <p:nvPr/>
        </p:nvPicPr>
        <p:blipFill>
          <a:blip r:embed="rId2">
            <a:extLst/>
          </a:blip>
          <a:stretch>
            <a:fillRect/>
          </a:stretch>
        </p:blipFill>
        <p:spPr>
          <a:xfrm>
            <a:off x="2806902" y="2651384"/>
            <a:ext cx="7689718" cy="4543925"/>
          </a:xfrm>
          <a:prstGeom prst="rect">
            <a:avLst/>
          </a:prstGeom>
          <a:ln w="25400">
            <a:solidFill>
              <a:srgbClr val="000000"/>
            </a:solidFill>
            <a:miter lim="400000"/>
          </a:ln>
        </p:spPr>
      </p:pic>
      <p:pic>
        <p:nvPicPr>
          <p:cNvPr id="1993" name="スクリーンショット 2023-12-16 10.27.55.png" descr="スクリーンショット 2023-12-16 10.27.55.png"/>
          <p:cNvPicPr>
            <a:picLocks noChangeAspect="1"/>
          </p:cNvPicPr>
          <p:nvPr/>
        </p:nvPicPr>
        <p:blipFill>
          <a:blip r:embed="rId3">
            <a:extLst/>
          </a:blip>
          <a:stretch>
            <a:fillRect/>
          </a:stretch>
        </p:blipFill>
        <p:spPr>
          <a:xfrm>
            <a:off x="13540440" y="2591084"/>
            <a:ext cx="7816724" cy="4628324"/>
          </a:xfrm>
          <a:prstGeom prst="rect">
            <a:avLst/>
          </a:prstGeom>
          <a:ln w="25400">
            <a:solidFill>
              <a:srgbClr val="000000"/>
            </a:solidFill>
            <a:miter lim="400000"/>
          </a:ln>
        </p:spPr>
      </p:pic>
      <p:pic>
        <p:nvPicPr>
          <p:cNvPr id="1994" name="スクリーンショット 2023-12-16 10.28.17.png" descr="スクリーンショット 2023-12-16 10.28.17.png"/>
          <p:cNvPicPr>
            <a:picLocks noChangeAspect="1"/>
          </p:cNvPicPr>
          <p:nvPr/>
        </p:nvPicPr>
        <p:blipFill>
          <a:blip r:embed="rId4">
            <a:extLst/>
          </a:blip>
          <a:stretch>
            <a:fillRect/>
          </a:stretch>
        </p:blipFill>
        <p:spPr>
          <a:xfrm>
            <a:off x="2859935" y="8798948"/>
            <a:ext cx="7583652" cy="4514608"/>
          </a:xfrm>
          <a:prstGeom prst="rect">
            <a:avLst/>
          </a:prstGeom>
          <a:ln w="12700">
            <a:miter lim="400000"/>
          </a:ln>
        </p:spPr>
      </p:pic>
      <p:pic>
        <p:nvPicPr>
          <p:cNvPr id="1995" name="スクリーンショット 2023-12-16 10.28.50.png" descr="スクリーンショット 2023-12-16 10.28.50.png"/>
          <p:cNvPicPr>
            <a:picLocks noChangeAspect="1"/>
          </p:cNvPicPr>
          <p:nvPr/>
        </p:nvPicPr>
        <p:blipFill>
          <a:blip r:embed="rId5">
            <a:extLst/>
          </a:blip>
          <a:stretch>
            <a:fillRect/>
          </a:stretch>
        </p:blipFill>
        <p:spPr>
          <a:xfrm>
            <a:off x="13754157" y="8613522"/>
            <a:ext cx="7389287" cy="4543925"/>
          </a:xfrm>
          <a:prstGeom prst="rect">
            <a:avLst/>
          </a:prstGeom>
          <a:ln w="25400">
            <a:solidFill>
              <a:srgbClr val="000000"/>
            </a:solidFill>
            <a:miter lim="400000"/>
          </a:ln>
        </p:spPr>
      </p:pic>
      <p:sp>
        <p:nvSpPr>
          <p:cNvPr id="1996" name="一般：背景、場所の設定、チャットの削除"/>
          <p:cNvSpPr txBox="1"/>
          <p:nvPr/>
        </p:nvSpPr>
        <p:spPr>
          <a:xfrm>
            <a:off x="3110502" y="1978444"/>
            <a:ext cx="7353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一般：背景、場所の設定、チャットの削除</a:t>
            </a:r>
          </a:p>
        </p:txBody>
      </p:sp>
      <p:sp>
        <p:nvSpPr>
          <p:cNvPr id="1997" name="ベータ機能：プラグインのon/off（有料版）"/>
          <p:cNvSpPr txBox="1"/>
          <p:nvPr/>
        </p:nvSpPr>
        <p:spPr>
          <a:xfrm>
            <a:off x="13373115" y="1978444"/>
            <a:ext cx="784212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ベータ機能：プラグインのon/off（有料版）</a:t>
            </a:r>
          </a:p>
        </p:txBody>
      </p:sp>
      <p:sp>
        <p:nvSpPr>
          <p:cNvPr id="1998" name="データ制御：チャット履歴と学習のon/off、…"/>
          <p:cNvSpPr txBox="1"/>
          <p:nvPr/>
        </p:nvSpPr>
        <p:spPr>
          <a:xfrm>
            <a:off x="654659" y="7553216"/>
            <a:ext cx="11080040"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データ制御：チャット履歴と学習のon/off、</a:t>
            </a:r>
          </a:p>
          <a:p>
            <a:pPr algn="l"/>
            <a:r>
              <a:t>　　　　　　チャットorデータの共有/出力、アカウントの削除</a:t>
            </a:r>
          </a:p>
        </p:txBody>
      </p:sp>
      <p:sp>
        <p:nvSpPr>
          <p:cNvPr id="1999" name="ビルダープロフィール：プロフィール画面の設定"/>
          <p:cNvSpPr txBox="1"/>
          <p:nvPr/>
        </p:nvSpPr>
        <p:spPr>
          <a:xfrm>
            <a:off x="13686479" y="7838966"/>
            <a:ext cx="11080040"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ビルダープロフィール：プロフィール画面の設定</a:t>
            </a:r>
          </a:p>
        </p:txBody>
      </p:sp>
      <p:sp>
        <p:nvSpPr>
          <p:cNvPr id="2000" name="角丸四角形"/>
          <p:cNvSpPr/>
          <p:nvPr/>
        </p:nvSpPr>
        <p:spPr>
          <a:xfrm>
            <a:off x="355542" y="7398347"/>
            <a:ext cx="11678275" cy="6071609"/>
          </a:xfrm>
          <a:prstGeom prst="roundRect">
            <a:avLst>
              <a:gd name="adj" fmla="val 15000"/>
            </a:avLst>
          </a:prstGeom>
          <a:ln w="635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01" name="スライド番号"/>
          <p:cNvSpPr txBox="1"/>
          <p:nvPr>
            <p:ph type="sldNum" sz="quarter" idx="2"/>
          </p:nvPr>
        </p:nvSpPr>
        <p:spPr>
          <a:xfrm>
            <a:off x="23048363" y="12972811"/>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5" name="学生の反応"/>
          <p:cNvSpPr txBox="1"/>
          <p:nvPr/>
        </p:nvSpPr>
        <p:spPr>
          <a:xfrm>
            <a:off x="10261600" y="379995"/>
            <a:ext cx="3860801" cy="857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FFFFFF"/>
                </a:solidFill>
              </a:defRPr>
            </a:lvl1pPr>
          </a:lstStyle>
          <a:p>
            <a:pPr/>
            <a:r>
              <a:t>学生の反応</a:t>
            </a:r>
          </a:p>
        </p:txBody>
      </p:sp>
      <p:sp>
        <p:nvSpPr>
          <p:cNvPr id="166" name="応用最終回時のアンケート抜粋(全体を通して)"/>
          <p:cNvSpPr txBox="1"/>
          <p:nvPr/>
        </p:nvSpPr>
        <p:spPr>
          <a:xfrm>
            <a:off x="6463166" y="1964790"/>
            <a:ext cx="10661397"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応用最終回時のアンケート抜粋(全体を通して)</a:t>
            </a:r>
          </a:p>
        </p:txBody>
      </p:sp>
      <p:pic>
        <p:nvPicPr>
          <p:cNvPr id="167" name="スクリーンショット 2024-02-29 9.55.06.png" descr="スクリーンショット 2024-02-29 9.55.06.png"/>
          <p:cNvPicPr>
            <a:picLocks noChangeAspect="1"/>
          </p:cNvPicPr>
          <p:nvPr/>
        </p:nvPicPr>
        <p:blipFill>
          <a:blip r:embed="rId2">
            <a:extLst/>
          </a:blip>
          <a:stretch>
            <a:fillRect/>
          </a:stretch>
        </p:blipFill>
        <p:spPr>
          <a:xfrm>
            <a:off x="2167971" y="2551186"/>
            <a:ext cx="20786573" cy="9357355"/>
          </a:xfrm>
          <a:prstGeom prst="rect">
            <a:avLst/>
          </a:prstGeom>
          <a:ln w="12700">
            <a:miter lim="400000"/>
          </a:ln>
        </p:spPr>
      </p:pic>
      <p:sp>
        <p:nvSpPr>
          <p:cNvPr id="168" name="授業前半の画像処理よりも評価が高かった…"/>
          <p:cNvSpPr txBox="1"/>
          <p:nvPr/>
        </p:nvSpPr>
        <p:spPr>
          <a:xfrm>
            <a:off x="5838190" y="12129404"/>
            <a:ext cx="127076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授業前半の画像処理よりも評価が高かった</a:t>
            </a:r>
          </a:p>
          <a:p>
            <a:pPr>
              <a:defRPr sz="4000"/>
            </a:pPr>
            <a:r>
              <a:t>課題の量やグループ演習などが改善すべき課題となった</a:t>
            </a:r>
          </a:p>
        </p:txBody>
      </p:sp>
      <p:sp>
        <p:nvSpPr>
          <p:cNvPr id="169" name="スライド番号"/>
          <p:cNvSpPr txBox="1"/>
          <p:nvPr>
            <p:ph type="sldNum" sz="quarter" idx="2"/>
          </p:nvPr>
        </p:nvSpPr>
        <p:spPr>
          <a:xfrm>
            <a:off x="23592899" y="13081000"/>
            <a:ext cx="296470" cy="461059"/>
          </a:xfrm>
          <a:prstGeom prst="rect">
            <a:avLst/>
          </a:prstGeom>
          <a:extLst>
            <a:ext uri="{C572A759-6A51-4108-AA02-DFA0A04FC94B}">
              <ma14:wrappingTextBoxFlag xmlns:ma14="http://schemas.microsoft.com/office/mac/drawingml/2011/main" val="1"/>
            </a:ext>
          </a:extLst>
        </p:spPr>
        <p:txBody>
          <a:bodyPr wrap="square"/>
          <a:lstStyle/>
          <a:p>
            <a:pPr/>
            <a:fld id="{86CB4B4D-7CA3-9044-876B-883B54F8677D}" type="slidenum"/>
          </a:p>
        </p:txBody>
      </p:sp>
      <p:pic>
        <p:nvPicPr>
          <p:cNvPr id="170" name="線 線" descr="線 線"/>
          <p:cNvPicPr>
            <a:picLocks noChangeAspect="0"/>
          </p:cNvPicPr>
          <p:nvPr/>
        </p:nvPicPr>
        <p:blipFill>
          <a:blip r:embed="rId3">
            <a:extLst/>
          </a:blip>
          <a:stretch>
            <a:fillRect/>
          </a:stretch>
        </p:blipFill>
        <p:spPr>
          <a:xfrm>
            <a:off x="2645166" y="4346840"/>
            <a:ext cx="9529797" cy="76201"/>
          </a:xfrm>
          <a:prstGeom prst="rect">
            <a:avLst/>
          </a:prstGeom>
        </p:spPr>
      </p:pic>
      <p:pic>
        <p:nvPicPr>
          <p:cNvPr id="172" name="線 線" descr="線 線"/>
          <p:cNvPicPr>
            <a:picLocks noChangeAspect="0"/>
          </p:cNvPicPr>
          <p:nvPr/>
        </p:nvPicPr>
        <p:blipFill>
          <a:blip r:embed="rId3">
            <a:extLst/>
          </a:blip>
          <a:stretch>
            <a:fillRect/>
          </a:stretch>
        </p:blipFill>
        <p:spPr>
          <a:xfrm>
            <a:off x="12096343" y="5104461"/>
            <a:ext cx="9529797" cy="76201"/>
          </a:xfrm>
          <a:prstGeom prst="rect">
            <a:avLst/>
          </a:prstGeom>
        </p:spPr>
      </p:pic>
      <p:pic>
        <p:nvPicPr>
          <p:cNvPr id="174" name="線 線" descr="線 線"/>
          <p:cNvPicPr>
            <a:picLocks noChangeAspect="0"/>
          </p:cNvPicPr>
          <p:nvPr/>
        </p:nvPicPr>
        <p:blipFill>
          <a:blip r:embed="rId4">
            <a:extLst/>
          </a:blip>
          <a:stretch>
            <a:fillRect/>
          </a:stretch>
        </p:blipFill>
        <p:spPr>
          <a:xfrm>
            <a:off x="10979538" y="5756978"/>
            <a:ext cx="10022864" cy="76201"/>
          </a:xfrm>
          <a:prstGeom prst="rect">
            <a:avLst/>
          </a:prstGeom>
        </p:spPr>
      </p:pic>
      <p:pic>
        <p:nvPicPr>
          <p:cNvPr id="176" name="線 線" descr="線 線"/>
          <p:cNvPicPr>
            <a:picLocks noChangeAspect="0"/>
          </p:cNvPicPr>
          <p:nvPr/>
        </p:nvPicPr>
        <p:blipFill>
          <a:blip r:embed="rId4">
            <a:extLst/>
          </a:blip>
          <a:stretch>
            <a:fillRect/>
          </a:stretch>
        </p:blipFill>
        <p:spPr>
          <a:xfrm>
            <a:off x="2578144" y="6529614"/>
            <a:ext cx="10022864" cy="76201"/>
          </a:xfrm>
          <a:prstGeom prst="rect">
            <a:avLst/>
          </a:prstGeom>
        </p:spPr>
      </p:pic>
      <p:pic>
        <p:nvPicPr>
          <p:cNvPr id="178" name="線 線" descr="線 線"/>
          <p:cNvPicPr>
            <a:picLocks noChangeAspect="0"/>
          </p:cNvPicPr>
          <p:nvPr/>
        </p:nvPicPr>
        <p:blipFill>
          <a:blip r:embed="rId5">
            <a:extLst/>
          </a:blip>
          <a:stretch>
            <a:fillRect/>
          </a:stretch>
        </p:blipFill>
        <p:spPr>
          <a:xfrm>
            <a:off x="10109896" y="7217246"/>
            <a:ext cx="6883497" cy="76201"/>
          </a:xfrm>
          <a:prstGeom prst="rect">
            <a:avLst/>
          </a:prstGeom>
        </p:spPr>
      </p:pic>
      <p:pic>
        <p:nvPicPr>
          <p:cNvPr id="180" name="線 線" descr="線 線"/>
          <p:cNvPicPr>
            <a:picLocks noChangeAspect="0"/>
          </p:cNvPicPr>
          <p:nvPr/>
        </p:nvPicPr>
        <p:blipFill>
          <a:blip r:embed="rId6">
            <a:extLst/>
          </a:blip>
          <a:stretch>
            <a:fillRect/>
          </a:stretch>
        </p:blipFill>
        <p:spPr>
          <a:xfrm>
            <a:off x="2549330" y="8712387"/>
            <a:ext cx="3455145" cy="76201"/>
          </a:xfrm>
          <a:prstGeom prst="rect">
            <a:avLst/>
          </a:prstGeom>
        </p:spPr>
      </p:pic>
      <p:pic>
        <p:nvPicPr>
          <p:cNvPr id="182" name="線 線" descr="線 線"/>
          <p:cNvPicPr>
            <a:picLocks noChangeAspect="0"/>
          </p:cNvPicPr>
          <p:nvPr/>
        </p:nvPicPr>
        <p:blipFill>
          <a:blip r:embed="rId7">
            <a:extLst/>
          </a:blip>
          <a:stretch>
            <a:fillRect/>
          </a:stretch>
        </p:blipFill>
        <p:spPr>
          <a:xfrm>
            <a:off x="2549330" y="9935466"/>
            <a:ext cx="2839304" cy="76201"/>
          </a:xfrm>
          <a:prstGeom prst="rect">
            <a:avLst/>
          </a:prstGeom>
        </p:spPr>
      </p:pic>
      <p:pic>
        <p:nvPicPr>
          <p:cNvPr id="184" name="線 線" descr="線 線"/>
          <p:cNvPicPr>
            <a:picLocks noChangeAspect="0"/>
          </p:cNvPicPr>
          <p:nvPr/>
        </p:nvPicPr>
        <p:blipFill>
          <a:blip r:embed="rId8">
            <a:extLst/>
          </a:blip>
          <a:stretch>
            <a:fillRect/>
          </a:stretch>
        </p:blipFill>
        <p:spPr>
          <a:xfrm>
            <a:off x="12691187" y="11113500"/>
            <a:ext cx="8039311" cy="76201"/>
          </a:xfrm>
          <a:prstGeom prst="rect">
            <a:avLst/>
          </a:prstGeom>
        </p:spPr>
      </p:pic>
      <p:pic>
        <p:nvPicPr>
          <p:cNvPr id="186" name="線 線" descr="線 線"/>
          <p:cNvPicPr>
            <a:picLocks noChangeAspect="0"/>
          </p:cNvPicPr>
          <p:nvPr/>
        </p:nvPicPr>
        <p:blipFill>
          <a:blip r:embed="rId9">
            <a:extLst/>
          </a:blip>
          <a:stretch>
            <a:fillRect/>
          </a:stretch>
        </p:blipFill>
        <p:spPr>
          <a:xfrm>
            <a:off x="2488019" y="11589789"/>
            <a:ext cx="1595513" cy="76201"/>
          </a:xfrm>
          <a:prstGeom prst="rect">
            <a:avLst/>
          </a:prstGeom>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3" name="四角形"/>
          <p:cNvSpPr/>
          <p:nvPr/>
        </p:nvSpPr>
        <p:spPr>
          <a:xfrm>
            <a:off x="32" y="3749"/>
            <a:ext cx="24387122" cy="1605390"/>
          </a:xfrm>
          <a:prstGeom prst="rect">
            <a:avLst/>
          </a:prstGeom>
          <a:solidFill>
            <a:schemeClr val="accent2">
              <a:hueOff val="260011"/>
              <a:satOff val="17755"/>
              <a:lumOff val="-2543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04" name="GPTの概要"/>
          <p:cNvSpPr txBox="1"/>
          <p:nvPr/>
        </p:nvSpPr>
        <p:spPr>
          <a:xfrm>
            <a:off x="1512845" y="565144"/>
            <a:ext cx="20440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GPTの概要</a:t>
            </a:r>
          </a:p>
        </p:txBody>
      </p:sp>
      <p:sp>
        <p:nvSpPr>
          <p:cNvPr id="2005" name="全体の構成"/>
          <p:cNvSpPr txBox="1"/>
          <p:nvPr/>
        </p:nvSpPr>
        <p:spPr>
          <a:xfrm>
            <a:off x="10609292" y="403219"/>
            <a:ext cx="3606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全体の構成</a:t>
            </a:r>
          </a:p>
        </p:txBody>
      </p:sp>
      <p:sp>
        <p:nvSpPr>
          <p:cNvPr id="2006" name="④チャットとプロンプト"/>
          <p:cNvSpPr txBox="1"/>
          <p:nvPr/>
        </p:nvSpPr>
        <p:spPr>
          <a:xfrm>
            <a:off x="1108136" y="2587615"/>
            <a:ext cx="598170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④チャットとプロンプト</a:t>
            </a:r>
          </a:p>
        </p:txBody>
      </p:sp>
      <p:pic>
        <p:nvPicPr>
          <p:cNvPr id="2007" name="スクリーンショット 2023-12-13 18.05.30.png" descr="スクリーンショット 2023-12-13 18.05.30.png"/>
          <p:cNvPicPr>
            <a:picLocks noChangeAspect="1"/>
          </p:cNvPicPr>
          <p:nvPr/>
        </p:nvPicPr>
        <p:blipFill>
          <a:blip r:embed="rId2">
            <a:extLst/>
          </a:blip>
          <a:stretch>
            <a:fillRect/>
          </a:stretch>
        </p:blipFill>
        <p:spPr>
          <a:xfrm>
            <a:off x="11128359" y="2200266"/>
            <a:ext cx="12317458" cy="9348071"/>
          </a:xfrm>
          <a:prstGeom prst="rect">
            <a:avLst/>
          </a:prstGeom>
          <a:ln w="25400">
            <a:solidFill>
              <a:srgbClr val="000000"/>
            </a:solidFill>
            <a:miter lim="400000"/>
          </a:ln>
        </p:spPr>
      </p:pic>
      <p:sp>
        <p:nvSpPr>
          <p:cNvPr id="2008" name="四角形"/>
          <p:cNvSpPr/>
          <p:nvPr/>
        </p:nvSpPr>
        <p:spPr>
          <a:xfrm>
            <a:off x="14005062" y="2251066"/>
            <a:ext cx="9417971" cy="9246471"/>
          </a:xfrm>
          <a:prstGeom prst="rect">
            <a:avLst/>
          </a:prstGeom>
          <a:ln w="127000">
            <a:solidFill>
              <a:schemeClr val="accent1">
                <a:lumOff val="16847"/>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09" name="ChatGPTとのチャット内容が表示"/>
          <p:cNvSpPr txBox="1"/>
          <p:nvPr/>
        </p:nvSpPr>
        <p:spPr>
          <a:xfrm>
            <a:off x="1521197" y="4451695"/>
            <a:ext cx="8512150"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ChatGPTとのチャット内容が表示</a:t>
            </a:r>
          </a:p>
        </p:txBody>
      </p:sp>
      <p:sp>
        <p:nvSpPr>
          <p:cNvPr id="2010" name="ChatGPTの入力内容をプロンプトという"/>
          <p:cNvSpPr txBox="1"/>
          <p:nvPr/>
        </p:nvSpPr>
        <p:spPr>
          <a:xfrm>
            <a:off x="576616" y="6315775"/>
            <a:ext cx="1011235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200"/>
            </a:lvl1pPr>
          </a:lstStyle>
          <a:p>
            <a:pPr/>
            <a:r>
              <a:t>ChatGPTの入力内容をプロンプトという</a:t>
            </a:r>
          </a:p>
        </p:txBody>
      </p:sp>
      <p:sp>
        <p:nvSpPr>
          <p:cNvPr id="2011" name="スライド番号"/>
          <p:cNvSpPr txBox="1"/>
          <p:nvPr>
            <p:ph type="sldNum" sz="quarter" idx="2"/>
          </p:nvPr>
        </p:nvSpPr>
        <p:spPr>
          <a:xfrm>
            <a:off x="23291787" y="12999858"/>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3" name="ChatGPTは必ず正しいとは限らない"/>
          <p:cNvSpPr txBox="1"/>
          <p:nvPr/>
        </p:nvSpPr>
        <p:spPr>
          <a:xfrm>
            <a:off x="5117439" y="2811381"/>
            <a:ext cx="14149122" cy="939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lvl1pPr>
          </a:lstStyle>
          <a:p>
            <a:pPr/>
            <a:r>
              <a:t>ChatGPTは必ず正しいとは限らない</a:t>
            </a:r>
          </a:p>
        </p:txBody>
      </p:sp>
      <p:sp>
        <p:nvSpPr>
          <p:cNvPr id="2014" name="あたかも正しいかのように説明してくる…"/>
          <p:cNvSpPr txBox="1"/>
          <p:nvPr/>
        </p:nvSpPr>
        <p:spPr>
          <a:xfrm>
            <a:off x="4174280" y="5371446"/>
            <a:ext cx="15109699" cy="345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600"/>
            </a:pPr>
            <a:r>
              <a:t>あたかも正しいかのように説明してくる</a:t>
            </a:r>
          </a:p>
          <a:p>
            <a:pPr>
              <a:defRPr sz="6600"/>
            </a:pPr>
            <a:r>
              <a:t>(ハルシネーションと言います)</a:t>
            </a:r>
          </a:p>
          <a:p>
            <a:pPr>
              <a:defRPr sz="6600"/>
            </a:pPr>
            <a:r>
              <a:t>ので、時には確認作業が必要です</a:t>
            </a:r>
          </a:p>
        </p:txBody>
      </p:sp>
      <p:sp>
        <p:nvSpPr>
          <p:cNvPr id="2015" name="四角形"/>
          <p:cNvSpPr/>
          <p:nvPr/>
        </p:nvSpPr>
        <p:spPr>
          <a:xfrm>
            <a:off x="-1561" y="3749"/>
            <a:ext cx="24387122" cy="1605390"/>
          </a:xfrm>
          <a:prstGeom prst="rect">
            <a:avLst/>
          </a:prstGeom>
          <a:solidFill>
            <a:schemeClr val="accent2">
              <a:hueOff val="260011"/>
              <a:satOff val="17755"/>
              <a:lumOff val="-25437"/>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16" name="注意点"/>
          <p:cNvSpPr txBox="1"/>
          <p:nvPr/>
        </p:nvSpPr>
        <p:spPr>
          <a:xfrm>
            <a:off x="10877550" y="336544"/>
            <a:ext cx="2628901" cy="939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FFFFFF"/>
                </a:solidFill>
              </a:defRPr>
            </a:lvl1pPr>
          </a:lstStyle>
          <a:p>
            <a:pPr/>
            <a:r>
              <a:t>注意点</a:t>
            </a:r>
          </a:p>
        </p:txBody>
      </p:sp>
      <p:pic>
        <p:nvPicPr>
          <p:cNvPr id="2017" name="スクリーンショット 2023-12-18 7.21.42.png" descr="スクリーンショット 2023-12-18 7.21.42.png"/>
          <p:cNvPicPr>
            <a:picLocks noChangeAspect="1"/>
          </p:cNvPicPr>
          <p:nvPr/>
        </p:nvPicPr>
        <p:blipFill>
          <a:blip r:embed="rId2">
            <a:extLst/>
          </a:blip>
          <a:stretch>
            <a:fillRect/>
          </a:stretch>
        </p:blipFill>
        <p:spPr>
          <a:xfrm>
            <a:off x="2643077" y="10151188"/>
            <a:ext cx="19097846" cy="2557534"/>
          </a:xfrm>
          <a:prstGeom prst="rect">
            <a:avLst/>
          </a:prstGeom>
          <a:ln w="25400">
            <a:solidFill>
              <a:srgbClr val="000000"/>
            </a:solidFill>
            <a:miter lim="400000"/>
          </a:ln>
        </p:spPr>
      </p:pic>
      <p:sp>
        <p:nvSpPr>
          <p:cNvPr id="2018" name="線"/>
          <p:cNvSpPr/>
          <p:nvPr/>
        </p:nvSpPr>
        <p:spPr>
          <a:xfrm>
            <a:off x="7261565" y="12619902"/>
            <a:ext cx="9478384" cy="1"/>
          </a:xfrm>
          <a:prstGeom prst="line">
            <a:avLst/>
          </a:prstGeom>
          <a:ln w="63500">
            <a:solidFill>
              <a:schemeClr val="accent5">
                <a:hueOff val="-82419"/>
                <a:satOff val="-9513"/>
                <a:lumOff val="-16343"/>
              </a:schemeClr>
            </a:solidFill>
            <a:miter lim="400000"/>
          </a:ln>
        </p:spPr>
        <p:txBody>
          <a:bodyPr lIns="50800" tIns="50800" rIns="50800" bIns="50800" anchor="ctr"/>
          <a:lstStyle/>
          <a:p>
            <a:pPr/>
          </a:p>
        </p:txBody>
      </p:sp>
      <p:sp>
        <p:nvSpPr>
          <p:cNvPr id="2019" name="スライド番号"/>
          <p:cNvSpPr txBox="1"/>
          <p:nvPr>
            <p:ph type="sldNum" sz="quarter" idx="2"/>
          </p:nvPr>
        </p:nvSpPr>
        <p:spPr>
          <a:xfrm>
            <a:off x="23048363" y="13053953"/>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1"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22" name="前準備"/>
          <p:cNvSpPr txBox="1"/>
          <p:nvPr/>
        </p:nvSpPr>
        <p:spPr>
          <a:xfrm>
            <a:off x="11307792" y="403219"/>
            <a:ext cx="2209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前準備</a:t>
            </a:r>
          </a:p>
        </p:txBody>
      </p:sp>
      <p:sp>
        <p:nvSpPr>
          <p:cNvPr id="2023" name="Google ColabとChatGPTを立ち上げましょう"/>
          <p:cNvSpPr txBox="1"/>
          <p:nvPr/>
        </p:nvSpPr>
        <p:spPr>
          <a:xfrm>
            <a:off x="5964102" y="2131301"/>
            <a:ext cx="1289718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Google ColabとChatGPTを立ち上げましょう</a:t>
            </a:r>
          </a:p>
        </p:txBody>
      </p:sp>
      <p:pic>
        <p:nvPicPr>
          <p:cNvPr id="2024" name="スクリーンショット 2023-12-28 17.09.44.png" descr="スクリーンショット 2023-12-28 17.09.44.png"/>
          <p:cNvPicPr>
            <a:picLocks noChangeAspect="1"/>
          </p:cNvPicPr>
          <p:nvPr/>
        </p:nvPicPr>
        <p:blipFill>
          <a:blip r:embed="rId2">
            <a:extLst/>
          </a:blip>
          <a:stretch>
            <a:fillRect/>
          </a:stretch>
        </p:blipFill>
        <p:spPr>
          <a:xfrm>
            <a:off x="1391033" y="4255278"/>
            <a:ext cx="10229137" cy="7653969"/>
          </a:xfrm>
          <a:prstGeom prst="rect">
            <a:avLst/>
          </a:prstGeom>
          <a:ln w="25400">
            <a:solidFill>
              <a:srgbClr val="000000"/>
            </a:solidFill>
            <a:miter lim="400000"/>
          </a:ln>
        </p:spPr>
      </p:pic>
      <p:pic>
        <p:nvPicPr>
          <p:cNvPr id="2025" name="スクリーンショット 2023-12-28 160921.png" descr="スクリーンショット 2023-12-28 160921.png"/>
          <p:cNvPicPr>
            <a:picLocks noChangeAspect="1"/>
          </p:cNvPicPr>
          <p:nvPr/>
        </p:nvPicPr>
        <p:blipFill>
          <a:blip r:embed="rId3">
            <a:extLst/>
          </a:blip>
          <a:stretch>
            <a:fillRect/>
          </a:stretch>
        </p:blipFill>
        <p:spPr>
          <a:xfrm>
            <a:off x="12514360" y="4360724"/>
            <a:ext cx="11381459" cy="7443077"/>
          </a:xfrm>
          <a:prstGeom prst="rect">
            <a:avLst/>
          </a:prstGeom>
          <a:ln w="25400">
            <a:solidFill>
              <a:srgbClr val="000000"/>
            </a:solidFill>
            <a:miter lim="400000"/>
          </a:ln>
        </p:spPr>
      </p:pic>
      <p:sp>
        <p:nvSpPr>
          <p:cNvPr id="2026" name="mac"/>
          <p:cNvSpPr txBox="1"/>
          <p:nvPr/>
        </p:nvSpPr>
        <p:spPr>
          <a:xfrm>
            <a:off x="5282970" y="3339262"/>
            <a:ext cx="143985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mac</a:t>
            </a:r>
          </a:p>
        </p:txBody>
      </p:sp>
      <p:sp>
        <p:nvSpPr>
          <p:cNvPr id="2027" name="Windows"/>
          <p:cNvSpPr txBox="1"/>
          <p:nvPr/>
        </p:nvSpPr>
        <p:spPr>
          <a:xfrm>
            <a:off x="17295494" y="3339262"/>
            <a:ext cx="293131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Windows</a:t>
            </a:r>
          </a:p>
        </p:txBody>
      </p:sp>
      <p:sp>
        <p:nvSpPr>
          <p:cNvPr id="2028" name="タブで切り替えられるようにしましょう"/>
          <p:cNvSpPr txBox="1"/>
          <p:nvPr/>
        </p:nvSpPr>
        <p:spPr>
          <a:xfrm>
            <a:off x="6877050" y="12505836"/>
            <a:ext cx="1062990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タブで切り替えられるようにしましょう</a:t>
            </a:r>
          </a:p>
        </p:txBody>
      </p:sp>
      <p:sp>
        <p:nvSpPr>
          <p:cNvPr id="2029" name="四角形"/>
          <p:cNvSpPr/>
          <p:nvPr/>
        </p:nvSpPr>
        <p:spPr>
          <a:xfrm>
            <a:off x="1389622" y="4656216"/>
            <a:ext cx="10231960" cy="258543"/>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30" name="四角形"/>
          <p:cNvSpPr/>
          <p:nvPr/>
        </p:nvSpPr>
        <p:spPr>
          <a:xfrm>
            <a:off x="13582654" y="4390883"/>
            <a:ext cx="4269767" cy="361188"/>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31" name="スライド番号"/>
          <p:cNvSpPr txBox="1"/>
          <p:nvPr>
            <p:ph type="sldNum" sz="quarter" idx="2"/>
          </p:nvPr>
        </p:nvSpPr>
        <p:spPr>
          <a:xfrm>
            <a:off x="23021315" y="13026905"/>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34" name="Huggingface Transformers"/>
          <p:cNvSpPr txBox="1"/>
          <p:nvPr/>
        </p:nvSpPr>
        <p:spPr>
          <a:xfrm>
            <a:off x="7254048" y="403219"/>
            <a:ext cx="10317290"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Huggingface Transformers</a:t>
            </a:r>
          </a:p>
        </p:txBody>
      </p:sp>
      <p:sp>
        <p:nvSpPr>
          <p:cNvPr id="2035" name="Huggingface Transformersは、世界中で使われている自然言語処理の…"/>
          <p:cNvSpPr txBox="1"/>
          <p:nvPr/>
        </p:nvSpPr>
        <p:spPr>
          <a:xfrm>
            <a:off x="2065494" y="2139645"/>
            <a:ext cx="20694397" cy="254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Huggingface Transformersは、世界中で使われている自然言語処理の</a:t>
            </a:r>
          </a:p>
          <a:p>
            <a:pPr algn="l">
              <a:defRPr sz="4800"/>
            </a:pPr>
            <a:r>
              <a:t>深層学習フレームワーク。最先端の自然言語処理アルゴリズムを簡単に試す</a:t>
            </a:r>
          </a:p>
          <a:p>
            <a:pPr algn="l">
              <a:defRPr sz="4800"/>
            </a:pPr>
            <a:r>
              <a:t>ことが出来る。</a:t>
            </a:r>
          </a:p>
        </p:txBody>
      </p:sp>
      <p:pic>
        <p:nvPicPr>
          <p:cNvPr id="2036" name="スクリーンショット 2023-12-27 10.30.01.png" descr="スクリーンショット 2023-12-27 10.30.01.png"/>
          <p:cNvPicPr>
            <a:picLocks noChangeAspect="1"/>
          </p:cNvPicPr>
          <p:nvPr/>
        </p:nvPicPr>
        <p:blipFill>
          <a:blip r:embed="rId2">
            <a:extLst/>
          </a:blip>
          <a:stretch>
            <a:fillRect/>
          </a:stretch>
        </p:blipFill>
        <p:spPr>
          <a:xfrm>
            <a:off x="5272402" y="4953591"/>
            <a:ext cx="13839196" cy="7893146"/>
          </a:xfrm>
          <a:prstGeom prst="rect">
            <a:avLst/>
          </a:prstGeom>
          <a:ln w="25400">
            <a:solidFill>
              <a:srgbClr val="000000"/>
            </a:solidFill>
            <a:miter lim="400000"/>
          </a:ln>
        </p:spPr>
      </p:pic>
      <p:sp>
        <p:nvSpPr>
          <p:cNvPr id="2037" name="https://huggingface.co"/>
          <p:cNvSpPr txBox="1"/>
          <p:nvPr/>
        </p:nvSpPr>
        <p:spPr>
          <a:xfrm>
            <a:off x="16370597" y="13120683"/>
            <a:ext cx="4860037"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https://huggingface.co</a:t>
            </a:r>
          </a:p>
        </p:txBody>
      </p:sp>
      <p:sp>
        <p:nvSpPr>
          <p:cNvPr id="2038" name="スライド番号"/>
          <p:cNvSpPr txBox="1"/>
          <p:nvPr>
            <p:ph type="sldNum" sz="quarter" idx="2"/>
          </p:nvPr>
        </p:nvSpPr>
        <p:spPr>
          <a:xfrm>
            <a:off x="23183598" y="13131454"/>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41" name="Huggingface Transformersのインストール"/>
          <p:cNvSpPr txBox="1"/>
          <p:nvPr/>
        </p:nvSpPr>
        <p:spPr>
          <a:xfrm>
            <a:off x="4830252" y="403219"/>
            <a:ext cx="1516488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Huggingface Transformersのインストール</a:t>
            </a:r>
          </a:p>
        </p:txBody>
      </p:sp>
      <p:sp>
        <p:nvSpPr>
          <p:cNvPr id="2042" name="pipは外からライブラリをインストールする命令です"/>
          <p:cNvSpPr txBox="1"/>
          <p:nvPr/>
        </p:nvSpPr>
        <p:spPr>
          <a:xfrm>
            <a:off x="6804378" y="10025882"/>
            <a:ext cx="11216629"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pipは外からライブラリをインストールする命令です</a:t>
            </a:r>
          </a:p>
        </p:txBody>
      </p:sp>
      <p:sp>
        <p:nvSpPr>
          <p:cNvPr id="2043" name="これまでのkerasやmatplotlibなどはcolabに最初からインストール済み…"/>
          <p:cNvSpPr txBox="1"/>
          <p:nvPr/>
        </p:nvSpPr>
        <p:spPr>
          <a:xfrm>
            <a:off x="2490697" y="10842241"/>
            <a:ext cx="19843992" cy="2000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pPr>
            <a:r>
              <a:t>これまでのkerasやmatplotlibなどはcolabに最初からインストール済み</a:t>
            </a:r>
          </a:p>
          <a:p>
            <a:pPr>
              <a:defRPr sz="3700"/>
            </a:pPr>
            <a:r>
              <a:t>transformersはインストールされていないのでインストールしてからライブラリを読み込む</a:t>
            </a:r>
          </a:p>
          <a:p>
            <a:pPr>
              <a:defRPr sz="3700"/>
            </a:pPr>
            <a:r>
              <a:t>(notebookを起動したら毎回インストールする必要あり)</a:t>
            </a:r>
          </a:p>
        </p:txBody>
      </p:sp>
      <p:pic>
        <p:nvPicPr>
          <p:cNvPr id="2044" name="スクリーンショット 2024-03-04 10.43.06.png" descr="スクリーンショット 2024-03-04 10.43.06.png"/>
          <p:cNvPicPr>
            <a:picLocks noChangeAspect="1"/>
          </p:cNvPicPr>
          <p:nvPr/>
        </p:nvPicPr>
        <p:blipFill>
          <a:blip r:embed="rId2">
            <a:extLst/>
          </a:blip>
          <a:stretch>
            <a:fillRect/>
          </a:stretch>
        </p:blipFill>
        <p:spPr>
          <a:xfrm>
            <a:off x="4805197" y="3819749"/>
            <a:ext cx="14773606" cy="5650463"/>
          </a:xfrm>
          <a:prstGeom prst="rect">
            <a:avLst/>
          </a:prstGeom>
          <a:ln w="25400">
            <a:solidFill>
              <a:srgbClr val="000000"/>
            </a:solidFill>
            <a:miter lim="400000"/>
          </a:ln>
        </p:spPr>
      </p:pic>
      <p:pic>
        <p:nvPicPr>
          <p:cNvPr id="2045" name="スクリーンショット 2024-03-04 10.43.06.png" descr="スクリーンショット 2024-03-04 10.43.06.png"/>
          <p:cNvPicPr>
            <a:picLocks noChangeAspect="1"/>
          </p:cNvPicPr>
          <p:nvPr/>
        </p:nvPicPr>
        <p:blipFill>
          <a:blip r:embed="rId2">
            <a:extLst/>
          </a:blip>
          <a:srcRect l="728" t="1159" r="76432" b="92380"/>
          <a:stretch>
            <a:fillRect/>
          </a:stretch>
        </p:blipFill>
        <p:spPr>
          <a:xfrm>
            <a:off x="7834244" y="2175811"/>
            <a:ext cx="9002643" cy="974032"/>
          </a:xfrm>
          <a:prstGeom prst="rect">
            <a:avLst/>
          </a:prstGeom>
          <a:ln w="25400">
            <a:solidFill>
              <a:srgbClr val="000000"/>
            </a:solidFill>
            <a:miter lim="400000"/>
          </a:ln>
        </p:spPr>
      </p:pic>
      <p:sp>
        <p:nvSpPr>
          <p:cNvPr id="2046" name="スライド番号"/>
          <p:cNvSpPr txBox="1"/>
          <p:nvPr>
            <p:ph type="sldNum" sz="quarter" idx="2"/>
          </p:nvPr>
        </p:nvSpPr>
        <p:spPr>
          <a:xfrm>
            <a:off x="23102457" y="12945764"/>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7" name="Colab"/>
          <p:cNvSpPr txBox="1"/>
          <p:nvPr/>
        </p:nvSpPr>
        <p:spPr>
          <a:xfrm>
            <a:off x="857648" y="2049801"/>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048" name="3-1"/>
          <p:cNvSpPr txBox="1"/>
          <p:nvPr/>
        </p:nvSpPr>
        <p:spPr>
          <a:xfrm>
            <a:off x="6366605" y="2297651"/>
            <a:ext cx="1256843" cy="730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3-1</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51" name="Huggingface Transformersの推論方法"/>
          <p:cNvSpPr txBox="1"/>
          <p:nvPr/>
        </p:nvSpPr>
        <p:spPr>
          <a:xfrm>
            <a:off x="5316348" y="403219"/>
            <a:ext cx="1380979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Huggingface Transformersの推論方法</a:t>
            </a:r>
          </a:p>
        </p:txBody>
      </p:sp>
      <p:sp>
        <p:nvSpPr>
          <p:cNvPr id="2052" name="Huggingface Transformersは、「パイプライン(pipeline)」と…"/>
          <p:cNvSpPr txBox="1"/>
          <p:nvPr/>
        </p:nvSpPr>
        <p:spPr>
          <a:xfrm>
            <a:off x="2809493" y="2718068"/>
            <a:ext cx="18765013"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Huggingface Transformersは、「パイプライン(pipeline)」と</a:t>
            </a:r>
          </a:p>
          <a:p>
            <a:pPr algn="l">
              <a:defRPr sz="4800"/>
            </a:pPr>
            <a:r>
              <a:t>「トークナイザー+モデル」の2つ方法で推論(予測)できる</a:t>
            </a:r>
          </a:p>
        </p:txBody>
      </p:sp>
      <p:sp>
        <p:nvSpPr>
          <p:cNvPr id="2053" name="パイプライン"/>
          <p:cNvSpPr txBox="1"/>
          <p:nvPr/>
        </p:nvSpPr>
        <p:spPr>
          <a:xfrm>
            <a:off x="1276955" y="5852067"/>
            <a:ext cx="37719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パイプライン</a:t>
            </a:r>
          </a:p>
        </p:txBody>
      </p:sp>
      <p:sp>
        <p:nvSpPr>
          <p:cNvPr id="2054" name="pipeline() の1行のみで推論を行う最もシンプルな方法"/>
          <p:cNvSpPr txBox="1"/>
          <p:nvPr/>
        </p:nvSpPr>
        <p:spPr>
          <a:xfrm>
            <a:off x="5736419" y="5852067"/>
            <a:ext cx="1534393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pipeline() の1行のみで推論を行う最もシンプルな方法</a:t>
            </a:r>
          </a:p>
        </p:txBody>
      </p:sp>
      <p:sp>
        <p:nvSpPr>
          <p:cNvPr id="2055" name="(結果) = pipeline( (タスク), (モデル) )"/>
          <p:cNvSpPr txBox="1"/>
          <p:nvPr/>
        </p:nvSpPr>
        <p:spPr>
          <a:xfrm>
            <a:off x="5736419" y="6965632"/>
            <a:ext cx="11146944" cy="774700"/>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(結果) = pipeline( (タスク), (モデル) )</a:t>
            </a:r>
          </a:p>
        </p:txBody>
      </p:sp>
      <p:sp>
        <p:nvSpPr>
          <p:cNvPr id="2056" name="トークナイザー+モデル"/>
          <p:cNvSpPr txBox="1"/>
          <p:nvPr/>
        </p:nvSpPr>
        <p:spPr>
          <a:xfrm>
            <a:off x="330096" y="8793318"/>
            <a:ext cx="659739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トークナイザー+モデル</a:t>
            </a:r>
          </a:p>
        </p:txBody>
      </p:sp>
      <p:sp>
        <p:nvSpPr>
          <p:cNvPr id="2057" name="トークナイザー：テキストをモデルの入力データに変換…"/>
          <p:cNvSpPr txBox="1"/>
          <p:nvPr/>
        </p:nvSpPr>
        <p:spPr>
          <a:xfrm>
            <a:off x="7492722" y="8798988"/>
            <a:ext cx="16739717"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pPr>
            <a:r>
              <a:t>トークナイザー：テキストをモデルの入力データに変換</a:t>
            </a:r>
          </a:p>
          <a:p>
            <a:pPr algn="l">
              <a:defRPr sz="4800"/>
            </a:pPr>
            <a:r>
              <a:t>モデル：カスタムして推論</a:t>
            </a:r>
          </a:p>
        </p:txBody>
      </p:sp>
      <p:sp>
        <p:nvSpPr>
          <p:cNvPr id="2058" name="(モデルへの入力データ) = tokenizer.encode( (入力テキスト) )…"/>
          <p:cNvSpPr txBox="1"/>
          <p:nvPr/>
        </p:nvSpPr>
        <p:spPr>
          <a:xfrm>
            <a:off x="3662761" y="10986925"/>
            <a:ext cx="18148199" cy="168910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(モデルへの入力データ) = tokenizer.encode( (入力テキスト) )</a:t>
            </a:r>
          </a:p>
          <a:p>
            <a:pPr algn="l">
              <a:defRPr sz="4800"/>
            </a:pPr>
            <a:r>
              <a:t>(結果) = model(モデルへの入力データ)</a:t>
            </a:r>
          </a:p>
        </p:txBody>
      </p:sp>
      <p:sp>
        <p:nvSpPr>
          <p:cNvPr id="2059" name="スライド番号"/>
          <p:cNvSpPr txBox="1"/>
          <p:nvPr>
            <p:ph type="sldNum" sz="quarter" idx="2"/>
          </p:nvPr>
        </p:nvSpPr>
        <p:spPr>
          <a:xfrm>
            <a:off x="21858289" y="13053953"/>
            <a:ext cx="3187008" cy="461060"/>
          </a:xfrm>
          <a:prstGeom prst="rect">
            <a:avLst/>
          </a:prstGeom>
          <a:extLst>
            <a:ext uri="{C572A759-6A51-4108-AA02-DFA0A04FC94B}">
              <ma14:wrappingTextBoxFlag xmlns:ma14="http://schemas.microsoft.com/office/mac/drawingml/2011/main" val="1"/>
            </a:ext>
          </a:extLst>
        </p:spPr>
        <p:txBody>
          <a:bodyPr wrap="square"/>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1"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62" name="パイプライン"/>
          <p:cNvSpPr txBox="1"/>
          <p:nvPr/>
        </p:nvSpPr>
        <p:spPr>
          <a:xfrm>
            <a:off x="1276955" y="5852067"/>
            <a:ext cx="37719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chemeClr val="accent5">
                    <a:hueOff val="-82419"/>
                    <a:satOff val="-9513"/>
                    <a:lumOff val="-16343"/>
                  </a:schemeClr>
                </a:solidFill>
              </a:defRPr>
            </a:lvl1pPr>
          </a:lstStyle>
          <a:p>
            <a:pPr/>
            <a:r>
              <a:t>パイプライン</a:t>
            </a:r>
          </a:p>
        </p:txBody>
      </p:sp>
      <p:sp>
        <p:nvSpPr>
          <p:cNvPr id="2063" name="pipeline() の1行のみで推論を行う最もシンプルな方法"/>
          <p:cNvSpPr txBox="1"/>
          <p:nvPr/>
        </p:nvSpPr>
        <p:spPr>
          <a:xfrm>
            <a:off x="5736419" y="5852067"/>
            <a:ext cx="1534393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chemeClr val="accent5">
                    <a:hueOff val="-82419"/>
                    <a:satOff val="-9513"/>
                    <a:lumOff val="-16343"/>
                  </a:schemeClr>
                </a:solidFill>
              </a:defRPr>
            </a:lvl1pPr>
          </a:lstStyle>
          <a:p>
            <a:pPr/>
            <a:r>
              <a:t>pipeline() の1行のみで推論を行う最もシンプルな方法</a:t>
            </a:r>
          </a:p>
        </p:txBody>
      </p:sp>
      <p:sp>
        <p:nvSpPr>
          <p:cNvPr id="2064" name="(結果) = pipeline( (タスク), (モデル) )"/>
          <p:cNvSpPr txBox="1"/>
          <p:nvPr/>
        </p:nvSpPr>
        <p:spPr>
          <a:xfrm>
            <a:off x="5736419" y="6965632"/>
            <a:ext cx="11146944" cy="774700"/>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chemeClr val="accent5">
                    <a:hueOff val="-82419"/>
                    <a:satOff val="-9513"/>
                    <a:lumOff val="-16343"/>
                  </a:schemeClr>
                </a:solidFill>
              </a:defRPr>
            </a:lvl1pPr>
          </a:lstStyle>
          <a:p>
            <a:pPr/>
            <a:r>
              <a:t>(結果) = pipeline( (タスク), (モデル) )</a:t>
            </a:r>
          </a:p>
        </p:txBody>
      </p:sp>
      <p:sp>
        <p:nvSpPr>
          <p:cNvPr id="2065" name="トークナイザー+モデル"/>
          <p:cNvSpPr txBox="1"/>
          <p:nvPr/>
        </p:nvSpPr>
        <p:spPr>
          <a:xfrm>
            <a:off x="330096" y="8793318"/>
            <a:ext cx="659739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トークナイザー+モデル</a:t>
            </a:r>
          </a:p>
        </p:txBody>
      </p:sp>
      <p:sp>
        <p:nvSpPr>
          <p:cNvPr id="2066" name="トークナイザー：テキストをモデルの入力データに変換…"/>
          <p:cNvSpPr txBox="1"/>
          <p:nvPr/>
        </p:nvSpPr>
        <p:spPr>
          <a:xfrm>
            <a:off x="7492722" y="8798988"/>
            <a:ext cx="16739717"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pPr>
            <a:r>
              <a:t>トークナイザー：テキストをモデルの入力データに変換</a:t>
            </a:r>
          </a:p>
          <a:p>
            <a:pPr algn="l">
              <a:defRPr sz="4800"/>
            </a:pPr>
            <a:r>
              <a:t>モデル：カスタムして推論</a:t>
            </a:r>
          </a:p>
        </p:txBody>
      </p:sp>
      <p:sp>
        <p:nvSpPr>
          <p:cNvPr id="2067" name="(モデルへの入力データ) = tokenizer.encode( (入力テキスト) )…"/>
          <p:cNvSpPr txBox="1"/>
          <p:nvPr/>
        </p:nvSpPr>
        <p:spPr>
          <a:xfrm>
            <a:off x="3662761" y="10986925"/>
            <a:ext cx="18148199" cy="168910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(モデルへの入力データ) = tokenizer.encode( (入力テキスト) )</a:t>
            </a:r>
          </a:p>
          <a:p>
            <a:pPr algn="l">
              <a:defRPr sz="4800"/>
            </a:pPr>
            <a:r>
              <a:t>(結果) = model(モデルへの入力データ)</a:t>
            </a:r>
          </a:p>
        </p:txBody>
      </p:sp>
      <p:sp>
        <p:nvSpPr>
          <p:cNvPr id="2068" name="Huggingface Transformersの推論方法"/>
          <p:cNvSpPr txBox="1"/>
          <p:nvPr/>
        </p:nvSpPr>
        <p:spPr>
          <a:xfrm>
            <a:off x="5316348" y="403219"/>
            <a:ext cx="1380979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Huggingface Transformersの推論方法</a:t>
            </a:r>
          </a:p>
        </p:txBody>
      </p:sp>
      <p:sp>
        <p:nvSpPr>
          <p:cNvPr id="2069" name="Huggingface Transformersは、「パイプライン(pipeline)」と…"/>
          <p:cNvSpPr txBox="1"/>
          <p:nvPr/>
        </p:nvSpPr>
        <p:spPr>
          <a:xfrm>
            <a:off x="2809493" y="2718068"/>
            <a:ext cx="18765013"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Huggingface Transformersは、「パイプライン(pipeline)」と</a:t>
            </a:r>
          </a:p>
          <a:p>
            <a:pPr algn="l">
              <a:defRPr sz="4800"/>
            </a:pPr>
            <a:r>
              <a:t>「トークナイザー+モデル」の2つ方法で推論(予測)できる</a:t>
            </a:r>
          </a:p>
        </p:txBody>
      </p:sp>
      <p:sp>
        <p:nvSpPr>
          <p:cNvPr id="2070" name="スライド番号"/>
          <p:cNvSpPr txBox="1"/>
          <p:nvPr>
            <p:ph type="sldNum" sz="quarter" idx="2"/>
          </p:nvPr>
        </p:nvSpPr>
        <p:spPr>
          <a:xfrm>
            <a:off x="23048363" y="12918716"/>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2"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73" name="pipeline()で指定できるタスク"/>
          <p:cNvSpPr txBox="1"/>
          <p:nvPr/>
        </p:nvSpPr>
        <p:spPr>
          <a:xfrm>
            <a:off x="7470233" y="403219"/>
            <a:ext cx="9884919"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pipeline()で指定できるタスク</a:t>
            </a:r>
          </a:p>
        </p:txBody>
      </p:sp>
      <p:sp>
        <p:nvSpPr>
          <p:cNvPr id="2074" name="・text-classification：テキスト分類…"/>
          <p:cNvSpPr txBox="1"/>
          <p:nvPr/>
        </p:nvSpPr>
        <p:spPr>
          <a:xfrm>
            <a:off x="2063665" y="2489200"/>
            <a:ext cx="20698055" cy="1076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・text-classification：テキスト分類</a:t>
            </a:r>
            <a:endParaRPr>
              <a:solidFill>
                <a:schemeClr val="accent5">
                  <a:hueOff val="-82419"/>
                  <a:satOff val="-9513"/>
                  <a:lumOff val="-16343"/>
                </a:schemeClr>
              </a:solidFill>
            </a:endParaRPr>
          </a:p>
          <a:p>
            <a:pPr algn="l">
              <a:defRPr sz="4800"/>
            </a:pPr>
            <a:r>
              <a:t>・question-answering：質問応答</a:t>
            </a:r>
          </a:p>
          <a:p>
            <a:pPr algn="l">
              <a:defRPr sz="4800"/>
            </a:pPr>
            <a:r>
              <a:t>・summarization：要約</a:t>
            </a:r>
          </a:p>
          <a:p>
            <a:pPr algn="l">
              <a:defRPr sz="4800"/>
            </a:pPr>
            <a:r>
              <a:t>・text-generation：テキスト生成</a:t>
            </a:r>
          </a:p>
          <a:p>
            <a:pPr algn="l">
              <a:defRPr sz="4800"/>
            </a:pPr>
            <a:r>
              <a:t>・fill-mask：言語モデル(MLM)</a:t>
            </a:r>
          </a:p>
          <a:p>
            <a:pPr algn="l">
              <a:defRPr sz="4800"/>
            </a:pPr>
            <a:r>
              <a:t>・ner：固有表現抽出</a:t>
            </a:r>
          </a:p>
          <a:p>
            <a:pPr algn="l">
              <a:defRPr sz="4800"/>
            </a:pPr>
            <a:r>
              <a:t>・translation_xx_to_yy</a:t>
            </a:r>
          </a:p>
          <a:p>
            <a:pPr algn="l">
              <a:defRPr sz="4800"/>
            </a:pPr>
            <a:r>
              <a:t>・text2text-generation：text-to-text(翻訳、要約、質問応答)</a:t>
            </a:r>
          </a:p>
          <a:p>
            <a:pPr algn="l">
              <a:defRPr sz="4800"/>
            </a:pPr>
            <a:r>
              <a:t>・feature-extraction：特徴抽出</a:t>
            </a:r>
          </a:p>
          <a:p>
            <a:pPr algn="l">
              <a:defRPr sz="4800"/>
            </a:pPr>
            <a:r>
              <a:t>・zero-shot-classification：Zero-Shot分類(未学習カテゴリでの分類)</a:t>
            </a:r>
          </a:p>
          <a:p>
            <a:pPr algn="l">
              <a:defRPr sz="4800"/>
            </a:pPr>
            <a:r>
              <a:t>・convensational：対話</a:t>
            </a:r>
          </a:p>
          <a:p>
            <a:pPr algn="l">
              <a:defRPr sz="4800"/>
            </a:pPr>
            <a:r>
              <a:t>　など</a:t>
            </a:r>
          </a:p>
        </p:txBody>
      </p:sp>
      <p:sp>
        <p:nvSpPr>
          <p:cNvPr id="2075" name="スライド番号"/>
          <p:cNvSpPr txBox="1"/>
          <p:nvPr>
            <p:ph type="sldNum" sz="quarter" idx="2"/>
          </p:nvPr>
        </p:nvSpPr>
        <p:spPr>
          <a:xfrm>
            <a:off x="23102457" y="12918716"/>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7"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78" name="pipeline()で指定できるタスク"/>
          <p:cNvSpPr txBox="1"/>
          <p:nvPr/>
        </p:nvSpPr>
        <p:spPr>
          <a:xfrm>
            <a:off x="7470233" y="403219"/>
            <a:ext cx="9884919"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pipeline()で指定できるタスク</a:t>
            </a:r>
          </a:p>
        </p:txBody>
      </p:sp>
      <p:sp>
        <p:nvSpPr>
          <p:cNvPr id="2079" name="・text-classification：テキスト分類…"/>
          <p:cNvSpPr txBox="1"/>
          <p:nvPr/>
        </p:nvSpPr>
        <p:spPr>
          <a:xfrm>
            <a:off x="2063665" y="2489200"/>
            <a:ext cx="20698055" cy="1076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a:t>
            </a:r>
            <a:r>
              <a:rPr>
                <a:solidFill>
                  <a:schemeClr val="accent5">
                    <a:hueOff val="-82419"/>
                    <a:satOff val="-9513"/>
                    <a:lumOff val="-16343"/>
                  </a:schemeClr>
                </a:solidFill>
              </a:rPr>
              <a:t>text-classification：テキスト分類</a:t>
            </a:r>
            <a:endParaRPr>
              <a:solidFill>
                <a:schemeClr val="accent5">
                  <a:hueOff val="-82419"/>
                  <a:satOff val="-9513"/>
                  <a:lumOff val="-16343"/>
                </a:schemeClr>
              </a:solidFill>
            </a:endParaRPr>
          </a:p>
          <a:p>
            <a:pPr algn="l">
              <a:defRPr sz="4800"/>
            </a:pPr>
            <a:r>
              <a:t>・question-answering：質問応答</a:t>
            </a:r>
          </a:p>
          <a:p>
            <a:pPr algn="l">
              <a:defRPr sz="4800"/>
            </a:pPr>
            <a:r>
              <a:t>・summarization：要約</a:t>
            </a:r>
          </a:p>
          <a:p>
            <a:pPr algn="l">
              <a:defRPr sz="4800"/>
            </a:pPr>
            <a:r>
              <a:t>・text-generation：テキスト生成</a:t>
            </a:r>
          </a:p>
          <a:p>
            <a:pPr algn="l">
              <a:defRPr sz="4800"/>
            </a:pPr>
            <a:r>
              <a:t>・fill-mask：言語モデル(MLM)</a:t>
            </a:r>
          </a:p>
          <a:p>
            <a:pPr algn="l">
              <a:defRPr sz="4800"/>
            </a:pPr>
            <a:r>
              <a:t>・ner：固有表現抽出</a:t>
            </a:r>
          </a:p>
          <a:p>
            <a:pPr algn="l">
              <a:defRPr sz="4800"/>
            </a:pPr>
            <a:r>
              <a:t>・translation_xx_to_yy</a:t>
            </a:r>
          </a:p>
          <a:p>
            <a:pPr algn="l">
              <a:defRPr sz="4800"/>
            </a:pPr>
            <a:r>
              <a:t>・text2text-generation：text-to-text(翻訳、要約、質問応答)</a:t>
            </a:r>
          </a:p>
          <a:p>
            <a:pPr algn="l">
              <a:defRPr sz="4800"/>
            </a:pPr>
            <a:r>
              <a:t>・feature-extraction：特徴抽出</a:t>
            </a:r>
          </a:p>
          <a:p>
            <a:pPr algn="l">
              <a:defRPr sz="4800"/>
            </a:pPr>
            <a:r>
              <a:t>・zero-shot-classification：Zero-Shot分類(未学習カテゴリでの分類)</a:t>
            </a:r>
          </a:p>
          <a:p>
            <a:pPr algn="l">
              <a:defRPr sz="4800"/>
            </a:pPr>
            <a:r>
              <a:t>・convensational：対話</a:t>
            </a:r>
          </a:p>
          <a:p>
            <a:pPr algn="l">
              <a:defRPr sz="4800"/>
            </a:pPr>
            <a:r>
              <a:t>　など</a:t>
            </a:r>
          </a:p>
        </p:txBody>
      </p:sp>
      <p:sp>
        <p:nvSpPr>
          <p:cNvPr id="2080" name="スライド番号"/>
          <p:cNvSpPr txBox="1"/>
          <p:nvPr>
            <p:ph type="sldNum" sz="quarter" idx="2"/>
          </p:nvPr>
        </p:nvSpPr>
        <p:spPr>
          <a:xfrm>
            <a:off x="23318833" y="13026905"/>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2"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83" name="自然言語処理タスク"/>
          <p:cNvSpPr txBox="1"/>
          <p:nvPr/>
        </p:nvSpPr>
        <p:spPr>
          <a:xfrm>
            <a:off x="9212292" y="403219"/>
            <a:ext cx="6400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自然言語処理タスク</a:t>
            </a:r>
          </a:p>
        </p:txBody>
      </p:sp>
      <p:sp>
        <p:nvSpPr>
          <p:cNvPr id="2084" name="・テキスト分類：「テキスト」を事前準備された「カテゴリ」に分類する"/>
          <p:cNvSpPr txBox="1"/>
          <p:nvPr/>
        </p:nvSpPr>
        <p:spPr>
          <a:xfrm>
            <a:off x="2113025" y="2483611"/>
            <a:ext cx="201579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・テキスト分類：「テキスト」を事前準備された「カテゴリ」に分類する</a:t>
            </a:r>
          </a:p>
        </p:txBody>
      </p:sp>
      <p:sp>
        <p:nvSpPr>
          <p:cNvPr id="2085" name="「昨日の映画は面白い」       → 「ポジティブ」…"/>
          <p:cNvSpPr txBox="1"/>
          <p:nvPr/>
        </p:nvSpPr>
        <p:spPr>
          <a:xfrm>
            <a:off x="2946877" y="5715161"/>
            <a:ext cx="16573501" cy="162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「昨日の映画は面白い」　　　　　　　→　「ポジティブ」</a:t>
            </a:r>
          </a:p>
          <a:p>
            <a:pPr algn="l">
              <a:defRPr sz="4800"/>
            </a:pPr>
            <a:r>
              <a:t>「演技が下手で見ていられなかった」　→　「ネガティブ」</a:t>
            </a:r>
          </a:p>
        </p:txBody>
      </p:sp>
      <p:sp>
        <p:nvSpPr>
          <p:cNvPr id="2086" name="「彼は胸を押さえて苦しそうだ」   → 「疾患の疑い」…"/>
          <p:cNvSpPr txBox="1"/>
          <p:nvPr/>
        </p:nvSpPr>
        <p:spPr>
          <a:xfrm>
            <a:off x="3251677" y="9861111"/>
            <a:ext cx="16524733" cy="162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「彼は胸を押さえて苦しそうだ」　　　→　「疾患の疑い」</a:t>
            </a:r>
          </a:p>
          <a:p>
            <a:pPr algn="l">
              <a:defRPr sz="4800"/>
            </a:pPr>
            <a:r>
              <a:t>「私は毎日不自由なく過ごしていく」　→　「健康」</a:t>
            </a:r>
          </a:p>
        </p:txBody>
      </p:sp>
      <p:sp>
        <p:nvSpPr>
          <p:cNvPr id="2087" name="カテゴリ例：ポジティブ or ネガティブ"/>
          <p:cNvSpPr txBox="1"/>
          <p:nvPr/>
        </p:nvSpPr>
        <p:spPr>
          <a:xfrm>
            <a:off x="2077485" y="4267200"/>
            <a:ext cx="109822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カテゴリ例：ポジティブ or ネガティブ</a:t>
            </a:r>
          </a:p>
        </p:txBody>
      </p:sp>
      <p:sp>
        <p:nvSpPr>
          <p:cNvPr id="2088" name="カテゴリ例：疾患の疑い or 健康"/>
          <p:cNvSpPr txBox="1"/>
          <p:nvPr/>
        </p:nvSpPr>
        <p:spPr>
          <a:xfrm>
            <a:off x="2077485" y="8473353"/>
            <a:ext cx="915344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カテゴリ例：疾患の疑い or 健康</a:t>
            </a:r>
          </a:p>
        </p:txBody>
      </p:sp>
      <p:sp>
        <p:nvSpPr>
          <p:cNvPr id="2089" name="スライド番号"/>
          <p:cNvSpPr txBox="1"/>
          <p:nvPr>
            <p:ph type="sldNum" sz="quarter" idx="2"/>
          </p:nvPr>
        </p:nvSpPr>
        <p:spPr>
          <a:xfrm>
            <a:off x="23048363" y="12945764"/>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0"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191" name="自然言語処理(NLP)とは"/>
          <p:cNvSpPr txBox="1"/>
          <p:nvPr/>
        </p:nvSpPr>
        <p:spPr>
          <a:xfrm>
            <a:off x="8018570" y="379995"/>
            <a:ext cx="8346860" cy="857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FFFFFF"/>
                </a:solidFill>
              </a:defRPr>
            </a:lvl1pPr>
          </a:lstStyle>
          <a:p>
            <a:pPr/>
            <a:r>
              <a:t>自然言語処理(NLP)とは</a:t>
            </a:r>
          </a:p>
        </p:txBody>
      </p:sp>
      <p:sp>
        <p:nvSpPr>
          <p:cNvPr id="192" name="自然言語：日本語や英語などの私たちが日常的に使う言語…"/>
          <p:cNvSpPr txBox="1"/>
          <p:nvPr/>
        </p:nvSpPr>
        <p:spPr>
          <a:xfrm>
            <a:off x="1149330" y="12166712"/>
            <a:ext cx="11935334" cy="12255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pPr>
            <a:r>
              <a:t>自然言語：日本語や英語などの私たちが日常的に使う言語</a:t>
            </a:r>
          </a:p>
          <a:p>
            <a:pPr algn="l">
              <a:defRPr sz="3500"/>
            </a:pPr>
            <a:r>
              <a:t>                     (対比はPythonなどのプログラミング言語)</a:t>
            </a:r>
          </a:p>
        </p:txBody>
      </p:sp>
      <p:sp>
        <p:nvSpPr>
          <p:cNvPr id="193" name="自然言語処理(Natural Language Processing)：…"/>
          <p:cNvSpPr txBox="1"/>
          <p:nvPr/>
        </p:nvSpPr>
        <p:spPr>
          <a:xfrm>
            <a:off x="4398307" y="1965244"/>
            <a:ext cx="15472056" cy="17589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5100"/>
            </a:pPr>
            <a:r>
              <a:t>自然言語処理(Natural Language Processing)：</a:t>
            </a:r>
          </a:p>
          <a:p>
            <a:pPr algn="l">
              <a:defRPr sz="5100"/>
            </a:pPr>
            <a:r>
              <a:t>「自然言語」をコンピュータで処理する一連の技術</a:t>
            </a:r>
          </a:p>
        </p:txBody>
      </p:sp>
      <p:sp>
        <p:nvSpPr>
          <p:cNvPr id="194" name="NLPの技術は既に社会の様々な場面で活用されています"/>
          <p:cNvSpPr txBox="1"/>
          <p:nvPr/>
        </p:nvSpPr>
        <p:spPr>
          <a:xfrm>
            <a:off x="1380833" y="4080298"/>
            <a:ext cx="13840524"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300"/>
            </a:lvl1pPr>
          </a:lstStyle>
          <a:p>
            <a:pPr/>
            <a:r>
              <a:t>NLPの技術は既に社会の様々な場面で活用されています</a:t>
            </a:r>
          </a:p>
        </p:txBody>
      </p:sp>
      <p:sp>
        <p:nvSpPr>
          <p:cNvPr id="195" name="翻訳"/>
          <p:cNvSpPr txBox="1"/>
          <p:nvPr/>
        </p:nvSpPr>
        <p:spPr>
          <a:xfrm>
            <a:off x="3686638" y="5428435"/>
            <a:ext cx="1409701" cy="755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100"/>
            </a:lvl1pPr>
          </a:lstStyle>
          <a:p>
            <a:pPr/>
            <a:r>
              <a:t>翻訳</a:t>
            </a:r>
          </a:p>
        </p:txBody>
      </p:sp>
      <p:sp>
        <p:nvSpPr>
          <p:cNvPr id="196" name="音声認識"/>
          <p:cNvSpPr txBox="1"/>
          <p:nvPr/>
        </p:nvSpPr>
        <p:spPr>
          <a:xfrm>
            <a:off x="10839450" y="5397461"/>
            <a:ext cx="2705100" cy="755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100"/>
            </a:lvl1pPr>
          </a:lstStyle>
          <a:p>
            <a:pPr/>
            <a:r>
              <a:t>音声認識</a:t>
            </a:r>
          </a:p>
        </p:txBody>
      </p:sp>
      <p:sp>
        <p:nvSpPr>
          <p:cNvPr id="197" name="チャットボット"/>
          <p:cNvSpPr txBox="1"/>
          <p:nvPr/>
        </p:nvSpPr>
        <p:spPr>
          <a:xfrm>
            <a:off x="17922594" y="5403611"/>
            <a:ext cx="4648201" cy="755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100"/>
            </a:lvl1pPr>
          </a:lstStyle>
          <a:p>
            <a:pPr/>
            <a:r>
              <a:t>チャットボット</a:t>
            </a:r>
          </a:p>
        </p:txBody>
      </p:sp>
      <p:pic>
        <p:nvPicPr>
          <p:cNvPr id="198" name="スクリーンショット 2023-09-14 12.36.35.png" descr="スクリーンショット 2023-09-14 12.36.35.png"/>
          <p:cNvPicPr>
            <a:picLocks noChangeAspect="1"/>
          </p:cNvPicPr>
          <p:nvPr/>
        </p:nvPicPr>
        <p:blipFill>
          <a:blip r:embed="rId2">
            <a:extLst/>
          </a:blip>
          <a:stretch>
            <a:fillRect/>
          </a:stretch>
        </p:blipFill>
        <p:spPr>
          <a:xfrm>
            <a:off x="882784" y="6433938"/>
            <a:ext cx="7017408" cy="4174709"/>
          </a:xfrm>
          <a:prstGeom prst="rect">
            <a:avLst/>
          </a:prstGeom>
          <a:ln w="25400">
            <a:solidFill>
              <a:srgbClr val="000000"/>
            </a:solidFill>
            <a:miter lim="400000"/>
          </a:ln>
        </p:spPr>
      </p:pic>
      <p:sp>
        <p:nvSpPr>
          <p:cNvPr id="199" name="検索エンジン"/>
          <p:cNvSpPr txBox="1"/>
          <p:nvPr/>
        </p:nvSpPr>
        <p:spPr>
          <a:xfrm>
            <a:off x="18246444" y="11549544"/>
            <a:ext cx="4000501" cy="755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100"/>
            </a:lvl1pPr>
          </a:lstStyle>
          <a:p>
            <a:pPr/>
            <a:r>
              <a:t>検索エンジン</a:t>
            </a:r>
          </a:p>
        </p:txBody>
      </p:sp>
      <p:sp>
        <p:nvSpPr>
          <p:cNvPr id="200" name="ChatGPT"/>
          <p:cNvSpPr txBox="1"/>
          <p:nvPr/>
        </p:nvSpPr>
        <p:spPr>
          <a:xfrm>
            <a:off x="18446074" y="12588118"/>
            <a:ext cx="3186989" cy="755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100"/>
            </a:lvl1pPr>
          </a:lstStyle>
          <a:p>
            <a:pPr/>
            <a:r>
              <a:t>ChatGPT</a:t>
            </a:r>
          </a:p>
        </p:txBody>
      </p:sp>
      <p:pic>
        <p:nvPicPr>
          <p:cNvPr id="201" name="DALL·E 2023-12-13 09.23.49 - An image illustrating the use of natural language processing in voice recognition, now in a wider format. The scene includes a person speaking into a .jpg" descr="DALL·E 2023-12-13 09.23.49 - An image illustrating the use of natural language processing in voice recognition, now in a wider format. The scene includes a person speaking into a .jpg"/>
          <p:cNvPicPr>
            <a:picLocks noChangeAspect="1"/>
          </p:cNvPicPr>
          <p:nvPr/>
        </p:nvPicPr>
        <p:blipFill>
          <a:blip r:embed="rId3">
            <a:extLst/>
          </a:blip>
          <a:stretch>
            <a:fillRect/>
          </a:stretch>
        </p:blipFill>
        <p:spPr>
          <a:xfrm>
            <a:off x="8440826" y="6401066"/>
            <a:ext cx="7387018" cy="4221153"/>
          </a:xfrm>
          <a:prstGeom prst="rect">
            <a:avLst/>
          </a:prstGeom>
          <a:ln w="12700">
            <a:miter lim="400000"/>
          </a:ln>
        </p:spPr>
      </p:pic>
      <p:pic>
        <p:nvPicPr>
          <p:cNvPr id="202" name="スクリーンショット 2023-12-24 1.37.57.png" descr="スクリーンショット 2023-12-24 1.37.57.png"/>
          <p:cNvPicPr>
            <a:picLocks noChangeAspect="1"/>
          </p:cNvPicPr>
          <p:nvPr/>
        </p:nvPicPr>
        <p:blipFill>
          <a:blip r:embed="rId4">
            <a:extLst/>
          </a:blip>
          <a:stretch>
            <a:fillRect/>
          </a:stretch>
        </p:blipFill>
        <p:spPr>
          <a:xfrm>
            <a:off x="16315294" y="6401061"/>
            <a:ext cx="7448454" cy="4221057"/>
          </a:xfrm>
          <a:prstGeom prst="rect">
            <a:avLst/>
          </a:prstGeom>
          <a:ln w="12700">
            <a:miter lim="400000"/>
          </a:ln>
        </p:spPr>
      </p:pic>
      <p:sp>
        <p:nvSpPr>
          <p:cNvPr id="203" name="など"/>
          <p:cNvSpPr txBox="1"/>
          <p:nvPr/>
        </p:nvSpPr>
        <p:spPr>
          <a:xfrm>
            <a:off x="21868727" y="12588118"/>
            <a:ext cx="1409701" cy="755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100"/>
            </a:lvl1pPr>
          </a:lstStyle>
          <a:p>
            <a:pPr/>
            <a:r>
              <a:t>など</a:t>
            </a:r>
          </a:p>
        </p:txBody>
      </p:sp>
      <p:sp>
        <p:nvSpPr>
          <p:cNvPr id="204" name="近年は生成AI(テキスト生成)での応用事例が急速に増加"/>
          <p:cNvSpPr txBox="1"/>
          <p:nvPr/>
        </p:nvSpPr>
        <p:spPr>
          <a:xfrm>
            <a:off x="2003933" y="11097977"/>
            <a:ext cx="13686524"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300"/>
            </a:lvl1pPr>
          </a:lstStyle>
          <a:p>
            <a:pPr/>
            <a:r>
              <a:t>近年は生成AI(テキスト生成)での応用事例が急速に増加</a:t>
            </a:r>
          </a:p>
        </p:txBody>
      </p:sp>
      <p:sp>
        <p:nvSpPr>
          <p:cNvPr id="205" name="スライド番号"/>
          <p:cNvSpPr txBox="1"/>
          <p:nvPr>
            <p:ph type="sldNum" sz="quarter" idx="2"/>
          </p:nvPr>
        </p:nvSpPr>
        <p:spPr>
          <a:xfrm>
            <a:off x="23514091" y="13053953"/>
            <a:ext cx="283770"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1"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92"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sp>
        <p:nvSpPr>
          <p:cNvPr id="2093" name="結果はnlpを関数として使うことで推論を実行できる(callメソッド)…"/>
          <p:cNvSpPr txBox="1"/>
          <p:nvPr/>
        </p:nvSpPr>
        <p:spPr>
          <a:xfrm>
            <a:off x="3835797" y="8266041"/>
            <a:ext cx="17382173" cy="2406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500"/>
            </a:pPr>
            <a:r>
              <a:t>結果はnlpを関数として使うことで推論を実行できる(callメソッド)</a:t>
            </a:r>
          </a:p>
          <a:p>
            <a:pPr algn="l">
              <a:defRPr sz="4500"/>
            </a:pPr>
            <a:r>
              <a:t>ラベルとスコアが得られる</a:t>
            </a:r>
          </a:p>
          <a:p>
            <a:pPr algn="l">
              <a:defRPr sz="4500"/>
            </a:pPr>
            <a:r>
              <a:t>[{‘label’ : ‘POSITIVE’, ‘score’ : 0.9998656511306763}]</a:t>
            </a:r>
          </a:p>
        </p:txBody>
      </p:sp>
      <p:sp>
        <p:nvSpPr>
          <p:cNvPr id="2094" name="このパイプラインのモデルは「SST-2」というデータセットで学習している…"/>
          <p:cNvSpPr txBox="1"/>
          <p:nvPr/>
        </p:nvSpPr>
        <p:spPr>
          <a:xfrm>
            <a:off x="2690685" y="11506060"/>
            <a:ext cx="19002630" cy="1381126"/>
          </a:xfrm>
          <a:prstGeom prst="rect">
            <a:avLst/>
          </a:prstGeom>
          <a:ln>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pPr>
            <a:r>
              <a:t>このパイプラインのモデルは「SST-2」というデータセットで学習している</a:t>
            </a:r>
          </a:p>
          <a:p>
            <a:pPr algn="l">
              <a:defRPr sz="4000"/>
            </a:pPr>
            <a:r>
              <a:t>SST-2：映画レビューがポジティブかネガティブかを分類するためのデータセット</a:t>
            </a:r>
          </a:p>
        </p:txBody>
      </p:sp>
      <p:pic>
        <p:nvPicPr>
          <p:cNvPr id="2095" name="スクリーンショット 2023-12-27 11.13.27.png" descr="スクリーンショット 2023-12-27 11.13.27.png"/>
          <p:cNvPicPr>
            <a:picLocks noChangeAspect="1"/>
          </p:cNvPicPr>
          <p:nvPr/>
        </p:nvPicPr>
        <p:blipFill>
          <a:blip r:embed="rId2">
            <a:extLst/>
          </a:blip>
          <a:stretch>
            <a:fillRect/>
          </a:stretch>
        </p:blipFill>
        <p:spPr>
          <a:xfrm>
            <a:off x="1635503" y="3598430"/>
            <a:ext cx="12321457" cy="4232301"/>
          </a:xfrm>
          <a:prstGeom prst="rect">
            <a:avLst/>
          </a:prstGeom>
          <a:ln w="25400">
            <a:solidFill>
              <a:srgbClr val="000000"/>
            </a:solidFill>
            <a:miter lim="400000"/>
          </a:ln>
        </p:spPr>
      </p:pic>
      <p:sp>
        <p:nvSpPr>
          <p:cNvPr id="2096" name="パイプラインの読み込み"/>
          <p:cNvSpPr txBox="1"/>
          <p:nvPr/>
        </p:nvSpPr>
        <p:spPr>
          <a:xfrm>
            <a:off x="16552946" y="3396400"/>
            <a:ext cx="5283201"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パイプラインの読み込み</a:t>
            </a:r>
          </a:p>
        </p:txBody>
      </p:sp>
      <p:sp>
        <p:nvSpPr>
          <p:cNvPr id="2097" name="変数 = pipeline(タスク、モデル)"/>
          <p:cNvSpPr txBox="1"/>
          <p:nvPr/>
        </p:nvSpPr>
        <p:spPr>
          <a:xfrm>
            <a:off x="15960635" y="4750921"/>
            <a:ext cx="7265709"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変数 = pipeline(タスク、モデル)</a:t>
            </a:r>
          </a:p>
        </p:txBody>
      </p:sp>
      <p:sp>
        <p:nvSpPr>
          <p:cNvPr id="2098" name="モデルは省略可"/>
          <p:cNvSpPr txBox="1"/>
          <p:nvPr/>
        </p:nvSpPr>
        <p:spPr>
          <a:xfrm>
            <a:off x="18130057" y="5761511"/>
            <a:ext cx="3380106"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モデルは省略可</a:t>
            </a:r>
          </a:p>
        </p:txBody>
      </p:sp>
      <p:sp>
        <p:nvSpPr>
          <p:cNvPr id="2099" name="テキスト分類のタスク名：’text-classification’ or ‘sentiment-analysis’"/>
          <p:cNvSpPr txBox="1"/>
          <p:nvPr/>
        </p:nvSpPr>
        <p:spPr>
          <a:xfrm>
            <a:off x="2621932" y="1940280"/>
            <a:ext cx="19809905"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500"/>
            </a:lvl1pPr>
          </a:lstStyle>
          <a:p>
            <a:pPr/>
            <a:r>
              <a:t>テキスト分類のタスク名：’text-classification’ or ‘sentiment-analysis’</a:t>
            </a:r>
          </a:p>
        </p:txBody>
      </p:sp>
      <p:sp>
        <p:nvSpPr>
          <p:cNvPr id="2100" name="https://huggingface.co/datasets/sst2"/>
          <p:cNvSpPr txBox="1"/>
          <p:nvPr/>
        </p:nvSpPr>
        <p:spPr>
          <a:xfrm>
            <a:off x="14648343" y="13060709"/>
            <a:ext cx="792251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https://huggingface.co/datasets/sst2</a:t>
            </a:r>
          </a:p>
        </p:txBody>
      </p:sp>
      <p:sp>
        <p:nvSpPr>
          <p:cNvPr id="2101" name="スライド番号"/>
          <p:cNvSpPr txBox="1"/>
          <p:nvPr>
            <p:ph type="sldNum" sz="quarter" idx="2"/>
          </p:nvPr>
        </p:nvSpPr>
        <p:spPr>
          <a:xfrm>
            <a:off x="23291787" y="13071481"/>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02" name="Colab"/>
          <p:cNvSpPr txBox="1"/>
          <p:nvPr/>
        </p:nvSpPr>
        <p:spPr>
          <a:xfrm>
            <a:off x="289658" y="1927580"/>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103" name="3-2"/>
          <p:cNvSpPr txBox="1"/>
          <p:nvPr/>
        </p:nvSpPr>
        <p:spPr>
          <a:xfrm>
            <a:off x="1741542" y="2737605"/>
            <a:ext cx="1256844" cy="730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3-2</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06"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sp>
        <p:nvSpPr>
          <p:cNvPr id="2107" name="意味が分からない？"/>
          <p:cNvSpPr txBox="1"/>
          <p:nvPr/>
        </p:nvSpPr>
        <p:spPr>
          <a:xfrm>
            <a:off x="4296669" y="10836310"/>
            <a:ext cx="468630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意味が分からない？</a:t>
            </a:r>
          </a:p>
        </p:txBody>
      </p:sp>
      <p:sp>
        <p:nvSpPr>
          <p:cNvPr id="2108" name="ChatGPTに文章を作らせて、transformerでテキスト分類させよう"/>
          <p:cNvSpPr txBox="1"/>
          <p:nvPr/>
        </p:nvSpPr>
        <p:spPr>
          <a:xfrm>
            <a:off x="3460276" y="1981824"/>
            <a:ext cx="1916308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ChatGPTに文章を作らせて、transformerでテキスト分類させよう</a:t>
            </a:r>
          </a:p>
        </p:txBody>
      </p:sp>
      <p:pic>
        <p:nvPicPr>
          <p:cNvPr id="2109" name="スクリーンショット 2023-12-27 11.41.48.png" descr="スクリーンショット 2023-12-27 11.41.48.png"/>
          <p:cNvPicPr>
            <a:picLocks noChangeAspect="1"/>
          </p:cNvPicPr>
          <p:nvPr/>
        </p:nvPicPr>
        <p:blipFill>
          <a:blip r:embed="rId2">
            <a:extLst/>
          </a:blip>
          <a:stretch>
            <a:fillRect/>
          </a:stretch>
        </p:blipFill>
        <p:spPr>
          <a:xfrm>
            <a:off x="350270" y="3997959"/>
            <a:ext cx="12125860" cy="5533417"/>
          </a:xfrm>
          <a:prstGeom prst="rect">
            <a:avLst/>
          </a:prstGeom>
          <a:ln w="25400">
            <a:solidFill>
              <a:srgbClr val="000000"/>
            </a:solidFill>
            <a:miter lim="400000"/>
          </a:ln>
        </p:spPr>
      </p:pic>
      <p:sp>
        <p:nvSpPr>
          <p:cNvPr id="2110" name="スライド番号"/>
          <p:cNvSpPr txBox="1"/>
          <p:nvPr>
            <p:ph type="sldNum" sz="quarter" idx="2"/>
          </p:nvPr>
        </p:nvSpPr>
        <p:spPr>
          <a:xfrm>
            <a:off x="23562259" y="13081000"/>
            <a:ext cx="453238"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11" name="ChatGPT"/>
          <p:cNvSpPr txBox="1"/>
          <p:nvPr/>
        </p:nvSpPr>
        <p:spPr>
          <a:xfrm>
            <a:off x="281489" y="3018676"/>
            <a:ext cx="2670150" cy="660401"/>
          </a:xfrm>
          <a:prstGeom prst="rect">
            <a:avLst/>
          </a:prstGeom>
          <a:solidFill>
            <a:schemeClr val="accent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ChatGPT</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14"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sp>
        <p:nvSpPr>
          <p:cNvPr id="2115" name="ChatGPTに文章を作らせて、transformerでテキスト分類させよう"/>
          <p:cNvSpPr txBox="1"/>
          <p:nvPr/>
        </p:nvSpPr>
        <p:spPr>
          <a:xfrm>
            <a:off x="3460276" y="1981824"/>
            <a:ext cx="1916308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ChatGPTに文章を作らせて、transformerでテキスト分類させよう</a:t>
            </a:r>
          </a:p>
        </p:txBody>
      </p:sp>
      <p:pic>
        <p:nvPicPr>
          <p:cNvPr id="2116" name="スクリーンショット 2023-12-27 11.41.48.png" descr="スクリーンショット 2023-12-27 11.41.48.png"/>
          <p:cNvPicPr>
            <a:picLocks noChangeAspect="1"/>
          </p:cNvPicPr>
          <p:nvPr/>
        </p:nvPicPr>
        <p:blipFill>
          <a:blip r:embed="rId2">
            <a:extLst/>
          </a:blip>
          <a:stretch>
            <a:fillRect/>
          </a:stretch>
        </p:blipFill>
        <p:spPr>
          <a:xfrm>
            <a:off x="350270" y="3997959"/>
            <a:ext cx="12125860" cy="5533417"/>
          </a:xfrm>
          <a:prstGeom prst="rect">
            <a:avLst/>
          </a:prstGeom>
          <a:ln w="25400">
            <a:solidFill>
              <a:srgbClr val="000000"/>
            </a:solidFill>
            <a:miter lim="400000"/>
          </a:ln>
        </p:spPr>
      </p:pic>
      <p:sp>
        <p:nvSpPr>
          <p:cNvPr id="2117" name="意味が分からない？"/>
          <p:cNvSpPr txBox="1"/>
          <p:nvPr/>
        </p:nvSpPr>
        <p:spPr>
          <a:xfrm>
            <a:off x="4296669" y="10836310"/>
            <a:ext cx="468630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意味が分からない？</a:t>
            </a:r>
          </a:p>
        </p:txBody>
      </p:sp>
      <p:pic>
        <p:nvPicPr>
          <p:cNvPr id="2118" name="スクリーンショット 2023-12-27 11.43.18.png" descr="スクリーンショット 2023-12-27 11.43.18.png"/>
          <p:cNvPicPr>
            <a:picLocks noChangeAspect="1"/>
          </p:cNvPicPr>
          <p:nvPr/>
        </p:nvPicPr>
        <p:blipFill>
          <a:blip r:embed="rId3">
            <a:extLst/>
          </a:blip>
          <a:stretch>
            <a:fillRect/>
          </a:stretch>
        </p:blipFill>
        <p:spPr>
          <a:xfrm>
            <a:off x="12912540" y="3076130"/>
            <a:ext cx="10702583" cy="7563740"/>
          </a:xfrm>
          <a:prstGeom prst="rect">
            <a:avLst/>
          </a:prstGeom>
          <a:ln w="25400">
            <a:solidFill>
              <a:srgbClr val="000000"/>
            </a:solidFill>
            <a:miter lim="400000"/>
          </a:ln>
        </p:spPr>
      </p:pic>
      <p:sp>
        <p:nvSpPr>
          <p:cNvPr id="2119" name="ポジティブそう"/>
          <p:cNvSpPr txBox="1"/>
          <p:nvPr/>
        </p:nvSpPr>
        <p:spPr>
          <a:xfrm>
            <a:off x="16428682" y="11733817"/>
            <a:ext cx="367030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ポジティブそう</a:t>
            </a:r>
          </a:p>
        </p:txBody>
      </p:sp>
      <p:sp>
        <p:nvSpPr>
          <p:cNvPr id="2120" name="スライド番号"/>
          <p:cNvSpPr txBox="1"/>
          <p:nvPr>
            <p:ph type="sldNum" sz="quarter" idx="2"/>
          </p:nvPr>
        </p:nvSpPr>
        <p:spPr>
          <a:xfrm>
            <a:off x="23427022" y="13108046"/>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21" name="ChatGPT"/>
          <p:cNvSpPr txBox="1"/>
          <p:nvPr/>
        </p:nvSpPr>
        <p:spPr>
          <a:xfrm>
            <a:off x="281489" y="3018676"/>
            <a:ext cx="2670150" cy="660401"/>
          </a:xfrm>
          <a:prstGeom prst="rect">
            <a:avLst/>
          </a:prstGeom>
          <a:solidFill>
            <a:schemeClr val="accent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ChatGPT</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pic>
        <p:nvPicPr>
          <p:cNvPr id="2124" name="スクリーンショット 2023-12-27 11.45.15.png" descr="スクリーンショット 2023-12-27 11.45.15.png"/>
          <p:cNvPicPr>
            <a:picLocks noChangeAspect="1"/>
          </p:cNvPicPr>
          <p:nvPr/>
        </p:nvPicPr>
        <p:blipFill>
          <a:blip r:embed="rId2">
            <a:extLst/>
          </a:blip>
          <a:stretch>
            <a:fillRect/>
          </a:stretch>
        </p:blipFill>
        <p:spPr>
          <a:xfrm>
            <a:off x="1078520" y="3578010"/>
            <a:ext cx="22664727" cy="1495643"/>
          </a:xfrm>
          <a:prstGeom prst="rect">
            <a:avLst/>
          </a:prstGeom>
          <a:ln w="25400">
            <a:solidFill>
              <a:srgbClr val="000000"/>
            </a:solidFill>
            <a:miter lim="400000"/>
          </a:ln>
        </p:spPr>
      </p:pic>
      <p:sp>
        <p:nvSpPr>
          <p:cNvPr id="2125"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sp>
        <p:nvSpPr>
          <p:cNvPr id="2126" name="コピーしてtest = 〇〇に貼り付けて実行"/>
          <p:cNvSpPr txBox="1"/>
          <p:nvPr/>
        </p:nvSpPr>
        <p:spPr>
          <a:xfrm>
            <a:off x="6551218" y="2231624"/>
            <a:ext cx="1128156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コピーしてtest = 〇〇に貼り付けて実行</a:t>
            </a:r>
          </a:p>
        </p:txBody>
      </p:sp>
      <p:pic>
        <p:nvPicPr>
          <p:cNvPr id="2127" name="スクリーンショット 2023-12-27 11.47.55.png" descr="スクリーンショット 2023-12-27 11.47.55.png"/>
          <p:cNvPicPr>
            <a:picLocks noChangeAspect="1"/>
          </p:cNvPicPr>
          <p:nvPr/>
        </p:nvPicPr>
        <p:blipFill>
          <a:blip r:embed="rId3">
            <a:extLst/>
          </a:blip>
          <a:stretch>
            <a:fillRect/>
          </a:stretch>
        </p:blipFill>
        <p:spPr>
          <a:xfrm>
            <a:off x="1163901" y="5708838"/>
            <a:ext cx="22056198" cy="1501430"/>
          </a:xfrm>
          <a:prstGeom prst="rect">
            <a:avLst/>
          </a:prstGeom>
          <a:ln w="12700">
            <a:miter lim="400000"/>
          </a:ln>
        </p:spPr>
      </p:pic>
      <p:sp>
        <p:nvSpPr>
          <p:cNvPr id="2128" name="魅力的と判断してPositive?"/>
          <p:cNvSpPr txBox="1"/>
          <p:nvPr/>
        </p:nvSpPr>
        <p:spPr>
          <a:xfrm>
            <a:off x="8233922" y="7820053"/>
            <a:ext cx="7577456"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600"/>
            </a:lvl1pPr>
          </a:lstStyle>
          <a:p>
            <a:pPr/>
            <a:r>
              <a:t>魅力的と判断してPositive?</a:t>
            </a:r>
          </a:p>
        </p:txBody>
      </p:sp>
      <p:pic>
        <p:nvPicPr>
          <p:cNvPr id="2129" name="線 線" descr="線 線"/>
          <p:cNvPicPr>
            <a:picLocks noChangeAspect="0"/>
          </p:cNvPicPr>
          <p:nvPr/>
        </p:nvPicPr>
        <p:blipFill>
          <a:blip r:embed="rId4">
            <a:extLst/>
          </a:blip>
          <a:stretch>
            <a:fillRect/>
          </a:stretch>
        </p:blipFill>
        <p:spPr>
          <a:xfrm>
            <a:off x="1570298" y="7056453"/>
            <a:ext cx="10312471" cy="76201"/>
          </a:xfrm>
          <a:prstGeom prst="rect">
            <a:avLst/>
          </a:prstGeom>
        </p:spPr>
      </p:pic>
      <p:sp>
        <p:nvSpPr>
          <p:cNvPr id="2131" name="スライド番号"/>
          <p:cNvSpPr txBox="1"/>
          <p:nvPr>
            <p:ph type="sldNum" sz="quarter" idx="2"/>
          </p:nvPr>
        </p:nvSpPr>
        <p:spPr>
          <a:xfrm>
            <a:off x="23183598" y="12999858"/>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32" name="Colab"/>
          <p:cNvSpPr txBox="1"/>
          <p:nvPr/>
        </p:nvSpPr>
        <p:spPr>
          <a:xfrm>
            <a:off x="289658" y="1927580"/>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133" name="3-2(textを変えるのみ)"/>
          <p:cNvSpPr txBox="1"/>
          <p:nvPr/>
        </p:nvSpPr>
        <p:spPr>
          <a:xfrm>
            <a:off x="601144" y="2790895"/>
            <a:ext cx="5701412"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3-2(textを変えるのみ)</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36" name="魅力的と判断してPositive?"/>
          <p:cNvSpPr txBox="1"/>
          <p:nvPr/>
        </p:nvSpPr>
        <p:spPr>
          <a:xfrm>
            <a:off x="8233922" y="7820053"/>
            <a:ext cx="7577456"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600"/>
            </a:lvl1pPr>
          </a:lstStyle>
          <a:p>
            <a:pPr/>
            <a:r>
              <a:t>魅力的と判断してPositive?</a:t>
            </a:r>
          </a:p>
        </p:txBody>
      </p:sp>
      <p:pic>
        <p:nvPicPr>
          <p:cNvPr id="2137" name="スクリーンショット 2023-12-27 11.45.15.png" descr="スクリーンショット 2023-12-27 11.45.15.png"/>
          <p:cNvPicPr>
            <a:picLocks noChangeAspect="1"/>
          </p:cNvPicPr>
          <p:nvPr/>
        </p:nvPicPr>
        <p:blipFill>
          <a:blip r:embed="rId2">
            <a:extLst/>
          </a:blip>
          <a:stretch>
            <a:fillRect/>
          </a:stretch>
        </p:blipFill>
        <p:spPr>
          <a:xfrm>
            <a:off x="1078520" y="3578010"/>
            <a:ext cx="22664727" cy="1495643"/>
          </a:xfrm>
          <a:prstGeom prst="rect">
            <a:avLst/>
          </a:prstGeom>
          <a:ln w="25400">
            <a:solidFill>
              <a:srgbClr val="000000"/>
            </a:solidFill>
            <a:miter lim="400000"/>
          </a:ln>
        </p:spPr>
      </p:pic>
      <p:sp>
        <p:nvSpPr>
          <p:cNvPr id="2138"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sp>
        <p:nvSpPr>
          <p:cNvPr id="2139" name="コピーしてtest = 〇〇に貼り付けて実行"/>
          <p:cNvSpPr txBox="1"/>
          <p:nvPr/>
        </p:nvSpPr>
        <p:spPr>
          <a:xfrm>
            <a:off x="6551218" y="2231624"/>
            <a:ext cx="1128156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コピーしてtest = 〇〇に貼り付けて実行</a:t>
            </a:r>
          </a:p>
        </p:txBody>
      </p:sp>
      <p:pic>
        <p:nvPicPr>
          <p:cNvPr id="2140" name="スクリーンショット 2023-12-27 11.47.55.png" descr="スクリーンショット 2023-12-27 11.47.55.png"/>
          <p:cNvPicPr>
            <a:picLocks noChangeAspect="1"/>
          </p:cNvPicPr>
          <p:nvPr/>
        </p:nvPicPr>
        <p:blipFill>
          <a:blip r:embed="rId3">
            <a:extLst/>
          </a:blip>
          <a:stretch>
            <a:fillRect/>
          </a:stretch>
        </p:blipFill>
        <p:spPr>
          <a:xfrm>
            <a:off x="1163901" y="5708838"/>
            <a:ext cx="22056198" cy="1501430"/>
          </a:xfrm>
          <a:prstGeom prst="rect">
            <a:avLst/>
          </a:prstGeom>
          <a:ln w="12700">
            <a:miter lim="400000"/>
          </a:ln>
        </p:spPr>
      </p:pic>
      <p:pic>
        <p:nvPicPr>
          <p:cNvPr id="2141" name="スクリーンショット 2023-12-27 11.51.36.png" descr="スクリーンショット 2023-12-27 11.51.36.png"/>
          <p:cNvPicPr>
            <a:picLocks noChangeAspect="1"/>
          </p:cNvPicPr>
          <p:nvPr/>
        </p:nvPicPr>
        <p:blipFill>
          <a:blip r:embed="rId4">
            <a:extLst/>
          </a:blip>
          <a:stretch>
            <a:fillRect/>
          </a:stretch>
        </p:blipFill>
        <p:spPr>
          <a:xfrm>
            <a:off x="10236439" y="9719416"/>
            <a:ext cx="12911461" cy="1986379"/>
          </a:xfrm>
          <a:prstGeom prst="rect">
            <a:avLst/>
          </a:prstGeom>
          <a:ln w="12700">
            <a:miter lim="400000"/>
          </a:ln>
        </p:spPr>
      </p:pic>
      <p:sp>
        <p:nvSpPr>
          <p:cNvPr id="2142" name="長文の文字列は”\”で改行できる…"/>
          <p:cNvSpPr txBox="1"/>
          <p:nvPr/>
        </p:nvSpPr>
        <p:spPr>
          <a:xfrm>
            <a:off x="1109095" y="9544205"/>
            <a:ext cx="8196784" cy="2336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長文の文字列は”\”で改行できる</a:t>
            </a:r>
          </a:p>
          <a:p>
            <a:pPr algn="l">
              <a:defRPr sz="4400"/>
            </a:pPr>
            <a:r>
              <a:t>(windowsはキーボードの右下)</a:t>
            </a:r>
          </a:p>
          <a:p>
            <a:pPr algn="l">
              <a:defRPr sz="4400"/>
            </a:pPr>
            <a:r>
              <a:t>(macは”option”+”¥”)</a:t>
            </a:r>
          </a:p>
        </p:txBody>
      </p:sp>
      <p:sp>
        <p:nvSpPr>
          <p:cNvPr id="2143" name="スライド番号"/>
          <p:cNvSpPr txBox="1"/>
          <p:nvPr>
            <p:ph type="sldNum" sz="quarter" idx="2"/>
          </p:nvPr>
        </p:nvSpPr>
        <p:spPr>
          <a:xfrm>
            <a:off x="23508165" y="13053953"/>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44" name="Colab"/>
          <p:cNvSpPr txBox="1"/>
          <p:nvPr/>
        </p:nvSpPr>
        <p:spPr>
          <a:xfrm>
            <a:off x="289658" y="1927580"/>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145" name="3-2(textのみ変更)"/>
          <p:cNvSpPr txBox="1"/>
          <p:nvPr/>
        </p:nvSpPr>
        <p:spPr>
          <a:xfrm>
            <a:off x="1111430" y="2790895"/>
            <a:ext cx="4680840"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3-2(textのみ変更)</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7"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48"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pic>
        <p:nvPicPr>
          <p:cNvPr id="2149" name="スクリーンショット 2023-12-27 11.57.37.png" descr="スクリーンショット 2023-12-27 11.57.37.png"/>
          <p:cNvPicPr>
            <a:picLocks noChangeAspect="1"/>
          </p:cNvPicPr>
          <p:nvPr/>
        </p:nvPicPr>
        <p:blipFill>
          <a:blip r:embed="rId2">
            <a:extLst/>
          </a:blip>
          <a:stretch>
            <a:fillRect/>
          </a:stretch>
        </p:blipFill>
        <p:spPr>
          <a:xfrm>
            <a:off x="712927" y="3379758"/>
            <a:ext cx="11320813" cy="6251401"/>
          </a:xfrm>
          <a:prstGeom prst="rect">
            <a:avLst/>
          </a:prstGeom>
          <a:ln w="25400">
            <a:solidFill>
              <a:srgbClr val="000000"/>
            </a:solidFill>
            <a:miter lim="400000"/>
          </a:ln>
        </p:spPr>
      </p:pic>
      <p:sp>
        <p:nvSpPr>
          <p:cNvPr id="2150" name="negativeも出力してみよう"/>
          <p:cNvSpPr txBox="1"/>
          <p:nvPr/>
        </p:nvSpPr>
        <p:spPr>
          <a:xfrm>
            <a:off x="3430621" y="2161073"/>
            <a:ext cx="6967310"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300"/>
            </a:lvl1pPr>
          </a:lstStyle>
          <a:p>
            <a:pPr/>
            <a:r>
              <a:t>negativeも出力してみよう</a:t>
            </a:r>
          </a:p>
        </p:txBody>
      </p:sp>
      <p:sp>
        <p:nvSpPr>
          <p:cNvPr id="2151" name="うまくいってない…"/>
          <p:cNvSpPr txBox="1"/>
          <p:nvPr/>
        </p:nvSpPr>
        <p:spPr>
          <a:xfrm>
            <a:off x="430317" y="10195793"/>
            <a:ext cx="11886033" cy="2305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300"/>
            </a:pPr>
            <a:r>
              <a:t>うまくいってない</a:t>
            </a:r>
          </a:p>
          <a:p>
            <a:pPr>
              <a:defRPr sz="4300"/>
            </a:pPr>
            <a:r>
              <a:t>ChatGPTは指示(プロンプト)は、分かりづらい</a:t>
            </a:r>
          </a:p>
          <a:p>
            <a:pPr>
              <a:defRPr sz="4300"/>
            </a:pPr>
            <a:r>
              <a:t>指示だと正しく出力してくれません</a:t>
            </a:r>
          </a:p>
        </p:txBody>
      </p:sp>
      <p:sp>
        <p:nvSpPr>
          <p:cNvPr id="2152" name="スライド番号"/>
          <p:cNvSpPr txBox="1"/>
          <p:nvPr>
            <p:ph type="sldNum" sz="quarter" idx="2"/>
          </p:nvPr>
        </p:nvSpPr>
        <p:spPr>
          <a:xfrm>
            <a:off x="23345881" y="13053953"/>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3" name="ChatGPT"/>
          <p:cNvSpPr txBox="1"/>
          <p:nvPr/>
        </p:nvSpPr>
        <p:spPr>
          <a:xfrm>
            <a:off x="281489" y="2173773"/>
            <a:ext cx="2670150" cy="660401"/>
          </a:xfrm>
          <a:prstGeom prst="rect">
            <a:avLst/>
          </a:prstGeom>
          <a:solidFill>
            <a:schemeClr val="accent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ChatGPT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56"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pic>
        <p:nvPicPr>
          <p:cNvPr id="2157" name="スクリーンショット 2023-12-27 11.57.37.png" descr="スクリーンショット 2023-12-27 11.57.37.png"/>
          <p:cNvPicPr>
            <a:picLocks noChangeAspect="1"/>
          </p:cNvPicPr>
          <p:nvPr/>
        </p:nvPicPr>
        <p:blipFill>
          <a:blip r:embed="rId2">
            <a:extLst/>
          </a:blip>
          <a:stretch>
            <a:fillRect/>
          </a:stretch>
        </p:blipFill>
        <p:spPr>
          <a:xfrm>
            <a:off x="712927" y="3379758"/>
            <a:ext cx="11320813" cy="6251401"/>
          </a:xfrm>
          <a:prstGeom prst="rect">
            <a:avLst/>
          </a:prstGeom>
          <a:ln w="25400">
            <a:solidFill>
              <a:srgbClr val="000000"/>
            </a:solidFill>
            <a:miter lim="400000"/>
          </a:ln>
        </p:spPr>
      </p:pic>
      <p:sp>
        <p:nvSpPr>
          <p:cNvPr id="2158" name="negativeも出力してみよう"/>
          <p:cNvSpPr txBox="1"/>
          <p:nvPr/>
        </p:nvSpPr>
        <p:spPr>
          <a:xfrm>
            <a:off x="3511763" y="2161073"/>
            <a:ext cx="6967310"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300"/>
            </a:lvl1pPr>
          </a:lstStyle>
          <a:p>
            <a:pPr/>
            <a:r>
              <a:t>negativeも出力してみよう</a:t>
            </a:r>
          </a:p>
        </p:txBody>
      </p:sp>
      <p:sp>
        <p:nvSpPr>
          <p:cNvPr id="2159" name="うまくいってない…"/>
          <p:cNvSpPr txBox="1"/>
          <p:nvPr/>
        </p:nvSpPr>
        <p:spPr>
          <a:xfrm>
            <a:off x="430317" y="10195793"/>
            <a:ext cx="11886033" cy="2305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300"/>
            </a:pPr>
            <a:r>
              <a:t>うまくいってない</a:t>
            </a:r>
          </a:p>
          <a:p>
            <a:pPr>
              <a:defRPr sz="4300"/>
            </a:pPr>
            <a:r>
              <a:t>ChatGPTは指示(プロンプト)は、分かりづらい</a:t>
            </a:r>
          </a:p>
          <a:p>
            <a:pPr>
              <a:defRPr sz="4300"/>
            </a:pPr>
            <a:r>
              <a:t>指示だと正しく出力してくれません</a:t>
            </a:r>
          </a:p>
        </p:txBody>
      </p:sp>
      <p:pic>
        <p:nvPicPr>
          <p:cNvPr id="2160" name="スクリーンショット 2023-12-27 12.02.13.png" descr="スクリーンショット 2023-12-27 12.02.13.png"/>
          <p:cNvPicPr>
            <a:picLocks noChangeAspect="1"/>
          </p:cNvPicPr>
          <p:nvPr/>
        </p:nvPicPr>
        <p:blipFill>
          <a:blip r:embed="rId3">
            <a:extLst/>
          </a:blip>
          <a:stretch>
            <a:fillRect/>
          </a:stretch>
        </p:blipFill>
        <p:spPr>
          <a:xfrm>
            <a:off x="12591584" y="3546358"/>
            <a:ext cx="10985501" cy="5918201"/>
          </a:xfrm>
          <a:prstGeom prst="rect">
            <a:avLst/>
          </a:prstGeom>
          <a:ln w="25400">
            <a:solidFill>
              <a:srgbClr val="000000"/>
            </a:solidFill>
            <a:miter lim="400000"/>
          </a:ln>
        </p:spPr>
      </p:pic>
      <p:sp>
        <p:nvSpPr>
          <p:cNvPr id="2161" name="プロンプトエンジニアという職種が…"/>
          <p:cNvSpPr txBox="1"/>
          <p:nvPr/>
        </p:nvSpPr>
        <p:spPr>
          <a:xfrm>
            <a:off x="13658385" y="10608543"/>
            <a:ext cx="8851901" cy="1479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300"/>
            </a:pPr>
            <a:r>
              <a:t>プロンプトエンジニアという職種が</a:t>
            </a:r>
          </a:p>
          <a:p>
            <a:pPr>
              <a:defRPr sz="4300"/>
            </a:pPr>
            <a:r>
              <a:t>出るほどテクニックは様々あります</a:t>
            </a:r>
          </a:p>
        </p:txBody>
      </p:sp>
      <p:sp>
        <p:nvSpPr>
          <p:cNvPr id="2162" name="プロンプト内の改行は(shift+enter)"/>
          <p:cNvSpPr txBox="1"/>
          <p:nvPr/>
        </p:nvSpPr>
        <p:spPr>
          <a:xfrm>
            <a:off x="15655377" y="2765668"/>
            <a:ext cx="751408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mn-lt"/>
                <a:ea typeface="+mn-ea"/>
                <a:cs typeface="+mn-cs"/>
                <a:sym typeface="ヒラギノ角ゴ ProN W3"/>
              </a:defRPr>
            </a:lvl1pPr>
          </a:lstStyle>
          <a:p>
            <a:pPr/>
            <a:r>
              <a:t>プロンプト内の改行は(shift+enter)</a:t>
            </a:r>
          </a:p>
        </p:txBody>
      </p:sp>
      <p:sp>
        <p:nvSpPr>
          <p:cNvPr id="216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64" name="ChatGPT"/>
          <p:cNvSpPr txBox="1"/>
          <p:nvPr/>
        </p:nvSpPr>
        <p:spPr>
          <a:xfrm>
            <a:off x="308536" y="2173773"/>
            <a:ext cx="2670150" cy="660401"/>
          </a:xfrm>
          <a:prstGeom prst="rect">
            <a:avLst/>
          </a:prstGeom>
          <a:solidFill>
            <a:schemeClr val="accent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ChatGPT</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67"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pic>
        <p:nvPicPr>
          <p:cNvPr id="2168" name="スクリーンショット 2023-12-27 12.07.27.png" descr="スクリーンショット 2023-12-27 12.07.27.png"/>
          <p:cNvPicPr>
            <a:picLocks noChangeAspect="1"/>
          </p:cNvPicPr>
          <p:nvPr/>
        </p:nvPicPr>
        <p:blipFill>
          <a:blip r:embed="rId2">
            <a:extLst/>
          </a:blip>
          <a:stretch>
            <a:fillRect/>
          </a:stretch>
        </p:blipFill>
        <p:spPr>
          <a:xfrm>
            <a:off x="1534248" y="2916093"/>
            <a:ext cx="16977129" cy="4226960"/>
          </a:xfrm>
          <a:prstGeom prst="rect">
            <a:avLst/>
          </a:prstGeom>
          <a:ln w="25400">
            <a:solidFill>
              <a:srgbClr val="000000"/>
            </a:solidFill>
            <a:miter lim="400000"/>
          </a:ln>
        </p:spPr>
      </p:pic>
      <p:sp>
        <p:nvSpPr>
          <p:cNvPr id="2169" name="ネガティブと出力された"/>
          <p:cNvSpPr txBox="1"/>
          <p:nvPr/>
        </p:nvSpPr>
        <p:spPr>
          <a:xfrm>
            <a:off x="8991600" y="1916541"/>
            <a:ext cx="6400801"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ネガティブと出力された</a:t>
            </a:r>
          </a:p>
        </p:txBody>
      </p:sp>
      <p:sp>
        <p:nvSpPr>
          <p:cNvPr id="2170" name="四角形"/>
          <p:cNvSpPr/>
          <p:nvPr/>
        </p:nvSpPr>
        <p:spPr>
          <a:xfrm>
            <a:off x="1540412" y="5452493"/>
            <a:ext cx="16964802" cy="1078082"/>
          </a:xfrm>
          <a:prstGeom prst="rect">
            <a:avLst/>
          </a:prstGeom>
          <a:solidFill>
            <a:schemeClr val="accent1">
              <a:alpha val="37703"/>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71" name="?"/>
          <p:cNvSpPr txBox="1"/>
          <p:nvPr/>
        </p:nvSpPr>
        <p:spPr>
          <a:xfrm>
            <a:off x="19754257" y="5651809"/>
            <a:ext cx="466916"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a:t>
            </a:r>
          </a:p>
        </p:txBody>
      </p:sp>
      <p:sp>
        <p:nvSpPr>
          <p:cNvPr id="2172" name="スライド番号"/>
          <p:cNvSpPr txBox="1"/>
          <p:nvPr>
            <p:ph type="sldNum" sz="quarter" idx="2"/>
          </p:nvPr>
        </p:nvSpPr>
        <p:spPr>
          <a:xfrm>
            <a:off x="23156552" y="13053953"/>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73" name="Colab"/>
          <p:cNvSpPr txBox="1"/>
          <p:nvPr/>
        </p:nvSpPr>
        <p:spPr>
          <a:xfrm>
            <a:off x="289658" y="1927580"/>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174" name="3-3"/>
          <p:cNvSpPr txBox="1"/>
          <p:nvPr/>
        </p:nvSpPr>
        <p:spPr>
          <a:xfrm>
            <a:off x="2614979" y="1938766"/>
            <a:ext cx="118689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3-3</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77" name="テキスト分類：「テキスト」を事前準備された「カテゴリ」に分類する"/>
          <p:cNvSpPr txBox="1"/>
          <p:nvPr/>
        </p:nvSpPr>
        <p:spPr>
          <a:xfrm>
            <a:off x="2417826" y="450844"/>
            <a:ext cx="195483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テキスト分類：「テキスト」を事前準備された「カテゴリ」に分類する</a:t>
            </a:r>
          </a:p>
        </p:txBody>
      </p:sp>
      <p:pic>
        <p:nvPicPr>
          <p:cNvPr id="2178" name="スクリーンショット 2023-12-27 12.07.27.png" descr="スクリーンショット 2023-12-27 12.07.27.png"/>
          <p:cNvPicPr>
            <a:picLocks noChangeAspect="1"/>
          </p:cNvPicPr>
          <p:nvPr/>
        </p:nvPicPr>
        <p:blipFill>
          <a:blip r:embed="rId2">
            <a:extLst/>
          </a:blip>
          <a:stretch>
            <a:fillRect/>
          </a:stretch>
        </p:blipFill>
        <p:spPr>
          <a:xfrm>
            <a:off x="1534248" y="2916093"/>
            <a:ext cx="16977129" cy="4226960"/>
          </a:xfrm>
          <a:prstGeom prst="rect">
            <a:avLst/>
          </a:prstGeom>
          <a:ln w="25400">
            <a:solidFill>
              <a:srgbClr val="000000"/>
            </a:solidFill>
            <a:miter lim="400000"/>
          </a:ln>
        </p:spPr>
      </p:pic>
      <p:sp>
        <p:nvSpPr>
          <p:cNvPr id="2179" name="ネガティブと出力された"/>
          <p:cNvSpPr txBox="1"/>
          <p:nvPr/>
        </p:nvSpPr>
        <p:spPr>
          <a:xfrm>
            <a:off x="8991600" y="1916541"/>
            <a:ext cx="6400801" cy="679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ネガティブと出力された</a:t>
            </a:r>
          </a:p>
        </p:txBody>
      </p:sp>
      <p:sp>
        <p:nvSpPr>
          <p:cNvPr id="2180" name="四角形"/>
          <p:cNvSpPr/>
          <p:nvPr/>
        </p:nvSpPr>
        <p:spPr>
          <a:xfrm>
            <a:off x="1540412" y="5452493"/>
            <a:ext cx="16964802" cy="1078082"/>
          </a:xfrm>
          <a:prstGeom prst="rect">
            <a:avLst/>
          </a:prstGeom>
          <a:solidFill>
            <a:schemeClr val="accent1">
              <a:alpha val="37703"/>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pic>
        <p:nvPicPr>
          <p:cNvPr id="2181" name="スクリーンショット 2023-12-27 12.11.44.png" descr="スクリーンショット 2023-12-27 12.11.44.png"/>
          <p:cNvPicPr>
            <a:picLocks noChangeAspect="1"/>
          </p:cNvPicPr>
          <p:nvPr/>
        </p:nvPicPr>
        <p:blipFill>
          <a:blip r:embed="rId3">
            <a:extLst/>
          </a:blip>
          <a:stretch>
            <a:fillRect/>
          </a:stretch>
        </p:blipFill>
        <p:spPr>
          <a:xfrm>
            <a:off x="1384682" y="7463155"/>
            <a:ext cx="7994695" cy="5689248"/>
          </a:xfrm>
          <a:prstGeom prst="rect">
            <a:avLst/>
          </a:prstGeom>
          <a:ln w="12700">
            <a:miter lim="400000"/>
          </a:ln>
        </p:spPr>
      </p:pic>
      <p:sp>
        <p:nvSpPr>
          <p:cNvPr id="2182" name="pipelineは色んなオプションがあります"/>
          <p:cNvSpPr txBox="1"/>
          <p:nvPr/>
        </p:nvSpPr>
        <p:spPr>
          <a:xfrm>
            <a:off x="11972012" y="7534275"/>
            <a:ext cx="10501885"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pipelineは色んなオプションがあります</a:t>
            </a:r>
          </a:p>
        </p:txBody>
      </p:sp>
      <p:sp>
        <p:nvSpPr>
          <p:cNvPr id="2183" name="pipeline(タスク)だけだったので、初期設定の"/>
          <p:cNvSpPr txBox="1"/>
          <p:nvPr/>
        </p:nvSpPr>
        <p:spPr>
          <a:xfrm>
            <a:off x="11177056" y="8897102"/>
            <a:ext cx="12091798"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pipeline(タスク)だけだったので、初期設定の</a:t>
            </a:r>
          </a:p>
        </p:txBody>
      </p:sp>
      <p:sp>
        <p:nvSpPr>
          <p:cNvPr id="2184" name="&quot;distilbert-base-uncased-finetuned-sst-2-english&quot;"/>
          <p:cNvSpPr txBox="1"/>
          <p:nvPr/>
        </p:nvSpPr>
        <p:spPr>
          <a:xfrm>
            <a:off x="10685389" y="10002978"/>
            <a:ext cx="1357833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lvl1pPr>
          </a:lstStyle>
          <a:p>
            <a:pPr/>
            <a:r>
              <a:t>"distilbert-base-uncased-finetuned-sst-2-english"</a:t>
            </a:r>
          </a:p>
        </p:txBody>
      </p:sp>
      <p:sp>
        <p:nvSpPr>
          <p:cNvPr id="2185" name="を使用している"/>
          <p:cNvSpPr txBox="1"/>
          <p:nvPr/>
        </p:nvSpPr>
        <p:spPr>
          <a:xfrm>
            <a:off x="17196758" y="12353928"/>
            <a:ext cx="4086226"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を使用している</a:t>
            </a:r>
          </a:p>
        </p:txBody>
      </p:sp>
      <p:sp>
        <p:nvSpPr>
          <p:cNvPr id="2186" name="distilbertモデルベース…"/>
          <p:cNvSpPr txBox="1"/>
          <p:nvPr/>
        </p:nvSpPr>
        <p:spPr>
          <a:xfrm>
            <a:off x="10808175" y="11032151"/>
            <a:ext cx="397345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ヒラギノ角ゴ ProN W3"/>
              </a:defRPr>
            </a:pPr>
            <a:r>
              <a:t>distilbertモデルベース</a:t>
            </a:r>
          </a:p>
          <a:p>
            <a:pPr>
              <a:defRPr>
                <a:latin typeface="+mn-lt"/>
                <a:ea typeface="+mn-ea"/>
                <a:cs typeface="+mn-cs"/>
                <a:sym typeface="ヒラギノ角ゴ ProN W3"/>
              </a:defRPr>
            </a:pPr>
            <a:r>
              <a:t>(transfomerの1種)</a:t>
            </a:r>
          </a:p>
        </p:txBody>
      </p:sp>
      <p:sp>
        <p:nvSpPr>
          <p:cNvPr id="2187" name="前処理で小文字化"/>
          <p:cNvSpPr txBox="1"/>
          <p:nvPr/>
        </p:nvSpPr>
        <p:spPr>
          <a:xfrm>
            <a:off x="14876017" y="10723940"/>
            <a:ext cx="3162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前処理で小文字化</a:t>
            </a:r>
          </a:p>
        </p:txBody>
      </p:sp>
      <p:sp>
        <p:nvSpPr>
          <p:cNvPr id="2188" name="SST-2でファインチューニング"/>
          <p:cNvSpPr txBox="1"/>
          <p:nvPr/>
        </p:nvSpPr>
        <p:spPr>
          <a:xfrm>
            <a:off x="16870065" y="11317901"/>
            <a:ext cx="541096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SST-2でファインチューニング</a:t>
            </a:r>
          </a:p>
        </p:txBody>
      </p:sp>
      <p:sp>
        <p:nvSpPr>
          <p:cNvPr id="2189" name="英語版"/>
          <p:cNvSpPr txBox="1"/>
          <p:nvPr/>
        </p:nvSpPr>
        <p:spPr>
          <a:xfrm>
            <a:off x="22337217" y="10750589"/>
            <a:ext cx="1257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英語版</a:t>
            </a:r>
          </a:p>
        </p:txBody>
      </p:sp>
      <p:sp>
        <p:nvSpPr>
          <p:cNvPr id="2190" name="線"/>
          <p:cNvSpPr/>
          <p:nvPr/>
        </p:nvSpPr>
        <p:spPr>
          <a:xfrm>
            <a:off x="10967788" y="10666057"/>
            <a:ext cx="3973450" cy="1"/>
          </a:xfrm>
          <a:prstGeom prst="line">
            <a:avLst/>
          </a:prstGeom>
          <a:ln w="25400">
            <a:solidFill>
              <a:srgbClr val="000000"/>
            </a:solidFill>
            <a:miter lim="400000"/>
          </a:ln>
        </p:spPr>
        <p:txBody>
          <a:bodyPr lIns="50800" tIns="50800" rIns="50800" bIns="50800" anchor="ctr"/>
          <a:lstStyle/>
          <a:p>
            <a:pPr/>
          </a:p>
        </p:txBody>
      </p:sp>
      <p:sp>
        <p:nvSpPr>
          <p:cNvPr id="2191" name="線"/>
          <p:cNvSpPr/>
          <p:nvPr/>
        </p:nvSpPr>
        <p:spPr>
          <a:xfrm>
            <a:off x="15060632" y="10666057"/>
            <a:ext cx="2413325" cy="1"/>
          </a:xfrm>
          <a:prstGeom prst="line">
            <a:avLst/>
          </a:prstGeom>
          <a:ln w="25400">
            <a:solidFill>
              <a:srgbClr val="000000"/>
            </a:solidFill>
            <a:miter lim="400000"/>
          </a:ln>
        </p:spPr>
        <p:txBody>
          <a:bodyPr lIns="50800" tIns="50800" rIns="50800" bIns="50800" anchor="ctr"/>
          <a:lstStyle/>
          <a:p>
            <a:pPr/>
          </a:p>
        </p:txBody>
      </p:sp>
      <p:sp>
        <p:nvSpPr>
          <p:cNvPr id="2192" name="線"/>
          <p:cNvSpPr/>
          <p:nvPr/>
        </p:nvSpPr>
        <p:spPr>
          <a:xfrm>
            <a:off x="17635125" y="10666057"/>
            <a:ext cx="4198110" cy="1"/>
          </a:xfrm>
          <a:prstGeom prst="line">
            <a:avLst/>
          </a:prstGeom>
          <a:ln w="25400">
            <a:solidFill>
              <a:srgbClr val="000000"/>
            </a:solidFill>
            <a:miter lim="400000"/>
          </a:ln>
        </p:spPr>
        <p:txBody>
          <a:bodyPr lIns="50800" tIns="50800" rIns="50800" bIns="50800" anchor="ctr"/>
          <a:lstStyle/>
          <a:p>
            <a:pPr/>
          </a:p>
        </p:txBody>
      </p:sp>
      <p:sp>
        <p:nvSpPr>
          <p:cNvPr id="2193" name="線"/>
          <p:cNvSpPr/>
          <p:nvPr/>
        </p:nvSpPr>
        <p:spPr>
          <a:xfrm>
            <a:off x="21972762" y="10666057"/>
            <a:ext cx="2113211" cy="1"/>
          </a:xfrm>
          <a:prstGeom prst="line">
            <a:avLst/>
          </a:prstGeom>
          <a:ln w="25400">
            <a:solidFill>
              <a:srgbClr val="000000"/>
            </a:solidFill>
            <a:miter lim="400000"/>
          </a:ln>
        </p:spPr>
        <p:txBody>
          <a:bodyPr lIns="50800" tIns="50800" rIns="50800" bIns="50800" anchor="ctr"/>
          <a:lstStyle/>
          <a:p>
            <a:pPr/>
          </a:p>
        </p:txBody>
      </p:sp>
      <p:sp>
        <p:nvSpPr>
          <p:cNvPr id="2194" name="スライド番号"/>
          <p:cNvSpPr txBox="1"/>
          <p:nvPr>
            <p:ph type="sldNum" sz="quarter" idx="2"/>
          </p:nvPr>
        </p:nvSpPr>
        <p:spPr>
          <a:xfrm>
            <a:off x="23129504" y="13118389"/>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95" name="Colab"/>
          <p:cNvSpPr txBox="1"/>
          <p:nvPr/>
        </p:nvSpPr>
        <p:spPr>
          <a:xfrm>
            <a:off x="289658" y="1927580"/>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196" name="3-3"/>
          <p:cNvSpPr txBox="1"/>
          <p:nvPr/>
        </p:nvSpPr>
        <p:spPr>
          <a:xfrm>
            <a:off x="2614979" y="1938766"/>
            <a:ext cx="118689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3-3</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8" name="四角形"/>
          <p:cNvSpPr/>
          <p:nvPr/>
        </p:nvSpPr>
        <p:spPr>
          <a:xfrm>
            <a:off x="32" y="3749"/>
            <a:ext cx="24387122" cy="1371601"/>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99" name="Transformersには大量のモデルが存在する"/>
          <p:cNvSpPr txBox="1"/>
          <p:nvPr/>
        </p:nvSpPr>
        <p:spPr>
          <a:xfrm>
            <a:off x="5937656" y="333949"/>
            <a:ext cx="1250868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Transformersには大量のモデルが存在する</a:t>
            </a:r>
          </a:p>
        </p:txBody>
      </p:sp>
      <p:pic>
        <p:nvPicPr>
          <p:cNvPr id="2200" name="スクリーンショット 2023-12-27 12.35.12.png" descr="スクリーンショット 2023-12-27 12.35.12.png"/>
          <p:cNvPicPr>
            <a:picLocks noChangeAspect="1"/>
          </p:cNvPicPr>
          <p:nvPr/>
        </p:nvPicPr>
        <p:blipFill>
          <a:blip r:embed="rId2">
            <a:extLst/>
          </a:blip>
          <a:stretch>
            <a:fillRect/>
          </a:stretch>
        </p:blipFill>
        <p:spPr>
          <a:xfrm>
            <a:off x="3318228" y="1753041"/>
            <a:ext cx="17579680" cy="9760184"/>
          </a:xfrm>
          <a:prstGeom prst="rect">
            <a:avLst/>
          </a:prstGeom>
          <a:ln w="25400">
            <a:solidFill>
              <a:srgbClr val="000000"/>
            </a:solidFill>
            <a:miter lim="400000"/>
          </a:ln>
        </p:spPr>
      </p:pic>
      <p:sp>
        <p:nvSpPr>
          <p:cNvPr id="2201" name="線"/>
          <p:cNvSpPr/>
          <p:nvPr/>
        </p:nvSpPr>
        <p:spPr>
          <a:xfrm flipH="1">
            <a:off x="11133360" y="3357996"/>
            <a:ext cx="9882560" cy="265482"/>
          </a:xfrm>
          <a:prstGeom prst="line">
            <a:avLst/>
          </a:prstGeom>
          <a:ln w="25400">
            <a:solidFill>
              <a:srgbClr val="000000"/>
            </a:solidFill>
            <a:miter lim="400000"/>
            <a:tailEnd type="triangle"/>
          </a:ln>
        </p:spPr>
        <p:txBody>
          <a:bodyPr lIns="50800" tIns="50800" rIns="50800" bIns="50800" anchor="ctr"/>
          <a:lstStyle/>
          <a:p>
            <a:pPr/>
          </a:p>
        </p:txBody>
      </p:sp>
      <p:sp>
        <p:nvSpPr>
          <p:cNvPr id="2202" name="マイクロソフト"/>
          <p:cNvSpPr txBox="1"/>
          <p:nvPr/>
        </p:nvSpPr>
        <p:spPr>
          <a:xfrm>
            <a:off x="21250266" y="3198752"/>
            <a:ext cx="272796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マイクロソフト</a:t>
            </a:r>
          </a:p>
        </p:txBody>
      </p:sp>
      <p:sp>
        <p:nvSpPr>
          <p:cNvPr id="2203" name="線"/>
          <p:cNvSpPr/>
          <p:nvPr/>
        </p:nvSpPr>
        <p:spPr>
          <a:xfrm flipH="1">
            <a:off x="15812936" y="10571949"/>
            <a:ext cx="5235931" cy="210199"/>
          </a:xfrm>
          <a:prstGeom prst="line">
            <a:avLst/>
          </a:prstGeom>
          <a:ln w="25400">
            <a:solidFill>
              <a:srgbClr val="000000"/>
            </a:solidFill>
            <a:miter lim="400000"/>
            <a:tailEnd type="triangle"/>
          </a:ln>
        </p:spPr>
        <p:txBody>
          <a:bodyPr lIns="50800" tIns="50800" rIns="50800" bIns="50800" anchor="ctr"/>
          <a:lstStyle/>
          <a:p>
            <a:pPr/>
          </a:p>
        </p:txBody>
      </p:sp>
      <p:sp>
        <p:nvSpPr>
          <p:cNvPr id="2204" name="openAI…"/>
          <p:cNvSpPr txBox="1"/>
          <p:nvPr/>
        </p:nvSpPr>
        <p:spPr>
          <a:xfrm>
            <a:off x="21576021" y="9693903"/>
            <a:ext cx="2076451"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openAI</a:t>
            </a:r>
          </a:p>
          <a:p>
            <a:pPr/>
            <a:r>
              <a:t>(ChatGPT</a:t>
            </a:r>
          </a:p>
          <a:p>
            <a:pPr/>
            <a:r>
              <a:t>の会社)</a:t>
            </a:r>
          </a:p>
        </p:txBody>
      </p:sp>
      <p:sp>
        <p:nvSpPr>
          <p:cNvPr id="2205" name="線"/>
          <p:cNvSpPr/>
          <p:nvPr/>
        </p:nvSpPr>
        <p:spPr>
          <a:xfrm flipH="1">
            <a:off x="9707894" y="6093025"/>
            <a:ext cx="11570482" cy="4689123"/>
          </a:xfrm>
          <a:prstGeom prst="line">
            <a:avLst/>
          </a:prstGeom>
          <a:ln w="25400">
            <a:solidFill>
              <a:srgbClr val="000000"/>
            </a:solidFill>
            <a:miter lim="400000"/>
            <a:tailEnd type="triangle"/>
          </a:ln>
        </p:spPr>
        <p:txBody>
          <a:bodyPr lIns="50800" tIns="50800" rIns="50800" bIns="50800" anchor="ctr"/>
          <a:lstStyle/>
          <a:p>
            <a:pPr/>
          </a:p>
        </p:txBody>
      </p:sp>
      <p:sp>
        <p:nvSpPr>
          <p:cNvPr id="2206" name="meta…"/>
          <p:cNvSpPr txBox="1"/>
          <p:nvPr/>
        </p:nvSpPr>
        <p:spPr>
          <a:xfrm>
            <a:off x="21245884" y="5520660"/>
            <a:ext cx="2736724" cy="1054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meta</a:t>
            </a:r>
          </a:p>
          <a:p>
            <a:pPr/>
            <a:r>
              <a:t>(旧facebook)</a:t>
            </a:r>
          </a:p>
        </p:txBody>
      </p:sp>
      <p:sp>
        <p:nvSpPr>
          <p:cNvPr id="2207" name="四角形"/>
          <p:cNvSpPr/>
          <p:nvPr/>
        </p:nvSpPr>
        <p:spPr>
          <a:xfrm>
            <a:off x="9546800" y="2714404"/>
            <a:ext cx="871204" cy="457200"/>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08" name="Hugging faceは様々なAIモデルやデータセットを公開・共有するプラットフォーム…"/>
          <p:cNvSpPr txBox="1"/>
          <p:nvPr/>
        </p:nvSpPr>
        <p:spPr>
          <a:xfrm>
            <a:off x="2170445" y="12104221"/>
            <a:ext cx="19502629" cy="1371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Hugging faceは様々なAIモデルやデータセットを公開・共有するプラットフォーム</a:t>
            </a:r>
          </a:p>
          <a:p>
            <a:pPr>
              <a:defRPr sz="4000"/>
            </a:pPr>
            <a:r>
              <a:t>Transformerモデルの派生系を中心に様々な学習済みモデルを使用できる</a:t>
            </a:r>
          </a:p>
        </p:txBody>
      </p:sp>
      <p:sp>
        <p:nvSpPr>
          <p:cNvPr id="2209" name="https://huggingface.co/models"/>
          <p:cNvSpPr txBox="1"/>
          <p:nvPr/>
        </p:nvSpPr>
        <p:spPr>
          <a:xfrm>
            <a:off x="19025029" y="11521362"/>
            <a:ext cx="482610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https://huggingface.co/models</a:t>
            </a:r>
          </a:p>
        </p:txBody>
      </p:sp>
      <p:sp>
        <p:nvSpPr>
          <p:cNvPr id="2210" name="線"/>
          <p:cNvSpPr/>
          <p:nvPr/>
        </p:nvSpPr>
        <p:spPr>
          <a:xfrm>
            <a:off x="2220416" y="3700362"/>
            <a:ext cx="934200" cy="7686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080" y="132"/>
                  <a:pt x="14971" y="391"/>
                  <a:pt x="12668" y="741"/>
                </a:cubicBezTo>
                <a:cubicBezTo>
                  <a:pt x="5304" y="1858"/>
                  <a:pt x="8826" y="3545"/>
                  <a:pt x="10745" y="5140"/>
                </a:cubicBezTo>
                <a:cubicBezTo>
                  <a:pt x="12362" y="6485"/>
                  <a:pt x="12370" y="7844"/>
                  <a:pt x="10222" y="9023"/>
                </a:cubicBezTo>
                <a:cubicBezTo>
                  <a:pt x="9405" y="9472"/>
                  <a:pt x="8115" y="9890"/>
                  <a:pt x="4320" y="10182"/>
                </a:cubicBezTo>
                <a:cubicBezTo>
                  <a:pt x="3030" y="10281"/>
                  <a:pt x="1528" y="10334"/>
                  <a:pt x="0" y="10334"/>
                </a:cubicBezTo>
                <a:cubicBezTo>
                  <a:pt x="2382" y="10407"/>
                  <a:pt x="4548" y="10560"/>
                  <a:pt x="6256" y="10775"/>
                </a:cubicBezTo>
                <a:cubicBezTo>
                  <a:pt x="9153" y="11139"/>
                  <a:pt x="10416" y="11621"/>
                  <a:pt x="11152" y="12114"/>
                </a:cubicBezTo>
                <a:cubicBezTo>
                  <a:pt x="15295" y="14890"/>
                  <a:pt x="2942" y="17867"/>
                  <a:pt x="13341" y="20391"/>
                </a:cubicBezTo>
                <a:cubicBezTo>
                  <a:pt x="15222" y="20848"/>
                  <a:pt x="17786" y="21258"/>
                  <a:pt x="20913" y="21600"/>
                </a:cubicBezTo>
              </a:path>
            </a:pathLst>
          </a:custGeom>
          <a:ln w="25400">
            <a:solidFill>
              <a:srgbClr val="000000"/>
            </a:solidFill>
            <a:miter lim="400000"/>
          </a:ln>
        </p:spPr>
        <p:txBody>
          <a:bodyPr lIns="50800" tIns="50800" rIns="50800" bIns="50800" anchor="ctr"/>
          <a:lstStyle/>
          <a:p>
            <a:pPr/>
          </a:p>
        </p:txBody>
      </p:sp>
      <p:sp>
        <p:nvSpPr>
          <p:cNvPr id="2211" name="自然言語処理だけでなく、…"/>
          <p:cNvSpPr txBox="1"/>
          <p:nvPr/>
        </p:nvSpPr>
        <p:spPr>
          <a:xfrm>
            <a:off x="656124" y="5199307"/>
            <a:ext cx="1054101" cy="4686301"/>
          </a:xfrm>
          <a:prstGeom prst="rect">
            <a:avLst/>
          </a:prstGeom>
          <a:ln w="12700">
            <a:miter lim="400000"/>
          </a:ln>
          <a:extLst>
            <a:ext uri="{C572A759-6A51-4108-AA02-DFA0A04FC94B}">
              <ma14:wrappingTextBoxFlag xmlns:ma14="http://schemas.microsoft.com/office/mac/drawingml/2011/main" val="1"/>
            </a:ext>
          </a:extLst>
        </p:spPr>
        <p:txBody>
          <a:bodyPr vert="eaVert" wrap="none" lIns="50800" tIns="50800" rIns="50800" bIns="50800" anchor="ctr">
            <a:spAutoFit/>
          </a:bodyPr>
          <a:lstStyle/>
          <a:p>
            <a:pPr/>
            <a:r>
              <a:t>自然言語処理だけでなく、</a:t>
            </a:r>
          </a:p>
          <a:p>
            <a:pPr/>
            <a:r>
              <a:t>色んなジャンルが存在</a:t>
            </a:r>
          </a:p>
        </p:txBody>
      </p:sp>
      <p:sp>
        <p:nvSpPr>
          <p:cNvPr id="2212" name="スライド番号"/>
          <p:cNvSpPr txBox="1"/>
          <p:nvPr>
            <p:ph type="sldNum" sz="quarter" idx="2"/>
          </p:nvPr>
        </p:nvSpPr>
        <p:spPr>
          <a:xfrm>
            <a:off x="23075410" y="13053953"/>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8"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209" name="自然言語の処理"/>
          <p:cNvSpPr txBox="1"/>
          <p:nvPr/>
        </p:nvSpPr>
        <p:spPr>
          <a:xfrm>
            <a:off x="9023350" y="313320"/>
            <a:ext cx="633730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自然言語の処理</a:t>
            </a:r>
          </a:p>
        </p:txBody>
      </p:sp>
      <p:sp>
        <p:nvSpPr>
          <p:cNvPr id="210" name="自然言語をコンピュータに理解するにはどうすればよい？"/>
          <p:cNvSpPr txBox="1"/>
          <p:nvPr/>
        </p:nvSpPr>
        <p:spPr>
          <a:xfrm>
            <a:off x="4384103" y="2220575"/>
            <a:ext cx="15615794"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自然言語をコンピュータに理解するにはどうすればよい？</a:t>
            </a:r>
          </a:p>
        </p:txBody>
      </p:sp>
      <p:sp>
        <p:nvSpPr>
          <p:cNvPr id="211" name="スライド番号"/>
          <p:cNvSpPr txBox="1"/>
          <p:nvPr>
            <p:ph type="sldNum" sz="quarter" idx="2"/>
          </p:nvPr>
        </p:nvSpPr>
        <p:spPr>
          <a:xfrm>
            <a:off x="23701088" y="13081000"/>
            <a:ext cx="28376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4"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15" name="Pipeline()で指定できるタスク"/>
          <p:cNvSpPr txBox="1"/>
          <p:nvPr/>
        </p:nvSpPr>
        <p:spPr>
          <a:xfrm>
            <a:off x="7469186" y="403219"/>
            <a:ext cx="9887014"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Pipeline()で指定できるタスク</a:t>
            </a:r>
          </a:p>
        </p:txBody>
      </p:sp>
      <p:sp>
        <p:nvSpPr>
          <p:cNvPr id="2216" name="・text-classification：テキスト分類…"/>
          <p:cNvSpPr txBox="1"/>
          <p:nvPr/>
        </p:nvSpPr>
        <p:spPr>
          <a:xfrm>
            <a:off x="2063665" y="2489200"/>
            <a:ext cx="20698055" cy="1076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・text-classification：テキスト分類</a:t>
            </a:r>
          </a:p>
          <a:p>
            <a:pPr algn="l">
              <a:defRPr sz="4800"/>
            </a:pPr>
            <a:r>
              <a:t>・question-answering：質問応答</a:t>
            </a:r>
          </a:p>
          <a:p>
            <a:pPr algn="l">
              <a:defRPr sz="4800"/>
            </a:pPr>
            <a:r>
              <a:t>・</a:t>
            </a:r>
            <a:r>
              <a:rPr>
                <a:solidFill>
                  <a:schemeClr val="accent5">
                    <a:hueOff val="-82419"/>
                    <a:satOff val="-9513"/>
                    <a:lumOff val="-16343"/>
                  </a:schemeClr>
                </a:solidFill>
              </a:rPr>
              <a:t>summarization：要約</a:t>
            </a:r>
          </a:p>
          <a:p>
            <a:pPr algn="l">
              <a:defRPr sz="4800"/>
            </a:pPr>
            <a:r>
              <a:t>・text-generation：テキスト生成</a:t>
            </a:r>
          </a:p>
          <a:p>
            <a:pPr algn="l">
              <a:defRPr sz="4800"/>
            </a:pPr>
            <a:r>
              <a:t>・fill-mask：言語モデル(MLM)</a:t>
            </a:r>
          </a:p>
          <a:p>
            <a:pPr algn="l">
              <a:defRPr sz="4800"/>
            </a:pPr>
            <a:r>
              <a:t>・ner：固有表現抽出</a:t>
            </a:r>
          </a:p>
          <a:p>
            <a:pPr algn="l">
              <a:defRPr sz="4800"/>
            </a:pPr>
            <a:r>
              <a:t>・translation_xx_to_yy</a:t>
            </a:r>
          </a:p>
          <a:p>
            <a:pPr algn="l">
              <a:defRPr sz="4800"/>
            </a:pPr>
            <a:r>
              <a:t>・text2text-generation：text-to-text(翻訳、要約、質問応答)</a:t>
            </a:r>
          </a:p>
          <a:p>
            <a:pPr algn="l">
              <a:defRPr sz="4800"/>
            </a:pPr>
            <a:r>
              <a:t>・feature-extraction：特徴抽出</a:t>
            </a:r>
          </a:p>
          <a:p>
            <a:pPr algn="l">
              <a:defRPr sz="4800"/>
            </a:pPr>
            <a:r>
              <a:t>・zero-shot-classification：Zero-Shot分類(未学習カテゴリでの分類)</a:t>
            </a:r>
          </a:p>
          <a:p>
            <a:pPr algn="l">
              <a:defRPr sz="4800"/>
            </a:pPr>
            <a:r>
              <a:t>・convensational：対話</a:t>
            </a:r>
          </a:p>
          <a:p>
            <a:pPr algn="l">
              <a:defRPr sz="4800"/>
            </a:pPr>
            <a:r>
              <a:t>　など</a:t>
            </a:r>
          </a:p>
        </p:txBody>
      </p:sp>
      <p:sp>
        <p:nvSpPr>
          <p:cNvPr id="2217" name="スライド番号"/>
          <p:cNvSpPr txBox="1"/>
          <p:nvPr>
            <p:ph type="sldNum" sz="quarter" idx="2"/>
          </p:nvPr>
        </p:nvSpPr>
        <p:spPr>
          <a:xfrm>
            <a:off x="23318833" y="13053953"/>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20" name="自然言語処理タスク"/>
          <p:cNvSpPr txBox="1"/>
          <p:nvPr/>
        </p:nvSpPr>
        <p:spPr>
          <a:xfrm>
            <a:off x="9212292" y="403219"/>
            <a:ext cx="6400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自然言語処理タスク</a:t>
            </a:r>
          </a:p>
        </p:txBody>
      </p:sp>
      <p:sp>
        <p:nvSpPr>
          <p:cNvPr id="2221" name="・要約：「本文」(長い文章)を「要約」（短い文章）にする"/>
          <p:cNvSpPr txBox="1"/>
          <p:nvPr/>
        </p:nvSpPr>
        <p:spPr>
          <a:xfrm>
            <a:off x="3145151" y="2112566"/>
            <a:ext cx="1645889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・要約：「本文」(長い文章)を「要約」（短い文章）にする</a:t>
            </a:r>
          </a:p>
        </p:txBody>
      </p:sp>
      <p:sp>
        <p:nvSpPr>
          <p:cNvPr id="2222" name="「Huggingface Transformerは、自然言語処理に特化した深層学習フレームワークです」"/>
          <p:cNvSpPr txBox="1"/>
          <p:nvPr/>
        </p:nvSpPr>
        <p:spPr>
          <a:xfrm>
            <a:off x="13868195" y="5658595"/>
            <a:ext cx="1037964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000">
                <a:solidFill>
                  <a:srgbClr val="374151"/>
                </a:solidFill>
                <a:latin typeface="Helvetica"/>
                <a:ea typeface="Helvetica"/>
                <a:cs typeface="Helvetica"/>
                <a:sym typeface="Helvetica"/>
              </a:defRPr>
            </a:lvl1pPr>
          </a:lstStyle>
          <a:p>
            <a:pPr/>
            <a:r>
              <a:t>「Huggingface Transformerは、自然言語処理に特化した深層学習フレームワークです」</a:t>
            </a:r>
          </a:p>
        </p:txBody>
      </p:sp>
      <p:sp>
        <p:nvSpPr>
          <p:cNvPr id="2223" name="「Hugginface Transformerは、Huggingfaceが提供している、自然言語処理に特化した深層学習フレームワークです。TensorFlowとPytorchの両方に対応しています。テキスト分類、質問応答、要約などの自然言語処理タスクを深層学習を使って解くことが出来ます。"/>
          <p:cNvSpPr txBox="1"/>
          <p:nvPr/>
        </p:nvSpPr>
        <p:spPr>
          <a:xfrm>
            <a:off x="640842" y="4464795"/>
            <a:ext cx="12512335" cy="386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000">
                <a:latin typeface="Helvetica"/>
                <a:ea typeface="Helvetica"/>
                <a:cs typeface="Helvetica"/>
                <a:sym typeface="Helvetica"/>
              </a:defRPr>
            </a:lvl1pPr>
          </a:lstStyle>
          <a:p>
            <a:pPr/>
            <a:r>
              <a:t>「Hugginface Transformerは、Huggingfaceが提供している、自然言語処理に特化した深層学習フレームワークです。TensorFlowとPytorchの両方に対応しています。テキスト分類、質問応答、要約などの自然言語処理タスクを深層学習を使って解くことが出来ます。</a:t>
            </a:r>
          </a:p>
        </p:txBody>
      </p:sp>
      <p:sp>
        <p:nvSpPr>
          <p:cNvPr id="2224" name="本文"/>
          <p:cNvSpPr txBox="1"/>
          <p:nvPr/>
        </p:nvSpPr>
        <p:spPr>
          <a:xfrm>
            <a:off x="6725049" y="3726663"/>
            <a:ext cx="113030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本文</a:t>
            </a:r>
          </a:p>
        </p:txBody>
      </p:sp>
      <p:sp>
        <p:nvSpPr>
          <p:cNvPr id="2225" name="要約"/>
          <p:cNvSpPr txBox="1"/>
          <p:nvPr/>
        </p:nvSpPr>
        <p:spPr>
          <a:xfrm>
            <a:off x="17753037" y="3726663"/>
            <a:ext cx="113030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要約</a:t>
            </a:r>
          </a:p>
        </p:txBody>
      </p:sp>
      <p:sp>
        <p:nvSpPr>
          <p:cNvPr id="2226" name="スライド番号"/>
          <p:cNvSpPr txBox="1"/>
          <p:nvPr>
            <p:ph type="sldNum" sz="quarter" idx="2"/>
          </p:nvPr>
        </p:nvSpPr>
        <p:spPr>
          <a:xfrm>
            <a:off x="23183598" y="12999858"/>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8"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29" name="自然言語処理タスク"/>
          <p:cNvSpPr txBox="1"/>
          <p:nvPr/>
        </p:nvSpPr>
        <p:spPr>
          <a:xfrm>
            <a:off x="9212292" y="403219"/>
            <a:ext cx="6400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自然言語処理タスク</a:t>
            </a:r>
          </a:p>
        </p:txBody>
      </p:sp>
      <p:sp>
        <p:nvSpPr>
          <p:cNvPr id="2230" name="・要約：「本文」(長い文章)を「要約」（短い文章）にする"/>
          <p:cNvSpPr txBox="1"/>
          <p:nvPr/>
        </p:nvSpPr>
        <p:spPr>
          <a:xfrm>
            <a:off x="3145151" y="2112566"/>
            <a:ext cx="1645889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・要約：「本文」(長い文章)を「要約」（短い文章）にする</a:t>
            </a:r>
          </a:p>
        </p:txBody>
      </p:sp>
      <p:sp>
        <p:nvSpPr>
          <p:cNvPr id="2231" name="「Huggingface Transformerは、自然言語処理に特化した深層学習フレームワークです」"/>
          <p:cNvSpPr txBox="1"/>
          <p:nvPr/>
        </p:nvSpPr>
        <p:spPr>
          <a:xfrm>
            <a:off x="13868195" y="5658595"/>
            <a:ext cx="1037964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000">
                <a:solidFill>
                  <a:srgbClr val="374151"/>
                </a:solidFill>
                <a:latin typeface="Helvetica"/>
                <a:ea typeface="Helvetica"/>
                <a:cs typeface="Helvetica"/>
                <a:sym typeface="Helvetica"/>
              </a:defRPr>
            </a:lvl1pPr>
          </a:lstStyle>
          <a:p>
            <a:pPr/>
            <a:r>
              <a:t>「Huggingface Transformerは、自然言語処理に特化した深層学習フレームワークです」</a:t>
            </a:r>
          </a:p>
        </p:txBody>
      </p:sp>
      <p:sp>
        <p:nvSpPr>
          <p:cNvPr id="2232" name="「Hugginface Transformerは、Huggingfaceが提供している、自然言語処理に特化した深層学習フレームワークです。TensorFlowとPytorchの両方に対応しています。テキスト分類、質問応答、要約などの自然言語処理タスクを深層学習を使って解くことが出来ます。"/>
          <p:cNvSpPr txBox="1"/>
          <p:nvPr/>
        </p:nvSpPr>
        <p:spPr>
          <a:xfrm>
            <a:off x="640842" y="4464795"/>
            <a:ext cx="12512335" cy="386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000">
                <a:latin typeface="Helvetica"/>
                <a:ea typeface="Helvetica"/>
                <a:cs typeface="Helvetica"/>
                <a:sym typeface="Helvetica"/>
              </a:defRPr>
            </a:lvl1pPr>
          </a:lstStyle>
          <a:p>
            <a:pPr/>
            <a:r>
              <a:t>「Hugginface Transformerは、Huggingfaceが提供している、自然言語処理に特化した深層学習フレームワークです。TensorFlowとPytorchの両方に対応しています。テキスト分類、質問応答、要約などの自然言語処理タスクを深層学習を使って解くことが出来ます。</a:t>
            </a:r>
          </a:p>
        </p:txBody>
      </p:sp>
      <p:sp>
        <p:nvSpPr>
          <p:cNvPr id="2233" name="本文"/>
          <p:cNvSpPr txBox="1"/>
          <p:nvPr/>
        </p:nvSpPr>
        <p:spPr>
          <a:xfrm>
            <a:off x="6725049" y="3726663"/>
            <a:ext cx="113030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本文</a:t>
            </a:r>
          </a:p>
        </p:txBody>
      </p:sp>
      <p:sp>
        <p:nvSpPr>
          <p:cNvPr id="2234" name="要約"/>
          <p:cNvSpPr txBox="1"/>
          <p:nvPr/>
        </p:nvSpPr>
        <p:spPr>
          <a:xfrm>
            <a:off x="17753037" y="3726663"/>
            <a:ext cx="113030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要約</a:t>
            </a:r>
          </a:p>
        </p:txBody>
      </p:sp>
      <p:sp>
        <p:nvSpPr>
          <p:cNvPr id="2235" name="引数にtext, max_length(最大長)とmin_length(最小長)を指定する"/>
          <p:cNvSpPr txBox="1"/>
          <p:nvPr/>
        </p:nvSpPr>
        <p:spPr>
          <a:xfrm>
            <a:off x="652021" y="12760998"/>
            <a:ext cx="15633041" cy="603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引数にtext, max_length(最大長)とmin_length(最小長)を指定する</a:t>
            </a:r>
          </a:p>
        </p:txBody>
      </p:sp>
      <p:pic>
        <p:nvPicPr>
          <p:cNvPr id="2236" name="スクリーンショット 2023-12-27 14.54.22.png" descr="スクリーンショット 2023-12-27 14.54.22.png"/>
          <p:cNvPicPr>
            <a:picLocks noChangeAspect="1"/>
          </p:cNvPicPr>
          <p:nvPr/>
        </p:nvPicPr>
        <p:blipFill>
          <a:blip r:embed="rId2">
            <a:extLst/>
          </a:blip>
          <a:stretch>
            <a:fillRect/>
          </a:stretch>
        </p:blipFill>
        <p:spPr>
          <a:xfrm>
            <a:off x="740611" y="10270146"/>
            <a:ext cx="14771304" cy="2155928"/>
          </a:xfrm>
          <a:prstGeom prst="rect">
            <a:avLst/>
          </a:prstGeom>
          <a:ln w="25400">
            <a:solidFill>
              <a:srgbClr val="000000"/>
            </a:solidFill>
            <a:miter lim="400000"/>
          </a:ln>
        </p:spPr>
      </p:pic>
      <p:sp>
        <p:nvSpPr>
          <p:cNvPr id="2237" name="要約のタスク名：’summarization’"/>
          <p:cNvSpPr txBox="1"/>
          <p:nvPr/>
        </p:nvSpPr>
        <p:spPr>
          <a:xfrm>
            <a:off x="3597010" y="9224022"/>
            <a:ext cx="1013978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要約のタスク名：’summarization’</a:t>
            </a:r>
          </a:p>
        </p:txBody>
      </p:sp>
      <p:sp>
        <p:nvSpPr>
          <p:cNvPr id="2238" name="データセット…"/>
          <p:cNvSpPr txBox="1"/>
          <p:nvPr/>
        </p:nvSpPr>
        <p:spPr>
          <a:xfrm>
            <a:off x="16095987" y="9784533"/>
            <a:ext cx="8214552" cy="2111375"/>
          </a:xfrm>
          <a:prstGeom prst="rect">
            <a:avLst/>
          </a:prstGeom>
          <a:ln>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900"/>
            </a:pPr>
            <a:r>
              <a:t>データセット</a:t>
            </a:r>
          </a:p>
          <a:p>
            <a:pPr>
              <a:defRPr sz="3900"/>
            </a:pPr>
            <a:r>
              <a:t>「CNN/DailyMailDataset」</a:t>
            </a:r>
          </a:p>
          <a:p>
            <a:pPr>
              <a:defRPr sz="3900"/>
            </a:pPr>
            <a:r>
              <a:t>CNNのニュース記事のデータセット</a:t>
            </a:r>
          </a:p>
        </p:txBody>
      </p:sp>
      <p:sp>
        <p:nvSpPr>
          <p:cNvPr id="2239" name="https://huggingface.co/datasets/cnn_dailymail"/>
          <p:cNvSpPr txBox="1"/>
          <p:nvPr/>
        </p:nvSpPr>
        <p:spPr>
          <a:xfrm>
            <a:off x="16285211" y="11995491"/>
            <a:ext cx="7836104"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https://huggingface.co/datasets/cnn_dailymail</a:t>
            </a:r>
          </a:p>
        </p:txBody>
      </p:sp>
      <p:sp>
        <p:nvSpPr>
          <p:cNvPr id="2240" name="スライド番号"/>
          <p:cNvSpPr txBox="1"/>
          <p:nvPr>
            <p:ph type="sldNum" sz="quarter" idx="2"/>
          </p:nvPr>
        </p:nvSpPr>
        <p:spPr>
          <a:xfrm>
            <a:off x="23210646" y="13108046"/>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2"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43" name="要約：「本文」(長い文章)を「要約」（短い文章）にする"/>
          <p:cNvSpPr txBox="1"/>
          <p:nvPr/>
        </p:nvSpPr>
        <p:spPr>
          <a:xfrm>
            <a:off x="3820017" y="450844"/>
            <a:ext cx="15849296"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要約：「本文」(長い文章)を「要約」（短い文章）にする</a:t>
            </a:r>
          </a:p>
        </p:txBody>
      </p:sp>
      <p:pic>
        <p:nvPicPr>
          <p:cNvPr id="2244" name="スクリーンショット 2023-12-27 15.03.47.png" descr="スクリーンショット 2023-12-27 15.03.47.png"/>
          <p:cNvPicPr>
            <a:picLocks noChangeAspect="1"/>
          </p:cNvPicPr>
          <p:nvPr/>
        </p:nvPicPr>
        <p:blipFill>
          <a:blip r:embed="rId2">
            <a:extLst/>
          </a:blip>
          <a:stretch>
            <a:fillRect/>
          </a:stretch>
        </p:blipFill>
        <p:spPr>
          <a:xfrm>
            <a:off x="977687" y="1882923"/>
            <a:ext cx="10502901" cy="6629401"/>
          </a:xfrm>
          <a:prstGeom prst="rect">
            <a:avLst/>
          </a:prstGeom>
          <a:ln w="25400">
            <a:solidFill>
              <a:srgbClr val="000000"/>
            </a:solidFill>
            <a:miter lim="400000"/>
          </a:ln>
        </p:spPr>
      </p:pic>
      <p:pic>
        <p:nvPicPr>
          <p:cNvPr id="2245" name="スクリーンショット 2023-12-27 15.04.31.png" descr="スクリーンショット 2023-12-27 15.04.31.png"/>
          <p:cNvPicPr>
            <a:picLocks noChangeAspect="1"/>
          </p:cNvPicPr>
          <p:nvPr/>
        </p:nvPicPr>
        <p:blipFill>
          <a:blip r:embed="rId3">
            <a:extLst/>
          </a:blip>
          <a:stretch>
            <a:fillRect/>
          </a:stretch>
        </p:blipFill>
        <p:spPr>
          <a:xfrm>
            <a:off x="12437836" y="2175023"/>
            <a:ext cx="10401301" cy="6045201"/>
          </a:xfrm>
          <a:prstGeom prst="rect">
            <a:avLst/>
          </a:prstGeom>
          <a:ln w="25400">
            <a:solidFill>
              <a:srgbClr val="000000"/>
            </a:solidFill>
            <a:miter lim="400000"/>
          </a:ln>
        </p:spPr>
      </p:pic>
      <p:sp>
        <p:nvSpPr>
          <p:cNvPr id="2246" name="スライド番号"/>
          <p:cNvSpPr txBox="1"/>
          <p:nvPr>
            <p:ph type="sldNum" sz="quarter" idx="2"/>
          </p:nvPr>
        </p:nvSpPr>
        <p:spPr>
          <a:xfrm>
            <a:off x="22967221" y="12999858"/>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47" name="ChatGPT"/>
          <p:cNvSpPr txBox="1"/>
          <p:nvPr/>
        </p:nvSpPr>
        <p:spPr>
          <a:xfrm>
            <a:off x="362630" y="476244"/>
            <a:ext cx="2670151" cy="660401"/>
          </a:xfrm>
          <a:prstGeom prst="rect">
            <a:avLst/>
          </a:prstGeom>
          <a:solidFill>
            <a:schemeClr val="accent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ChatGPT</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50" name="要約：「本文」(長い文章)を「要約」（短い文章）にする"/>
          <p:cNvSpPr txBox="1"/>
          <p:nvPr/>
        </p:nvSpPr>
        <p:spPr>
          <a:xfrm>
            <a:off x="3820017" y="450844"/>
            <a:ext cx="15849296"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FFFFFF"/>
                </a:solidFill>
              </a:defRPr>
            </a:lvl1pPr>
          </a:lstStyle>
          <a:p>
            <a:pPr/>
            <a:r>
              <a:t>要約：「本文」(長い文章)を「要約」（短い文章）にする</a:t>
            </a:r>
          </a:p>
        </p:txBody>
      </p:sp>
      <p:pic>
        <p:nvPicPr>
          <p:cNvPr id="2251" name="スクリーンショット 2023-12-27 15.03.47.png" descr="スクリーンショット 2023-12-27 15.03.47.png"/>
          <p:cNvPicPr>
            <a:picLocks noChangeAspect="1"/>
          </p:cNvPicPr>
          <p:nvPr/>
        </p:nvPicPr>
        <p:blipFill>
          <a:blip r:embed="rId2">
            <a:extLst/>
          </a:blip>
          <a:stretch>
            <a:fillRect/>
          </a:stretch>
        </p:blipFill>
        <p:spPr>
          <a:xfrm>
            <a:off x="977687" y="1882923"/>
            <a:ext cx="10502901" cy="6629401"/>
          </a:xfrm>
          <a:prstGeom prst="rect">
            <a:avLst/>
          </a:prstGeom>
          <a:ln w="25400">
            <a:solidFill>
              <a:srgbClr val="000000"/>
            </a:solidFill>
            <a:miter lim="400000"/>
          </a:ln>
        </p:spPr>
      </p:pic>
      <p:pic>
        <p:nvPicPr>
          <p:cNvPr id="2252" name="スクリーンショット 2023-12-27 15.04.31.png" descr="スクリーンショット 2023-12-27 15.04.31.png"/>
          <p:cNvPicPr>
            <a:picLocks noChangeAspect="1"/>
          </p:cNvPicPr>
          <p:nvPr/>
        </p:nvPicPr>
        <p:blipFill>
          <a:blip r:embed="rId3">
            <a:extLst/>
          </a:blip>
          <a:stretch>
            <a:fillRect/>
          </a:stretch>
        </p:blipFill>
        <p:spPr>
          <a:xfrm>
            <a:off x="12437836" y="2175023"/>
            <a:ext cx="10401301" cy="6045201"/>
          </a:xfrm>
          <a:prstGeom prst="rect">
            <a:avLst/>
          </a:prstGeom>
          <a:ln w="25400">
            <a:solidFill>
              <a:srgbClr val="000000"/>
            </a:solidFill>
            <a:miter lim="400000"/>
          </a:ln>
        </p:spPr>
      </p:pic>
      <p:pic>
        <p:nvPicPr>
          <p:cNvPr id="2253" name="スクリーンショット 2023-12-27 15.08.11.png" descr="スクリーンショット 2023-12-27 15.08.11.png"/>
          <p:cNvPicPr>
            <a:picLocks noChangeAspect="1"/>
          </p:cNvPicPr>
          <p:nvPr/>
        </p:nvPicPr>
        <p:blipFill>
          <a:blip r:embed="rId4">
            <a:extLst/>
          </a:blip>
          <a:stretch>
            <a:fillRect/>
          </a:stretch>
        </p:blipFill>
        <p:spPr>
          <a:xfrm>
            <a:off x="2469900" y="8850748"/>
            <a:ext cx="21126807" cy="2648208"/>
          </a:xfrm>
          <a:prstGeom prst="rect">
            <a:avLst/>
          </a:prstGeom>
          <a:ln w="25400">
            <a:solidFill>
              <a:srgbClr val="000000"/>
            </a:solidFill>
            <a:miter lim="400000"/>
          </a:ln>
        </p:spPr>
      </p:pic>
      <p:pic>
        <p:nvPicPr>
          <p:cNvPr id="2254" name="スクリーンショット 2023-12-27 15.08.43.png" descr="スクリーンショット 2023-12-27 15.08.43.png"/>
          <p:cNvPicPr>
            <a:picLocks noChangeAspect="1"/>
          </p:cNvPicPr>
          <p:nvPr/>
        </p:nvPicPr>
        <p:blipFill>
          <a:blip r:embed="rId5">
            <a:extLst/>
          </a:blip>
          <a:stretch>
            <a:fillRect/>
          </a:stretch>
        </p:blipFill>
        <p:spPr>
          <a:xfrm>
            <a:off x="776482" y="11824680"/>
            <a:ext cx="20479545" cy="999720"/>
          </a:xfrm>
          <a:prstGeom prst="rect">
            <a:avLst/>
          </a:prstGeom>
          <a:ln w="12700">
            <a:miter lim="400000"/>
          </a:ln>
        </p:spPr>
      </p:pic>
      <p:sp>
        <p:nvSpPr>
          <p:cNvPr id="2255" name="歯肉炎は、軽度で逆転可能な歯肉疾患の一形態です。…"/>
          <p:cNvSpPr txBox="1"/>
          <p:nvPr/>
        </p:nvSpPr>
        <p:spPr>
          <a:xfrm>
            <a:off x="4998403" y="12438724"/>
            <a:ext cx="12499849"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800">
                <a:solidFill>
                  <a:srgbClr val="374151"/>
                </a:solidFill>
                <a:latin typeface="Helvetica"/>
                <a:ea typeface="Helvetica"/>
                <a:cs typeface="Helvetica"/>
                <a:sym typeface="Helvetica"/>
              </a:defRPr>
            </a:pPr>
            <a:r>
              <a:t>歯肉炎は、軽度で逆転可能な歯肉疾患の一形態です。</a:t>
            </a:r>
          </a:p>
          <a:p>
            <a:pPr algn="l" defTabSz="457200">
              <a:defRPr sz="2800">
                <a:solidFill>
                  <a:srgbClr val="374151"/>
                </a:solidFill>
                <a:latin typeface="Helvetica"/>
                <a:ea typeface="Helvetica"/>
                <a:cs typeface="Helvetica"/>
                <a:sym typeface="Helvetica"/>
              </a:defRPr>
            </a:pPr>
            <a:r>
              <a:t>これは通常、不適切な口腔衛生習慣によって引き起こされることが多いです。</a:t>
            </a:r>
          </a:p>
        </p:txBody>
      </p:sp>
      <p:sp>
        <p:nvSpPr>
          <p:cNvPr id="2256" name="大体あってる(が、少し違う)"/>
          <p:cNvSpPr txBox="1"/>
          <p:nvPr/>
        </p:nvSpPr>
        <p:spPr>
          <a:xfrm>
            <a:off x="18174309" y="12657799"/>
            <a:ext cx="5778120" cy="552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大体あってる(が、少し違う)</a:t>
            </a:r>
          </a:p>
        </p:txBody>
      </p:sp>
      <p:sp>
        <p:nvSpPr>
          <p:cNvPr id="2257" name="スライド番号"/>
          <p:cNvSpPr txBox="1"/>
          <p:nvPr>
            <p:ph type="sldNum" sz="quarter" idx="2"/>
          </p:nvPr>
        </p:nvSpPr>
        <p:spPr>
          <a:xfrm>
            <a:off x="23643400" y="13216235"/>
            <a:ext cx="453238"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58" name="ChatGPT"/>
          <p:cNvSpPr txBox="1"/>
          <p:nvPr/>
        </p:nvSpPr>
        <p:spPr>
          <a:xfrm>
            <a:off x="254441" y="129573"/>
            <a:ext cx="2670151" cy="660400"/>
          </a:xfrm>
          <a:prstGeom prst="rect">
            <a:avLst/>
          </a:prstGeom>
          <a:solidFill>
            <a:schemeClr val="accent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ChatGPT</a:t>
            </a:r>
          </a:p>
        </p:txBody>
      </p:sp>
      <p:sp>
        <p:nvSpPr>
          <p:cNvPr id="2259" name="Colab"/>
          <p:cNvSpPr txBox="1"/>
          <p:nvPr/>
        </p:nvSpPr>
        <p:spPr>
          <a:xfrm>
            <a:off x="397846" y="843776"/>
            <a:ext cx="1896492" cy="704851"/>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260" name="3-4"/>
          <p:cNvSpPr txBox="1"/>
          <p:nvPr/>
        </p:nvSpPr>
        <p:spPr>
          <a:xfrm>
            <a:off x="752646" y="9831952"/>
            <a:ext cx="1186893"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3-4</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2"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63" name="それぞれのモデルについて"/>
          <p:cNvSpPr txBox="1"/>
          <p:nvPr/>
        </p:nvSpPr>
        <p:spPr>
          <a:xfrm>
            <a:off x="7971790" y="403219"/>
            <a:ext cx="844042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それぞれのモデルについて</a:t>
            </a:r>
          </a:p>
        </p:txBody>
      </p:sp>
      <p:sp>
        <p:nvSpPr>
          <p:cNvPr id="2264" name="・text-classification：テキスト分類…"/>
          <p:cNvSpPr txBox="1"/>
          <p:nvPr/>
        </p:nvSpPr>
        <p:spPr>
          <a:xfrm>
            <a:off x="884093" y="2666945"/>
            <a:ext cx="10772547" cy="436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・text-classification：テキスト分類</a:t>
            </a:r>
          </a:p>
          <a:p>
            <a:pPr algn="l">
              <a:defRPr sz="4800"/>
            </a:pPr>
          </a:p>
          <a:p>
            <a:pPr algn="l">
              <a:defRPr sz="4800"/>
            </a:pPr>
            <a:r>
              <a:t>・question-answering：質問応答</a:t>
            </a:r>
          </a:p>
          <a:p>
            <a:pPr algn="l">
              <a:defRPr sz="4800"/>
            </a:pPr>
          </a:p>
          <a:p>
            <a:pPr algn="l">
              <a:defRPr sz="4800"/>
            </a:pPr>
            <a:r>
              <a:t>・summarization：要約</a:t>
            </a:r>
          </a:p>
        </p:txBody>
      </p:sp>
      <p:sp>
        <p:nvSpPr>
          <p:cNvPr id="2265" name="sshleifer/distilbart-cnn-12-6"/>
          <p:cNvSpPr txBox="1"/>
          <p:nvPr/>
        </p:nvSpPr>
        <p:spPr>
          <a:xfrm>
            <a:off x="6506926" y="7348856"/>
            <a:ext cx="7118605"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solidFill>
                  <a:srgbClr val="212121"/>
                </a:solidFill>
              </a:defRPr>
            </a:lvl1pPr>
          </a:lstStyle>
          <a:p>
            <a:pPr/>
            <a:r>
              <a:t>sshleifer/distilbart-cnn-12-6</a:t>
            </a:r>
          </a:p>
        </p:txBody>
      </p:sp>
      <p:sp>
        <p:nvSpPr>
          <p:cNvPr id="2266" name="distilbert-base-uncased-finetuned-sst-2-english"/>
          <p:cNvSpPr txBox="1"/>
          <p:nvPr/>
        </p:nvSpPr>
        <p:spPr>
          <a:xfrm>
            <a:off x="6482351" y="3555945"/>
            <a:ext cx="1186068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solidFill>
                  <a:srgbClr val="212121"/>
                </a:solidFill>
              </a:defRPr>
            </a:lvl1pPr>
          </a:lstStyle>
          <a:p>
            <a:pPr/>
            <a:r>
              <a:t>distilbert-base-uncased-finetuned-sst-2-english</a:t>
            </a:r>
          </a:p>
        </p:txBody>
      </p:sp>
      <p:sp>
        <p:nvSpPr>
          <p:cNvPr id="2267" name="distilbert-base-cased-distilled-squad"/>
          <p:cNvSpPr txBox="1"/>
          <p:nvPr/>
        </p:nvSpPr>
        <p:spPr>
          <a:xfrm>
            <a:off x="6506926" y="5599847"/>
            <a:ext cx="912342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solidFill>
                  <a:srgbClr val="212121"/>
                </a:solidFill>
              </a:defRPr>
            </a:lvl1pPr>
          </a:lstStyle>
          <a:p>
            <a:pPr/>
            <a:r>
              <a:t>distilbert-base-cased-distilled-squad</a:t>
            </a:r>
          </a:p>
        </p:txBody>
      </p:sp>
      <p:sp>
        <p:nvSpPr>
          <p:cNvPr id="2268" name="distilbert/distilbartとは何か？"/>
          <p:cNvSpPr txBox="1"/>
          <p:nvPr/>
        </p:nvSpPr>
        <p:spPr>
          <a:xfrm>
            <a:off x="6334905" y="8900315"/>
            <a:ext cx="10695877" cy="806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500">
                <a:solidFill>
                  <a:srgbClr val="212121"/>
                </a:solidFill>
              </a:defRPr>
            </a:lvl1pPr>
          </a:lstStyle>
          <a:p>
            <a:pPr/>
            <a:r>
              <a:t>distilbert/distilbartとは何か？</a:t>
            </a:r>
          </a:p>
        </p:txBody>
      </p:sp>
      <p:sp>
        <p:nvSpPr>
          <p:cNvPr id="2269" name="Bertモデルの蒸留/Bartモデルの蒸留"/>
          <p:cNvSpPr txBox="1"/>
          <p:nvPr/>
        </p:nvSpPr>
        <p:spPr>
          <a:xfrm>
            <a:off x="5670631" y="10920596"/>
            <a:ext cx="12024425"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500">
                <a:solidFill>
                  <a:srgbClr val="212121"/>
                </a:solidFill>
              </a:defRPr>
            </a:lvl1pPr>
          </a:lstStyle>
          <a:p>
            <a:pPr/>
            <a:r>
              <a:t>Bertモデルの蒸留/Bartモデルの蒸留</a:t>
            </a:r>
          </a:p>
        </p:txBody>
      </p:sp>
      <p:sp>
        <p:nvSpPr>
          <p:cNvPr id="2270" name="スライド番号"/>
          <p:cNvSpPr txBox="1"/>
          <p:nvPr>
            <p:ph type="sldNum" sz="quarter" idx="2"/>
          </p:nvPr>
        </p:nvSpPr>
        <p:spPr>
          <a:xfrm>
            <a:off x="23535211" y="13108046"/>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2" name="スクリーンショット 2023-10-25 7.55.39.png" descr="スクリーンショット 2023-10-25 7.55.39.png"/>
          <p:cNvPicPr>
            <a:picLocks noChangeAspect="1"/>
          </p:cNvPicPr>
          <p:nvPr/>
        </p:nvPicPr>
        <p:blipFill>
          <a:blip r:embed="rId2">
            <a:extLst/>
          </a:blip>
          <a:srcRect l="0" t="0" r="0" b="6642"/>
          <a:stretch>
            <a:fillRect/>
          </a:stretch>
        </p:blipFill>
        <p:spPr>
          <a:xfrm>
            <a:off x="16116042" y="1982016"/>
            <a:ext cx="8151699" cy="10636494"/>
          </a:xfrm>
          <a:prstGeom prst="rect">
            <a:avLst/>
          </a:prstGeom>
          <a:ln w="12700">
            <a:miter lim="400000"/>
          </a:ln>
        </p:spPr>
      </p:pic>
      <p:pic>
        <p:nvPicPr>
          <p:cNvPr id="2273" name="スクリーンショット 2023-12-27 17.28.46.png" descr="スクリーンショット 2023-12-27 17.28.46.png"/>
          <p:cNvPicPr>
            <a:picLocks noChangeAspect="1"/>
          </p:cNvPicPr>
          <p:nvPr/>
        </p:nvPicPr>
        <p:blipFill>
          <a:blip r:embed="rId3">
            <a:extLst/>
          </a:blip>
          <a:stretch>
            <a:fillRect/>
          </a:stretch>
        </p:blipFill>
        <p:spPr>
          <a:xfrm>
            <a:off x="674527" y="3422815"/>
            <a:ext cx="14864123" cy="8334356"/>
          </a:xfrm>
          <a:prstGeom prst="rect">
            <a:avLst/>
          </a:prstGeom>
          <a:ln w="25400">
            <a:solidFill>
              <a:srgbClr val="000000"/>
            </a:solidFill>
            <a:miter lim="400000"/>
          </a:ln>
        </p:spPr>
      </p:pic>
      <p:sp>
        <p:nvSpPr>
          <p:cNvPr id="2274"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75" name="Transformerの原型"/>
          <p:cNvSpPr txBox="1"/>
          <p:nvPr/>
        </p:nvSpPr>
        <p:spPr>
          <a:xfrm>
            <a:off x="8936734" y="403219"/>
            <a:ext cx="695191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Transformerの原型</a:t>
            </a:r>
          </a:p>
        </p:txBody>
      </p:sp>
      <p:sp>
        <p:nvSpPr>
          <p:cNvPr id="2276" name="オリジナルのTransformerはencoder(圧縮)とdecoder(生成)の2つのブロックからなる"/>
          <p:cNvSpPr txBox="1"/>
          <p:nvPr/>
        </p:nvSpPr>
        <p:spPr>
          <a:xfrm>
            <a:off x="552609" y="2144217"/>
            <a:ext cx="18855386"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オリジナルのTransformerはencoder(圧縮)とdecoder(生成)の2つのブロックからなる</a:t>
            </a:r>
          </a:p>
        </p:txBody>
      </p:sp>
      <p:sp>
        <p:nvSpPr>
          <p:cNvPr id="2277" name="論文記載の…"/>
          <p:cNvSpPr txBox="1"/>
          <p:nvPr/>
        </p:nvSpPr>
        <p:spPr>
          <a:xfrm>
            <a:off x="16364502" y="4095750"/>
            <a:ext cx="3843910" cy="1054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論文記載の</a:t>
            </a:r>
          </a:p>
          <a:p>
            <a:pPr/>
            <a:r>
              <a:t>Transformerの構造</a:t>
            </a:r>
          </a:p>
        </p:txBody>
      </p:sp>
      <p:sp>
        <p:nvSpPr>
          <p:cNvPr id="2278" name="encoder"/>
          <p:cNvSpPr txBox="1"/>
          <p:nvPr/>
        </p:nvSpPr>
        <p:spPr>
          <a:xfrm>
            <a:off x="18145104" y="12686583"/>
            <a:ext cx="1806322"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encoder</a:t>
            </a:r>
          </a:p>
        </p:txBody>
      </p:sp>
      <p:sp>
        <p:nvSpPr>
          <p:cNvPr id="2279" name="decoder"/>
          <p:cNvSpPr txBox="1"/>
          <p:nvPr/>
        </p:nvSpPr>
        <p:spPr>
          <a:xfrm>
            <a:off x="20821367" y="12686583"/>
            <a:ext cx="1819276"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decoder</a:t>
            </a:r>
          </a:p>
        </p:txBody>
      </p:sp>
      <p:sp>
        <p:nvSpPr>
          <p:cNvPr id="2280" name="線"/>
          <p:cNvSpPr/>
          <p:nvPr/>
        </p:nvSpPr>
        <p:spPr>
          <a:xfrm flipV="1">
            <a:off x="20386397" y="2764383"/>
            <a:ext cx="1" cy="10219234"/>
          </a:xfrm>
          <a:prstGeom prst="line">
            <a:avLst/>
          </a:prstGeom>
          <a:ln w="76200">
            <a:solidFill>
              <a:schemeClr val="accent5">
                <a:hueOff val="-82419"/>
                <a:satOff val="-9513"/>
                <a:lumOff val="-16343"/>
              </a:schemeClr>
            </a:solidFill>
            <a:custDash>
              <a:ds d="200000" sp="200000"/>
            </a:custDash>
            <a:miter lim="400000"/>
          </a:ln>
        </p:spPr>
        <p:txBody>
          <a:bodyPr lIns="50800" tIns="50800" rIns="50800" bIns="50800" anchor="ctr"/>
          <a:lstStyle/>
          <a:p>
            <a:pPr/>
          </a:p>
        </p:txBody>
      </p:sp>
      <p:sp>
        <p:nvSpPr>
          <p:cNvPr id="2281" name="BertやBart、GPT(ChatGPT)はこれらの派生系"/>
          <p:cNvSpPr txBox="1"/>
          <p:nvPr/>
        </p:nvSpPr>
        <p:spPr>
          <a:xfrm>
            <a:off x="2072220" y="12426169"/>
            <a:ext cx="12629744"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BertやBart、GPT(ChatGPT)はこれらの派生系</a:t>
            </a:r>
          </a:p>
        </p:txBody>
      </p:sp>
      <p:sp>
        <p:nvSpPr>
          <p:cNvPr id="2282" name="スライド番号"/>
          <p:cNvSpPr txBox="1"/>
          <p:nvPr>
            <p:ph type="sldNum" sz="quarter" idx="2"/>
          </p:nvPr>
        </p:nvSpPr>
        <p:spPr>
          <a:xfrm>
            <a:off x="23510585" y="12991540"/>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4" name="スクリーンショット 2023-12-27 17.28.46.png" descr="スクリーンショット 2023-12-27 17.28.46.png"/>
          <p:cNvPicPr>
            <a:picLocks noChangeAspect="1"/>
          </p:cNvPicPr>
          <p:nvPr/>
        </p:nvPicPr>
        <p:blipFill>
          <a:blip r:embed="rId2">
            <a:extLst/>
          </a:blip>
          <a:stretch>
            <a:fillRect/>
          </a:stretch>
        </p:blipFill>
        <p:spPr>
          <a:xfrm>
            <a:off x="674527" y="3422815"/>
            <a:ext cx="14864123" cy="8334356"/>
          </a:xfrm>
          <a:prstGeom prst="rect">
            <a:avLst/>
          </a:prstGeom>
          <a:ln w="25400">
            <a:solidFill>
              <a:srgbClr val="000000"/>
            </a:solidFill>
            <a:miter lim="400000"/>
          </a:ln>
        </p:spPr>
      </p:pic>
      <p:sp>
        <p:nvSpPr>
          <p:cNvPr id="228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86" name="Transformerの原型"/>
          <p:cNvSpPr txBox="1"/>
          <p:nvPr/>
        </p:nvSpPr>
        <p:spPr>
          <a:xfrm>
            <a:off x="8936734" y="403219"/>
            <a:ext cx="695191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Transformerの原型</a:t>
            </a:r>
          </a:p>
        </p:txBody>
      </p:sp>
      <p:sp>
        <p:nvSpPr>
          <p:cNvPr id="2287" name="オリジナルのTransformerはencoder(圧縮)とdecoder(生成)の2つのブロックからなる"/>
          <p:cNvSpPr txBox="1"/>
          <p:nvPr/>
        </p:nvSpPr>
        <p:spPr>
          <a:xfrm>
            <a:off x="552609" y="2144217"/>
            <a:ext cx="18855386"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オリジナルのTransformerはencoder(圧縮)とdecoder(生成)の2つのブロックからなる</a:t>
            </a:r>
          </a:p>
        </p:txBody>
      </p:sp>
      <p:sp>
        <p:nvSpPr>
          <p:cNvPr id="2288" name="Encoder(圧縮)のみ…"/>
          <p:cNvSpPr txBox="1"/>
          <p:nvPr/>
        </p:nvSpPr>
        <p:spPr>
          <a:xfrm>
            <a:off x="15998409" y="3256564"/>
            <a:ext cx="684519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u="sng"/>
            </a:pPr>
            <a:r>
              <a:t>Encoder(圧縮)のみ</a:t>
            </a:r>
          </a:p>
          <a:p>
            <a:pPr algn="l">
              <a:defRPr sz="3600"/>
            </a:pPr>
            <a:r>
              <a:t>(オートエンコーディングモデル)</a:t>
            </a:r>
          </a:p>
        </p:txBody>
      </p:sp>
      <p:sp>
        <p:nvSpPr>
          <p:cNvPr id="2289" name="BertやBart、GPT(ChatGPT)はこれらの派生系"/>
          <p:cNvSpPr txBox="1"/>
          <p:nvPr/>
        </p:nvSpPr>
        <p:spPr>
          <a:xfrm>
            <a:off x="2072220" y="12426169"/>
            <a:ext cx="12629744"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BertやBart、GPT(ChatGPT)はこれらの派生系</a:t>
            </a:r>
          </a:p>
        </p:txBody>
      </p:sp>
      <p:sp>
        <p:nvSpPr>
          <p:cNvPr id="2290" name="Bert, ALBERT, RoBERTaなど"/>
          <p:cNvSpPr txBox="1"/>
          <p:nvPr/>
        </p:nvSpPr>
        <p:spPr>
          <a:xfrm>
            <a:off x="16000468" y="4723749"/>
            <a:ext cx="6841084"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Bert, ALBERT, RoBERTaなど</a:t>
            </a:r>
          </a:p>
        </p:txBody>
      </p:sp>
      <p:sp>
        <p:nvSpPr>
          <p:cNvPr id="2291" name="decoder(生成)のみ…"/>
          <p:cNvSpPr txBox="1"/>
          <p:nvPr/>
        </p:nvSpPr>
        <p:spPr>
          <a:xfrm>
            <a:off x="15935926" y="6148590"/>
            <a:ext cx="436031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u="sng"/>
            </a:pPr>
            <a:r>
              <a:t>decoder(生成)のみ</a:t>
            </a:r>
          </a:p>
          <a:p>
            <a:pPr algn="l">
              <a:defRPr sz="3600"/>
            </a:pPr>
            <a:r>
              <a:t>(自己回帰モデル)</a:t>
            </a:r>
          </a:p>
        </p:txBody>
      </p:sp>
      <p:sp>
        <p:nvSpPr>
          <p:cNvPr id="2292" name="GPT系, CTRL, Reformerなど"/>
          <p:cNvSpPr txBox="1"/>
          <p:nvPr/>
        </p:nvSpPr>
        <p:spPr>
          <a:xfrm>
            <a:off x="16537267" y="7653493"/>
            <a:ext cx="675376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GPT系, CTRL, Reformerなど</a:t>
            </a:r>
          </a:p>
        </p:txBody>
      </p:sp>
      <p:sp>
        <p:nvSpPr>
          <p:cNvPr id="2293" name="encoderとdecoder…"/>
          <p:cNvSpPr txBox="1"/>
          <p:nvPr/>
        </p:nvSpPr>
        <p:spPr>
          <a:xfrm>
            <a:off x="15831060" y="8969176"/>
            <a:ext cx="7564832"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u="sng"/>
            </a:pPr>
            <a:r>
              <a:t>encoderとdecoder</a:t>
            </a:r>
          </a:p>
          <a:p>
            <a:pPr algn="l">
              <a:defRPr sz="3600"/>
            </a:pPr>
            <a:r>
              <a:t>(Sequence-to-Sequenceモデル)</a:t>
            </a:r>
          </a:p>
        </p:txBody>
      </p:sp>
      <p:sp>
        <p:nvSpPr>
          <p:cNvPr id="2294" name="Bart , Pegasus, T5など"/>
          <p:cNvSpPr txBox="1"/>
          <p:nvPr/>
        </p:nvSpPr>
        <p:spPr>
          <a:xfrm>
            <a:off x="16857247" y="10583237"/>
            <a:ext cx="551246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Bart , Pegasus, T5など</a:t>
            </a:r>
          </a:p>
        </p:txBody>
      </p:sp>
      <p:sp>
        <p:nvSpPr>
          <p:cNvPr id="2295" name="スライド番号"/>
          <p:cNvSpPr txBox="1"/>
          <p:nvPr>
            <p:ph type="sldNum" sz="quarter" idx="2"/>
          </p:nvPr>
        </p:nvSpPr>
        <p:spPr>
          <a:xfrm>
            <a:off x="23454070" y="12999858"/>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7" name="スクリーンショット 2023-12-27 17.28.46.png" descr="スクリーンショット 2023-12-27 17.28.46.png"/>
          <p:cNvPicPr>
            <a:picLocks noChangeAspect="1"/>
          </p:cNvPicPr>
          <p:nvPr/>
        </p:nvPicPr>
        <p:blipFill>
          <a:blip r:embed="rId2">
            <a:extLst/>
          </a:blip>
          <a:stretch>
            <a:fillRect/>
          </a:stretch>
        </p:blipFill>
        <p:spPr>
          <a:xfrm>
            <a:off x="674527" y="3422815"/>
            <a:ext cx="14864123" cy="8334356"/>
          </a:xfrm>
          <a:prstGeom prst="rect">
            <a:avLst/>
          </a:prstGeom>
          <a:ln w="25400">
            <a:solidFill>
              <a:srgbClr val="000000"/>
            </a:solidFill>
            <a:miter lim="400000"/>
          </a:ln>
        </p:spPr>
      </p:pic>
      <p:sp>
        <p:nvSpPr>
          <p:cNvPr id="2298"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99" name="Transformerの原型"/>
          <p:cNvSpPr txBox="1"/>
          <p:nvPr/>
        </p:nvSpPr>
        <p:spPr>
          <a:xfrm>
            <a:off x="8936734" y="403219"/>
            <a:ext cx="695191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Transformerの原型</a:t>
            </a:r>
          </a:p>
        </p:txBody>
      </p:sp>
      <p:sp>
        <p:nvSpPr>
          <p:cNvPr id="2300" name="オリジナルのTransformerはencoder(圧縮)とdecoder(生成)の2つのブロックからなる"/>
          <p:cNvSpPr txBox="1"/>
          <p:nvPr/>
        </p:nvSpPr>
        <p:spPr>
          <a:xfrm>
            <a:off x="552609" y="2144217"/>
            <a:ext cx="18855386"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オリジナルのTransformerはencoder(圧縮)とdecoder(生成)の2つのブロックからなる</a:t>
            </a:r>
          </a:p>
        </p:txBody>
      </p:sp>
      <p:sp>
        <p:nvSpPr>
          <p:cNvPr id="2301" name="Encoder(圧縮)のみ…"/>
          <p:cNvSpPr txBox="1"/>
          <p:nvPr/>
        </p:nvSpPr>
        <p:spPr>
          <a:xfrm>
            <a:off x="15998409" y="3256564"/>
            <a:ext cx="684519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u="sng"/>
            </a:pPr>
            <a:r>
              <a:t>Encoder(圧縮)のみ</a:t>
            </a:r>
          </a:p>
          <a:p>
            <a:pPr algn="l">
              <a:defRPr sz="3600"/>
            </a:pPr>
            <a:r>
              <a:t>(オートエンコーディングモデル)</a:t>
            </a:r>
          </a:p>
        </p:txBody>
      </p:sp>
      <p:sp>
        <p:nvSpPr>
          <p:cNvPr id="2302" name="BertやBart、GPT(ChatGPT)はこれらの派生系"/>
          <p:cNvSpPr txBox="1"/>
          <p:nvPr/>
        </p:nvSpPr>
        <p:spPr>
          <a:xfrm>
            <a:off x="2072220" y="12426169"/>
            <a:ext cx="12629744"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BertやBart、GPT(ChatGPT)はこれらの派生系</a:t>
            </a:r>
          </a:p>
        </p:txBody>
      </p:sp>
      <p:sp>
        <p:nvSpPr>
          <p:cNvPr id="2303" name="Bert, ALBERT, RoBERTaなど"/>
          <p:cNvSpPr txBox="1"/>
          <p:nvPr/>
        </p:nvSpPr>
        <p:spPr>
          <a:xfrm>
            <a:off x="16000468" y="4608058"/>
            <a:ext cx="684108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Bert, ALBERT, RoBERTaなど</a:t>
            </a:r>
          </a:p>
        </p:txBody>
      </p:sp>
      <p:sp>
        <p:nvSpPr>
          <p:cNvPr id="2304" name="decoder(生成)のみ…"/>
          <p:cNvSpPr txBox="1"/>
          <p:nvPr/>
        </p:nvSpPr>
        <p:spPr>
          <a:xfrm>
            <a:off x="15935926" y="6282346"/>
            <a:ext cx="436031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u="sng"/>
            </a:pPr>
            <a:r>
              <a:t>decoder(生成)のみ</a:t>
            </a:r>
          </a:p>
          <a:p>
            <a:pPr algn="l">
              <a:defRPr sz="3600"/>
            </a:pPr>
            <a:r>
              <a:t>(自己回帰モデル)</a:t>
            </a:r>
          </a:p>
        </p:txBody>
      </p:sp>
      <p:sp>
        <p:nvSpPr>
          <p:cNvPr id="2305" name="GPT系, CTRL, Reformerなど"/>
          <p:cNvSpPr txBox="1"/>
          <p:nvPr/>
        </p:nvSpPr>
        <p:spPr>
          <a:xfrm>
            <a:off x="16537267" y="7633839"/>
            <a:ext cx="675376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GPT系, CTRL, Reformerなど</a:t>
            </a:r>
          </a:p>
        </p:txBody>
      </p:sp>
      <p:sp>
        <p:nvSpPr>
          <p:cNvPr id="2306" name="encoderとdecoder両方…"/>
          <p:cNvSpPr txBox="1"/>
          <p:nvPr/>
        </p:nvSpPr>
        <p:spPr>
          <a:xfrm>
            <a:off x="15831060" y="9308127"/>
            <a:ext cx="7564832"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u="sng"/>
            </a:pPr>
            <a:r>
              <a:t>encoderとdecoder両方</a:t>
            </a:r>
          </a:p>
          <a:p>
            <a:pPr algn="l">
              <a:defRPr sz="3600"/>
            </a:pPr>
            <a:r>
              <a:t>(Sequence-to-Sequenceモデル)</a:t>
            </a:r>
          </a:p>
        </p:txBody>
      </p:sp>
      <p:sp>
        <p:nvSpPr>
          <p:cNvPr id="2307" name="Bart , Pegasus, T5など"/>
          <p:cNvSpPr txBox="1"/>
          <p:nvPr/>
        </p:nvSpPr>
        <p:spPr>
          <a:xfrm>
            <a:off x="16857247" y="10659620"/>
            <a:ext cx="551246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Bart , Pegasus, T5など</a:t>
            </a:r>
          </a:p>
        </p:txBody>
      </p:sp>
      <p:sp>
        <p:nvSpPr>
          <p:cNvPr id="2308" name="得意なタスク：テキスト分類"/>
          <p:cNvSpPr txBox="1"/>
          <p:nvPr/>
        </p:nvSpPr>
        <p:spPr>
          <a:xfrm>
            <a:off x="16652281" y="5273752"/>
            <a:ext cx="5537455" cy="527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chemeClr val="accent5">
                    <a:hueOff val="-82419"/>
                    <a:satOff val="-9513"/>
                    <a:lumOff val="-16343"/>
                  </a:schemeClr>
                </a:solidFill>
              </a:defRPr>
            </a:lvl1pPr>
          </a:lstStyle>
          <a:p>
            <a:pPr/>
            <a:r>
              <a:t>得意なタスク：テキスト分類</a:t>
            </a:r>
          </a:p>
        </p:txBody>
      </p:sp>
      <p:sp>
        <p:nvSpPr>
          <p:cNvPr id="2309" name="得意なタスク：テキスト生成"/>
          <p:cNvSpPr txBox="1"/>
          <p:nvPr/>
        </p:nvSpPr>
        <p:spPr>
          <a:xfrm>
            <a:off x="16652281" y="8299533"/>
            <a:ext cx="5537455" cy="527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chemeClr val="accent5">
                    <a:hueOff val="-82419"/>
                    <a:satOff val="-9513"/>
                    <a:lumOff val="-16343"/>
                  </a:schemeClr>
                </a:solidFill>
              </a:defRPr>
            </a:lvl1pPr>
          </a:lstStyle>
          <a:p>
            <a:pPr/>
            <a:r>
              <a:t>得意なタスク：テキスト生成</a:t>
            </a:r>
          </a:p>
        </p:txBody>
      </p:sp>
      <p:sp>
        <p:nvSpPr>
          <p:cNvPr id="2310" name="得意なタスク：翻訳、要約、質問応答"/>
          <p:cNvSpPr txBox="1"/>
          <p:nvPr/>
        </p:nvSpPr>
        <p:spPr>
          <a:xfrm>
            <a:off x="16294647" y="11325315"/>
            <a:ext cx="7239001" cy="527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chemeClr val="accent5">
                    <a:hueOff val="-82419"/>
                    <a:satOff val="-9513"/>
                    <a:lumOff val="-16343"/>
                  </a:schemeClr>
                </a:solidFill>
              </a:defRPr>
            </a:lvl1pPr>
          </a:lstStyle>
          <a:p>
            <a:pPr/>
            <a:r>
              <a:t>得意なタスク：翻訳、要約、質問応答</a:t>
            </a:r>
          </a:p>
        </p:txBody>
      </p:sp>
      <p:sp>
        <p:nvSpPr>
          <p:cNvPr id="2311" name="スライド番号"/>
          <p:cNvSpPr txBox="1"/>
          <p:nvPr>
            <p:ph type="sldNum" sz="quarter" idx="2"/>
          </p:nvPr>
        </p:nvSpPr>
        <p:spPr>
          <a:xfrm>
            <a:off x="23589305" y="13123462"/>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14" name="Distillation(蒸留)"/>
          <p:cNvSpPr txBox="1"/>
          <p:nvPr/>
        </p:nvSpPr>
        <p:spPr>
          <a:xfrm>
            <a:off x="9418000" y="403219"/>
            <a:ext cx="5989385"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Distillation(蒸留)</a:t>
            </a:r>
          </a:p>
        </p:txBody>
      </p:sp>
      <p:sp>
        <p:nvSpPr>
          <p:cNvPr id="2315" name="DistilBERTは元の巨大なモデルを能力を極力落とさずに小型化したモデル"/>
          <p:cNvSpPr txBox="1"/>
          <p:nvPr/>
        </p:nvSpPr>
        <p:spPr>
          <a:xfrm>
            <a:off x="1930941" y="2891804"/>
            <a:ext cx="21365846"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DistilBERTは元の巨大なモデルを能力を極力落とさずに小型化したモデル</a:t>
            </a:r>
          </a:p>
        </p:txBody>
      </p:sp>
      <p:pic>
        <p:nvPicPr>
          <p:cNvPr id="2316" name="スクリーンショット 2023-10-25 7.55.39.png" descr="スクリーンショット 2023-10-25 7.55.39.png"/>
          <p:cNvPicPr>
            <a:picLocks noChangeAspect="1"/>
          </p:cNvPicPr>
          <p:nvPr/>
        </p:nvPicPr>
        <p:blipFill>
          <a:blip r:embed="rId2">
            <a:extLst/>
          </a:blip>
          <a:srcRect l="0" t="0" r="0" b="6642"/>
          <a:stretch>
            <a:fillRect/>
          </a:stretch>
        </p:blipFill>
        <p:spPr>
          <a:xfrm>
            <a:off x="72683" y="3527623"/>
            <a:ext cx="6661909" cy="8692587"/>
          </a:xfrm>
          <a:prstGeom prst="rect">
            <a:avLst/>
          </a:prstGeom>
          <a:ln w="12700">
            <a:miter lim="400000"/>
          </a:ln>
        </p:spPr>
      </p:pic>
      <p:sp>
        <p:nvSpPr>
          <p:cNvPr id="2317" name="BERTは左のエンコーダ部分を12回繰り返したモデル"/>
          <p:cNvSpPr txBox="1"/>
          <p:nvPr/>
        </p:nvSpPr>
        <p:spPr>
          <a:xfrm>
            <a:off x="4421187" y="1882171"/>
            <a:ext cx="15541626"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BERTは左のエンコーダ部分を12回繰り返したモデル</a:t>
            </a:r>
          </a:p>
        </p:txBody>
      </p:sp>
      <p:sp>
        <p:nvSpPr>
          <p:cNvPr id="2318" name="角丸四角形"/>
          <p:cNvSpPr/>
          <p:nvPr/>
        </p:nvSpPr>
        <p:spPr>
          <a:xfrm>
            <a:off x="9721318" y="5389302"/>
            <a:ext cx="4639511" cy="6770884"/>
          </a:xfrm>
          <a:prstGeom prst="roundRect">
            <a:avLst>
              <a:gd name="adj" fmla="val 15000"/>
            </a:avLst>
          </a:prstGeom>
          <a:ln w="76200">
            <a:solidFill>
              <a:schemeClr val="accent1"/>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19" name="角丸四角形"/>
          <p:cNvSpPr/>
          <p:nvPr/>
        </p:nvSpPr>
        <p:spPr>
          <a:xfrm>
            <a:off x="17385619" y="6356534"/>
            <a:ext cx="4439421" cy="4457888"/>
          </a:xfrm>
          <a:prstGeom prst="roundRect">
            <a:avLst>
              <a:gd name="adj" fmla="val 12454"/>
            </a:avLst>
          </a:prstGeom>
          <a:ln w="76200">
            <a:solidFill>
              <a:schemeClr val="accent1"/>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20" name="BERT"/>
          <p:cNvSpPr txBox="1"/>
          <p:nvPr/>
        </p:nvSpPr>
        <p:spPr>
          <a:xfrm>
            <a:off x="8106612" y="11875016"/>
            <a:ext cx="1635266"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BERT</a:t>
            </a:r>
          </a:p>
        </p:txBody>
      </p:sp>
      <p:sp>
        <p:nvSpPr>
          <p:cNvPr id="2321" name="DistilBERT"/>
          <p:cNvSpPr txBox="1"/>
          <p:nvPr/>
        </p:nvSpPr>
        <p:spPr>
          <a:xfrm>
            <a:off x="15490966" y="11222480"/>
            <a:ext cx="3013038"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DistilBERT</a:t>
            </a:r>
          </a:p>
        </p:txBody>
      </p:sp>
      <p:sp>
        <p:nvSpPr>
          <p:cNvPr id="2322" name="Input"/>
          <p:cNvSpPr txBox="1"/>
          <p:nvPr/>
        </p:nvSpPr>
        <p:spPr>
          <a:xfrm>
            <a:off x="11259889" y="12826232"/>
            <a:ext cx="1562368"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Input</a:t>
            </a:r>
          </a:p>
        </p:txBody>
      </p:sp>
      <p:sp>
        <p:nvSpPr>
          <p:cNvPr id="2323" name="Input"/>
          <p:cNvSpPr txBox="1"/>
          <p:nvPr/>
        </p:nvSpPr>
        <p:spPr>
          <a:xfrm>
            <a:off x="18723953" y="11875016"/>
            <a:ext cx="1562367"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Input</a:t>
            </a:r>
          </a:p>
        </p:txBody>
      </p:sp>
      <p:sp>
        <p:nvSpPr>
          <p:cNvPr id="2324" name="Output"/>
          <p:cNvSpPr txBox="1"/>
          <p:nvPr/>
        </p:nvSpPr>
        <p:spPr>
          <a:xfrm>
            <a:off x="11005006" y="4018341"/>
            <a:ext cx="2072133"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Output</a:t>
            </a:r>
          </a:p>
        </p:txBody>
      </p:sp>
      <p:sp>
        <p:nvSpPr>
          <p:cNvPr id="2325" name="Output"/>
          <p:cNvSpPr txBox="1"/>
          <p:nvPr/>
        </p:nvSpPr>
        <p:spPr>
          <a:xfrm>
            <a:off x="18469070" y="4911068"/>
            <a:ext cx="2072133"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Output</a:t>
            </a:r>
          </a:p>
        </p:txBody>
      </p:sp>
      <p:sp>
        <p:nvSpPr>
          <p:cNvPr id="2326" name="矢印"/>
          <p:cNvSpPr/>
          <p:nvPr/>
        </p:nvSpPr>
        <p:spPr>
          <a:xfrm rot="16200000">
            <a:off x="16427178" y="8440160"/>
            <a:ext cx="6155916" cy="518460"/>
          </a:xfrm>
          <a:prstGeom prst="rightArrow">
            <a:avLst>
              <a:gd name="adj1" fmla="val 44220"/>
              <a:gd name="adj2" fmla="val 56266"/>
            </a:avLst>
          </a:prstGeom>
          <a:solidFill>
            <a:srgbClr val="0000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27" name="Multi-head Attention"/>
          <p:cNvSpPr txBox="1"/>
          <p:nvPr/>
        </p:nvSpPr>
        <p:spPr>
          <a:xfrm>
            <a:off x="17863966" y="9292012"/>
            <a:ext cx="3231541"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28" name="Multi-head Attention"/>
          <p:cNvSpPr txBox="1"/>
          <p:nvPr/>
        </p:nvSpPr>
        <p:spPr>
          <a:xfrm>
            <a:off x="17863966" y="9911327"/>
            <a:ext cx="3231541"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29" name="Multi-head Attention"/>
          <p:cNvSpPr txBox="1"/>
          <p:nvPr/>
        </p:nvSpPr>
        <p:spPr>
          <a:xfrm>
            <a:off x="17863966" y="8672697"/>
            <a:ext cx="3231541" cy="4064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0" name="Multi-head Attention"/>
          <p:cNvSpPr txBox="1"/>
          <p:nvPr/>
        </p:nvSpPr>
        <p:spPr>
          <a:xfrm>
            <a:off x="17863966" y="8053381"/>
            <a:ext cx="3231541"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1" name="Multi-head Attention"/>
          <p:cNvSpPr txBox="1"/>
          <p:nvPr/>
        </p:nvSpPr>
        <p:spPr>
          <a:xfrm>
            <a:off x="17863966" y="6814750"/>
            <a:ext cx="3231541"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2" name="Multi-head Attention"/>
          <p:cNvSpPr txBox="1"/>
          <p:nvPr/>
        </p:nvSpPr>
        <p:spPr>
          <a:xfrm>
            <a:off x="17863966" y="7434066"/>
            <a:ext cx="3231541"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3" name="矢印"/>
          <p:cNvSpPr/>
          <p:nvPr/>
        </p:nvSpPr>
        <p:spPr>
          <a:xfrm rot="16200000">
            <a:off x="8040909" y="8477382"/>
            <a:ext cx="8000328" cy="518460"/>
          </a:xfrm>
          <a:prstGeom prst="rightArrow">
            <a:avLst>
              <a:gd name="adj1" fmla="val 44220"/>
              <a:gd name="adj2" fmla="val 56266"/>
            </a:avLst>
          </a:prstGeom>
          <a:solidFill>
            <a:srgbClr val="0000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34" name="Multi-head Attention"/>
          <p:cNvSpPr txBox="1"/>
          <p:nvPr/>
        </p:nvSpPr>
        <p:spPr>
          <a:xfrm>
            <a:off x="10323702" y="11439969"/>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5" name="Multi-head Attention"/>
          <p:cNvSpPr txBox="1"/>
          <p:nvPr/>
        </p:nvSpPr>
        <p:spPr>
          <a:xfrm>
            <a:off x="10323702" y="10926055"/>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6" name="Multi-head Attention"/>
          <p:cNvSpPr txBox="1"/>
          <p:nvPr/>
        </p:nvSpPr>
        <p:spPr>
          <a:xfrm>
            <a:off x="10323702" y="10412142"/>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7" name="Multi-head Attention"/>
          <p:cNvSpPr txBox="1"/>
          <p:nvPr/>
        </p:nvSpPr>
        <p:spPr>
          <a:xfrm>
            <a:off x="10323702" y="9898229"/>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8" name="Multi-head Attention"/>
          <p:cNvSpPr txBox="1"/>
          <p:nvPr/>
        </p:nvSpPr>
        <p:spPr>
          <a:xfrm>
            <a:off x="10323702" y="7842577"/>
            <a:ext cx="3231542" cy="4064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39" name="Multi-head Attention"/>
          <p:cNvSpPr txBox="1"/>
          <p:nvPr/>
        </p:nvSpPr>
        <p:spPr>
          <a:xfrm>
            <a:off x="10323702" y="8870403"/>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40" name="Multi-head Attention"/>
          <p:cNvSpPr txBox="1"/>
          <p:nvPr/>
        </p:nvSpPr>
        <p:spPr>
          <a:xfrm>
            <a:off x="10323702" y="9384316"/>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41" name="Multi-head Attention"/>
          <p:cNvSpPr txBox="1"/>
          <p:nvPr/>
        </p:nvSpPr>
        <p:spPr>
          <a:xfrm>
            <a:off x="10323702" y="8356490"/>
            <a:ext cx="3231542" cy="4064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42" name="Multi-head Attention"/>
          <p:cNvSpPr txBox="1"/>
          <p:nvPr/>
        </p:nvSpPr>
        <p:spPr>
          <a:xfrm>
            <a:off x="10323702" y="7328663"/>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43" name="Multi-head Attention"/>
          <p:cNvSpPr txBox="1"/>
          <p:nvPr/>
        </p:nvSpPr>
        <p:spPr>
          <a:xfrm>
            <a:off x="10323702" y="6814750"/>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44" name="Multi-head Attention"/>
          <p:cNvSpPr txBox="1"/>
          <p:nvPr/>
        </p:nvSpPr>
        <p:spPr>
          <a:xfrm>
            <a:off x="10323702" y="5786924"/>
            <a:ext cx="3231542" cy="4064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45" name="Multi-head Attention"/>
          <p:cNvSpPr txBox="1"/>
          <p:nvPr/>
        </p:nvSpPr>
        <p:spPr>
          <a:xfrm>
            <a:off x="10323702" y="6300838"/>
            <a:ext cx="3231542" cy="4064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Multi-head Attention</a:t>
            </a:r>
          </a:p>
        </p:txBody>
      </p:sp>
      <p:sp>
        <p:nvSpPr>
          <p:cNvPr id="2346" name="矢印"/>
          <p:cNvSpPr/>
          <p:nvPr/>
        </p:nvSpPr>
        <p:spPr>
          <a:xfrm>
            <a:off x="15490096" y="7821796"/>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47" name="角丸四角形"/>
          <p:cNvSpPr/>
          <p:nvPr/>
        </p:nvSpPr>
        <p:spPr>
          <a:xfrm>
            <a:off x="542760" y="5869037"/>
            <a:ext cx="2934149" cy="6587387"/>
          </a:xfrm>
          <a:prstGeom prst="roundRect">
            <a:avLst>
              <a:gd name="adj" fmla="val 15000"/>
            </a:avLst>
          </a:prstGeom>
          <a:ln w="88900">
            <a:solidFill>
              <a:schemeClr val="accent1"/>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48" name="Transformerの…"/>
          <p:cNvSpPr txBox="1"/>
          <p:nvPr/>
        </p:nvSpPr>
        <p:spPr>
          <a:xfrm>
            <a:off x="468880" y="12613507"/>
            <a:ext cx="308191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Transformerの</a:t>
            </a:r>
          </a:p>
          <a:p>
            <a:pPr/>
            <a:r>
              <a:t>エンコーダ部分</a:t>
            </a:r>
          </a:p>
        </p:txBody>
      </p:sp>
      <p:sp>
        <p:nvSpPr>
          <p:cNvPr id="2349" name="線"/>
          <p:cNvSpPr/>
          <p:nvPr/>
        </p:nvSpPr>
        <p:spPr>
          <a:xfrm>
            <a:off x="3759137" y="10513708"/>
            <a:ext cx="5261413" cy="2067162"/>
          </a:xfrm>
          <a:custGeom>
            <a:avLst/>
            <a:gdLst/>
            <a:ahLst/>
            <a:cxnLst>
              <a:cxn ang="0">
                <a:pos x="wd2" y="hd2"/>
              </a:cxn>
              <a:cxn ang="5400000">
                <a:pos x="wd2" y="hd2"/>
              </a:cxn>
              <a:cxn ang="10800000">
                <a:pos x="wd2" y="hd2"/>
              </a:cxn>
              <a:cxn ang="16200000">
                <a:pos x="wd2" y="hd2"/>
              </a:cxn>
            </a:cxnLst>
            <a:rect l="0" t="0" r="r" b="b"/>
            <a:pathLst>
              <a:path w="21600" h="21104" fill="norm" stroke="1" extrusionOk="0">
                <a:moveTo>
                  <a:pt x="0" y="20922"/>
                </a:moveTo>
                <a:cubicBezTo>
                  <a:pt x="3687" y="21600"/>
                  <a:pt x="7390" y="20380"/>
                  <a:pt x="10879" y="17339"/>
                </a:cubicBezTo>
                <a:cubicBezTo>
                  <a:pt x="14960" y="13782"/>
                  <a:pt x="18637" y="7835"/>
                  <a:pt x="21600" y="0"/>
                </a:cubicBezTo>
              </a:path>
            </a:pathLst>
          </a:custGeom>
          <a:ln w="76200">
            <a:solidFill>
              <a:schemeClr val="accent1"/>
            </a:solidFill>
            <a:miter lim="400000"/>
            <a:tailEnd type="triangle"/>
          </a:ln>
        </p:spPr>
        <p:txBody>
          <a:bodyPr lIns="50800" tIns="50800" rIns="50800" bIns="50800" anchor="ctr"/>
          <a:lstStyle/>
          <a:p>
            <a:pPr/>
          </a:p>
        </p:txBody>
      </p:sp>
      <p:sp>
        <p:nvSpPr>
          <p:cNvPr id="2350" name="スライド番号"/>
          <p:cNvSpPr txBox="1"/>
          <p:nvPr>
            <p:ph type="sldNum" sz="quarter" idx="2"/>
          </p:nvPr>
        </p:nvSpPr>
        <p:spPr>
          <a:xfrm>
            <a:off x="23481117" y="13162140"/>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4"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215" name="自然言語の処理"/>
          <p:cNvSpPr txBox="1"/>
          <p:nvPr/>
        </p:nvSpPr>
        <p:spPr>
          <a:xfrm>
            <a:off x="9023350" y="313320"/>
            <a:ext cx="633730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自然言語の処理</a:t>
            </a:r>
          </a:p>
        </p:txBody>
      </p:sp>
      <p:sp>
        <p:nvSpPr>
          <p:cNvPr id="216" name="自然言語をコンピュータに理解するにはどうすればよい？"/>
          <p:cNvSpPr txBox="1"/>
          <p:nvPr/>
        </p:nvSpPr>
        <p:spPr>
          <a:xfrm>
            <a:off x="4384103" y="2220575"/>
            <a:ext cx="15615794"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自然言語をコンピュータに理解するにはどうすればよい？</a:t>
            </a:r>
          </a:p>
        </p:txBody>
      </p:sp>
      <p:pic>
        <p:nvPicPr>
          <p:cNvPr id="217" name="pasted-image.png" descr="pasted-image.png"/>
          <p:cNvPicPr>
            <a:picLocks noChangeAspect="1"/>
          </p:cNvPicPr>
          <p:nvPr/>
        </p:nvPicPr>
        <p:blipFill>
          <a:blip r:embed="rId2">
            <a:extLst/>
          </a:blip>
          <a:srcRect l="1032" t="465" r="75461" b="75139"/>
          <a:stretch>
            <a:fillRect/>
          </a:stretch>
        </p:blipFill>
        <p:spPr>
          <a:xfrm>
            <a:off x="423068" y="4435410"/>
            <a:ext cx="5691656" cy="4813980"/>
          </a:xfrm>
          <a:prstGeom prst="rect">
            <a:avLst/>
          </a:prstGeom>
          <a:ln w="12700">
            <a:miter lim="400000"/>
          </a:ln>
        </p:spPr>
      </p:pic>
      <p:sp>
        <p:nvSpPr>
          <p:cNvPr id="218" name="矢印"/>
          <p:cNvSpPr/>
          <p:nvPr/>
        </p:nvSpPr>
        <p:spPr>
          <a:xfrm>
            <a:off x="6299200" y="6611600"/>
            <a:ext cx="1270000"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9" name="配列データ"/>
          <p:cNvSpPr txBox="1"/>
          <p:nvPr/>
        </p:nvSpPr>
        <p:spPr>
          <a:xfrm>
            <a:off x="8356996" y="10015200"/>
            <a:ext cx="309880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配列データ</a:t>
            </a:r>
          </a:p>
        </p:txBody>
      </p:sp>
      <p:pic>
        <p:nvPicPr>
          <p:cNvPr id="220" name="pasted-image.png" descr="pasted-image.png"/>
          <p:cNvPicPr>
            <a:picLocks noChangeAspect="1"/>
          </p:cNvPicPr>
          <p:nvPr/>
        </p:nvPicPr>
        <p:blipFill>
          <a:blip r:embed="rId3">
            <a:extLst/>
          </a:blip>
          <a:srcRect l="0" t="20196" r="0" b="0"/>
          <a:stretch>
            <a:fillRect/>
          </a:stretch>
        </p:blipFill>
        <p:spPr>
          <a:xfrm>
            <a:off x="7753746" y="5002668"/>
            <a:ext cx="4305201" cy="4487989"/>
          </a:xfrm>
          <a:prstGeom prst="rect">
            <a:avLst/>
          </a:prstGeom>
          <a:ln w="12700">
            <a:miter lim="400000"/>
          </a:ln>
        </p:spPr>
      </p:pic>
      <p:sp>
        <p:nvSpPr>
          <p:cNvPr id="221" name="画像"/>
          <p:cNvSpPr txBox="1"/>
          <p:nvPr/>
        </p:nvSpPr>
        <p:spPr>
          <a:xfrm>
            <a:off x="2961702" y="10015200"/>
            <a:ext cx="130810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画像</a:t>
            </a:r>
          </a:p>
        </p:txBody>
      </p:sp>
      <p:sp>
        <p:nvSpPr>
          <p:cNvPr id="222" name="角丸四角形"/>
          <p:cNvSpPr/>
          <p:nvPr/>
        </p:nvSpPr>
        <p:spPr>
          <a:xfrm>
            <a:off x="355600" y="3479800"/>
            <a:ext cx="11451134" cy="7658100"/>
          </a:xfrm>
          <a:prstGeom prst="roundRect">
            <a:avLst>
              <a:gd name="adj" fmla="val 14531"/>
            </a:avLst>
          </a:prstGeom>
          <a:ln w="254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3" name="スライド番号"/>
          <p:cNvSpPr txBox="1"/>
          <p:nvPr>
            <p:ph type="sldNum" sz="quarter" idx="2"/>
          </p:nvPr>
        </p:nvSpPr>
        <p:spPr>
          <a:xfrm>
            <a:off x="23701088" y="13026905"/>
            <a:ext cx="28376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2"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53" name="Pipeline()で指定できるタスク"/>
          <p:cNvSpPr txBox="1"/>
          <p:nvPr/>
        </p:nvSpPr>
        <p:spPr>
          <a:xfrm>
            <a:off x="7469186" y="403219"/>
            <a:ext cx="9887014"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Pipeline()で指定できるタスク</a:t>
            </a:r>
          </a:p>
        </p:txBody>
      </p:sp>
      <p:sp>
        <p:nvSpPr>
          <p:cNvPr id="2354" name="・text-classification：テキスト分類…"/>
          <p:cNvSpPr txBox="1"/>
          <p:nvPr/>
        </p:nvSpPr>
        <p:spPr>
          <a:xfrm>
            <a:off x="2063665" y="2489200"/>
            <a:ext cx="20698055" cy="1076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・text-classification：テキスト分類</a:t>
            </a:r>
          </a:p>
          <a:p>
            <a:pPr algn="l">
              <a:defRPr sz="4800"/>
            </a:pPr>
            <a:r>
              <a:t>・question-answering：質問応答</a:t>
            </a:r>
          </a:p>
          <a:p>
            <a:pPr algn="l">
              <a:defRPr sz="4800"/>
            </a:pPr>
            <a:r>
              <a:t>・summarization：要約</a:t>
            </a:r>
          </a:p>
          <a:p>
            <a:pPr algn="l">
              <a:defRPr sz="4800"/>
            </a:pPr>
            <a:r>
              <a:t>・</a:t>
            </a:r>
            <a:r>
              <a:rPr>
                <a:solidFill>
                  <a:schemeClr val="accent5">
                    <a:hueOff val="-82419"/>
                    <a:satOff val="-9513"/>
                    <a:lumOff val="-16343"/>
                  </a:schemeClr>
                </a:solidFill>
              </a:rPr>
              <a:t>text-generation：テキスト生成</a:t>
            </a:r>
          </a:p>
          <a:p>
            <a:pPr algn="l">
              <a:defRPr sz="4800"/>
            </a:pPr>
            <a:r>
              <a:t>・fill-mask：言語モデル(MLM)</a:t>
            </a:r>
          </a:p>
          <a:p>
            <a:pPr algn="l">
              <a:defRPr sz="4800"/>
            </a:pPr>
            <a:r>
              <a:t>・ner：固有表現抽出</a:t>
            </a:r>
          </a:p>
          <a:p>
            <a:pPr algn="l">
              <a:defRPr sz="4800"/>
            </a:pPr>
            <a:r>
              <a:t>・translation_xx_to_yy</a:t>
            </a:r>
          </a:p>
          <a:p>
            <a:pPr algn="l">
              <a:defRPr sz="4800"/>
            </a:pPr>
            <a:r>
              <a:t>・text2text-generation：text-to-text(翻訳、要約、質問応答)</a:t>
            </a:r>
          </a:p>
          <a:p>
            <a:pPr algn="l">
              <a:defRPr sz="4800"/>
            </a:pPr>
            <a:r>
              <a:t>・feature-extraction：特徴抽出</a:t>
            </a:r>
          </a:p>
          <a:p>
            <a:pPr algn="l">
              <a:defRPr sz="4800"/>
            </a:pPr>
            <a:r>
              <a:t>・zero-shot-classification：Zero-Shot分類(未学習カテゴリでの分類)</a:t>
            </a:r>
          </a:p>
          <a:p>
            <a:pPr algn="l">
              <a:defRPr sz="4800"/>
            </a:pPr>
            <a:r>
              <a:t>・convensational：対話</a:t>
            </a:r>
          </a:p>
          <a:p>
            <a:pPr algn="l">
              <a:defRPr sz="4800"/>
            </a:pPr>
            <a:r>
              <a:t>　など</a:t>
            </a:r>
          </a:p>
        </p:txBody>
      </p:sp>
      <p:sp>
        <p:nvSpPr>
          <p:cNvPr id="2355" name="decoder(生成)のみ…"/>
          <p:cNvSpPr txBox="1"/>
          <p:nvPr/>
        </p:nvSpPr>
        <p:spPr>
          <a:xfrm>
            <a:off x="16001358" y="3350681"/>
            <a:ext cx="436031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u="sng"/>
            </a:pPr>
            <a:r>
              <a:t>decoder(生成)のみ</a:t>
            </a:r>
          </a:p>
          <a:p>
            <a:pPr algn="l">
              <a:defRPr sz="3600"/>
            </a:pPr>
            <a:r>
              <a:t>(自己回帰モデル)</a:t>
            </a:r>
          </a:p>
        </p:txBody>
      </p:sp>
      <p:sp>
        <p:nvSpPr>
          <p:cNvPr id="2356" name="GPT系, CTRL, Reformerなど"/>
          <p:cNvSpPr txBox="1"/>
          <p:nvPr/>
        </p:nvSpPr>
        <p:spPr>
          <a:xfrm>
            <a:off x="16602699" y="4702174"/>
            <a:ext cx="675375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GPT系, CTRL, Reformerなど</a:t>
            </a:r>
          </a:p>
        </p:txBody>
      </p:sp>
      <p:sp>
        <p:nvSpPr>
          <p:cNvPr id="2357" name="得意なタスク：テキスト生成"/>
          <p:cNvSpPr txBox="1"/>
          <p:nvPr/>
        </p:nvSpPr>
        <p:spPr>
          <a:xfrm>
            <a:off x="16717713" y="5367869"/>
            <a:ext cx="5537455" cy="527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chemeClr val="accent5">
                    <a:hueOff val="-82419"/>
                    <a:satOff val="-9513"/>
                    <a:lumOff val="-16343"/>
                  </a:schemeClr>
                </a:solidFill>
              </a:defRPr>
            </a:lvl1pPr>
          </a:lstStyle>
          <a:p>
            <a:pPr/>
            <a:r>
              <a:t>得意なタスク：テキスト生成</a:t>
            </a:r>
          </a:p>
        </p:txBody>
      </p:sp>
      <p:sp>
        <p:nvSpPr>
          <p:cNvPr id="2358" name="四角形"/>
          <p:cNvSpPr/>
          <p:nvPr/>
        </p:nvSpPr>
        <p:spPr>
          <a:xfrm>
            <a:off x="15373815" y="2820581"/>
            <a:ext cx="8353176" cy="3483754"/>
          </a:xfrm>
          <a:prstGeom prst="rect">
            <a:avLst/>
          </a:prstGeom>
          <a:ln w="635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59" name="スライド番号"/>
          <p:cNvSpPr txBox="1"/>
          <p:nvPr>
            <p:ph type="sldNum" sz="quarter" idx="2"/>
          </p:nvPr>
        </p:nvSpPr>
        <p:spPr>
          <a:xfrm>
            <a:off x="22642656" y="12999858"/>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1"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62" name="・テキスト生成：与えられた「テキスト」に続く、もっともらしい「テキスト」を…"/>
          <p:cNvSpPr txBox="1"/>
          <p:nvPr/>
        </p:nvSpPr>
        <p:spPr>
          <a:xfrm>
            <a:off x="912114" y="1934563"/>
            <a:ext cx="22559773"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・テキスト生成：与えられた「テキスト」に続く、もっともらしい「テキスト」を</a:t>
            </a:r>
          </a:p>
          <a:p>
            <a:pPr algn="l">
              <a:defRPr sz="4800"/>
            </a:pPr>
            <a:r>
              <a:t>　自動生成する</a:t>
            </a:r>
          </a:p>
        </p:txBody>
      </p:sp>
      <p:sp>
        <p:nvSpPr>
          <p:cNvPr id="2363" name="「彼の名前はユーリ。ユーリはこの森で生まれ育ち、森の生活を心から愛していました。彼の毎日は、木々の間を駆け回り、川で魚を捕まえ、森の美しい音に耳を傾けることで満たされていました。しかし、ある日、ユーリの平和な生活は突然変わりました。」(ChatGPTより)"/>
          <p:cNvSpPr txBox="1"/>
          <p:nvPr/>
        </p:nvSpPr>
        <p:spPr>
          <a:xfrm>
            <a:off x="5330334" y="5417138"/>
            <a:ext cx="17193099"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900">
                <a:solidFill>
                  <a:srgbClr val="374151"/>
                </a:solidFill>
                <a:latin typeface="Helvetica"/>
                <a:ea typeface="Helvetica"/>
                <a:cs typeface="Helvetica"/>
                <a:sym typeface="Helvetica"/>
              </a:defRPr>
            </a:lvl1pPr>
          </a:lstStyle>
          <a:p>
            <a:pPr/>
            <a:r>
              <a:t>「彼の名前はユーリ。ユーリはこの森で生まれ育ち、森の生活を心から愛していました。彼の毎日は、木々の間を駆け回り、川で魚を捕まえ、森の美しい音に耳を傾けることで満たされていました。しかし、ある日、ユーリの平和な生活は突然変わりました。」(ChatGPTより)</a:t>
            </a:r>
          </a:p>
        </p:txBody>
      </p:sp>
      <p:sp>
        <p:nvSpPr>
          <p:cNvPr id="2364" name="「かつて、遠い森の中に小さな熊がひっそりと住んでいました。」"/>
          <p:cNvSpPr txBox="1"/>
          <p:nvPr/>
        </p:nvSpPr>
        <p:spPr>
          <a:xfrm>
            <a:off x="5307778" y="4285057"/>
            <a:ext cx="15393636" cy="603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900">
                <a:latin typeface="Helvetica"/>
                <a:ea typeface="Helvetica"/>
                <a:cs typeface="Helvetica"/>
                <a:sym typeface="Helvetica"/>
              </a:defRPr>
            </a:lvl1pPr>
          </a:lstStyle>
          <a:p>
            <a:pPr/>
            <a:r>
              <a:t>「かつて、遠い森の中に小さな熊がひっそりと住んでいました。」</a:t>
            </a:r>
          </a:p>
        </p:txBody>
      </p:sp>
      <p:sp>
        <p:nvSpPr>
          <p:cNvPr id="2365" name="テキスト"/>
          <p:cNvSpPr txBox="1"/>
          <p:nvPr/>
        </p:nvSpPr>
        <p:spPr>
          <a:xfrm>
            <a:off x="2077100" y="4285057"/>
            <a:ext cx="2065783" cy="603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テキスト</a:t>
            </a:r>
          </a:p>
        </p:txBody>
      </p:sp>
      <p:sp>
        <p:nvSpPr>
          <p:cNvPr id="2366" name="生成テキスト"/>
          <p:cNvSpPr txBox="1"/>
          <p:nvPr/>
        </p:nvSpPr>
        <p:spPr>
          <a:xfrm>
            <a:off x="1581800" y="6379810"/>
            <a:ext cx="3056383" cy="603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生成テキスト</a:t>
            </a:r>
          </a:p>
        </p:txBody>
      </p:sp>
      <p:sp>
        <p:nvSpPr>
          <p:cNvPr id="2367" name="自然言語処理タスク"/>
          <p:cNvSpPr txBox="1"/>
          <p:nvPr/>
        </p:nvSpPr>
        <p:spPr>
          <a:xfrm>
            <a:off x="9236867" y="403219"/>
            <a:ext cx="6400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自然言語処理タスク</a:t>
            </a:r>
          </a:p>
        </p:txBody>
      </p:sp>
      <p:sp>
        <p:nvSpPr>
          <p:cNvPr id="2368" name="テキスト生成のタスク名：’text-generation’"/>
          <p:cNvSpPr txBox="1"/>
          <p:nvPr/>
        </p:nvSpPr>
        <p:spPr>
          <a:xfrm>
            <a:off x="1455858" y="9199448"/>
            <a:ext cx="12810441"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テキスト生成のタスク名：’text-generation’</a:t>
            </a:r>
          </a:p>
        </p:txBody>
      </p:sp>
      <p:pic>
        <p:nvPicPr>
          <p:cNvPr id="2369" name="スクリーンショット 2023-12-27 16.45.03.png" descr="スクリーンショット 2023-12-27 16.45.03.png"/>
          <p:cNvPicPr>
            <a:picLocks noChangeAspect="1"/>
          </p:cNvPicPr>
          <p:nvPr/>
        </p:nvPicPr>
        <p:blipFill>
          <a:blip r:embed="rId2">
            <a:extLst/>
          </a:blip>
          <a:stretch>
            <a:fillRect/>
          </a:stretch>
        </p:blipFill>
        <p:spPr>
          <a:xfrm>
            <a:off x="1875964" y="10233213"/>
            <a:ext cx="13433251" cy="2189281"/>
          </a:xfrm>
          <a:prstGeom prst="rect">
            <a:avLst/>
          </a:prstGeom>
          <a:ln w="25400">
            <a:solidFill>
              <a:srgbClr val="000000"/>
            </a:solidFill>
            <a:miter lim="400000"/>
          </a:ln>
        </p:spPr>
      </p:pic>
      <p:sp>
        <p:nvSpPr>
          <p:cNvPr id="2370" name="データセット…"/>
          <p:cNvSpPr txBox="1"/>
          <p:nvPr/>
        </p:nvSpPr>
        <p:spPr>
          <a:xfrm>
            <a:off x="15813631" y="9511780"/>
            <a:ext cx="7206501" cy="28511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900"/>
            </a:pPr>
            <a:r>
              <a:t>データセット</a:t>
            </a:r>
          </a:p>
          <a:p>
            <a:pPr>
              <a:defRPr sz="3900"/>
            </a:pPr>
            <a:r>
              <a:t>WebText(40GB)</a:t>
            </a:r>
          </a:p>
          <a:p>
            <a:pPr>
              <a:defRPr sz="3900"/>
            </a:pPr>
            <a:r>
              <a:t>大量(800万)のWebページ上の</a:t>
            </a:r>
          </a:p>
          <a:p>
            <a:pPr>
              <a:defRPr sz="3900"/>
            </a:pPr>
            <a:r>
              <a:t>テキストをデータ化したもの</a:t>
            </a:r>
          </a:p>
        </p:txBody>
      </p:sp>
      <p:sp>
        <p:nvSpPr>
          <p:cNvPr id="2371" name="引数にtext, max_length(最大長)とmin_length(最小長)を指定する"/>
          <p:cNvSpPr txBox="1"/>
          <p:nvPr/>
        </p:nvSpPr>
        <p:spPr>
          <a:xfrm>
            <a:off x="652021" y="12773698"/>
            <a:ext cx="15633041" cy="603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引数にtext, max_length(最大長)とmin_length(最小長)を指定する</a:t>
            </a:r>
          </a:p>
        </p:txBody>
      </p:sp>
      <p:sp>
        <p:nvSpPr>
          <p:cNvPr id="2372" name="スライド番号"/>
          <p:cNvSpPr txBox="1"/>
          <p:nvPr>
            <p:ph type="sldNum" sz="quarter" idx="2"/>
          </p:nvPr>
        </p:nvSpPr>
        <p:spPr>
          <a:xfrm>
            <a:off x="23291787" y="13108046"/>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73" name="3-5"/>
          <p:cNvSpPr txBox="1"/>
          <p:nvPr/>
        </p:nvSpPr>
        <p:spPr>
          <a:xfrm>
            <a:off x="184656" y="10984954"/>
            <a:ext cx="1186892"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3-5</a:t>
            </a:r>
          </a:p>
        </p:txBody>
      </p:sp>
      <p:sp>
        <p:nvSpPr>
          <p:cNvPr id="2374" name="Colab"/>
          <p:cNvSpPr txBox="1"/>
          <p:nvPr/>
        </p:nvSpPr>
        <p:spPr>
          <a:xfrm>
            <a:off x="289658" y="492119"/>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77" name="テキスト生成：与えられた「テキスト」に続く、もっともらしい「テキスト」を自動生成する"/>
          <p:cNvSpPr txBox="1"/>
          <p:nvPr/>
        </p:nvSpPr>
        <p:spPr>
          <a:xfrm>
            <a:off x="539493" y="546797"/>
            <a:ext cx="22952203"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300">
                <a:solidFill>
                  <a:srgbClr val="FFFFFF"/>
                </a:solidFill>
              </a:defRPr>
            </a:lvl1pPr>
          </a:lstStyle>
          <a:p>
            <a:pPr/>
            <a:r>
              <a:t>テキスト生成：与えられた「テキスト」に続く、もっともらしい「テキスト」を自動生成する</a:t>
            </a:r>
          </a:p>
        </p:txBody>
      </p:sp>
      <p:pic>
        <p:nvPicPr>
          <p:cNvPr id="2378" name="スクリーンショット 2023-12-27 17.04.03.png" descr="スクリーンショット 2023-12-27 17.04.03.png"/>
          <p:cNvPicPr>
            <a:picLocks noChangeAspect="1"/>
          </p:cNvPicPr>
          <p:nvPr/>
        </p:nvPicPr>
        <p:blipFill>
          <a:blip r:embed="rId2">
            <a:extLst/>
          </a:blip>
          <a:stretch>
            <a:fillRect/>
          </a:stretch>
        </p:blipFill>
        <p:spPr>
          <a:xfrm>
            <a:off x="1685100" y="3012784"/>
            <a:ext cx="20660989" cy="5856991"/>
          </a:xfrm>
          <a:prstGeom prst="rect">
            <a:avLst/>
          </a:prstGeom>
          <a:ln w="25400">
            <a:solidFill>
              <a:srgbClr val="000000"/>
            </a:solidFill>
            <a:miter lim="400000"/>
          </a:ln>
        </p:spPr>
      </p:pic>
      <p:sp>
        <p:nvSpPr>
          <p:cNvPr id="2379" name="&quot;今からがんの原因について説明をします&quot;"/>
          <p:cNvSpPr txBox="1"/>
          <p:nvPr/>
        </p:nvSpPr>
        <p:spPr>
          <a:xfrm>
            <a:off x="7393472" y="2042554"/>
            <a:ext cx="924424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3800">
                <a:solidFill>
                  <a:srgbClr val="0F0F0F"/>
                </a:solidFill>
                <a:latin typeface="Helvetica"/>
                <a:ea typeface="Helvetica"/>
                <a:cs typeface="Helvetica"/>
                <a:sym typeface="Helvetica"/>
              </a:defRPr>
            </a:lvl1pPr>
          </a:lstStyle>
          <a:p>
            <a:pPr/>
            <a:r>
              <a:t>"今からがんの原因について説明をします"</a:t>
            </a:r>
          </a:p>
        </p:txBody>
      </p:sp>
      <p:sp>
        <p:nvSpPr>
          <p:cNvPr id="2380" name="「がんの原因について説明します。彼は私が肥満であるという事実を言及したので、彼は少し不安そうで、私は『聞いてごらん』と言った。そして彼は笑い、『ありがとう』と言った。結局、それはただの冗談だった。それが最後の一撃だった。…"/>
          <p:cNvSpPr txBox="1"/>
          <p:nvPr/>
        </p:nvSpPr>
        <p:spPr>
          <a:xfrm>
            <a:off x="2258765" y="9172865"/>
            <a:ext cx="19513659" cy="3575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defRPr b="1" sz="2300">
                <a:solidFill>
                  <a:srgbClr val="374151"/>
                </a:solidFill>
                <a:latin typeface="Helvetica"/>
                <a:ea typeface="Helvetica"/>
                <a:cs typeface="Helvetica"/>
                <a:sym typeface="Helvetica"/>
              </a:defRPr>
            </a:pPr>
            <a:r>
              <a:t>「がんの原因について説明します。彼は私が肥満であるという事実を言及したので、彼は少し不安そうで、私は『聞いてごらん』と言った。そして彼は笑い、『ありがとう』と言った。結局、それはただの冗談だった。それが最後の一撃だった。</a:t>
            </a:r>
          </a:p>
          <a:p>
            <a:pPr algn="l" defTabSz="457200">
              <a:spcBef>
                <a:spcPts val="2000"/>
              </a:spcBef>
              <a:defRPr b="1" sz="2300">
                <a:solidFill>
                  <a:srgbClr val="374151"/>
                </a:solidFill>
                <a:latin typeface="Helvetica"/>
                <a:ea typeface="Helvetica"/>
                <a:cs typeface="Helvetica"/>
                <a:sym typeface="Helvetica"/>
              </a:defRPr>
            </a:pPr>
            <a:r>
              <a:t>私はもし私の診断が良ければ、私が太っていることを諦めたり、美しい素晴らしい人であることを書き消すことはなかっただろう。もしもう少し良くなれたなら、それはしたでしょう。事態は容易にはなりませんでした。私が望んでいた最後のことは死ぬことではありませんでした。</a:t>
            </a:r>
          </a:p>
          <a:p>
            <a:pPr algn="l" defTabSz="457200">
              <a:defRPr b="1" sz="2300">
                <a:solidFill>
                  <a:srgbClr val="374151"/>
                </a:solidFill>
                <a:latin typeface="Helvetica"/>
                <a:ea typeface="Helvetica"/>
                <a:cs typeface="Helvetica"/>
                <a:sym typeface="Helvetica"/>
              </a:defRPr>
            </a:pPr>
            <a:r>
              <a:t>体の代謝の問題は、経過した時間を感じることがほとんどありませんでした。体はそのように動作しませんでした。家族や友達は、働く時間が少なくなるまでに病気になってしまうだろう。だから両親が私を訪ねてきたとき、私は『私が死んだ後、どうやって食べるんだろう？』と思ったのです。それが私が感じ始めたときでした。」</a:t>
            </a:r>
          </a:p>
        </p:txBody>
      </p:sp>
      <p:sp>
        <p:nvSpPr>
          <p:cNvPr id="2381" name="いまいち"/>
          <p:cNvSpPr txBox="1"/>
          <p:nvPr/>
        </p:nvSpPr>
        <p:spPr>
          <a:xfrm>
            <a:off x="14868225" y="12640610"/>
            <a:ext cx="2603501" cy="73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900">
                <a:solidFill>
                  <a:srgbClr val="0F0F0F"/>
                </a:solidFill>
                <a:latin typeface="Helvetica"/>
                <a:ea typeface="Helvetica"/>
                <a:cs typeface="Helvetica"/>
                <a:sym typeface="Helvetica"/>
              </a:defRPr>
            </a:lvl1pPr>
          </a:lstStyle>
          <a:p>
            <a:pPr/>
            <a:r>
              <a:t>いまいち</a:t>
            </a:r>
          </a:p>
        </p:txBody>
      </p:sp>
      <p:sp>
        <p:nvSpPr>
          <p:cNvPr id="2382" name="線"/>
          <p:cNvSpPr/>
          <p:nvPr/>
        </p:nvSpPr>
        <p:spPr>
          <a:xfrm flipH="1">
            <a:off x="8982926" y="3888910"/>
            <a:ext cx="4091353" cy="817964"/>
          </a:xfrm>
          <a:prstGeom prst="line">
            <a:avLst/>
          </a:prstGeom>
          <a:ln w="76200">
            <a:solidFill>
              <a:schemeClr val="accent5">
                <a:hueOff val="-82419"/>
                <a:satOff val="-9513"/>
                <a:lumOff val="-16343"/>
              </a:schemeClr>
            </a:solidFill>
            <a:miter lim="400000"/>
            <a:tailEnd type="triangle"/>
          </a:ln>
        </p:spPr>
        <p:txBody>
          <a:bodyPr lIns="50800" tIns="50800" rIns="50800" bIns="50800" anchor="ctr"/>
          <a:lstStyle/>
          <a:p>
            <a:pPr/>
          </a:p>
        </p:txBody>
      </p:sp>
      <p:sp>
        <p:nvSpPr>
          <p:cNvPr id="2383" name="線"/>
          <p:cNvSpPr/>
          <p:nvPr/>
        </p:nvSpPr>
        <p:spPr>
          <a:xfrm>
            <a:off x="8018282" y="5161456"/>
            <a:ext cx="1022640" cy="1"/>
          </a:xfrm>
          <a:prstGeom prst="line">
            <a:avLst/>
          </a:prstGeom>
          <a:ln w="63500">
            <a:solidFill>
              <a:schemeClr val="accent5">
                <a:hueOff val="-82419"/>
                <a:satOff val="-9513"/>
                <a:lumOff val="-16343"/>
              </a:schemeClr>
            </a:solidFill>
            <a:miter lim="400000"/>
          </a:ln>
        </p:spPr>
        <p:txBody>
          <a:bodyPr lIns="50800" tIns="50800" rIns="50800" bIns="50800" anchor="ctr"/>
          <a:lstStyle/>
          <a:p>
            <a:pPr/>
          </a:p>
        </p:txBody>
      </p:sp>
      <p:sp>
        <p:nvSpPr>
          <p:cNvPr id="2384" name="モデルはGPT2"/>
          <p:cNvSpPr txBox="1"/>
          <p:nvPr/>
        </p:nvSpPr>
        <p:spPr>
          <a:xfrm>
            <a:off x="13320038" y="3570061"/>
            <a:ext cx="32810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3800">
                <a:solidFill>
                  <a:srgbClr val="0F0F0F"/>
                </a:solidFill>
                <a:latin typeface="Helvetica"/>
                <a:ea typeface="Helvetica"/>
                <a:cs typeface="Helvetica"/>
                <a:sym typeface="Helvetica"/>
              </a:defRPr>
            </a:lvl1pPr>
          </a:lstStyle>
          <a:p>
            <a:pPr/>
            <a:r>
              <a:t>モデルはGPT2</a:t>
            </a:r>
          </a:p>
        </p:txBody>
      </p:sp>
      <p:sp>
        <p:nvSpPr>
          <p:cNvPr id="2385" name="スライド番号"/>
          <p:cNvSpPr txBox="1"/>
          <p:nvPr>
            <p:ph type="sldNum" sz="quarter" idx="2"/>
          </p:nvPr>
        </p:nvSpPr>
        <p:spPr>
          <a:xfrm>
            <a:off x="23399976" y="12999858"/>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86" name="Colab"/>
          <p:cNvSpPr txBox="1"/>
          <p:nvPr/>
        </p:nvSpPr>
        <p:spPr>
          <a:xfrm>
            <a:off x="289658" y="1927580"/>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387" name="3-5"/>
          <p:cNvSpPr txBox="1"/>
          <p:nvPr/>
        </p:nvSpPr>
        <p:spPr>
          <a:xfrm>
            <a:off x="292845" y="3369422"/>
            <a:ext cx="1186892"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3-5</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90" name="テキスト生成：与えられた「テキスト」に続く、もっともらしい「テキスト」を自動生成する"/>
          <p:cNvSpPr txBox="1"/>
          <p:nvPr/>
        </p:nvSpPr>
        <p:spPr>
          <a:xfrm>
            <a:off x="539493" y="546797"/>
            <a:ext cx="22952203"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300">
                <a:solidFill>
                  <a:srgbClr val="FFFFFF"/>
                </a:solidFill>
              </a:defRPr>
            </a:lvl1pPr>
          </a:lstStyle>
          <a:p>
            <a:pPr/>
            <a:r>
              <a:t>テキスト生成：与えられた「テキスト」に続く、もっともらしい「テキスト」を自動生成する</a:t>
            </a:r>
          </a:p>
        </p:txBody>
      </p:sp>
      <p:sp>
        <p:nvSpPr>
          <p:cNvPr id="2391" name="“今からがんの原因について説明をします。がんの原因は&quot;"/>
          <p:cNvSpPr txBox="1"/>
          <p:nvPr/>
        </p:nvSpPr>
        <p:spPr>
          <a:xfrm>
            <a:off x="5896250" y="2023893"/>
            <a:ext cx="125915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3800">
                <a:solidFill>
                  <a:srgbClr val="0F0F0F"/>
                </a:solidFill>
                <a:latin typeface="Helvetica"/>
                <a:ea typeface="Helvetica"/>
                <a:cs typeface="Helvetica"/>
                <a:sym typeface="Helvetica"/>
              </a:defRPr>
            </a:pPr>
            <a:r>
              <a:t>“今からがんの原因について説明をします。</a:t>
            </a:r>
            <a:r>
              <a:rPr>
                <a:solidFill>
                  <a:schemeClr val="accent5">
                    <a:hueOff val="-82419"/>
                    <a:satOff val="-9513"/>
                    <a:lumOff val="-16343"/>
                  </a:schemeClr>
                </a:solidFill>
              </a:rPr>
              <a:t>がんの原因は</a:t>
            </a:r>
            <a:r>
              <a:t>"</a:t>
            </a:r>
          </a:p>
        </p:txBody>
      </p:sp>
      <p:sp>
        <p:nvSpPr>
          <p:cNvPr id="2392" name="「がんの原因について説明します。がんの原因は炎症として知られています。炎症は炎症の要素の一部であるため、なぜ炎症ががんの原因であるのかを見ていく必要があります。なぜがんの原因は異なるのか？免疫系（目の中の）はがんを引き起こす多くの炎症分子の責任を持つ器官であり、これには多くの異なるタイプの免疫調整物質も含まれています。病気と戦ったり死んだりすることで、体内で多くのことを引き起こす最も一般的ながんの一つであるがんは、体内に多くのものを引き起こします。これは血流に広がり、通常は望ましくない最後のことです。が"/>
          <p:cNvSpPr txBox="1"/>
          <p:nvPr/>
        </p:nvSpPr>
        <p:spPr>
          <a:xfrm>
            <a:off x="3035691" y="8503075"/>
            <a:ext cx="21162450" cy="49558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900"/>
            </a:pPr>
            <a:r>
              <a:t>「がんの原因について説明します。がんの原因は炎症として知られています。炎症は炎症の要素の一部であるため、なぜ炎症ががんの原因であるのかを見ていく必要があります。なぜがんの原因は異なるのか？免疫系（目の中の）はがんを引き起こす多くの炎症分子の責任を持つ器官であり、これには多くの異なるタイプの免疫調整物質も含まれています。病気と戦ったり死んだりすることで、体内で多くのことを引き起こす最も一般的ながんの一つであるがんは、体内に多くのものを引き起こします。これは血流に広がり、通常は望ましくない最後のことです。がんの一例：最近の研究によれば、卵巣がんと卵巣がんの発生率は、女性の中でより一般的ながんのタイプに含まれています。別の新しい研究では、いくつかのがんのタイプが多発性硬化症と関連しており、がんを引き起こす可能性があるがんの割合が増加していることが示されました。」</a:t>
            </a:r>
          </a:p>
          <a:p>
            <a:pPr algn="l">
              <a:defRPr sz="2900" u="sng"/>
            </a:pPr>
            <a:r>
              <a:t>【注意】元のテキストに誤りが含まれているため、意味の整合性が保たれていない部分があります。こちらの翻訳はそのままの内容を保持しています。</a:t>
            </a:r>
          </a:p>
        </p:txBody>
      </p:sp>
      <p:sp>
        <p:nvSpPr>
          <p:cNvPr id="2393" name="誘導してあげる…"/>
          <p:cNvSpPr txBox="1"/>
          <p:nvPr/>
        </p:nvSpPr>
        <p:spPr>
          <a:xfrm>
            <a:off x="17890880" y="5363593"/>
            <a:ext cx="5092701" cy="1670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4900">
                <a:solidFill>
                  <a:srgbClr val="0F0F0F"/>
                </a:solidFill>
                <a:latin typeface="Helvetica"/>
                <a:ea typeface="Helvetica"/>
                <a:cs typeface="Helvetica"/>
                <a:sym typeface="Helvetica"/>
              </a:defRPr>
            </a:pPr>
            <a:r>
              <a:t>誘導してあげる</a:t>
            </a:r>
          </a:p>
          <a:p>
            <a:pPr algn="l" defTabSz="457200">
              <a:defRPr b="1" sz="4900">
                <a:solidFill>
                  <a:srgbClr val="0F0F0F"/>
                </a:solidFill>
                <a:latin typeface="Helvetica"/>
                <a:ea typeface="Helvetica"/>
                <a:cs typeface="Helvetica"/>
                <a:sym typeface="Helvetica"/>
              </a:defRPr>
            </a:pPr>
            <a:r>
              <a:t>と少し精度が向上</a:t>
            </a:r>
          </a:p>
        </p:txBody>
      </p:sp>
      <p:pic>
        <p:nvPicPr>
          <p:cNvPr id="2394" name="スクリーンショット 2023-12-27 17.13.56.png" descr="スクリーンショット 2023-12-27 17.13.56.png"/>
          <p:cNvPicPr>
            <a:picLocks noChangeAspect="1"/>
          </p:cNvPicPr>
          <p:nvPr/>
        </p:nvPicPr>
        <p:blipFill>
          <a:blip r:embed="rId2">
            <a:extLst/>
          </a:blip>
          <a:srcRect l="0" t="0" r="38173" b="76444"/>
          <a:stretch>
            <a:fillRect/>
          </a:stretch>
        </p:blipFill>
        <p:spPr>
          <a:xfrm>
            <a:off x="1430022" y="2954842"/>
            <a:ext cx="15430593" cy="1717901"/>
          </a:xfrm>
          <a:prstGeom prst="rect">
            <a:avLst/>
          </a:prstGeom>
          <a:ln w="25400">
            <a:solidFill>
              <a:srgbClr val="000000"/>
            </a:solidFill>
            <a:miter lim="400000"/>
          </a:ln>
        </p:spPr>
      </p:pic>
      <p:pic>
        <p:nvPicPr>
          <p:cNvPr id="2395" name="スクリーンショット 2023-12-27 17.13.56.png" descr="スクリーンショット 2023-12-27 17.13.56.png"/>
          <p:cNvPicPr>
            <a:picLocks noChangeAspect="1"/>
          </p:cNvPicPr>
          <p:nvPr/>
        </p:nvPicPr>
        <p:blipFill>
          <a:blip r:embed="rId2">
            <a:extLst/>
          </a:blip>
          <a:srcRect l="0" t="24935" r="0" b="0"/>
          <a:stretch>
            <a:fillRect/>
          </a:stretch>
        </p:blipFill>
        <p:spPr>
          <a:xfrm>
            <a:off x="1483299" y="4930764"/>
            <a:ext cx="14943565" cy="3277768"/>
          </a:xfrm>
          <a:prstGeom prst="rect">
            <a:avLst/>
          </a:prstGeom>
          <a:ln w="25400">
            <a:solidFill>
              <a:srgbClr val="000000"/>
            </a:solidFill>
            <a:miter lim="400000"/>
          </a:ln>
        </p:spPr>
      </p:pic>
      <p:sp>
        <p:nvSpPr>
          <p:cNvPr id="2396" name="ChatGPT…"/>
          <p:cNvSpPr txBox="1"/>
          <p:nvPr/>
        </p:nvSpPr>
        <p:spPr>
          <a:xfrm>
            <a:off x="152272" y="10054975"/>
            <a:ext cx="2776396" cy="14795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4900">
                <a:solidFill>
                  <a:srgbClr val="0F0F0F"/>
                </a:solidFill>
                <a:latin typeface="Helvetica"/>
                <a:ea typeface="Helvetica"/>
                <a:cs typeface="Helvetica"/>
                <a:sym typeface="Helvetica"/>
              </a:defRPr>
            </a:pPr>
            <a:r>
              <a:t>ChatGPT</a:t>
            </a:r>
          </a:p>
          <a:p>
            <a:pPr algn="l" defTabSz="457200">
              <a:defRPr b="1" sz="4900">
                <a:solidFill>
                  <a:srgbClr val="0F0F0F"/>
                </a:solidFill>
                <a:latin typeface="Helvetica"/>
                <a:ea typeface="Helvetica"/>
                <a:cs typeface="Helvetica"/>
                <a:sym typeface="Helvetica"/>
              </a:defRPr>
            </a:pPr>
            <a:r>
              <a:t>の翻訳</a:t>
            </a:r>
          </a:p>
        </p:txBody>
      </p:sp>
      <p:sp>
        <p:nvSpPr>
          <p:cNvPr id="2397" name="スライド番号"/>
          <p:cNvSpPr txBox="1"/>
          <p:nvPr>
            <p:ph type="sldNum" sz="quarter" idx="2"/>
          </p:nvPr>
        </p:nvSpPr>
        <p:spPr>
          <a:xfrm>
            <a:off x="23129504" y="13162140"/>
            <a:ext cx="453238"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98" name="Colab"/>
          <p:cNvSpPr txBox="1"/>
          <p:nvPr/>
        </p:nvSpPr>
        <p:spPr>
          <a:xfrm>
            <a:off x="289658" y="1927580"/>
            <a:ext cx="1896492" cy="704850"/>
          </a:xfrm>
          <a:prstGeom prst="rect">
            <a:avLst/>
          </a:prstGeom>
          <a:solidFill>
            <a:schemeClr val="accent4">
              <a:hueOff val="-461056"/>
              <a:satOff val="4338"/>
              <a:lumOff val="-10225"/>
            </a:schemeClr>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Colab</a:t>
            </a:r>
          </a:p>
        </p:txBody>
      </p:sp>
      <p:sp>
        <p:nvSpPr>
          <p:cNvPr id="2399" name="3-5(textのみ変更)"/>
          <p:cNvSpPr txBox="1"/>
          <p:nvPr/>
        </p:nvSpPr>
        <p:spPr>
          <a:xfrm>
            <a:off x="17200430" y="3470979"/>
            <a:ext cx="5237735"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3-5(textのみ変更)</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1"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402" name="テキスト生成：与えられた「テキスト」に続く、もっともらしい「テキスト」を自動生成する"/>
          <p:cNvSpPr txBox="1"/>
          <p:nvPr/>
        </p:nvSpPr>
        <p:spPr>
          <a:xfrm>
            <a:off x="539493" y="546797"/>
            <a:ext cx="22952203"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300">
                <a:solidFill>
                  <a:srgbClr val="FFFFFF"/>
                </a:solidFill>
              </a:defRPr>
            </a:lvl1pPr>
          </a:lstStyle>
          <a:p>
            <a:pPr/>
            <a:r>
              <a:t>テキスト生成：与えられた「テキスト」に続く、もっともらしい「テキスト」を自動生成する</a:t>
            </a:r>
          </a:p>
        </p:txBody>
      </p:sp>
      <p:pic>
        <p:nvPicPr>
          <p:cNvPr id="2403" name="スクリーンショット 2023-12-27 18.17.24.png" descr="スクリーンショット 2023-12-27 18.17.24.png"/>
          <p:cNvPicPr>
            <a:picLocks noChangeAspect="1"/>
          </p:cNvPicPr>
          <p:nvPr/>
        </p:nvPicPr>
        <p:blipFill>
          <a:blip r:embed="rId2">
            <a:extLst/>
          </a:blip>
          <a:stretch>
            <a:fillRect/>
          </a:stretch>
        </p:blipFill>
        <p:spPr>
          <a:xfrm>
            <a:off x="842729" y="3554032"/>
            <a:ext cx="10579101" cy="5969001"/>
          </a:xfrm>
          <a:prstGeom prst="rect">
            <a:avLst/>
          </a:prstGeom>
          <a:ln w="25400">
            <a:solidFill>
              <a:srgbClr val="000000"/>
            </a:solidFill>
            <a:miter lim="400000"/>
          </a:ln>
        </p:spPr>
      </p:pic>
      <p:sp>
        <p:nvSpPr>
          <p:cNvPr id="2404" name="GPT3.5"/>
          <p:cNvSpPr txBox="1"/>
          <p:nvPr/>
        </p:nvSpPr>
        <p:spPr>
          <a:xfrm>
            <a:off x="4704734" y="2576271"/>
            <a:ext cx="2097533"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GPT3.5</a:t>
            </a:r>
          </a:p>
        </p:txBody>
      </p:sp>
      <p:pic>
        <p:nvPicPr>
          <p:cNvPr id="2405" name="スクリーンショット 2023-12-27 18.18.27.png" descr="スクリーンショット 2023-12-27 18.18.27.png"/>
          <p:cNvPicPr>
            <a:picLocks noChangeAspect="1"/>
          </p:cNvPicPr>
          <p:nvPr/>
        </p:nvPicPr>
        <p:blipFill>
          <a:blip r:embed="rId3">
            <a:extLst/>
          </a:blip>
          <a:stretch>
            <a:fillRect/>
          </a:stretch>
        </p:blipFill>
        <p:spPr>
          <a:xfrm>
            <a:off x="12284073" y="3550947"/>
            <a:ext cx="10553701" cy="7073901"/>
          </a:xfrm>
          <a:prstGeom prst="rect">
            <a:avLst/>
          </a:prstGeom>
          <a:ln w="25400">
            <a:solidFill>
              <a:srgbClr val="000000"/>
            </a:solidFill>
            <a:miter lim="400000"/>
          </a:ln>
        </p:spPr>
      </p:pic>
      <p:sp>
        <p:nvSpPr>
          <p:cNvPr id="2406" name="GPT4"/>
          <p:cNvSpPr txBox="1"/>
          <p:nvPr/>
        </p:nvSpPr>
        <p:spPr>
          <a:xfrm>
            <a:off x="16761585" y="2576271"/>
            <a:ext cx="1598677"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GPT4</a:t>
            </a:r>
          </a:p>
        </p:txBody>
      </p:sp>
      <p:sp>
        <p:nvSpPr>
          <p:cNvPr id="2407" name="スライド番号"/>
          <p:cNvSpPr txBox="1"/>
          <p:nvPr>
            <p:ph type="sldNum" sz="quarter" idx="2"/>
          </p:nvPr>
        </p:nvSpPr>
        <p:spPr>
          <a:xfrm>
            <a:off x="23291787" y="13108046"/>
            <a:ext cx="453239" cy="46106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410" name="まとめ"/>
          <p:cNvSpPr txBox="1"/>
          <p:nvPr/>
        </p:nvSpPr>
        <p:spPr>
          <a:xfrm>
            <a:off x="11068050" y="400044"/>
            <a:ext cx="2247900"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600">
                <a:solidFill>
                  <a:srgbClr val="FFFFFF"/>
                </a:solidFill>
              </a:defRPr>
            </a:lvl1pPr>
          </a:lstStyle>
          <a:p>
            <a:pPr/>
            <a:r>
              <a:t>まとめ</a:t>
            </a:r>
          </a:p>
        </p:txBody>
      </p:sp>
      <p:sp>
        <p:nvSpPr>
          <p:cNvPr id="2411" name="自然言語処理の推論(予測)をTransfomersのpipelineを…"/>
          <p:cNvSpPr txBox="1"/>
          <p:nvPr/>
        </p:nvSpPr>
        <p:spPr>
          <a:xfrm>
            <a:off x="3918584" y="2345303"/>
            <a:ext cx="16546831" cy="1689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自然言語処理の推論(予測)をTransfomersのpipelineを</a:t>
            </a:r>
          </a:p>
          <a:p>
            <a:pPr>
              <a:defRPr sz="5000"/>
            </a:pPr>
            <a:r>
              <a:t>使って実践しました</a:t>
            </a:r>
          </a:p>
        </p:txBody>
      </p:sp>
      <p:sp>
        <p:nvSpPr>
          <p:cNvPr id="2412" name="ChatGPTやこれらのAIモデルの基盤となるのは…"/>
          <p:cNvSpPr txBox="1"/>
          <p:nvPr/>
        </p:nvSpPr>
        <p:spPr>
          <a:xfrm>
            <a:off x="5214937" y="5207697"/>
            <a:ext cx="13954126" cy="1689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ChatGPTやこれらのAIモデルの基盤となるのは</a:t>
            </a:r>
          </a:p>
          <a:p>
            <a:pPr>
              <a:defRPr sz="5000"/>
            </a:pPr>
            <a:r>
              <a:t>Transformerアーキテクチャです</a:t>
            </a:r>
          </a:p>
        </p:txBody>
      </p:sp>
      <p:sp>
        <p:nvSpPr>
          <p:cNvPr id="2413" name="線"/>
          <p:cNvSpPr/>
          <p:nvPr/>
        </p:nvSpPr>
        <p:spPr>
          <a:xfrm flipH="1" flipV="1">
            <a:off x="16145800" y="3311772"/>
            <a:ext cx="2438859" cy="1336868"/>
          </a:xfrm>
          <a:prstGeom prst="line">
            <a:avLst/>
          </a:prstGeom>
          <a:ln w="63500">
            <a:solidFill>
              <a:srgbClr val="000000"/>
            </a:solidFill>
            <a:miter lim="400000"/>
            <a:tailEnd type="triangle"/>
          </a:ln>
        </p:spPr>
        <p:txBody>
          <a:bodyPr lIns="50800" tIns="50800" rIns="50800" bIns="50800" anchor="ctr"/>
          <a:lstStyle/>
          <a:p>
            <a:pPr/>
          </a:p>
        </p:txBody>
      </p:sp>
      <p:sp>
        <p:nvSpPr>
          <p:cNvPr id="2414" name="ライブラリ"/>
          <p:cNvSpPr txBox="1"/>
          <p:nvPr/>
        </p:nvSpPr>
        <p:spPr>
          <a:xfrm>
            <a:off x="18558403" y="4333875"/>
            <a:ext cx="24638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ライブラリ</a:t>
            </a:r>
          </a:p>
        </p:txBody>
      </p:sp>
      <p:sp>
        <p:nvSpPr>
          <p:cNvPr id="2415" name="線"/>
          <p:cNvSpPr/>
          <p:nvPr/>
        </p:nvSpPr>
        <p:spPr>
          <a:xfrm flipH="1" flipV="1">
            <a:off x="11556611" y="7089529"/>
            <a:ext cx="4877581" cy="437766"/>
          </a:xfrm>
          <a:prstGeom prst="line">
            <a:avLst/>
          </a:prstGeom>
          <a:ln w="63500">
            <a:solidFill>
              <a:srgbClr val="000000"/>
            </a:solidFill>
            <a:miter lim="400000"/>
            <a:tailEnd type="triangle"/>
          </a:ln>
        </p:spPr>
        <p:txBody>
          <a:bodyPr lIns="50800" tIns="50800" rIns="50800" bIns="50800" anchor="ctr"/>
          <a:lstStyle/>
          <a:p>
            <a:pPr/>
          </a:p>
        </p:txBody>
      </p:sp>
      <p:sp>
        <p:nvSpPr>
          <p:cNvPr id="2416" name="モデル"/>
          <p:cNvSpPr txBox="1"/>
          <p:nvPr/>
        </p:nvSpPr>
        <p:spPr>
          <a:xfrm>
            <a:off x="17305899" y="7305675"/>
            <a:ext cx="1500506"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モデル</a:t>
            </a:r>
          </a:p>
        </p:txBody>
      </p:sp>
      <p:pic>
        <p:nvPicPr>
          <p:cNvPr id="2417" name="スクリーンショット 2023-12-27 17.28.46.png" descr="スクリーンショット 2023-12-27 17.28.46.png"/>
          <p:cNvPicPr>
            <a:picLocks noChangeAspect="1"/>
          </p:cNvPicPr>
          <p:nvPr/>
        </p:nvPicPr>
        <p:blipFill>
          <a:blip r:embed="rId2">
            <a:extLst/>
          </a:blip>
          <a:stretch>
            <a:fillRect/>
          </a:stretch>
        </p:blipFill>
        <p:spPr>
          <a:xfrm>
            <a:off x="19462939" y="6133305"/>
            <a:ext cx="4578598" cy="2567234"/>
          </a:xfrm>
          <a:prstGeom prst="rect">
            <a:avLst/>
          </a:prstGeom>
          <a:ln w="25400">
            <a:solidFill>
              <a:srgbClr val="000000"/>
            </a:solidFill>
            <a:miter lim="400000"/>
          </a:ln>
        </p:spPr>
      </p:pic>
      <p:sp>
        <p:nvSpPr>
          <p:cNvPr id="2418" name="BERTはTransformerのEncoder部分(圧縮)、…"/>
          <p:cNvSpPr txBox="1"/>
          <p:nvPr/>
        </p:nvSpPr>
        <p:spPr>
          <a:xfrm>
            <a:off x="2407123" y="9866104"/>
            <a:ext cx="19383376" cy="1689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BERTはTransformerのEncoder部分(圧縮)、</a:t>
            </a:r>
          </a:p>
          <a:p>
            <a:pPr>
              <a:defRPr sz="5000"/>
            </a:pPr>
            <a:r>
              <a:t>GPTはTransformerのDecoder部分(生成)から構成されています</a:t>
            </a:r>
          </a:p>
        </p:txBody>
      </p:sp>
      <p:sp>
        <p:nvSpPr>
          <p:cNvPr id="2419" name="次回はpipelineではないもう一つのトークナイザーを使用します"/>
          <p:cNvSpPr txBox="1"/>
          <p:nvPr/>
        </p:nvSpPr>
        <p:spPr>
          <a:xfrm>
            <a:off x="3335815" y="11808950"/>
            <a:ext cx="18641061"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次回はpipelineではないもう一つのトークナイザーを使用します</a:t>
            </a:r>
          </a:p>
        </p:txBody>
      </p:sp>
      <p:sp>
        <p:nvSpPr>
          <p:cNvPr id="2420" name="スライド番号"/>
          <p:cNvSpPr txBox="1"/>
          <p:nvPr>
            <p:ph type="sldNum" sz="quarter" idx="2"/>
          </p:nvPr>
        </p:nvSpPr>
        <p:spPr>
          <a:xfrm>
            <a:off x="23481117" y="12945764"/>
            <a:ext cx="453238"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6"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227" name="自然言語の処理"/>
          <p:cNvSpPr txBox="1"/>
          <p:nvPr/>
        </p:nvSpPr>
        <p:spPr>
          <a:xfrm>
            <a:off x="9023350" y="313320"/>
            <a:ext cx="633730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自然言語の処理</a:t>
            </a:r>
          </a:p>
        </p:txBody>
      </p:sp>
      <p:sp>
        <p:nvSpPr>
          <p:cNvPr id="228" name="自然言語も画像と同様に数値のデータに置き換えることで処理が可能"/>
          <p:cNvSpPr txBox="1"/>
          <p:nvPr/>
        </p:nvSpPr>
        <p:spPr>
          <a:xfrm>
            <a:off x="3580638" y="12075775"/>
            <a:ext cx="18594325"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自然言語も画像と同様に数値のデータに置き換えることで処理が可能</a:t>
            </a:r>
          </a:p>
        </p:txBody>
      </p:sp>
      <p:sp>
        <p:nvSpPr>
          <p:cNvPr id="229" name="自然言語をコンピュータに理解するにはどうすればよい？"/>
          <p:cNvSpPr txBox="1"/>
          <p:nvPr/>
        </p:nvSpPr>
        <p:spPr>
          <a:xfrm>
            <a:off x="4384103" y="2220575"/>
            <a:ext cx="15615794"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自然言語をコンピュータに理解するにはどうすればよい？</a:t>
            </a:r>
          </a:p>
        </p:txBody>
      </p:sp>
      <p:pic>
        <p:nvPicPr>
          <p:cNvPr id="230" name="pasted-image.png" descr="pasted-image.png"/>
          <p:cNvPicPr>
            <a:picLocks noChangeAspect="1"/>
          </p:cNvPicPr>
          <p:nvPr/>
        </p:nvPicPr>
        <p:blipFill>
          <a:blip r:embed="rId2">
            <a:extLst/>
          </a:blip>
          <a:srcRect l="1032" t="465" r="75461" b="75139"/>
          <a:stretch>
            <a:fillRect/>
          </a:stretch>
        </p:blipFill>
        <p:spPr>
          <a:xfrm>
            <a:off x="423068" y="4435410"/>
            <a:ext cx="5691656" cy="4813980"/>
          </a:xfrm>
          <a:prstGeom prst="rect">
            <a:avLst/>
          </a:prstGeom>
          <a:ln w="12700">
            <a:miter lim="400000"/>
          </a:ln>
        </p:spPr>
      </p:pic>
      <p:sp>
        <p:nvSpPr>
          <p:cNvPr id="231" name="矢印"/>
          <p:cNvSpPr/>
          <p:nvPr/>
        </p:nvSpPr>
        <p:spPr>
          <a:xfrm>
            <a:off x="6299200" y="6611600"/>
            <a:ext cx="1270000"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2" name="配列データ"/>
          <p:cNvSpPr txBox="1"/>
          <p:nvPr/>
        </p:nvSpPr>
        <p:spPr>
          <a:xfrm>
            <a:off x="8356996" y="10015200"/>
            <a:ext cx="309880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配列データ</a:t>
            </a:r>
          </a:p>
        </p:txBody>
      </p:sp>
      <p:pic>
        <p:nvPicPr>
          <p:cNvPr id="233" name="pasted-image.png" descr="pasted-image.png"/>
          <p:cNvPicPr>
            <a:picLocks noChangeAspect="1"/>
          </p:cNvPicPr>
          <p:nvPr/>
        </p:nvPicPr>
        <p:blipFill>
          <a:blip r:embed="rId3">
            <a:extLst/>
          </a:blip>
          <a:srcRect l="0" t="20196" r="0" b="0"/>
          <a:stretch>
            <a:fillRect/>
          </a:stretch>
        </p:blipFill>
        <p:spPr>
          <a:xfrm>
            <a:off x="7753746" y="5002668"/>
            <a:ext cx="4305201" cy="4487989"/>
          </a:xfrm>
          <a:prstGeom prst="rect">
            <a:avLst/>
          </a:prstGeom>
          <a:ln w="12700">
            <a:miter lim="400000"/>
          </a:ln>
        </p:spPr>
      </p:pic>
      <p:sp>
        <p:nvSpPr>
          <p:cNvPr id="234" name="画像"/>
          <p:cNvSpPr txBox="1"/>
          <p:nvPr/>
        </p:nvSpPr>
        <p:spPr>
          <a:xfrm>
            <a:off x="2961702" y="10015200"/>
            <a:ext cx="130810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画像</a:t>
            </a:r>
          </a:p>
        </p:txBody>
      </p:sp>
      <p:sp>
        <p:nvSpPr>
          <p:cNvPr id="235" name="矢印"/>
          <p:cNvSpPr/>
          <p:nvPr/>
        </p:nvSpPr>
        <p:spPr>
          <a:xfrm rot="5400000">
            <a:off x="19126200" y="8184812"/>
            <a:ext cx="1270000"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6" name="配列データ"/>
          <p:cNvSpPr txBox="1"/>
          <p:nvPr/>
        </p:nvSpPr>
        <p:spPr>
          <a:xfrm>
            <a:off x="13102652" y="10015200"/>
            <a:ext cx="309880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配列データ</a:t>
            </a:r>
          </a:p>
        </p:txBody>
      </p:sp>
      <p:sp>
        <p:nvSpPr>
          <p:cNvPr id="237" name="自然言語"/>
          <p:cNvSpPr txBox="1"/>
          <p:nvPr/>
        </p:nvSpPr>
        <p:spPr>
          <a:xfrm>
            <a:off x="13401102" y="4739019"/>
            <a:ext cx="250190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自然言語</a:t>
            </a:r>
          </a:p>
        </p:txBody>
      </p:sp>
      <p:sp>
        <p:nvSpPr>
          <p:cNvPr id="238" name="“深層学習は難しい”"/>
          <p:cNvSpPr txBox="1"/>
          <p:nvPr/>
        </p:nvSpPr>
        <p:spPr>
          <a:xfrm>
            <a:off x="17449303" y="4739019"/>
            <a:ext cx="6201173" cy="704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“深層学習は難しい”</a:t>
            </a:r>
          </a:p>
        </p:txBody>
      </p:sp>
      <p:sp>
        <p:nvSpPr>
          <p:cNvPr id="239" name="[1232, 323, 32]"/>
          <p:cNvSpPr txBox="1"/>
          <p:nvPr/>
        </p:nvSpPr>
        <p:spPr>
          <a:xfrm>
            <a:off x="17196383" y="10040600"/>
            <a:ext cx="4715740" cy="654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300"/>
            </a:lvl1pPr>
          </a:lstStyle>
          <a:p>
            <a:pPr/>
            <a:r>
              <a:t>[1232, 323, 32]</a:t>
            </a:r>
          </a:p>
        </p:txBody>
      </p:sp>
      <p:sp>
        <p:nvSpPr>
          <p:cNvPr id="240" name="“深層学習” “は” “難しい”"/>
          <p:cNvSpPr txBox="1"/>
          <p:nvPr/>
        </p:nvSpPr>
        <p:spPr>
          <a:xfrm>
            <a:off x="15899034" y="6894175"/>
            <a:ext cx="7310438" cy="704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“深層学習” “は” “難しい”</a:t>
            </a:r>
          </a:p>
        </p:txBody>
      </p:sp>
      <p:sp>
        <p:nvSpPr>
          <p:cNvPr id="241" name="角丸四角形"/>
          <p:cNvSpPr/>
          <p:nvPr/>
        </p:nvSpPr>
        <p:spPr>
          <a:xfrm>
            <a:off x="355600" y="3479800"/>
            <a:ext cx="11451134" cy="7658100"/>
          </a:xfrm>
          <a:prstGeom prst="roundRect">
            <a:avLst>
              <a:gd name="adj" fmla="val 14531"/>
            </a:avLst>
          </a:prstGeom>
          <a:ln w="254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42" name="角丸四角形"/>
          <p:cNvSpPr/>
          <p:nvPr/>
        </p:nvSpPr>
        <p:spPr>
          <a:xfrm>
            <a:off x="12256293" y="3417550"/>
            <a:ext cx="11451135" cy="7658101"/>
          </a:xfrm>
          <a:prstGeom prst="roundRect">
            <a:avLst>
              <a:gd name="adj" fmla="val 14531"/>
            </a:avLst>
          </a:prstGeom>
          <a:ln w="254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43" name="スライド番号"/>
          <p:cNvSpPr txBox="1"/>
          <p:nvPr>
            <p:ph type="sldNum" sz="quarter" idx="2"/>
          </p:nvPr>
        </p:nvSpPr>
        <p:spPr>
          <a:xfrm>
            <a:off x="23701088" y="13189280"/>
            <a:ext cx="28376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四角形"/>
          <p:cNvSpPr/>
          <p:nvPr/>
        </p:nvSpPr>
        <p:spPr>
          <a:xfrm>
            <a:off x="32" y="3749"/>
            <a:ext cx="24387122" cy="1605390"/>
          </a:xfrm>
          <a:prstGeom prst="rect">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46" name="自然言語の基礎と重要性"/>
          <p:cNvSpPr txBox="1"/>
          <p:nvPr/>
        </p:nvSpPr>
        <p:spPr>
          <a:xfrm>
            <a:off x="382227" y="565144"/>
            <a:ext cx="43053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ヒラギノ角ゴ ProN W3"/>
              </a:defRPr>
            </a:lvl1pPr>
          </a:lstStyle>
          <a:p>
            <a:pPr/>
            <a:r>
              <a:t>自然言語の基礎と重要性</a:t>
            </a:r>
          </a:p>
        </p:txBody>
      </p:sp>
      <p:sp>
        <p:nvSpPr>
          <p:cNvPr id="247" name="自然言語の複雑性"/>
          <p:cNvSpPr txBox="1"/>
          <p:nvPr/>
        </p:nvSpPr>
        <p:spPr>
          <a:xfrm>
            <a:off x="8832850" y="339719"/>
            <a:ext cx="6718301" cy="9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solidFill>
                  <a:srgbClr val="FFFFFF"/>
                </a:solidFill>
              </a:defRPr>
            </a:lvl1pPr>
          </a:lstStyle>
          <a:p>
            <a:pPr/>
            <a:r>
              <a:t>自然言語の複雑性</a:t>
            </a:r>
          </a:p>
        </p:txBody>
      </p:sp>
      <p:sp>
        <p:nvSpPr>
          <p:cNvPr id="248" name="自然言語の主要な構成要素"/>
          <p:cNvSpPr txBox="1"/>
          <p:nvPr/>
        </p:nvSpPr>
        <p:spPr>
          <a:xfrm>
            <a:off x="1920303" y="2280379"/>
            <a:ext cx="727710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自然言語の主要な構成要素</a:t>
            </a:r>
          </a:p>
        </p:txBody>
      </p:sp>
      <p:sp>
        <p:nvSpPr>
          <p:cNvPr id="249" name="・単語(Word)"/>
          <p:cNvSpPr txBox="1"/>
          <p:nvPr/>
        </p:nvSpPr>
        <p:spPr>
          <a:xfrm>
            <a:off x="751902" y="3686797"/>
            <a:ext cx="4136811" cy="704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・単語(Word)</a:t>
            </a:r>
          </a:p>
        </p:txBody>
      </p:sp>
      <p:sp>
        <p:nvSpPr>
          <p:cNvPr id="250" name="“深層学習” ”難しい”"/>
          <p:cNvSpPr txBox="1"/>
          <p:nvPr/>
        </p:nvSpPr>
        <p:spPr>
          <a:xfrm>
            <a:off x="6686560" y="3711572"/>
            <a:ext cx="6201172"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“深層学習” ”難しい”</a:t>
            </a:r>
          </a:p>
        </p:txBody>
      </p:sp>
      <p:sp>
        <p:nvSpPr>
          <p:cNvPr id="251" name="・文(Sentense)"/>
          <p:cNvSpPr txBox="1"/>
          <p:nvPr/>
        </p:nvSpPr>
        <p:spPr>
          <a:xfrm>
            <a:off x="853502" y="5093215"/>
            <a:ext cx="4776687"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・文(Sentense)</a:t>
            </a:r>
          </a:p>
        </p:txBody>
      </p:sp>
      <p:sp>
        <p:nvSpPr>
          <p:cNvPr id="252" name="“深層学習は難しい。”"/>
          <p:cNvSpPr txBox="1"/>
          <p:nvPr/>
        </p:nvSpPr>
        <p:spPr>
          <a:xfrm>
            <a:off x="6686560" y="5093215"/>
            <a:ext cx="6201172" cy="704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“深層学習は難しい。”</a:t>
            </a:r>
          </a:p>
        </p:txBody>
      </p:sp>
      <p:sp>
        <p:nvSpPr>
          <p:cNvPr id="253" name="名詞、形容詞、動詞、接続詞、..."/>
          <p:cNvSpPr txBox="1"/>
          <p:nvPr/>
        </p:nvSpPr>
        <p:spPr>
          <a:xfrm>
            <a:off x="13944103" y="3686797"/>
            <a:ext cx="9371510"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名詞、形容詞、動詞、接続詞、...</a:t>
            </a:r>
          </a:p>
        </p:txBody>
      </p:sp>
      <p:sp>
        <p:nvSpPr>
          <p:cNvPr id="254" name="主語(深層学習)、述語(は難しい)、目的語、…"/>
          <p:cNvSpPr txBox="1"/>
          <p:nvPr/>
        </p:nvSpPr>
        <p:spPr>
          <a:xfrm>
            <a:off x="13944103" y="4839636"/>
            <a:ext cx="9371510" cy="1606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主語(深層学習)、述語(は難しい)、目的語、…</a:t>
            </a:r>
          </a:p>
        </p:txBody>
      </p:sp>
      <p:sp>
        <p:nvSpPr>
          <p:cNvPr id="255" name="・フレーズ(Phrase)"/>
          <p:cNvSpPr txBox="1"/>
          <p:nvPr/>
        </p:nvSpPr>
        <p:spPr>
          <a:xfrm>
            <a:off x="904302" y="7268611"/>
            <a:ext cx="5768138"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・フレーズ(Phrase)</a:t>
            </a:r>
          </a:p>
        </p:txBody>
      </p:sp>
      <p:sp>
        <p:nvSpPr>
          <p:cNvPr id="256" name="“深層学習の技術”…"/>
          <p:cNvSpPr txBox="1"/>
          <p:nvPr/>
        </p:nvSpPr>
        <p:spPr>
          <a:xfrm>
            <a:off x="7441703" y="6943725"/>
            <a:ext cx="6201173" cy="1606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700"/>
            </a:pPr>
            <a:r>
              <a:t>“深層学習の技術” </a:t>
            </a:r>
          </a:p>
          <a:p>
            <a:pPr algn="l">
              <a:defRPr sz="4700"/>
            </a:pPr>
            <a:r>
              <a:t>“非常に迅速に”</a:t>
            </a:r>
          </a:p>
        </p:txBody>
      </p:sp>
      <p:sp>
        <p:nvSpPr>
          <p:cNvPr id="257" name="名詞句…"/>
          <p:cNvSpPr txBox="1"/>
          <p:nvPr/>
        </p:nvSpPr>
        <p:spPr>
          <a:xfrm>
            <a:off x="13573940" y="6943725"/>
            <a:ext cx="2173189" cy="1606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700"/>
            </a:pPr>
            <a:r>
              <a:t>名詞句</a:t>
            </a:r>
          </a:p>
          <a:p>
            <a:pPr algn="l">
              <a:defRPr sz="4700"/>
            </a:pPr>
            <a:r>
              <a:t>副詞句</a:t>
            </a:r>
          </a:p>
        </p:txBody>
      </p:sp>
      <p:sp>
        <p:nvSpPr>
          <p:cNvPr id="258" name="・節(Clause)"/>
          <p:cNvSpPr txBox="1"/>
          <p:nvPr/>
        </p:nvSpPr>
        <p:spPr>
          <a:xfrm>
            <a:off x="849197" y="9672193"/>
            <a:ext cx="3942221" cy="70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700"/>
            </a:lvl1pPr>
          </a:lstStyle>
          <a:p>
            <a:pPr/>
            <a:r>
              <a:t>・節(Clause)</a:t>
            </a:r>
          </a:p>
        </p:txBody>
      </p:sp>
      <p:sp>
        <p:nvSpPr>
          <p:cNvPr id="259" name="“深層学習をしている間に、昨日やった内容を理解しているかどうかを確認した。”"/>
          <p:cNvSpPr txBox="1"/>
          <p:nvPr/>
        </p:nvSpPr>
        <p:spPr>
          <a:xfrm>
            <a:off x="5670797" y="10183368"/>
            <a:ext cx="17979474"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800"/>
            </a:lvl1pPr>
          </a:lstStyle>
          <a:p>
            <a:pPr/>
            <a:r>
              <a:t>“深層学習をしている間に、昨日やった内容を理解しているかどうかを確認した。”</a:t>
            </a:r>
          </a:p>
        </p:txBody>
      </p:sp>
      <p:sp>
        <p:nvSpPr>
          <p:cNvPr id="260" name="“深層学習をしている間に”：従属節…"/>
          <p:cNvSpPr txBox="1"/>
          <p:nvPr/>
        </p:nvSpPr>
        <p:spPr>
          <a:xfrm>
            <a:off x="7185136" y="11435614"/>
            <a:ext cx="14348223" cy="1606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700"/>
            </a:pPr>
            <a:r>
              <a:t>“深層学習をしている間に”：従属節</a:t>
            </a:r>
          </a:p>
          <a:p>
            <a:pPr algn="l">
              <a:defRPr sz="4700"/>
            </a:pPr>
            <a:r>
              <a:t>“昨日やった内容を理解しているかどうか”：名詞節</a:t>
            </a:r>
          </a:p>
        </p:txBody>
      </p:sp>
      <p:sp>
        <p:nvSpPr>
          <p:cNvPr id="261" name="スライド番号"/>
          <p:cNvSpPr txBox="1"/>
          <p:nvPr>
            <p:ph type="sldNum" sz="quarter" idx="2"/>
          </p:nvPr>
        </p:nvSpPr>
        <p:spPr>
          <a:xfrm>
            <a:off x="23241286" y="12977475"/>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