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0.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47.jp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149"/>
  </p:notesMasterIdLst>
  <p:handoutMasterIdLst>
    <p:handoutMasterId r:id="rId150"/>
  </p:handoutMasterIdLst>
  <p:sldIdLst>
    <p:sldId id="652" r:id="rId5"/>
    <p:sldId id="651" r:id="rId6"/>
    <p:sldId id="277" r:id="rId7"/>
    <p:sldId id="935" r:id="rId8"/>
    <p:sldId id="939" r:id="rId9"/>
    <p:sldId id="870" r:id="rId10"/>
    <p:sldId id="936" r:id="rId11"/>
    <p:sldId id="453" r:id="rId12"/>
    <p:sldId id="507" r:id="rId13"/>
    <p:sldId id="937" r:id="rId14"/>
    <p:sldId id="860" r:id="rId15"/>
    <p:sldId id="422" r:id="rId16"/>
    <p:sldId id="940" r:id="rId17"/>
    <p:sldId id="942" r:id="rId18"/>
    <p:sldId id="944" r:id="rId19"/>
    <p:sldId id="945" r:id="rId20"/>
    <p:sldId id="591" r:id="rId21"/>
    <p:sldId id="868" r:id="rId22"/>
    <p:sldId id="869" r:id="rId23"/>
    <p:sldId id="619" r:id="rId24"/>
    <p:sldId id="920" r:id="rId25"/>
    <p:sldId id="921" r:id="rId26"/>
    <p:sldId id="625" r:id="rId27"/>
    <p:sldId id="863" r:id="rId28"/>
    <p:sldId id="871" r:id="rId29"/>
    <p:sldId id="704" r:id="rId30"/>
    <p:sldId id="938" r:id="rId31"/>
    <p:sldId id="624" r:id="rId32"/>
    <p:sldId id="873" r:id="rId33"/>
    <p:sldId id="777" r:id="rId34"/>
    <p:sldId id="872" r:id="rId35"/>
    <p:sldId id="257" r:id="rId36"/>
    <p:sldId id="834" r:id="rId37"/>
    <p:sldId id="835" r:id="rId38"/>
    <p:sldId id="923" r:id="rId39"/>
    <p:sldId id="924" r:id="rId40"/>
    <p:sldId id="932" r:id="rId41"/>
    <p:sldId id="933" r:id="rId42"/>
    <p:sldId id="934" r:id="rId43"/>
    <p:sldId id="928" r:id="rId44"/>
    <p:sldId id="283" r:id="rId45"/>
    <p:sldId id="929" r:id="rId46"/>
    <p:sldId id="710" r:id="rId47"/>
    <p:sldId id="711" r:id="rId48"/>
    <p:sldId id="496" r:id="rId49"/>
    <p:sldId id="726" r:id="rId50"/>
    <p:sldId id="838" r:id="rId51"/>
    <p:sldId id="713" r:id="rId52"/>
    <p:sldId id="508" r:id="rId53"/>
    <p:sldId id="715" r:id="rId54"/>
    <p:sldId id="510" r:id="rId55"/>
    <p:sldId id="716" r:id="rId56"/>
    <p:sldId id="521" r:id="rId57"/>
    <p:sldId id="772" r:id="rId58"/>
    <p:sldId id="778" r:id="rId59"/>
    <p:sldId id="787" r:id="rId60"/>
    <p:sldId id="846" r:id="rId61"/>
    <p:sldId id="875" r:id="rId62"/>
    <p:sldId id="754" r:id="rId63"/>
    <p:sldId id="848" r:id="rId64"/>
    <p:sldId id="849" r:id="rId65"/>
    <p:sldId id="812" r:id="rId66"/>
    <p:sldId id="813" r:id="rId67"/>
    <p:sldId id="816" r:id="rId68"/>
    <p:sldId id="817" r:id="rId69"/>
    <p:sldId id="823" r:id="rId70"/>
    <p:sldId id="824" r:id="rId71"/>
    <p:sldId id="618" r:id="rId72"/>
    <p:sldId id="818" r:id="rId73"/>
    <p:sldId id="819" r:id="rId74"/>
    <p:sldId id="814" r:id="rId75"/>
    <p:sldId id="815" r:id="rId76"/>
    <p:sldId id="946" r:id="rId77"/>
    <p:sldId id="820" r:id="rId78"/>
    <p:sldId id="756" r:id="rId79"/>
    <p:sldId id="757" r:id="rId80"/>
    <p:sldId id="565" r:id="rId81"/>
    <p:sldId id="758" r:id="rId82"/>
    <p:sldId id="760" r:id="rId83"/>
    <p:sldId id="761" r:id="rId84"/>
    <p:sldId id="762" r:id="rId85"/>
    <p:sldId id="763" r:id="rId86"/>
    <p:sldId id="850" r:id="rId87"/>
    <p:sldId id="265" r:id="rId88"/>
    <p:sldId id="769" r:id="rId89"/>
    <p:sldId id="764" r:id="rId90"/>
    <p:sldId id="822" r:id="rId91"/>
    <p:sldId id="851" r:id="rId92"/>
    <p:sldId id="852" r:id="rId93"/>
    <p:sldId id="765" r:id="rId94"/>
    <p:sldId id="767" r:id="rId95"/>
    <p:sldId id="825" r:id="rId96"/>
    <p:sldId id="847" r:id="rId97"/>
    <p:sldId id="828" r:id="rId98"/>
    <p:sldId id="768" r:id="rId99"/>
    <p:sldId id="827" r:id="rId100"/>
    <p:sldId id="854" r:id="rId101"/>
    <p:sldId id="831" r:id="rId102"/>
    <p:sldId id="855" r:id="rId103"/>
    <p:sldId id="922" r:id="rId104"/>
    <p:sldId id="561" r:id="rId105"/>
    <p:sldId id="744" r:id="rId106"/>
    <p:sldId id="917" r:id="rId107"/>
    <p:sldId id="916" r:id="rId108"/>
    <p:sldId id="915" r:id="rId109"/>
    <p:sldId id="914" r:id="rId110"/>
    <p:sldId id="913" r:id="rId111"/>
    <p:sldId id="912" r:id="rId112"/>
    <p:sldId id="911" r:id="rId113"/>
    <p:sldId id="910" r:id="rId114"/>
    <p:sldId id="909" r:id="rId115"/>
    <p:sldId id="908" r:id="rId116"/>
    <p:sldId id="907" r:id="rId117"/>
    <p:sldId id="906" r:id="rId118"/>
    <p:sldId id="905" r:id="rId119"/>
    <p:sldId id="904" r:id="rId120"/>
    <p:sldId id="903" r:id="rId121"/>
    <p:sldId id="902" r:id="rId122"/>
    <p:sldId id="901" r:id="rId123"/>
    <p:sldId id="900" r:id="rId124"/>
    <p:sldId id="899" r:id="rId125"/>
    <p:sldId id="898" r:id="rId126"/>
    <p:sldId id="897" r:id="rId127"/>
    <p:sldId id="896" r:id="rId128"/>
    <p:sldId id="895" r:id="rId129"/>
    <p:sldId id="894" r:id="rId130"/>
    <p:sldId id="893" r:id="rId131"/>
    <p:sldId id="892" r:id="rId132"/>
    <p:sldId id="891" r:id="rId133"/>
    <p:sldId id="890" r:id="rId134"/>
    <p:sldId id="889" r:id="rId135"/>
    <p:sldId id="888" r:id="rId136"/>
    <p:sldId id="887" r:id="rId137"/>
    <p:sldId id="886" r:id="rId138"/>
    <p:sldId id="885" r:id="rId139"/>
    <p:sldId id="884" r:id="rId140"/>
    <p:sldId id="883" r:id="rId141"/>
    <p:sldId id="882" r:id="rId142"/>
    <p:sldId id="881" r:id="rId143"/>
    <p:sldId id="880" r:id="rId144"/>
    <p:sldId id="879" r:id="rId145"/>
    <p:sldId id="878" r:id="rId146"/>
    <p:sldId id="877" r:id="rId147"/>
    <p:sldId id="876" r:id="rId148"/>
  </p:sldIdLst>
  <p:sldSz cx="9144000" cy="5143500" type="screen16x9"/>
  <p:notesSz cx="20104100" cy="11309350"/>
  <p:defaultTextStyle>
    <a:defPPr>
      <a:defRPr kern="0"/>
    </a:def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300"/>
    <a:srgbClr val="73FB6F"/>
    <a:srgbClr val="73FB79"/>
    <a:srgbClr val="00FF00"/>
    <a:srgbClr val="FFFFFF"/>
    <a:srgbClr val="FFFF00"/>
    <a:srgbClr val="FF00FF"/>
    <a:srgbClr val="00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F8F3A9-1555-9148-A80E-0F927F35FFEA}" v="2" dt="2024-02-29T01:32:28.253"/>
    <p1510:client id="{E391F225-9323-7F42-B0A1-689E72ACC5CF}" v="7" dt="2024-02-28T07:48:21.70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7"/>
    <p:restoredTop sz="94939"/>
  </p:normalViewPr>
  <p:slideViewPr>
    <p:cSldViewPr snapToGrid="0" showGuides="1">
      <p:cViewPr varScale="1">
        <p:scale>
          <a:sx n="215" d="100"/>
          <a:sy n="215" d="100"/>
        </p:scale>
        <p:origin x="504" y="192"/>
      </p:cViewPr>
      <p:guideLst>
        <p:guide orient="horz" pos="159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notesMaster" Target="notesMasters/notesMaster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handoutMaster" Target="handoutMasters/handoutMaster1.xml"/><Relationship Id="rId155" Type="http://schemas.microsoft.com/office/2016/11/relationships/changesInfo" Target="changesInfos/changesInfo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presProps" Target="presProps.xml"/><Relationship Id="rId156"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石丸　美穂" userId="90f3b6a1-1c19-4a50-bd7d-63d713b3ba0a" providerId="ADAL" clId="{17F8F3A9-1555-9148-A80E-0F927F35FFEA}"/>
    <pc:docChg chg="custSel modSld">
      <pc:chgData name="石丸　美穂" userId="90f3b6a1-1c19-4a50-bd7d-63d713b3ba0a" providerId="ADAL" clId="{17F8F3A9-1555-9148-A80E-0F927F35FFEA}" dt="2024-02-29T01:32:28.253" v="2"/>
      <pc:docMkLst>
        <pc:docMk/>
      </pc:docMkLst>
      <pc:sldChg chg="modAnim">
        <pc:chgData name="石丸　美穂" userId="90f3b6a1-1c19-4a50-bd7d-63d713b3ba0a" providerId="ADAL" clId="{17F8F3A9-1555-9148-A80E-0F927F35FFEA}" dt="2024-02-29T01:32:28.253" v="2"/>
        <pc:sldMkLst>
          <pc:docMk/>
          <pc:sldMk cId="2470259700" sldId="507"/>
        </pc:sldMkLst>
      </pc:sldChg>
      <pc:sldChg chg="delSp mod">
        <pc:chgData name="石丸　美穂" userId="90f3b6a1-1c19-4a50-bd7d-63d713b3ba0a" providerId="ADAL" clId="{17F8F3A9-1555-9148-A80E-0F927F35FFEA}" dt="2024-02-29T00:57:36.050" v="0" actId="478"/>
        <pc:sldMkLst>
          <pc:docMk/>
          <pc:sldMk cId="2936326665" sldId="824"/>
        </pc:sldMkLst>
        <pc:spChg chg="del">
          <ac:chgData name="石丸　美穂" userId="90f3b6a1-1c19-4a50-bd7d-63d713b3ba0a" providerId="ADAL" clId="{17F8F3A9-1555-9148-A80E-0F927F35FFEA}" dt="2024-02-29T00:57:36.050" v="0" actId="478"/>
          <ac:spMkLst>
            <pc:docMk/>
            <pc:sldMk cId="2936326665" sldId="824"/>
            <ac:spMk id="112" creationId="{6B0AF91A-D377-FB29-D0E9-54C3EE2A1D1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ED394EA-48FA-1FA6-61FF-1C6BD272647E}"/>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F67E720F-F3A3-B8FF-F0F9-EDD97AAA967E}"/>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8BB106F-4C0C-FB4A-906D-E3855935EC8E}" type="datetimeFigureOut">
              <a:rPr kumimoji="1" lang="ja-JP" altLang="en-US" smtClean="0"/>
              <a:t>2024/2/29</a:t>
            </a:fld>
            <a:endParaRPr kumimoji="1" lang="ja-JP" altLang="en-US"/>
          </a:p>
        </p:txBody>
      </p:sp>
      <p:sp>
        <p:nvSpPr>
          <p:cNvPr id="4" name="フッター プレースホルダー 3">
            <a:extLst>
              <a:ext uri="{FF2B5EF4-FFF2-40B4-BE49-F238E27FC236}">
                <a16:creationId xmlns:a16="http://schemas.microsoft.com/office/drawing/2014/main" id="{B4ACA203-9D1D-4E33-DE5B-24C484A32374}"/>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E9415FC5-0686-C6D2-8F5F-817394856E9A}"/>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05FD650B-1372-ED4C-8FBF-64AD45FC1736}" type="slidenum">
              <a:rPr kumimoji="1" lang="ja-JP" altLang="en-US" smtClean="0"/>
              <a:t>‹#›</a:t>
            </a:fld>
            <a:endParaRPr kumimoji="1" lang="ja-JP" altLang="en-US"/>
          </a:p>
        </p:txBody>
      </p:sp>
    </p:spTree>
    <p:extLst>
      <p:ext uri="{BB962C8B-B14F-4D97-AF65-F5344CB8AC3E}">
        <p14:creationId xmlns:p14="http://schemas.microsoft.com/office/powerpoint/2010/main" val="34009907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A050A4E-E815-9F42-8994-11CF202B4DD2}" type="datetimeFigureOut">
              <a:rPr kumimoji="1" lang="ja-JP" altLang="en-US" smtClean="0"/>
              <a:t>2024/2/29</a:t>
            </a:fld>
            <a:endParaRPr kumimoji="1" lang="ja-JP" altLang="en-US"/>
          </a:p>
        </p:txBody>
      </p:sp>
      <p:sp>
        <p:nvSpPr>
          <p:cNvPr id="4" name="スライド イメージ プレースホルダー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9223676-C8DC-8845-BD13-584C8DEF07FD}" type="slidenum">
              <a:rPr kumimoji="1" lang="ja-JP" altLang="en-US" smtClean="0"/>
              <a:t>‹#›</a:t>
            </a:fld>
            <a:endParaRPr kumimoji="1" lang="ja-JP" altLang="en-US"/>
          </a:p>
        </p:txBody>
      </p:sp>
    </p:spTree>
    <p:extLst>
      <p:ext uri="{BB962C8B-B14F-4D97-AF65-F5344CB8AC3E}">
        <p14:creationId xmlns:p14="http://schemas.microsoft.com/office/powerpoint/2010/main" val="373113121"/>
      </p:ext>
    </p:extLst>
  </p:cSld>
  <p:clrMap bg1="lt1" tx1="dk1" bg2="lt2" tx2="dk2" accent1="accent1" accent2="accent2" accent3="accent3" accent4="accent4" accent5="accent5" accent6="accent6" hlink="hlink" folHlink="folHlink"/>
  <p:hf hdr="0" ftr="0" dt="0"/>
  <p:notesStyle>
    <a:lvl1pPr marL="0" algn="l" defTabSz="415869" rtl="0" eaLnBrk="1" latinLnBrk="0" hangingPunct="1">
      <a:defRPr kumimoji="1" sz="546" kern="1200">
        <a:solidFill>
          <a:schemeClr val="tx1"/>
        </a:solidFill>
        <a:latin typeface="+mn-lt"/>
        <a:ea typeface="+mn-ea"/>
        <a:cs typeface="+mn-cs"/>
      </a:defRPr>
    </a:lvl1pPr>
    <a:lvl2pPr marL="207935" algn="l" defTabSz="415869" rtl="0" eaLnBrk="1" latinLnBrk="0" hangingPunct="1">
      <a:defRPr kumimoji="1" sz="546" kern="1200">
        <a:solidFill>
          <a:schemeClr val="tx1"/>
        </a:solidFill>
        <a:latin typeface="+mn-lt"/>
        <a:ea typeface="+mn-ea"/>
        <a:cs typeface="+mn-cs"/>
      </a:defRPr>
    </a:lvl2pPr>
    <a:lvl3pPr marL="415869" algn="l" defTabSz="415869" rtl="0" eaLnBrk="1" latinLnBrk="0" hangingPunct="1">
      <a:defRPr kumimoji="1" sz="546" kern="1200">
        <a:solidFill>
          <a:schemeClr val="tx1"/>
        </a:solidFill>
        <a:latin typeface="+mn-lt"/>
        <a:ea typeface="+mn-ea"/>
        <a:cs typeface="+mn-cs"/>
      </a:defRPr>
    </a:lvl3pPr>
    <a:lvl4pPr marL="623804" algn="l" defTabSz="415869" rtl="0" eaLnBrk="1" latinLnBrk="0" hangingPunct="1">
      <a:defRPr kumimoji="1" sz="546" kern="1200">
        <a:solidFill>
          <a:schemeClr val="tx1"/>
        </a:solidFill>
        <a:latin typeface="+mn-lt"/>
        <a:ea typeface="+mn-ea"/>
        <a:cs typeface="+mn-cs"/>
      </a:defRPr>
    </a:lvl4pPr>
    <a:lvl5pPr marL="831738" algn="l" defTabSz="415869" rtl="0" eaLnBrk="1" latinLnBrk="0" hangingPunct="1">
      <a:defRPr kumimoji="1" sz="546" kern="1200">
        <a:solidFill>
          <a:schemeClr val="tx1"/>
        </a:solidFill>
        <a:latin typeface="+mn-lt"/>
        <a:ea typeface="+mn-ea"/>
        <a:cs typeface="+mn-cs"/>
      </a:defRPr>
    </a:lvl5pPr>
    <a:lvl6pPr marL="1039673" algn="l" defTabSz="415869" rtl="0" eaLnBrk="1" latinLnBrk="0" hangingPunct="1">
      <a:defRPr kumimoji="1" sz="546" kern="1200">
        <a:solidFill>
          <a:schemeClr val="tx1"/>
        </a:solidFill>
        <a:latin typeface="+mn-lt"/>
        <a:ea typeface="+mn-ea"/>
        <a:cs typeface="+mn-cs"/>
      </a:defRPr>
    </a:lvl6pPr>
    <a:lvl7pPr marL="1247607" algn="l" defTabSz="415869" rtl="0" eaLnBrk="1" latinLnBrk="0" hangingPunct="1">
      <a:defRPr kumimoji="1" sz="546" kern="1200">
        <a:solidFill>
          <a:schemeClr val="tx1"/>
        </a:solidFill>
        <a:latin typeface="+mn-lt"/>
        <a:ea typeface="+mn-ea"/>
        <a:cs typeface="+mn-cs"/>
      </a:defRPr>
    </a:lvl7pPr>
    <a:lvl8pPr marL="1455542" algn="l" defTabSz="415869" rtl="0" eaLnBrk="1" latinLnBrk="0" hangingPunct="1">
      <a:defRPr kumimoji="1" sz="546" kern="1200">
        <a:solidFill>
          <a:schemeClr val="tx1"/>
        </a:solidFill>
        <a:latin typeface="+mn-lt"/>
        <a:ea typeface="+mn-ea"/>
        <a:cs typeface="+mn-cs"/>
      </a:defRPr>
    </a:lvl8pPr>
    <a:lvl9pPr marL="1663476" algn="l" defTabSz="415869" rtl="0" eaLnBrk="1" latinLnBrk="0" hangingPunct="1">
      <a:defRPr kumimoji="1"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0358AD0-A594-3A43-A9F0-4C34D306DE15}" type="slidenum">
              <a:rPr lang="en-US" altLang="ja-JP"/>
              <a:t>3</a:t>
            </a:fld>
            <a:endParaRPr kumimoji="1" lang="ja-JP" altLang="en-US"/>
          </a:p>
        </p:txBody>
      </p:sp>
    </p:spTree>
    <p:extLst>
      <p:ext uri="{BB962C8B-B14F-4D97-AF65-F5344CB8AC3E}">
        <p14:creationId xmlns:p14="http://schemas.microsoft.com/office/powerpoint/2010/main" val="336657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16</a:t>
            </a:fld>
            <a:endParaRPr kumimoji="1" lang="ja-JP" altLang="en-US"/>
          </a:p>
        </p:txBody>
      </p:sp>
    </p:spTree>
    <p:extLst>
      <p:ext uri="{BB962C8B-B14F-4D97-AF65-F5344CB8AC3E}">
        <p14:creationId xmlns:p14="http://schemas.microsoft.com/office/powerpoint/2010/main" val="3613365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906BD-70B4-EAFE-EA07-F3795E1C5C8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235E04-AC46-3983-8111-9CF353E030D6}"/>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B707D9C2-7986-35D8-8314-D36EC31A369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0760707-4BAC-14D0-EFAB-EB86D1CD3EDF}"/>
              </a:ext>
            </a:extLst>
          </p:cNvPr>
          <p:cNvSpPr>
            <a:spLocks noGrp="1"/>
          </p:cNvSpPr>
          <p:nvPr>
            <p:ph type="sldNum" sz="quarter" idx="5"/>
          </p:nvPr>
        </p:nvSpPr>
        <p:spPr/>
        <p:txBody>
          <a:bodyPr/>
          <a:lstStyle/>
          <a:p>
            <a:fld id="{49223676-C8DC-8845-BD13-584C8DEF07FD}" type="slidenum">
              <a:rPr kumimoji="1" lang="ja-JP" altLang="en-US" smtClean="0"/>
              <a:t>141</a:t>
            </a:fld>
            <a:endParaRPr kumimoji="1" lang="ja-JP" altLang="en-US"/>
          </a:p>
        </p:txBody>
      </p:sp>
    </p:spTree>
    <p:extLst>
      <p:ext uri="{BB962C8B-B14F-4D97-AF65-F5344CB8AC3E}">
        <p14:creationId xmlns:p14="http://schemas.microsoft.com/office/powerpoint/2010/main" val="21313701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D176-1F95-6F1C-8CA0-DEE5C6C1D0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48D8FC-1276-6E51-CB0D-E6675767AFD1}"/>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6050BBC2-AB21-9246-E1C7-7DE41AE2478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92E8CC-93AE-6395-81A3-06DCC3E54469}"/>
              </a:ext>
            </a:extLst>
          </p:cNvPr>
          <p:cNvSpPr>
            <a:spLocks noGrp="1"/>
          </p:cNvSpPr>
          <p:nvPr>
            <p:ph type="sldNum" sz="quarter" idx="5"/>
          </p:nvPr>
        </p:nvSpPr>
        <p:spPr/>
        <p:txBody>
          <a:bodyPr/>
          <a:lstStyle/>
          <a:p>
            <a:fld id="{49223676-C8DC-8845-BD13-584C8DEF07FD}" type="slidenum">
              <a:rPr kumimoji="1" lang="ja-JP" altLang="en-US" smtClean="0"/>
              <a:t>142</a:t>
            </a:fld>
            <a:endParaRPr kumimoji="1" lang="ja-JP" altLang="en-US"/>
          </a:p>
        </p:txBody>
      </p:sp>
    </p:spTree>
    <p:extLst>
      <p:ext uri="{BB962C8B-B14F-4D97-AF65-F5344CB8AC3E}">
        <p14:creationId xmlns:p14="http://schemas.microsoft.com/office/powerpoint/2010/main" val="39014072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FAA20-C6C8-9E05-3B37-819473E55FE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682910-9E8F-6E8F-C3AC-B7CD2037C3CC}"/>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5B32552D-FFD5-8BBB-A1C5-B5F8586668F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9911099-27D0-8005-F859-C9D12E6FBEB8}"/>
              </a:ext>
            </a:extLst>
          </p:cNvPr>
          <p:cNvSpPr>
            <a:spLocks noGrp="1"/>
          </p:cNvSpPr>
          <p:nvPr>
            <p:ph type="sldNum" sz="quarter" idx="5"/>
          </p:nvPr>
        </p:nvSpPr>
        <p:spPr/>
        <p:txBody>
          <a:bodyPr/>
          <a:lstStyle/>
          <a:p>
            <a:fld id="{49223676-C8DC-8845-BD13-584C8DEF07FD}" type="slidenum">
              <a:rPr kumimoji="1" lang="ja-JP" altLang="en-US" smtClean="0"/>
              <a:t>143</a:t>
            </a:fld>
            <a:endParaRPr kumimoji="1" lang="ja-JP" altLang="en-US"/>
          </a:p>
        </p:txBody>
      </p:sp>
    </p:spTree>
    <p:extLst>
      <p:ext uri="{BB962C8B-B14F-4D97-AF65-F5344CB8AC3E}">
        <p14:creationId xmlns:p14="http://schemas.microsoft.com/office/powerpoint/2010/main" val="4100010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20</a:t>
            </a:fld>
            <a:endParaRPr kumimoji="1" lang="ja-JP" altLang="en-US"/>
          </a:p>
        </p:txBody>
      </p:sp>
    </p:spTree>
    <p:extLst>
      <p:ext uri="{BB962C8B-B14F-4D97-AF65-F5344CB8AC3E}">
        <p14:creationId xmlns:p14="http://schemas.microsoft.com/office/powerpoint/2010/main" val="338294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21</a:t>
            </a:fld>
            <a:endParaRPr kumimoji="1" lang="ja-JP" altLang="en-US"/>
          </a:p>
        </p:txBody>
      </p:sp>
    </p:spTree>
    <p:extLst>
      <p:ext uri="{BB962C8B-B14F-4D97-AF65-F5344CB8AC3E}">
        <p14:creationId xmlns:p14="http://schemas.microsoft.com/office/powerpoint/2010/main" val="187679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22</a:t>
            </a:fld>
            <a:endParaRPr kumimoji="1" lang="ja-JP" altLang="en-US"/>
          </a:p>
        </p:txBody>
      </p:sp>
    </p:spTree>
    <p:extLst>
      <p:ext uri="{BB962C8B-B14F-4D97-AF65-F5344CB8AC3E}">
        <p14:creationId xmlns:p14="http://schemas.microsoft.com/office/powerpoint/2010/main" val="3343247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C014F-3F0D-7954-3589-38F9A8F24E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C1125A-4453-363D-9CD7-B30DD17E3361}"/>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63F16F9-17F7-27C6-F6C6-F2588DBECA9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B34542-077E-8FED-3587-4FEA02A568A4}"/>
              </a:ext>
            </a:extLst>
          </p:cNvPr>
          <p:cNvSpPr>
            <a:spLocks noGrp="1"/>
          </p:cNvSpPr>
          <p:nvPr>
            <p:ph type="sldNum" sz="quarter" idx="5"/>
          </p:nvPr>
        </p:nvSpPr>
        <p:spPr/>
        <p:txBody>
          <a:bodyPr/>
          <a:lstStyle/>
          <a:p>
            <a:fld id="{49223676-C8DC-8845-BD13-584C8DEF07FD}" type="slidenum">
              <a:rPr kumimoji="1" lang="ja-JP" altLang="en-US" smtClean="0"/>
              <a:t>23</a:t>
            </a:fld>
            <a:endParaRPr kumimoji="1" lang="ja-JP" altLang="en-US"/>
          </a:p>
        </p:txBody>
      </p:sp>
    </p:spTree>
    <p:extLst>
      <p:ext uri="{BB962C8B-B14F-4D97-AF65-F5344CB8AC3E}">
        <p14:creationId xmlns:p14="http://schemas.microsoft.com/office/powerpoint/2010/main" val="4157112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24</a:t>
            </a:fld>
            <a:endParaRPr kumimoji="1" lang="ja-JP" altLang="en-US"/>
          </a:p>
        </p:txBody>
      </p:sp>
    </p:spTree>
    <p:extLst>
      <p:ext uri="{BB962C8B-B14F-4D97-AF65-F5344CB8AC3E}">
        <p14:creationId xmlns:p14="http://schemas.microsoft.com/office/powerpoint/2010/main" val="2086280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F8CCD71-E463-A82E-2265-1F7BDE616B7E}"/>
              </a:ext>
            </a:extLst>
          </p:cNvPr>
          <p:cNvSpPr>
            <a:spLocks noGrp="1"/>
          </p:cNvSpPr>
          <p:nvPr>
            <p:ph type="sldNum" sz="quarter" idx="5"/>
          </p:nvPr>
        </p:nvSpPr>
        <p:spPr/>
        <p:txBody>
          <a:bodyPr/>
          <a:lstStyle/>
          <a:p>
            <a:fld id="{49223676-C8DC-8845-BD13-584C8DEF07FD}" type="slidenum">
              <a:rPr kumimoji="1" lang="ja-JP" altLang="en-US" smtClean="0"/>
              <a:t>30</a:t>
            </a:fld>
            <a:endParaRPr kumimoji="1" lang="ja-JP" altLang="en-US"/>
          </a:p>
        </p:txBody>
      </p:sp>
    </p:spTree>
    <p:extLst>
      <p:ext uri="{BB962C8B-B14F-4D97-AF65-F5344CB8AC3E}">
        <p14:creationId xmlns:p14="http://schemas.microsoft.com/office/powerpoint/2010/main" val="391535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83BB4-D788-583D-A623-6B3963FC6F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FA0EB3-1E58-4B09-9197-354DD0C2E8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DA7FAE-6FBA-FD85-824C-5E95A41F674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4B94F8-EBD8-1D51-7038-11B9F21BDE22}"/>
              </a:ext>
            </a:extLst>
          </p:cNvPr>
          <p:cNvSpPr>
            <a:spLocks noGrp="1"/>
          </p:cNvSpPr>
          <p:nvPr>
            <p:ph type="sldNum" sz="quarter" idx="5"/>
          </p:nvPr>
        </p:nvSpPr>
        <p:spPr/>
        <p:txBody>
          <a:bodyPr/>
          <a:lstStyle/>
          <a:p>
            <a:fld id="{49223676-C8DC-8845-BD13-584C8DEF07FD}" type="slidenum">
              <a:rPr kumimoji="1" lang="ja-JP" altLang="en-US" smtClean="0"/>
              <a:t>31</a:t>
            </a:fld>
            <a:endParaRPr kumimoji="1" lang="ja-JP" altLang="en-US"/>
          </a:p>
        </p:txBody>
      </p:sp>
    </p:spTree>
    <p:extLst>
      <p:ext uri="{BB962C8B-B14F-4D97-AF65-F5344CB8AC3E}">
        <p14:creationId xmlns:p14="http://schemas.microsoft.com/office/powerpoint/2010/main" val="1932779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33</a:t>
            </a:fld>
            <a:endParaRPr kumimoji="1" lang="ja-JP" altLang="en-US"/>
          </a:p>
        </p:txBody>
      </p:sp>
    </p:spTree>
    <p:extLst>
      <p:ext uri="{BB962C8B-B14F-4D97-AF65-F5344CB8AC3E}">
        <p14:creationId xmlns:p14="http://schemas.microsoft.com/office/powerpoint/2010/main" val="2187493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34</a:t>
            </a:fld>
            <a:endParaRPr kumimoji="1" lang="ja-JP" altLang="en-US"/>
          </a:p>
        </p:txBody>
      </p:sp>
    </p:spTree>
    <p:extLst>
      <p:ext uri="{BB962C8B-B14F-4D97-AF65-F5344CB8AC3E}">
        <p14:creationId xmlns:p14="http://schemas.microsoft.com/office/powerpoint/2010/main" val="255261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4</a:t>
            </a:fld>
            <a:endParaRPr kumimoji="1" lang="ja-JP" altLang="en-US"/>
          </a:p>
        </p:txBody>
      </p:sp>
    </p:spTree>
    <p:extLst>
      <p:ext uri="{BB962C8B-B14F-4D97-AF65-F5344CB8AC3E}">
        <p14:creationId xmlns:p14="http://schemas.microsoft.com/office/powerpoint/2010/main" val="3948186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8ACA1-CA9A-C63A-45B4-D98FEAB694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DF0F44-2F06-63ED-DE8E-DFC01A80751A}"/>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9554C9D8-A757-C2EF-B51E-9D1B9CB981B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4B21170-E4B9-01F9-6F64-F0639FF36C63}"/>
              </a:ext>
            </a:extLst>
          </p:cNvPr>
          <p:cNvSpPr>
            <a:spLocks noGrp="1"/>
          </p:cNvSpPr>
          <p:nvPr>
            <p:ph type="sldNum" sz="quarter" idx="5"/>
          </p:nvPr>
        </p:nvSpPr>
        <p:spPr/>
        <p:txBody>
          <a:bodyPr/>
          <a:lstStyle/>
          <a:p>
            <a:fld id="{49223676-C8DC-8845-BD13-584C8DEF07FD}" type="slidenum">
              <a:rPr kumimoji="1" lang="ja-JP" altLang="en-US" smtClean="0"/>
              <a:t>37</a:t>
            </a:fld>
            <a:endParaRPr kumimoji="1" lang="ja-JP" altLang="en-US"/>
          </a:p>
        </p:txBody>
      </p:sp>
    </p:spTree>
    <p:extLst>
      <p:ext uri="{BB962C8B-B14F-4D97-AF65-F5344CB8AC3E}">
        <p14:creationId xmlns:p14="http://schemas.microsoft.com/office/powerpoint/2010/main" val="1019030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1D7B4-20F9-5A41-AAD4-CEFFC861B7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B0EEE9-24B7-4ABA-F0A3-81FE42963382}"/>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D7F1F98D-E855-9AA8-DEBE-DB674118225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B2F3D55-44ED-5E05-1CEA-891E10B9FD39}"/>
              </a:ext>
            </a:extLst>
          </p:cNvPr>
          <p:cNvSpPr>
            <a:spLocks noGrp="1"/>
          </p:cNvSpPr>
          <p:nvPr>
            <p:ph type="sldNum" sz="quarter" idx="5"/>
          </p:nvPr>
        </p:nvSpPr>
        <p:spPr/>
        <p:txBody>
          <a:bodyPr/>
          <a:lstStyle/>
          <a:p>
            <a:fld id="{49223676-C8DC-8845-BD13-584C8DEF07FD}" type="slidenum">
              <a:rPr kumimoji="1" lang="ja-JP" altLang="en-US" smtClean="0"/>
              <a:t>39</a:t>
            </a:fld>
            <a:endParaRPr kumimoji="1" lang="ja-JP" altLang="en-US"/>
          </a:p>
        </p:txBody>
      </p:sp>
    </p:spTree>
    <p:extLst>
      <p:ext uri="{BB962C8B-B14F-4D97-AF65-F5344CB8AC3E}">
        <p14:creationId xmlns:p14="http://schemas.microsoft.com/office/powerpoint/2010/main" val="3378436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41</a:t>
            </a:fld>
            <a:endParaRPr kumimoji="1" lang="ja-JP" altLang="en-US"/>
          </a:p>
        </p:txBody>
      </p:sp>
    </p:spTree>
    <p:extLst>
      <p:ext uri="{BB962C8B-B14F-4D97-AF65-F5344CB8AC3E}">
        <p14:creationId xmlns:p14="http://schemas.microsoft.com/office/powerpoint/2010/main" val="730521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A7261-4513-190B-3967-8A04C895DE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314A8C-D4E9-5D95-8CC0-3CB03F3C62F9}"/>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D521A0A8-4E9B-5726-2C22-203073A2BD7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46DE8A-9F24-6CD4-8D6D-72A3B21C9629}"/>
              </a:ext>
            </a:extLst>
          </p:cNvPr>
          <p:cNvSpPr>
            <a:spLocks noGrp="1"/>
          </p:cNvSpPr>
          <p:nvPr>
            <p:ph type="sldNum" sz="quarter" idx="5"/>
          </p:nvPr>
        </p:nvSpPr>
        <p:spPr/>
        <p:txBody>
          <a:bodyPr/>
          <a:lstStyle/>
          <a:p>
            <a:fld id="{49223676-C8DC-8845-BD13-584C8DEF07FD}" type="slidenum">
              <a:rPr kumimoji="1" lang="ja-JP" altLang="en-US" smtClean="0"/>
              <a:t>43</a:t>
            </a:fld>
            <a:endParaRPr kumimoji="1" lang="ja-JP" altLang="en-US"/>
          </a:p>
        </p:txBody>
      </p:sp>
    </p:spTree>
    <p:extLst>
      <p:ext uri="{BB962C8B-B14F-4D97-AF65-F5344CB8AC3E}">
        <p14:creationId xmlns:p14="http://schemas.microsoft.com/office/powerpoint/2010/main" val="918297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96A4D-7EA4-F562-EFEB-D1ABA05880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599F6D-0669-4F75-B359-8962B36FF531}"/>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61E18289-FA01-1154-B9B0-CD2DBC82685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F91549-ED32-AA72-7BF7-6F9A46F19B23}"/>
              </a:ext>
            </a:extLst>
          </p:cNvPr>
          <p:cNvSpPr>
            <a:spLocks noGrp="1"/>
          </p:cNvSpPr>
          <p:nvPr>
            <p:ph type="sldNum" sz="quarter" idx="5"/>
          </p:nvPr>
        </p:nvSpPr>
        <p:spPr/>
        <p:txBody>
          <a:bodyPr/>
          <a:lstStyle/>
          <a:p>
            <a:fld id="{49223676-C8DC-8845-BD13-584C8DEF07FD}" type="slidenum">
              <a:rPr kumimoji="1" lang="ja-JP" altLang="en-US" smtClean="0"/>
              <a:t>44</a:t>
            </a:fld>
            <a:endParaRPr kumimoji="1" lang="ja-JP" altLang="en-US"/>
          </a:p>
        </p:txBody>
      </p:sp>
    </p:spTree>
    <p:extLst>
      <p:ext uri="{BB962C8B-B14F-4D97-AF65-F5344CB8AC3E}">
        <p14:creationId xmlns:p14="http://schemas.microsoft.com/office/powerpoint/2010/main" val="684522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D6D0-10B6-523F-CF31-85753371FC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057C31-5158-87E3-6367-01E26E3ECBC7}"/>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151DAEB5-72D2-3652-2A10-2ADE261F0E9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1742D64-D152-D1BB-6A3B-F7D44CDE2145}"/>
              </a:ext>
            </a:extLst>
          </p:cNvPr>
          <p:cNvSpPr>
            <a:spLocks noGrp="1"/>
          </p:cNvSpPr>
          <p:nvPr>
            <p:ph type="sldNum" sz="quarter" idx="5"/>
          </p:nvPr>
        </p:nvSpPr>
        <p:spPr/>
        <p:txBody>
          <a:bodyPr/>
          <a:lstStyle/>
          <a:p>
            <a:fld id="{49223676-C8DC-8845-BD13-584C8DEF07FD}" type="slidenum">
              <a:rPr kumimoji="1" lang="ja-JP" altLang="en-US" smtClean="0"/>
              <a:t>46</a:t>
            </a:fld>
            <a:endParaRPr kumimoji="1" lang="ja-JP" altLang="en-US"/>
          </a:p>
        </p:txBody>
      </p:sp>
    </p:spTree>
    <p:extLst>
      <p:ext uri="{BB962C8B-B14F-4D97-AF65-F5344CB8AC3E}">
        <p14:creationId xmlns:p14="http://schemas.microsoft.com/office/powerpoint/2010/main" val="2721230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AA835-DB96-0D92-BF84-5BD38AC3A16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49D06D-A750-8D06-1FD1-2B1DCB939D44}"/>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07F62D76-6D48-9A3F-20EF-A2636275E73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1412DB0-4CF0-9819-7854-C0701D764FC4}"/>
              </a:ext>
            </a:extLst>
          </p:cNvPr>
          <p:cNvSpPr>
            <a:spLocks noGrp="1"/>
          </p:cNvSpPr>
          <p:nvPr>
            <p:ph type="sldNum" sz="quarter" idx="5"/>
          </p:nvPr>
        </p:nvSpPr>
        <p:spPr/>
        <p:txBody>
          <a:bodyPr/>
          <a:lstStyle/>
          <a:p>
            <a:fld id="{49223676-C8DC-8845-BD13-584C8DEF07FD}" type="slidenum">
              <a:rPr kumimoji="1" lang="ja-JP" altLang="en-US" smtClean="0"/>
              <a:t>47</a:t>
            </a:fld>
            <a:endParaRPr kumimoji="1" lang="ja-JP" altLang="en-US"/>
          </a:p>
        </p:txBody>
      </p:sp>
    </p:spTree>
    <p:extLst>
      <p:ext uri="{BB962C8B-B14F-4D97-AF65-F5344CB8AC3E}">
        <p14:creationId xmlns:p14="http://schemas.microsoft.com/office/powerpoint/2010/main" val="806135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4D3D-9163-CE70-2EA1-DB0299C0D7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06D819-0C5D-C1BC-2FC3-B4045A9B3719}"/>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D2EEE2AB-D0CC-8157-8745-AC1BDC0E82D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8D8C2A-F28F-967B-4F12-C57694D2FF04}"/>
              </a:ext>
            </a:extLst>
          </p:cNvPr>
          <p:cNvSpPr>
            <a:spLocks noGrp="1"/>
          </p:cNvSpPr>
          <p:nvPr>
            <p:ph type="sldNum" sz="quarter" idx="5"/>
          </p:nvPr>
        </p:nvSpPr>
        <p:spPr/>
        <p:txBody>
          <a:bodyPr/>
          <a:lstStyle/>
          <a:p>
            <a:fld id="{49223676-C8DC-8845-BD13-584C8DEF07FD}" type="slidenum">
              <a:rPr kumimoji="1" lang="ja-JP" altLang="en-US" smtClean="0"/>
              <a:t>48</a:t>
            </a:fld>
            <a:endParaRPr kumimoji="1" lang="ja-JP" altLang="en-US"/>
          </a:p>
        </p:txBody>
      </p:sp>
    </p:spTree>
    <p:extLst>
      <p:ext uri="{BB962C8B-B14F-4D97-AF65-F5344CB8AC3E}">
        <p14:creationId xmlns:p14="http://schemas.microsoft.com/office/powerpoint/2010/main" val="2542437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FAF5E-9152-C3BB-E641-AE61BE308FD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57C445-973A-81DB-E854-1B6694B6700D}"/>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D4A69826-6021-85F6-20E3-1CDFF4A4AD8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D6CE9B7-20C4-5084-B728-8E4B18DB46C1}"/>
              </a:ext>
            </a:extLst>
          </p:cNvPr>
          <p:cNvSpPr>
            <a:spLocks noGrp="1"/>
          </p:cNvSpPr>
          <p:nvPr>
            <p:ph type="sldNum" sz="quarter" idx="5"/>
          </p:nvPr>
        </p:nvSpPr>
        <p:spPr/>
        <p:txBody>
          <a:bodyPr/>
          <a:lstStyle/>
          <a:p>
            <a:fld id="{49223676-C8DC-8845-BD13-584C8DEF07FD}" type="slidenum">
              <a:rPr kumimoji="1" lang="ja-JP" altLang="en-US" smtClean="0"/>
              <a:t>50</a:t>
            </a:fld>
            <a:endParaRPr kumimoji="1" lang="ja-JP" altLang="en-US"/>
          </a:p>
        </p:txBody>
      </p:sp>
    </p:spTree>
    <p:extLst>
      <p:ext uri="{BB962C8B-B14F-4D97-AF65-F5344CB8AC3E}">
        <p14:creationId xmlns:p14="http://schemas.microsoft.com/office/powerpoint/2010/main" val="777199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54</a:t>
            </a:fld>
            <a:endParaRPr kumimoji="1" lang="ja-JP" altLang="en-US"/>
          </a:p>
        </p:txBody>
      </p:sp>
    </p:spTree>
    <p:extLst>
      <p:ext uri="{BB962C8B-B14F-4D97-AF65-F5344CB8AC3E}">
        <p14:creationId xmlns:p14="http://schemas.microsoft.com/office/powerpoint/2010/main" val="378416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5</a:t>
            </a:fld>
            <a:endParaRPr kumimoji="1" lang="ja-JP" altLang="en-US"/>
          </a:p>
        </p:txBody>
      </p:sp>
    </p:spTree>
    <p:extLst>
      <p:ext uri="{BB962C8B-B14F-4D97-AF65-F5344CB8AC3E}">
        <p14:creationId xmlns:p14="http://schemas.microsoft.com/office/powerpoint/2010/main" val="3051378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9F232-EB5E-4550-FE2E-0ACB8B76C3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5D5A247-B1A6-FA44-7257-84ED98C43E26}"/>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C812815D-55B3-053A-1E54-1D8571B1EBF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E9D269-886B-70C8-C226-1E7628D2644C}"/>
              </a:ext>
            </a:extLst>
          </p:cNvPr>
          <p:cNvSpPr>
            <a:spLocks noGrp="1"/>
          </p:cNvSpPr>
          <p:nvPr>
            <p:ph type="sldNum" sz="quarter" idx="5"/>
          </p:nvPr>
        </p:nvSpPr>
        <p:spPr/>
        <p:txBody>
          <a:bodyPr/>
          <a:lstStyle/>
          <a:p>
            <a:fld id="{49223676-C8DC-8845-BD13-584C8DEF07FD}" type="slidenum">
              <a:rPr kumimoji="1" lang="ja-JP" altLang="en-US" smtClean="0"/>
              <a:t>55</a:t>
            </a:fld>
            <a:endParaRPr kumimoji="1" lang="ja-JP" altLang="en-US"/>
          </a:p>
        </p:txBody>
      </p:sp>
    </p:spTree>
    <p:extLst>
      <p:ext uri="{BB962C8B-B14F-4D97-AF65-F5344CB8AC3E}">
        <p14:creationId xmlns:p14="http://schemas.microsoft.com/office/powerpoint/2010/main" val="3528206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56</a:t>
            </a:fld>
            <a:endParaRPr kumimoji="1" lang="ja-JP" altLang="en-US"/>
          </a:p>
        </p:txBody>
      </p:sp>
    </p:spTree>
    <p:extLst>
      <p:ext uri="{BB962C8B-B14F-4D97-AF65-F5344CB8AC3E}">
        <p14:creationId xmlns:p14="http://schemas.microsoft.com/office/powerpoint/2010/main" val="3007140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83BB4-D788-583D-A623-6B3963FC6F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FA0EB3-1E58-4B09-9197-354DD0C2E8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DA7FAE-6FBA-FD85-824C-5E95A41F674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5D14A8-F59E-94AA-39F7-95EF4942736F}"/>
              </a:ext>
            </a:extLst>
          </p:cNvPr>
          <p:cNvSpPr>
            <a:spLocks noGrp="1"/>
          </p:cNvSpPr>
          <p:nvPr>
            <p:ph type="sldNum" sz="quarter" idx="5"/>
          </p:nvPr>
        </p:nvSpPr>
        <p:spPr/>
        <p:txBody>
          <a:bodyPr/>
          <a:lstStyle/>
          <a:p>
            <a:fld id="{49223676-C8DC-8845-BD13-584C8DEF07FD}" type="slidenum">
              <a:rPr kumimoji="1" lang="ja-JP" altLang="en-US" smtClean="0"/>
              <a:t>57</a:t>
            </a:fld>
            <a:endParaRPr kumimoji="1" lang="ja-JP" altLang="en-US"/>
          </a:p>
        </p:txBody>
      </p:sp>
    </p:spTree>
    <p:extLst>
      <p:ext uri="{BB962C8B-B14F-4D97-AF65-F5344CB8AC3E}">
        <p14:creationId xmlns:p14="http://schemas.microsoft.com/office/powerpoint/2010/main" val="2657206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CC5D5-BA65-B9EC-BC67-3FE8BE8912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9DB838-6775-1C1A-0444-821E1C65560C}"/>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EF387647-E666-F6E0-A106-89DBB42AC79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C66DBE9-24D7-2B64-4BE5-9D56465B22CF}"/>
              </a:ext>
            </a:extLst>
          </p:cNvPr>
          <p:cNvSpPr>
            <a:spLocks noGrp="1"/>
          </p:cNvSpPr>
          <p:nvPr>
            <p:ph type="sldNum" sz="quarter" idx="5"/>
          </p:nvPr>
        </p:nvSpPr>
        <p:spPr/>
        <p:txBody>
          <a:bodyPr/>
          <a:lstStyle/>
          <a:p>
            <a:fld id="{49223676-C8DC-8845-BD13-584C8DEF07FD}" type="slidenum">
              <a:rPr kumimoji="1" lang="ja-JP" altLang="en-US" smtClean="0"/>
              <a:t>59</a:t>
            </a:fld>
            <a:endParaRPr kumimoji="1" lang="ja-JP" altLang="en-US"/>
          </a:p>
        </p:txBody>
      </p:sp>
    </p:spTree>
    <p:extLst>
      <p:ext uri="{BB962C8B-B14F-4D97-AF65-F5344CB8AC3E}">
        <p14:creationId xmlns:p14="http://schemas.microsoft.com/office/powerpoint/2010/main" val="1614435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F34E4-A69C-7A0E-740C-F07AB84D33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8A4EC9-119E-D181-6B98-CCADC1ABB783}"/>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A64C8EB7-1476-1E8D-042B-D4D1078B0DB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170C301-50F8-C5B3-08F6-B055B05BF3FB}"/>
              </a:ext>
            </a:extLst>
          </p:cNvPr>
          <p:cNvSpPr>
            <a:spLocks noGrp="1"/>
          </p:cNvSpPr>
          <p:nvPr>
            <p:ph type="sldNum" sz="quarter" idx="5"/>
          </p:nvPr>
        </p:nvSpPr>
        <p:spPr/>
        <p:txBody>
          <a:bodyPr/>
          <a:lstStyle/>
          <a:p>
            <a:fld id="{49223676-C8DC-8845-BD13-584C8DEF07FD}" type="slidenum">
              <a:rPr kumimoji="1" lang="ja-JP" altLang="en-US" smtClean="0"/>
              <a:t>60</a:t>
            </a:fld>
            <a:endParaRPr kumimoji="1" lang="ja-JP" altLang="en-US"/>
          </a:p>
        </p:txBody>
      </p:sp>
    </p:spTree>
    <p:extLst>
      <p:ext uri="{BB962C8B-B14F-4D97-AF65-F5344CB8AC3E}">
        <p14:creationId xmlns:p14="http://schemas.microsoft.com/office/powerpoint/2010/main" val="2820242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5C82B-A0D7-81BF-E6F1-7E63AF4121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009A15-F70D-AB80-B4C8-7A5198E82583}"/>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674C834-F13B-666D-4F0B-E10C339F00D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C45E695-3B5E-04B0-C20F-AE8546325F4B}"/>
              </a:ext>
            </a:extLst>
          </p:cNvPr>
          <p:cNvSpPr>
            <a:spLocks noGrp="1"/>
          </p:cNvSpPr>
          <p:nvPr>
            <p:ph type="sldNum" sz="quarter" idx="5"/>
          </p:nvPr>
        </p:nvSpPr>
        <p:spPr/>
        <p:txBody>
          <a:bodyPr/>
          <a:lstStyle/>
          <a:p>
            <a:fld id="{49223676-C8DC-8845-BD13-584C8DEF07FD}" type="slidenum">
              <a:rPr kumimoji="1" lang="ja-JP" altLang="en-US" smtClean="0"/>
              <a:t>61</a:t>
            </a:fld>
            <a:endParaRPr kumimoji="1" lang="ja-JP" altLang="en-US"/>
          </a:p>
        </p:txBody>
      </p:sp>
    </p:spTree>
    <p:extLst>
      <p:ext uri="{BB962C8B-B14F-4D97-AF65-F5344CB8AC3E}">
        <p14:creationId xmlns:p14="http://schemas.microsoft.com/office/powerpoint/2010/main" val="267026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1DBE3-16D1-F35E-6502-9FF1A0ACF8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CE1587-E965-AAB4-0E49-E492B171505A}"/>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D457C6F4-F810-DD73-E293-7B00C2163F7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213ED48-25A9-C256-0EDD-2B6E49B1A32F}"/>
              </a:ext>
            </a:extLst>
          </p:cNvPr>
          <p:cNvSpPr>
            <a:spLocks noGrp="1"/>
          </p:cNvSpPr>
          <p:nvPr>
            <p:ph type="sldNum" sz="quarter" idx="5"/>
          </p:nvPr>
        </p:nvSpPr>
        <p:spPr/>
        <p:txBody>
          <a:bodyPr/>
          <a:lstStyle/>
          <a:p>
            <a:fld id="{49223676-C8DC-8845-BD13-584C8DEF07FD}" type="slidenum">
              <a:rPr kumimoji="1" lang="ja-JP" altLang="en-US" smtClean="0"/>
              <a:t>62</a:t>
            </a:fld>
            <a:endParaRPr kumimoji="1" lang="ja-JP" altLang="en-US"/>
          </a:p>
        </p:txBody>
      </p:sp>
    </p:spTree>
    <p:extLst>
      <p:ext uri="{BB962C8B-B14F-4D97-AF65-F5344CB8AC3E}">
        <p14:creationId xmlns:p14="http://schemas.microsoft.com/office/powerpoint/2010/main" val="639862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ED225-1A0A-2BCC-A692-FE55FA8217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B84C91-AC96-38D5-7FFE-4ED7AED04FBE}"/>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62482B12-8FCD-FA77-9455-D5E59FE2FFC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DBF24AA-2E04-2CDB-07CD-8AA6274DDA4A}"/>
              </a:ext>
            </a:extLst>
          </p:cNvPr>
          <p:cNvSpPr>
            <a:spLocks noGrp="1"/>
          </p:cNvSpPr>
          <p:nvPr>
            <p:ph type="sldNum" sz="quarter" idx="5"/>
          </p:nvPr>
        </p:nvSpPr>
        <p:spPr/>
        <p:txBody>
          <a:bodyPr/>
          <a:lstStyle/>
          <a:p>
            <a:fld id="{49223676-C8DC-8845-BD13-584C8DEF07FD}" type="slidenum">
              <a:rPr kumimoji="1" lang="ja-JP" altLang="en-US" smtClean="0"/>
              <a:t>63</a:t>
            </a:fld>
            <a:endParaRPr kumimoji="1" lang="ja-JP" altLang="en-US"/>
          </a:p>
        </p:txBody>
      </p:sp>
    </p:spTree>
    <p:extLst>
      <p:ext uri="{BB962C8B-B14F-4D97-AF65-F5344CB8AC3E}">
        <p14:creationId xmlns:p14="http://schemas.microsoft.com/office/powerpoint/2010/main" val="3435819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0E501-BCC5-2AEC-FE45-22D1F8AA08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45484E-D21D-9950-E8DC-58EB04A05AFF}"/>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7336C8EC-8D32-9CDB-7711-6DE148718C1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1CA0A2-D5FE-4129-389D-C0242494C22D}"/>
              </a:ext>
            </a:extLst>
          </p:cNvPr>
          <p:cNvSpPr>
            <a:spLocks noGrp="1"/>
          </p:cNvSpPr>
          <p:nvPr>
            <p:ph type="sldNum" sz="quarter" idx="5"/>
          </p:nvPr>
        </p:nvSpPr>
        <p:spPr/>
        <p:txBody>
          <a:bodyPr/>
          <a:lstStyle/>
          <a:p>
            <a:fld id="{49223676-C8DC-8845-BD13-584C8DEF07FD}" type="slidenum">
              <a:rPr kumimoji="1" lang="ja-JP" altLang="en-US" smtClean="0"/>
              <a:t>64</a:t>
            </a:fld>
            <a:endParaRPr kumimoji="1" lang="ja-JP" altLang="en-US"/>
          </a:p>
        </p:txBody>
      </p:sp>
    </p:spTree>
    <p:extLst>
      <p:ext uri="{BB962C8B-B14F-4D97-AF65-F5344CB8AC3E}">
        <p14:creationId xmlns:p14="http://schemas.microsoft.com/office/powerpoint/2010/main" val="593945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E2E0A-6819-C81A-00A4-3540AFCC4B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A782EB-06CF-1022-2733-3B1A17E8954A}"/>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95701D61-53DD-D92B-877F-D3CC2B04DC5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883065E-4C3D-C665-D4B0-55D22C530626}"/>
              </a:ext>
            </a:extLst>
          </p:cNvPr>
          <p:cNvSpPr>
            <a:spLocks noGrp="1"/>
          </p:cNvSpPr>
          <p:nvPr>
            <p:ph type="sldNum" sz="quarter" idx="5"/>
          </p:nvPr>
        </p:nvSpPr>
        <p:spPr/>
        <p:txBody>
          <a:bodyPr/>
          <a:lstStyle/>
          <a:p>
            <a:fld id="{49223676-C8DC-8845-BD13-584C8DEF07FD}" type="slidenum">
              <a:rPr kumimoji="1" lang="ja-JP" altLang="en-US" smtClean="0"/>
              <a:t>65</a:t>
            </a:fld>
            <a:endParaRPr kumimoji="1" lang="ja-JP" altLang="en-US"/>
          </a:p>
        </p:txBody>
      </p:sp>
    </p:spTree>
    <p:extLst>
      <p:ext uri="{BB962C8B-B14F-4D97-AF65-F5344CB8AC3E}">
        <p14:creationId xmlns:p14="http://schemas.microsoft.com/office/powerpoint/2010/main" val="3726075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26DD8C2-434B-4CEC-0DE6-D7F2FF75AE95}"/>
              </a:ext>
            </a:extLst>
          </p:cNvPr>
          <p:cNvSpPr>
            <a:spLocks noGrp="1"/>
          </p:cNvSpPr>
          <p:nvPr>
            <p:ph type="sldNum" sz="quarter" idx="5"/>
          </p:nvPr>
        </p:nvSpPr>
        <p:spPr/>
        <p:txBody>
          <a:bodyPr/>
          <a:lstStyle/>
          <a:p>
            <a:fld id="{49223676-C8DC-8845-BD13-584C8DEF07FD}" type="slidenum">
              <a:rPr kumimoji="1" lang="ja-JP" altLang="en-US" smtClean="0"/>
              <a:t>7</a:t>
            </a:fld>
            <a:endParaRPr kumimoji="1" lang="ja-JP" altLang="en-US"/>
          </a:p>
        </p:txBody>
      </p:sp>
    </p:spTree>
    <p:extLst>
      <p:ext uri="{BB962C8B-B14F-4D97-AF65-F5344CB8AC3E}">
        <p14:creationId xmlns:p14="http://schemas.microsoft.com/office/powerpoint/2010/main" val="3801034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34D42-9786-245E-3496-C047B53FDD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06AED5-1B8D-4819-75FB-089120C37135}"/>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4375A1C2-EEF7-79F1-A8CE-EC973C7257B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E26E6FE-A15A-989F-D09E-9FE7EF5A5A46}"/>
              </a:ext>
            </a:extLst>
          </p:cNvPr>
          <p:cNvSpPr>
            <a:spLocks noGrp="1"/>
          </p:cNvSpPr>
          <p:nvPr>
            <p:ph type="sldNum" sz="quarter" idx="5"/>
          </p:nvPr>
        </p:nvSpPr>
        <p:spPr/>
        <p:txBody>
          <a:bodyPr/>
          <a:lstStyle/>
          <a:p>
            <a:fld id="{49223676-C8DC-8845-BD13-584C8DEF07FD}" type="slidenum">
              <a:rPr kumimoji="1" lang="ja-JP" altLang="en-US" smtClean="0"/>
              <a:t>66</a:t>
            </a:fld>
            <a:endParaRPr kumimoji="1" lang="ja-JP" altLang="en-US"/>
          </a:p>
        </p:txBody>
      </p:sp>
    </p:spTree>
    <p:extLst>
      <p:ext uri="{BB962C8B-B14F-4D97-AF65-F5344CB8AC3E}">
        <p14:creationId xmlns:p14="http://schemas.microsoft.com/office/powerpoint/2010/main" val="2101093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6467A-E87E-A818-8E7F-0E84A96184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5B542F-F21A-D17A-BF85-6AB84249A0A8}"/>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A48B3AF2-0081-3815-9781-BCAB2A3473B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EEFAF25-2A9D-FD85-35D7-3227D21230B2}"/>
              </a:ext>
            </a:extLst>
          </p:cNvPr>
          <p:cNvSpPr>
            <a:spLocks noGrp="1"/>
          </p:cNvSpPr>
          <p:nvPr>
            <p:ph type="sldNum" sz="quarter" idx="5"/>
          </p:nvPr>
        </p:nvSpPr>
        <p:spPr/>
        <p:txBody>
          <a:bodyPr/>
          <a:lstStyle/>
          <a:p>
            <a:fld id="{49223676-C8DC-8845-BD13-584C8DEF07FD}" type="slidenum">
              <a:rPr kumimoji="1" lang="ja-JP" altLang="en-US" smtClean="0"/>
              <a:t>67</a:t>
            </a:fld>
            <a:endParaRPr kumimoji="1" lang="ja-JP" altLang="en-US"/>
          </a:p>
        </p:txBody>
      </p:sp>
    </p:spTree>
    <p:extLst>
      <p:ext uri="{BB962C8B-B14F-4D97-AF65-F5344CB8AC3E}">
        <p14:creationId xmlns:p14="http://schemas.microsoft.com/office/powerpoint/2010/main" val="3675651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F3897-4EA5-FA02-EAF3-40A07AF0F5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1D5DDE-E221-3F46-2CA8-5E4CC5615A5C}"/>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4FD4BFF2-065E-4914-3852-26D94C52F3A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D5DC202-5FE7-FD6A-62D7-39E5BE29BE2E}"/>
              </a:ext>
            </a:extLst>
          </p:cNvPr>
          <p:cNvSpPr>
            <a:spLocks noGrp="1"/>
          </p:cNvSpPr>
          <p:nvPr>
            <p:ph type="sldNum" sz="quarter" idx="5"/>
          </p:nvPr>
        </p:nvSpPr>
        <p:spPr/>
        <p:txBody>
          <a:bodyPr/>
          <a:lstStyle/>
          <a:p>
            <a:fld id="{49223676-C8DC-8845-BD13-584C8DEF07FD}" type="slidenum">
              <a:rPr kumimoji="1" lang="ja-JP" altLang="en-US" smtClean="0"/>
              <a:t>69</a:t>
            </a:fld>
            <a:endParaRPr kumimoji="1" lang="ja-JP" altLang="en-US"/>
          </a:p>
        </p:txBody>
      </p:sp>
    </p:spTree>
    <p:extLst>
      <p:ext uri="{BB962C8B-B14F-4D97-AF65-F5344CB8AC3E}">
        <p14:creationId xmlns:p14="http://schemas.microsoft.com/office/powerpoint/2010/main" val="3754113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9C87-CA3E-5C1A-F2D3-471743006B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2726C0-1BD2-2EF9-F597-718C546CA531}"/>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6A56BF0-BFA4-D6B1-C377-CD2238B9A45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5D00E1A-DA0D-AB11-AEE5-5926CF2D9F0E}"/>
              </a:ext>
            </a:extLst>
          </p:cNvPr>
          <p:cNvSpPr>
            <a:spLocks noGrp="1"/>
          </p:cNvSpPr>
          <p:nvPr>
            <p:ph type="sldNum" sz="quarter" idx="5"/>
          </p:nvPr>
        </p:nvSpPr>
        <p:spPr/>
        <p:txBody>
          <a:bodyPr/>
          <a:lstStyle/>
          <a:p>
            <a:fld id="{49223676-C8DC-8845-BD13-584C8DEF07FD}" type="slidenum">
              <a:rPr kumimoji="1" lang="ja-JP" altLang="en-US" smtClean="0"/>
              <a:t>70</a:t>
            </a:fld>
            <a:endParaRPr kumimoji="1" lang="ja-JP" altLang="en-US"/>
          </a:p>
        </p:txBody>
      </p:sp>
    </p:spTree>
    <p:extLst>
      <p:ext uri="{BB962C8B-B14F-4D97-AF65-F5344CB8AC3E}">
        <p14:creationId xmlns:p14="http://schemas.microsoft.com/office/powerpoint/2010/main" val="204765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F6A74-98C2-2CCE-BB92-749E5A7EEE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9E4669-273C-7A2F-0463-CE89892208CD}"/>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47A30E7F-1927-D9C1-CF53-1E0A48ACC03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5BD0E26-2DBC-1372-4494-B80788C05939}"/>
              </a:ext>
            </a:extLst>
          </p:cNvPr>
          <p:cNvSpPr>
            <a:spLocks noGrp="1"/>
          </p:cNvSpPr>
          <p:nvPr>
            <p:ph type="sldNum" sz="quarter" idx="5"/>
          </p:nvPr>
        </p:nvSpPr>
        <p:spPr/>
        <p:txBody>
          <a:bodyPr/>
          <a:lstStyle/>
          <a:p>
            <a:fld id="{49223676-C8DC-8845-BD13-584C8DEF07FD}" type="slidenum">
              <a:rPr kumimoji="1" lang="ja-JP" altLang="en-US" smtClean="0"/>
              <a:t>71</a:t>
            </a:fld>
            <a:endParaRPr kumimoji="1" lang="ja-JP" altLang="en-US"/>
          </a:p>
        </p:txBody>
      </p:sp>
    </p:spTree>
    <p:extLst>
      <p:ext uri="{BB962C8B-B14F-4D97-AF65-F5344CB8AC3E}">
        <p14:creationId xmlns:p14="http://schemas.microsoft.com/office/powerpoint/2010/main" val="2370128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8596A-3087-0C63-9961-099BFC78AE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527BD3-DC15-A90C-CCB7-8D25A7C00C81}"/>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FEB321A6-B382-CD15-F2D4-A3239486D6F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BF58233-729D-827D-DFBD-095C2AA4B3D5}"/>
              </a:ext>
            </a:extLst>
          </p:cNvPr>
          <p:cNvSpPr>
            <a:spLocks noGrp="1"/>
          </p:cNvSpPr>
          <p:nvPr>
            <p:ph type="sldNum" sz="quarter" idx="5"/>
          </p:nvPr>
        </p:nvSpPr>
        <p:spPr/>
        <p:txBody>
          <a:bodyPr/>
          <a:lstStyle/>
          <a:p>
            <a:fld id="{49223676-C8DC-8845-BD13-584C8DEF07FD}" type="slidenum">
              <a:rPr kumimoji="1" lang="ja-JP" altLang="en-US" smtClean="0"/>
              <a:t>72</a:t>
            </a:fld>
            <a:endParaRPr kumimoji="1" lang="ja-JP" altLang="en-US"/>
          </a:p>
        </p:txBody>
      </p:sp>
    </p:spTree>
    <p:extLst>
      <p:ext uri="{BB962C8B-B14F-4D97-AF65-F5344CB8AC3E}">
        <p14:creationId xmlns:p14="http://schemas.microsoft.com/office/powerpoint/2010/main" val="1785447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8596A-3087-0C63-9961-099BFC78AE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527BD3-DC15-A90C-CCB7-8D25A7C00C81}"/>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FEB321A6-B382-CD15-F2D4-A3239486D6F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BF58233-729D-827D-DFBD-095C2AA4B3D5}"/>
              </a:ext>
            </a:extLst>
          </p:cNvPr>
          <p:cNvSpPr>
            <a:spLocks noGrp="1"/>
          </p:cNvSpPr>
          <p:nvPr>
            <p:ph type="sldNum" sz="quarter" idx="5"/>
          </p:nvPr>
        </p:nvSpPr>
        <p:spPr/>
        <p:txBody>
          <a:bodyPr/>
          <a:lstStyle/>
          <a:p>
            <a:fld id="{49223676-C8DC-8845-BD13-584C8DEF07FD}" type="slidenum">
              <a:rPr kumimoji="1" lang="ja-JP" altLang="en-US" smtClean="0"/>
              <a:t>73</a:t>
            </a:fld>
            <a:endParaRPr kumimoji="1" lang="ja-JP" altLang="en-US"/>
          </a:p>
        </p:txBody>
      </p:sp>
    </p:spTree>
    <p:extLst>
      <p:ext uri="{BB962C8B-B14F-4D97-AF65-F5344CB8AC3E}">
        <p14:creationId xmlns:p14="http://schemas.microsoft.com/office/powerpoint/2010/main" val="1703917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C4B3D-AB0E-BA18-CDC1-451BA18951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520A85-C8D9-6931-E70F-34525F17B012}"/>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C18CE94E-A96C-615D-738C-95D3FA1B0A6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F29FD11-618C-D524-F53F-833A4AE1F620}"/>
              </a:ext>
            </a:extLst>
          </p:cNvPr>
          <p:cNvSpPr>
            <a:spLocks noGrp="1"/>
          </p:cNvSpPr>
          <p:nvPr>
            <p:ph type="sldNum" sz="quarter" idx="5"/>
          </p:nvPr>
        </p:nvSpPr>
        <p:spPr/>
        <p:txBody>
          <a:bodyPr/>
          <a:lstStyle/>
          <a:p>
            <a:fld id="{49223676-C8DC-8845-BD13-584C8DEF07FD}" type="slidenum">
              <a:rPr kumimoji="1" lang="ja-JP" altLang="en-US" smtClean="0"/>
              <a:t>74</a:t>
            </a:fld>
            <a:endParaRPr kumimoji="1" lang="ja-JP" altLang="en-US"/>
          </a:p>
        </p:txBody>
      </p:sp>
    </p:spTree>
    <p:extLst>
      <p:ext uri="{BB962C8B-B14F-4D97-AF65-F5344CB8AC3E}">
        <p14:creationId xmlns:p14="http://schemas.microsoft.com/office/powerpoint/2010/main" val="1971768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9521E-5CB9-646F-7A16-B53F60BB68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8295281-D92E-D6C1-5EFF-08C83D22CC9D}"/>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587F0D02-3CF2-8AEC-B45C-23979134FBF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00E4178-97E4-E49D-CAA0-DBE8F18CD0AA}"/>
              </a:ext>
            </a:extLst>
          </p:cNvPr>
          <p:cNvSpPr>
            <a:spLocks noGrp="1"/>
          </p:cNvSpPr>
          <p:nvPr>
            <p:ph type="sldNum" sz="quarter" idx="5"/>
          </p:nvPr>
        </p:nvSpPr>
        <p:spPr/>
        <p:txBody>
          <a:bodyPr/>
          <a:lstStyle/>
          <a:p>
            <a:fld id="{49223676-C8DC-8845-BD13-584C8DEF07FD}" type="slidenum">
              <a:rPr kumimoji="1" lang="ja-JP" altLang="en-US" smtClean="0"/>
              <a:t>75</a:t>
            </a:fld>
            <a:endParaRPr kumimoji="1" lang="ja-JP" altLang="en-US"/>
          </a:p>
        </p:txBody>
      </p:sp>
    </p:spTree>
    <p:extLst>
      <p:ext uri="{BB962C8B-B14F-4D97-AF65-F5344CB8AC3E}">
        <p14:creationId xmlns:p14="http://schemas.microsoft.com/office/powerpoint/2010/main" val="3197664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F46E-9821-C331-041D-6ABFEE0CE3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334F07-8058-F0F4-BFAB-3C7FC6DE075A}"/>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EF7FEAD5-F107-E0ED-46D4-E2489AFB7D7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6733B3D-FE43-918D-ED78-7BA6B1C0381F}"/>
              </a:ext>
            </a:extLst>
          </p:cNvPr>
          <p:cNvSpPr>
            <a:spLocks noGrp="1"/>
          </p:cNvSpPr>
          <p:nvPr>
            <p:ph type="sldNum" sz="quarter" idx="5"/>
          </p:nvPr>
        </p:nvSpPr>
        <p:spPr/>
        <p:txBody>
          <a:bodyPr/>
          <a:lstStyle/>
          <a:p>
            <a:fld id="{49223676-C8DC-8845-BD13-584C8DEF07FD}" type="slidenum">
              <a:rPr kumimoji="1" lang="ja-JP" altLang="en-US" smtClean="0"/>
              <a:t>76</a:t>
            </a:fld>
            <a:endParaRPr kumimoji="1" lang="ja-JP" altLang="en-US"/>
          </a:p>
        </p:txBody>
      </p:sp>
    </p:spTree>
    <p:extLst>
      <p:ext uri="{BB962C8B-B14F-4D97-AF65-F5344CB8AC3E}">
        <p14:creationId xmlns:p14="http://schemas.microsoft.com/office/powerpoint/2010/main" val="2760126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8</a:t>
            </a:fld>
            <a:endParaRPr kumimoji="1" lang="ja-JP" altLang="en-US"/>
          </a:p>
        </p:txBody>
      </p:sp>
    </p:spTree>
    <p:extLst>
      <p:ext uri="{BB962C8B-B14F-4D97-AF65-F5344CB8AC3E}">
        <p14:creationId xmlns:p14="http://schemas.microsoft.com/office/powerpoint/2010/main" val="322566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68B2B-F08B-2257-649F-D444A7D577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7C1AE2-E531-325B-B632-244640FFDCDF}"/>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4CB31E0E-ECC9-0382-EABC-82BBB6AD089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7D1DB81-86B6-7371-3B07-782194408CCA}"/>
              </a:ext>
            </a:extLst>
          </p:cNvPr>
          <p:cNvSpPr>
            <a:spLocks noGrp="1"/>
          </p:cNvSpPr>
          <p:nvPr>
            <p:ph type="sldNum" sz="quarter" idx="5"/>
          </p:nvPr>
        </p:nvSpPr>
        <p:spPr/>
        <p:txBody>
          <a:bodyPr/>
          <a:lstStyle/>
          <a:p>
            <a:fld id="{49223676-C8DC-8845-BD13-584C8DEF07FD}" type="slidenum">
              <a:rPr kumimoji="1" lang="ja-JP" altLang="en-US" smtClean="0"/>
              <a:t>78</a:t>
            </a:fld>
            <a:endParaRPr kumimoji="1" lang="ja-JP" altLang="en-US"/>
          </a:p>
        </p:txBody>
      </p:sp>
    </p:spTree>
    <p:extLst>
      <p:ext uri="{BB962C8B-B14F-4D97-AF65-F5344CB8AC3E}">
        <p14:creationId xmlns:p14="http://schemas.microsoft.com/office/powerpoint/2010/main" val="3376480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550F-DB41-E899-854F-08C4A4E029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DCA0B5-53E0-E87F-34DE-DAA7F2ACD79F}"/>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774B5769-9B50-900D-AB3A-573BA6943DA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8D574F6-CBAC-228F-9D3C-F64A3C806BAA}"/>
              </a:ext>
            </a:extLst>
          </p:cNvPr>
          <p:cNvSpPr>
            <a:spLocks noGrp="1"/>
          </p:cNvSpPr>
          <p:nvPr>
            <p:ph type="sldNum" sz="quarter" idx="5"/>
          </p:nvPr>
        </p:nvSpPr>
        <p:spPr/>
        <p:txBody>
          <a:bodyPr/>
          <a:lstStyle/>
          <a:p>
            <a:fld id="{49223676-C8DC-8845-BD13-584C8DEF07FD}" type="slidenum">
              <a:rPr kumimoji="1" lang="ja-JP" altLang="en-US" smtClean="0"/>
              <a:t>79</a:t>
            </a:fld>
            <a:endParaRPr kumimoji="1" lang="ja-JP" altLang="en-US"/>
          </a:p>
        </p:txBody>
      </p:sp>
    </p:spTree>
    <p:extLst>
      <p:ext uri="{BB962C8B-B14F-4D97-AF65-F5344CB8AC3E}">
        <p14:creationId xmlns:p14="http://schemas.microsoft.com/office/powerpoint/2010/main" val="1351282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80EAC-0998-7D7E-14E1-A901CCAF67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E572DF-9975-AACE-27A1-07DAA9DF46BE}"/>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E041A520-06BA-2C2B-FBFE-D6A943FF47A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C36F945-4A9A-BC43-2C35-39F2C714798B}"/>
              </a:ext>
            </a:extLst>
          </p:cNvPr>
          <p:cNvSpPr>
            <a:spLocks noGrp="1"/>
          </p:cNvSpPr>
          <p:nvPr>
            <p:ph type="sldNum" sz="quarter" idx="5"/>
          </p:nvPr>
        </p:nvSpPr>
        <p:spPr/>
        <p:txBody>
          <a:bodyPr/>
          <a:lstStyle/>
          <a:p>
            <a:fld id="{49223676-C8DC-8845-BD13-584C8DEF07FD}" type="slidenum">
              <a:rPr kumimoji="1" lang="ja-JP" altLang="en-US" smtClean="0"/>
              <a:t>80</a:t>
            </a:fld>
            <a:endParaRPr kumimoji="1" lang="ja-JP" altLang="en-US"/>
          </a:p>
        </p:txBody>
      </p:sp>
    </p:spTree>
    <p:extLst>
      <p:ext uri="{BB962C8B-B14F-4D97-AF65-F5344CB8AC3E}">
        <p14:creationId xmlns:p14="http://schemas.microsoft.com/office/powerpoint/2010/main" val="404406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FEDF8-9C5A-B0A3-647E-C11D110297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523E06-038D-A3B4-622F-1FB17E357611}"/>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0E259512-0106-C8BA-4415-373198D0376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1627C42-AF7F-4E48-3E99-DF408FE707AC}"/>
              </a:ext>
            </a:extLst>
          </p:cNvPr>
          <p:cNvSpPr>
            <a:spLocks noGrp="1"/>
          </p:cNvSpPr>
          <p:nvPr>
            <p:ph type="sldNum" sz="quarter" idx="5"/>
          </p:nvPr>
        </p:nvSpPr>
        <p:spPr/>
        <p:txBody>
          <a:bodyPr/>
          <a:lstStyle/>
          <a:p>
            <a:fld id="{49223676-C8DC-8845-BD13-584C8DEF07FD}" type="slidenum">
              <a:rPr kumimoji="1" lang="ja-JP" altLang="en-US" smtClean="0"/>
              <a:t>81</a:t>
            </a:fld>
            <a:endParaRPr kumimoji="1" lang="ja-JP" altLang="en-US"/>
          </a:p>
        </p:txBody>
      </p:sp>
    </p:spTree>
    <p:extLst>
      <p:ext uri="{BB962C8B-B14F-4D97-AF65-F5344CB8AC3E}">
        <p14:creationId xmlns:p14="http://schemas.microsoft.com/office/powerpoint/2010/main" val="3303330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846A-6A06-FF65-6330-466455E440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1EE821-026C-6ABB-E9F1-4FC1847A788C}"/>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847A9B84-7080-2FDC-983D-468DC193046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FDA65C-23AC-C084-74E6-93A6952F801D}"/>
              </a:ext>
            </a:extLst>
          </p:cNvPr>
          <p:cNvSpPr>
            <a:spLocks noGrp="1"/>
          </p:cNvSpPr>
          <p:nvPr>
            <p:ph type="sldNum" sz="quarter" idx="5"/>
          </p:nvPr>
        </p:nvSpPr>
        <p:spPr/>
        <p:txBody>
          <a:bodyPr/>
          <a:lstStyle/>
          <a:p>
            <a:fld id="{49223676-C8DC-8845-BD13-584C8DEF07FD}" type="slidenum">
              <a:rPr kumimoji="1" lang="ja-JP" altLang="en-US" smtClean="0"/>
              <a:t>83</a:t>
            </a:fld>
            <a:endParaRPr kumimoji="1" lang="ja-JP" altLang="en-US"/>
          </a:p>
        </p:txBody>
      </p:sp>
    </p:spTree>
    <p:extLst>
      <p:ext uri="{BB962C8B-B14F-4D97-AF65-F5344CB8AC3E}">
        <p14:creationId xmlns:p14="http://schemas.microsoft.com/office/powerpoint/2010/main" val="4063849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01B848F-1D88-8DC3-075D-1DD8A8532A4E}"/>
              </a:ext>
            </a:extLst>
          </p:cNvPr>
          <p:cNvSpPr>
            <a:spLocks noGrp="1"/>
          </p:cNvSpPr>
          <p:nvPr>
            <p:ph type="sldNum" sz="quarter" idx="5"/>
          </p:nvPr>
        </p:nvSpPr>
        <p:spPr/>
        <p:txBody>
          <a:bodyPr/>
          <a:lstStyle/>
          <a:p>
            <a:fld id="{49223676-C8DC-8845-BD13-584C8DEF07FD}" type="slidenum">
              <a:rPr kumimoji="1" lang="ja-JP" altLang="en-US" smtClean="0"/>
              <a:t>85</a:t>
            </a:fld>
            <a:endParaRPr kumimoji="1" lang="ja-JP" altLang="en-US"/>
          </a:p>
        </p:txBody>
      </p:sp>
    </p:spTree>
    <p:extLst>
      <p:ext uri="{BB962C8B-B14F-4D97-AF65-F5344CB8AC3E}">
        <p14:creationId xmlns:p14="http://schemas.microsoft.com/office/powerpoint/2010/main" val="3555235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21141-C18E-654E-B9DA-90E032E85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4363F6-AF5F-D468-384D-496E9E7015F6}"/>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0DD6DEF3-D675-103D-CF11-63C13BCB522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237B68F-56AD-337A-F7BB-EC92D650A29B}"/>
              </a:ext>
            </a:extLst>
          </p:cNvPr>
          <p:cNvSpPr>
            <a:spLocks noGrp="1"/>
          </p:cNvSpPr>
          <p:nvPr>
            <p:ph type="sldNum" sz="quarter" idx="5"/>
          </p:nvPr>
        </p:nvSpPr>
        <p:spPr/>
        <p:txBody>
          <a:bodyPr/>
          <a:lstStyle/>
          <a:p>
            <a:fld id="{49223676-C8DC-8845-BD13-584C8DEF07FD}" type="slidenum">
              <a:rPr kumimoji="1" lang="ja-JP" altLang="en-US" smtClean="0"/>
              <a:t>86</a:t>
            </a:fld>
            <a:endParaRPr kumimoji="1" lang="ja-JP" altLang="en-US"/>
          </a:p>
        </p:txBody>
      </p:sp>
    </p:spTree>
    <p:extLst>
      <p:ext uri="{BB962C8B-B14F-4D97-AF65-F5344CB8AC3E}">
        <p14:creationId xmlns:p14="http://schemas.microsoft.com/office/powerpoint/2010/main" val="1477931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9A1A7-57F8-EBE9-846B-3FE10F955B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60A5D5-0E04-60D2-D596-E6CCC780A9A0}"/>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96D87C90-02A4-265D-928F-28438FD06B8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2231602-D249-A67B-AC79-C2EA04B32CD3}"/>
              </a:ext>
            </a:extLst>
          </p:cNvPr>
          <p:cNvSpPr>
            <a:spLocks noGrp="1"/>
          </p:cNvSpPr>
          <p:nvPr>
            <p:ph type="sldNum" sz="quarter" idx="5"/>
          </p:nvPr>
        </p:nvSpPr>
        <p:spPr/>
        <p:txBody>
          <a:bodyPr/>
          <a:lstStyle/>
          <a:p>
            <a:fld id="{49223676-C8DC-8845-BD13-584C8DEF07FD}" type="slidenum">
              <a:rPr kumimoji="1" lang="ja-JP" altLang="en-US" smtClean="0"/>
              <a:t>87</a:t>
            </a:fld>
            <a:endParaRPr kumimoji="1" lang="ja-JP" altLang="en-US"/>
          </a:p>
        </p:txBody>
      </p:sp>
    </p:spTree>
    <p:extLst>
      <p:ext uri="{BB962C8B-B14F-4D97-AF65-F5344CB8AC3E}">
        <p14:creationId xmlns:p14="http://schemas.microsoft.com/office/powerpoint/2010/main" val="3636808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87485-B523-4837-ADB6-3DED59F93B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6883FCC-BA63-F725-D49F-034A775F7A83}"/>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DD1C86EE-7B2A-9219-FCBE-1DC30695B08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516CECC-0DBC-F48E-3C18-4F3396459ADF}"/>
              </a:ext>
            </a:extLst>
          </p:cNvPr>
          <p:cNvSpPr>
            <a:spLocks noGrp="1"/>
          </p:cNvSpPr>
          <p:nvPr>
            <p:ph type="sldNum" sz="quarter" idx="5"/>
          </p:nvPr>
        </p:nvSpPr>
        <p:spPr/>
        <p:txBody>
          <a:bodyPr/>
          <a:lstStyle/>
          <a:p>
            <a:fld id="{49223676-C8DC-8845-BD13-584C8DEF07FD}" type="slidenum">
              <a:rPr kumimoji="1" lang="ja-JP" altLang="en-US" smtClean="0"/>
              <a:t>88</a:t>
            </a:fld>
            <a:endParaRPr kumimoji="1" lang="ja-JP" altLang="en-US"/>
          </a:p>
        </p:txBody>
      </p:sp>
    </p:spTree>
    <p:extLst>
      <p:ext uri="{BB962C8B-B14F-4D97-AF65-F5344CB8AC3E}">
        <p14:creationId xmlns:p14="http://schemas.microsoft.com/office/powerpoint/2010/main" val="657986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A824-C0DA-22B4-4029-E0585FB021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887BA7-E954-C7BC-13FB-31969F8986B1}"/>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54A4F0CB-4A4A-020E-9DC2-F3A1A576AF0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C09E7F-4A45-A5D5-2D8A-14B35CCC5E27}"/>
              </a:ext>
            </a:extLst>
          </p:cNvPr>
          <p:cNvSpPr>
            <a:spLocks noGrp="1"/>
          </p:cNvSpPr>
          <p:nvPr>
            <p:ph type="sldNum" sz="quarter" idx="5"/>
          </p:nvPr>
        </p:nvSpPr>
        <p:spPr/>
        <p:txBody>
          <a:bodyPr/>
          <a:lstStyle/>
          <a:p>
            <a:fld id="{49223676-C8DC-8845-BD13-584C8DEF07FD}" type="slidenum">
              <a:rPr kumimoji="1" lang="ja-JP" altLang="en-US" smtClean="0"/>
              <a:t>89</a:t>
            </a:fld>
            <a:endParaRPr kumimoji="1" lang="ja-JP" altLang="en-US"/>
          </a:p>
        </p:txBody>
      </p:sp>
    </p:spTree>
    <p:extLst>
      <p:ext uri="{BB962C8B-B14F-4D97-AF65-F5344CB8AC3E}">
        <p14:creationId xmlns:p14="http://schemas.microsoft.com/office/powerpoint/2010/main" val="145620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9</a:t>
            </a:fld>
            <a:endParaRPr kumimoji="1" lang="ja-JP" altLang="en-US"/>
          </a:p>
        </p:txBody>
      </p:sp>
    </p:spTree>
    <p:extLst>
      <p:ext uri="{BB962C8B-B14F-4D97-AF65-F5344CB8AC3E}">
        <p14:creationId xmlns:p14="http://schemas.microsoft.com/office/powerpoint/2010/main" val="24289792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932F3-627D-87D0-F72B-7D291F0B3F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795A60-D968-3B8B-6B96-CC8B7480A6A5}"/>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54C46E69-6DAD-0813-1A99-5A79E53556A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4D36690-2B11-5E49-E00E-700546409337}"/>
              </a:ext>
            </a:extLst>
          </p:cNvPr>
          <p:cNvSpPr>
            <a:spLocks noGrp="1"/>
          </p:cNvSpPr>
          <p:nvPr>
            <p:ph type="sldNum" sz="quarter" idx="5"/>
          </p:nvPr>
        </p:nvSpPr>
        <p:spPr/>
        <p:txBody>
          <a:bodyPr/>
          <a:lstStyle/>
          <a:p>
            <a:fld id="{49223676-C8DC-8845-BD13-584C8DEF07FD}" type="slidenum">
              <a:rPr kumimoji="1" lang="ja-JP" altLang="en-US" smtClean="0"/>
              <a:t>90</a:t>
            </a:fld>
            <a:endParaRPr kumimoji="1" lang="ja-JP" altLang="en-US"/>
          </a:p>
        </p:txBody>
      </p:sp>
    </p:spTree>
    <p:extLst>
      <p:ext uri="{BB962C8B-B14F-4D97-AF65-F5344CB8AC3E}">
        <p14:creationId xmlns:p14="http://schemas.microsoft.com/office/powerpoint/2010/main" val="550569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52176-2C0B-AB60-7EE4-70C859B032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675382B-71DD-8ACC-253F-D181AE4ECB19}"/>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FEFAB45C-4F35-7437-4E81-DE67D2CB25A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D92581A-55B2-374D-EE28-29CE5DC2172A}"/>
              </a:ext>
            </a:extLst>
          </p:cNvPr>
          <p:cNvSpPr>
            <a:spLocks noGrp="1"/>
          </p:cNvSpPr>
          <p:nvPr>
            <p:ph type="sldNum" sz="quarter" idx="5"/>
          </p:nvPr>
        </p:nvSpPr>
        <p:spPr/>
        <p:txBody>
          <a:bodyPr/>
          <a:lstStyle/>
          <a:p>
            <a:fld id="{49223676-C8DC-8845-BD13-584C8DEF07FD}" type="slidenum">
              <a:rPr kumimoji="1" lang="ja-JP" altLang="en-US" smtClean="0"/>
              <a:t>91</a:t>
            </a:fld>
            <a:endParaRPr kumimoji="1" lang="ja-JP" altLang="en-US"/>
          </a:p>
        </p:txBody>
      </p:sp>
    </p:spTree>
    <p:extLst>
      <p:ext uri="{BB962C8B-B14F-4D97-AF65-F5344CB8AC3E}">
        <p14:creationId xmlns:p14="http://schemas.microsoft.com/office/powerpoint/2010/main" val="1026087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E4B60-D1C3-E2CF-C56C-77FC6E1F51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0D86174-2A34-1123-1740-BABDE764D543}"/>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B351E557-B6EC-9C87-D37B-22AB7609BE3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B149DBD-1228-4BAD-84E2-517F32997805}"/>
              </a:ext>
            </a:extLst>
          </p:cNvPr>
          <p:cNvSpPr>
            <a:spLocks noGrp="1"/>
          </p:cNvSpPr>
          <p:nvPr>
            <p:ph type="sldNum" sz="quarter" idx="5"/>
          </p:nvPr>
        </p:nvSpPr>
        <p:spPr/>
        <p:txBody>
          <a:bodyPr/>
          <a:lstStyle/>
          <a:p>
            <a:fld id="{49223676-C8DC-8845-BD13-584C8DEF07FD}" type="slidenum">
              <a:rPr kumimoji="1" lang="ja-JP" altLang="en-US" smtClean="0"/>
              <a:t>92</a:t>
            </a:fld>
            <a:endParaRPr kumimoji="1" lang="ja-JP" altLang="en-US"/>
          </a:p>
        </p:txBody>
      </p:sp>
    </p:spTree>
    <p:extLst>
      <p:ext uri="{BB962C8B-B14F-4D97-AF65-F5344CB8AC3E}">
        <p14:creationId xmlns:p14="http://schemas.microsoft.com/office/powerpoint/2010/main" val="1307307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BB03C-CA2F-0F16-A453-F206EF3803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FA45FF-22AA-F56B-6FBD-263F932217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787E585-A2E7-25DA-06DF-CD9C90FD38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0C96962-089B-599D-CAB3-078032B7F054}"/>
              </a:ext>
            </a:extLst>
          </p:cNvPr>
          <p:cNvSpPr>
            <a:spLocks noGrp="1"/>
          </p:cNvSpPr>
          <p:nvPr>
            <p:ph type="sldNum" sz="quarter" idx="5"/>
          </p:nvPr>
        </p:nvSpPr>
        <p:spPr/>
        <p:txBody>
          <a:bodyPr/>
          <a:lstStyle/>
          <a:p>
            <a:fld id="{49223676-C8DC-8845-BD13-584C8DEF07FD}" type="slidenum">
              <a:rPr kumimoji="1" lang="ja-JP" altLang="en-US" smtClean="0"/>
              <a:t>93</a:t>
            </a:fld>
            <a:endParaRPr kumimoji="1" lang="ja-JP" altLang="en-US"/>
          </a:p>
        </p:txBody>
      </p:sp>
    </p:spTree>
    <p:extLst>
      <p:ext uri="{BB962C8B-B14F-4D97-AF65-F5344CB8AC3E}">
        <p14:creationId xmlns:p14="http://schemas.microsoft.com/office/powerpoint/2010/main" val="10966233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0EC15-863E-F175-0BC6-00A732D410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253E4E-84A3-6F71-A22E-8A24867CE9C5}"/>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98E7993-DB1F-E35A-F987-899351182C8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8E4EA0D-2C27-699B-C004-6A834DD81ABD}"/>
              </a:ext>
            </a:extLst>
          </p:cNvPr>
          <p:cNvSpPr>
            <a:spLocks noGrp="1"/>
          </p:cNvSpPr>
          <p:nvPr>
            <p:ph type="sldNum" sz="quarter" idx="5"/>
          </p:nvPr>
        </p:nvSpPr>
        <p:spPr/>
        <p:txBody>
          <a:bodyPr/>
          <a:lstStyle/>
          <a:p>
            <a:fld id="{49223676-C8DC-8845-BD13-584C8DEF07FD}" type="slidenum">
              <a:rPr kumimoji="1" lang="ja-JP" altLang="en-US" smtClean="0"/>
              <a:t>95</a:t>
            </a:fld>
            <a:endParaRPr kumimoji="1" lang="ja-JP" altLang="en-US"/>
          </a:p>
        </p:txBody>
      </p:sp>
    </p:spTree>
    <p:extLst>
      <p:ext uri="{BB962C8B-B14F-4D97-AF65-F5344CB8AC3E}">
        <p14:creationId xmlns:p14="http://schemas.microsoft.com/office/powerpoint/2010/main" val="39202417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E7E23-657A-5CC8-8038-85CA7E9DA4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D7D664-0DDE-177D-6C85-2AF5D4A1A554}"/>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ABE2300-B6D2-1578-1490-EBDF3BEE072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BD50369-261F-2D28-DDBC-C7171AE680D0}"/>
              </a:ext>
            </a:extLst>
          </p:cNvPr>
          <p:cNvSpPr>
            <a:spLocks noGrp="1"/>
          </p:cNvSpPr>
          <p:nvPr>
            <p:ph type="sldNum" sz="quarter" idx="5"/>
          </p:nvPr>
        </p:nvSpPr>
        <p:spPr/>
        <p:txBody>
          <a:bodyPr/>
          <a:lstStyle/>
          <a:p>
            <a:fld id="{49223676-C8DC-8845-BD13-584C8DEF07FD}" type="slidenum">
              <a:rPr kumimoji="1" lang="ja-JP" altLang="en-US" smtClean="0"/>
              <a:t>96</a:t>
            </a:fld>
            <a:endParaRPr kumimoji="1" lang="ja-JP" altLang="en-US"/>
          </a:p>
        </p:txBody>
      </p:sp>
    </p:spTree>
    <p:extLst>
      <p:ext uri="{BB962C8B-B14F-4D97-AF65-F5344CB8AC3E}">
        <p14:creationId xmlns:p14="http://schemas.microsoft.com/office/powerpoint/2010/main" val="39908218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DC6F9-BACF-BD35-7BBC-DBC783D352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19E9EE-CA64-68D8-E21D-7EDBDFFB42C2}"/>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F84B6994-DBD5-E85B-50A2-CBB1DDE2CC8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BCAD584-A01A-0721-BDB3-D80AAA197CDD}"/>
              </a:ext>
            </a:extLst>
          </p:cNvPr>
          <p:cNvSpPr>
            <a:spLocks noGrp="1"/>
          </p:cNvSpPr>
          <p:nvPr>
            <p:ph type="sldNum" sz="quarter" idx="5"/>
          </p:nvPr>
        </p:nvSpPr>
        <p:spPr/>
        <p:txBody>
          <a:bodyPr/>
          <a:lstStyle/>
          <a:p>
            <a:fld id="{49223676-C8DC-8845-BD13-584C8DEF07FD}" type="slidenum">
              <a:rPr kumimoji="1" lang="ja-JP" altLang="en-US" smtClean="0"/>
              <a:t>97</a:t>
            </a:fld>
            <a:endParaRPr kumimoji="1" lang="ja-JP" altLang="en-US"/>
          </a:p>
        </p:txBody>
      </p:sp>
    </p:spTree>
    <p:extLst>
      <p:ext uri="{BB962C8B-B14F-4D97-AF65-F5344CB8AC3E}">
        <p14:creationId xmlns:p14="http://schemas.microsoft.com/office/powerpoint/2010/main" val="4132457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C4A01-36B8-E199-8DFE-AD8B6868CF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479B37-0B78-B26F-620F-4FE737EF6FF2}"/>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FADECE97-D453-8EFE-7CA2-FDF2BDA7C3D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3794884-A574-818C-2007-0B25EED14FA7}"/>
              </a:ext>
            </a:extLst>
          </p:cNvPr>
          <p:cNvSpPr>
            <a:spLocks noGrp="1"/>
          </p:cNvSpPr>
          <p:nvPr>
            <p:ph type="sldNum" sz="quarter" idx="5"/>
          </p:nvPr>
        </p:nvSpPr>
        <p:spPr/>
        <p:txBody>
          <a:bodyPr/>
          <a:lstStyle/>
          <a:p>
            <a:fld id="{49223676-C8DC-8845-BD13-584C8DEF07FD}" type="slidenum">
              <a:rPr kumimoji="1" lang="ja-JP" altLang="en-US" smtClean="0"/>
              <a:t>98</a:t>
            </a:fld>
            <a:endParaRPr kumimoji="1" lang="ja-JP" altLang="en-US"/>
          </a:p>
        </p:txBody>
      </p:sp>
    </p:spTree>
    <p:extLst>
      <p:ext uri="{BB962C8B-B14F-4D97-AF65-F5344CB8AC3E}">
        <p14:creationId xmlns:p14="http://schemas.microsoft.com/office/powerpoint/2010/main" val="6326947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ED0AB-B1C4-4AB2-D2A9-51A6CEC34C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70AAB8-D818-145A-AF28-1F8DE0CFC1D9}"/>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B4C6167D-424B-BC56-BC75-E8E9EB369BE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2CD4483-6B05-F06A-C7E2-4A09B8B32221}"/>
              </a:ext>
            </a:extLst>
          </p:cNvPr>
          <p:cNvSpPr>
            <a:spLocks noGrp="1"/>
          </p:cNvSpPr>
          <p:nvPr>
            <p:ph type="sldNum" sz="quarter" idx="5"/>
          </p:nvPr>
        </p:nvSpPr>
        <p:spPr/>
        <p:txBody>
          <a:bodyPr/>
          <a:lstStyle/>
          <a:p>
            <a:fld id="{49223676-C8DC-8845-BD13-584C8DEF07FD}" type="slidenum">
              <a:rPr kumimoji="1" lang="ja-JP" altLang="en-US" smtClean="0"/>
              <a:t>99</a:t>
            </a:fld>
            <a:endParaRPr kumimoji="1" lang="ja-JP" altLang="en-US"/>
          </a:p>
        </p:txBody>
      </p:sp>
    </p:spTree>
    <p:extLst>
      <p:ext uri="{BB962C8B-B14F-4D97-AF65-F5344CB8AC3E}">
        <p14:creationId xmlns:p14="http://schemas.microsoft.com/office/powerpoint/2010/main" val="11418355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100</a:t>
            </a:fld>
            <a:endParaRPr kumimoji="1" lang="ja-JP" altLang="en-US"/>
          </a:p>
        </p:txBody>
      </p:sp>
    </p:spTree>
    <p:extLst>
      <p:ext uri="{BB962C8B-B14F-4D97-AF65-F5344CB8AC3E}">
        <p14:creationId xmlns:p14="http://schemas.microsoft.com/office/powerpoint/2010/main" val="419057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13</a:t>
            </a:fld>
            <a:endParaRPr kumimoji="1" lang="ja-JP" altLang="en-US"/>
          </a:p>
        </p:txBody>
      </p:sp>
    </p:spTree>
    <p:extLst>
      <p:ext uri="{BB962C8B-B14F-4D97-AF65-F5344CB8AC3E}">
        <p14:creationId xmlns:p14="http://schemas.microsoft.com/office/powerpoint/2010/main" val="435979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094632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02E3C-E5B2-A850-E5EB-184A1F941F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35540E-D974-97E0-7FB7-E0A0403DEC1E}"/>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D26B455D-121F-1078-DEAA-2068ABCE91C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D5A02C-EB88-DB9E-AE89-6E8757A87E9F}"/>
              </a:ext>
            </a:extLst>
          </p:cNvPr>
          <p:cNvSpPr>
            <a:spLocks noGrp="1"/>
          </p:cNvSpPr>
          <p:nvPr>
            <p:ph type="sldNum" sz="quarter" idx="5"/>
          </p:nvPr>
        </p:nvSpPr>
        <p:spPr/>
        <p:txBody>
          <a:bodyPr/>
          <a:lstStyle/>
          <a:p>
            <a:fld id="{49223676-C8DC-8845-BD13-584C8DEF07FD}" type="slidenum">
              <a:rPr kumimoji="1" lang="ja-JP" altLang="en-US" smtClean="0"/>
              <a:t>106</a:t>
            </a:fld>
            <a:endParaRPr kumimoji="1" lang="ja-JP" altLang="en-US"/>
          </a:p>
        </p:txBody>
      </p:sp>
    </p:spTree>
    <p:extLst>
      <p:ext uri="{BB962C8B-B14F-4D97-AF65-F5344CB8AC3E}">
        <p14:creationId xmlns:p14="http://schemas.microsoft.com/office/powerpoint/2010/main" val="2308150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ECE09-85E1-A156-7562-DCE4F1130D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F58B66-9899-4E52-3056-CCA604FEC633}"/>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9CAE741-6453-FC77-EC08-EF7B33845A6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F896EBB-5B62-3660-ECB9-C1032FAAA3BD}"/>
              </a:ext>
            </a:extLst>
          </p:cNvPr>
          <p:cNvSpPr>
            <a:spLocks noGrp="1"/>
          </p:cNvSpPr>
          <p:nvPr>
            <p:ph type="sldNum" sz="quarter" idx="5"/>
          </p:nvPr>
        </p:nvSpPr>
        <p:spPr/>
        <p:txBody>
          <a:bodyPr/>
          <a:lstStyle/>
          <a:p>
            <a:fld id="{49223676-C8DC-8845-BD13-584C8DEF07FD}" type="slidenum">
              <a:rPr kumimoji="1" lang="ja-JP" altLang="en-US" smtClean="0"/>
              <a:t>107</a:t>
            </a:fld>
            <a:endParaRPr kumimoji="1" lang="ja-JP" altLang="en-US"/>
          </a:p>
        </p:txBody>
      </p:sp>
    </p:spTree>
    <p:extLst>
      <p:ext uri="{BB962C8B-B14F-4D97-AF65-F5344CB8AC3E}">
        <p14:creationId xmlns:p14="http://schemas.microsoft.com/office/powerpoint/2010/main" val="23877830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E7971-CF00-9500-B581-D4A8747BA4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A4A853-C143-E088-F05A-1A8894E4D937}"/>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333381EA-5CD6-BD12-AE2D-B644060FA8A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12C7E67-9324-F6B1-4944-E53400A66525}"/>
              </a:ext>
            </a:extLst>
          </p:cNvPr>
          <p:cNvSpPr>
            <a:spLocks noGrp="1"/>
          </p:cNvSpPr>
          <p:nvPr>
            <p:ph type="sldNum" sz="quarter" idx="5"/>
          </p:nvPr>
        </p:nvSpPr>
        <p:spPr/>
        <p:txBody>
          <a:bodyPr/>
          <a:lstStyle/>
          <a:p>
            <a:fld id="{49223676-C8DC-8845-BD13-584C8DEF07FD}" type="slidenum">
              <a:rPr kumimoji="1" lang="ja-JP" altLang="en-US" smtClean="0"/>
              <a:t>108</a:t>
            </a:fld>
            <a:endParaRPr kumimoji="1" lang="ja-JP" altLang="en-US"/>
          </a:p>
        </p:txBody>
      </p:sp>
    </p:spTree>
    <p:extLst>
      <p:ext uri="{BB962C8B-B14F-4D97-AF65-F5344CB8AC3E}">
        <p14:creationId xmlns:p14="http://schemas.microsoft.com/office/powerpoint/2010/main" val="35747736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FAAC0-940B-AAEC-B51E-BF5FF3429C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97B426-EA87-DA57-B5E3-8E9F27C995C8}"/>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8E0096F4-29F9-59E8-C927-6CD9232A2E5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FD0E9C-B684-C509-641E-111F8683E0DA}"/>
              </a:ext>
            </a:extLst>
          </p:cNvPr>
          <p:cNvSpPr>
            <a:spLocks noGrp="1"/>
          </p:cNvSpPr>
          <p:nvPr>
            <p:ph type="sldNum" sz="quarter" idx="5"/>
          </p:nvPr>
        </p:nvSpPr>
        <p:spPr/>
        <p:txBody>
          <a:bodyPr/>
          <a:lstStyle/>
          <a:p>
            <a:fld id="{49223676-C8DC-8845-BD13-584C8DEF07FD}" type="slidenum">
              <a:rPr kumimoji="1" lang="ja-JP" altLang="en-US" smtClean="0"/>
              <a:t>109</a:t>
            </a:fld>
            <a:endParaRPr kumimoji="1" lang="ja-JP" altLang="en-US"/>
          </a:p>
        </p:txBody>
      </p:sp>
    </p:spTree>
    <p:extLst>
      <p:ext uri="{BB962C8B-B14F-4D97-AF65-F5344CB8AC3E}">
        <p14:creationId xmlns:p14="http://schemas.microsoft.com/office/powerpoint/2010/main" val="18984748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718A-E18F-2A63-4DA7-D910952C0F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4F96FA9-517C-491A-3EAF-E8190E92BDF8}"/>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996CC100-DC50-169A-36CA-1DA590BFD8F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C69D8D-C539-D2D3-379A-820B17841CD5}"/>
              </a:ext>
            </a:extLst>
          </p:cNvPr>
          <p:cNvSpPr>
            <a:spLocks noGrp="1"/>
          </p:cNvSpPr>
          <p:nvPr>
            <p:ph type="sldNum" sz="quarter" idx="5"/>
          </p:nvPr>
        </p:nvSpPr>
        <p:spPr/>
        <p:txBody>
          <a:bodyPr/>
          <a:lstStyle/>
          <a:p>
            <a:fld id="{49223676-C8DC-8845-BD13-584C8DEF07FD}" type="slidenum">
              <a:rPr kumimoji="1" lang="ja-JP" altLang="en-US" smtClean="0"/>
              <a:t>110</a:t>
            </a:fld>
            <a:endParaRPr kumimoji="1" lang="ja-JP" altLang="en-US"/>
          </a:p>
        </p:txBody>
      </p:sp>
    </p:spTree>
    <p:extLst>
      <p:ext uri="{BB962C8B-B14F-4D97-AF65-F5344CB8AC3E}">
        <p14:creationId xmlns:p14="http://schemas.microsoft.com/office/powerpoint/2010/main" val="33980592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21B0B-578B-D31B-10FE-322B5C65A1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00B8568-F4C4-645C-441F-EA5081998AE2}"/>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831D64BD-EEC4-B600-29CB-F42A35DB882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6869CA1-A377-E089-2E61-BA64C38028C8}"/>
              </a:ext>
            </a:extLst>
          </p:cNvPr>
          <p:cNvSpPr>
            <a:spLocks noGrp="1"/>
          </p:cNvSpPr>
          <p:nvPr>
            <p:ph type="sldNum" sz="quarter" idx="5"/>
          </p:nvPr>
        </p:nvSpPr>
        <p:spPr/>
        <p:txBody>
          <a:bodyPr/>
          <a:lstStyle/>
          <a:p>
            <a:fld id="{49223676-C8DC-8845-BD13-584C8DEF07FD}" type="slidenum">
              <a:rPr kumimoji="1" lang="ja-JP" altLang="en-US" smtClean="0"/>
              <a:t>111</a:t>
            </a:fld>
            <a:endParaRPr kumimoji="1" lang="ja-JP" altLang="en-US"/>
          </a:p>
        </p:txBody>
      </p:sp>
    </p:spTree>
    <p:extLst>
      <p:ext uri="{BB962C8B-B14F-4D97-AF65-F5344CB8AC3E}">
        <p14:creationId xmlns:p14="http://schemas.microsoft.com/office/powerpoint/2010/main" val="25791302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F199F-446A-E5EA-0C47-1A2AA1015E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B94E66-C43B-109D-DF3B-1CB76C328C58}"/>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B68EB27-35C5-E7D1-C26A-7EC252196CC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EE99902-8B7F-7C10-5923-6969C672B971}"/>
              </a:ext>
            </a:extLst>
          </p:cNvPr>
          <p:cNvSpPr>
            <a:spLocks noGrp="1"/>
          </p:cNvSpPr>
          <p:nvPr>
            <p:ph type="sldNum" sz="quarter" idx="5"/>
          </p:nvPr>
        </p:nvSpPr>
        <p:spPr/>
        <p:txBody>
          <a:bodyPr/>
          <a:lstStyle/>
          <a:p>
            <a:fld id="{49223676-C8DC-8845-BD13-584C8DEF07FD}" type="slidenum">
              <a:rPr kumimoji="1" lang="ja-JP" altLang="en-US" smtClean="0"/>
              <a:t>112</a:t>
            </a:fld>
            <a:endParaRPr kumimoji="1" lang="ja-JP" altLang="en-US"/>
          </a:p>
        </p:txBody>
      </p:sp>
    </p:spTree>
    <p:extLst>
      <p:ext uri="{BB962C8B-B14F-4D97-AF65-F5344CB8AC3E}">
        <p14:creationId xmlns:p14="http://schemas.microsoft.com/office/powerpoint/2010/main" val="12294281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60BBB-EEDA-7182-B53E-63FC70772E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009DDC-0B5D-55EF-4848-42A2D307C683}"/>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8EE720C2-D728-29D9-766D-9378C612335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B91D83-31F9-1BCE-4D74-F97BF584E75F}"/>
              </a:ext>
            </a:extLst>
          </p:cNvPr>
          <p:cNvSpPr>
            <a:spLocks noGrp="1"/>
          </p:cNvSpPr>
          <p:nvPr>
            <p:ph type="sldNum" sz="quarter" idx="5"/>
          </p:nvPr>
        </p:nvSpPr>
        <p:spPr/>
        <p:txBody>
          <a:bodyPr/>
          <a:lstStyle/>
          <a:p>
            <a:fld id="{49223676-C8DC-8845-BD13-584C8DEF07FD}" type="slidenum">
              <a:rPr kumimoji="1" lang="ja-JP" altLang="en-US" smtClean="0"/>
              <a:t>113</a:t>
            </a:fld>
            <a:endParaRPr kumimoji="1" lang="ja-JP" altLang="en-US"/>
          </a:p>
        </p:txBody>
      </p:sp>
    </p:spTree>
    <p:extLst>
      <p:ext uri="{BB962C8B-B14F-4D97-AF65-F5344CB8AC3E}">
        <p14:creationId xmlns:p14="http://schemas.microsoft.com/office/powerpoint/2010/main" val="11813307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8A92-60A3-0316-D3BA-06244D11FF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4997C1-A7C8-3C24-08EE-59B93979A3A7}"/>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E7AE13AA-220C-79E6-0AD5-2D5E4C6E941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171E47B-D8B7-1C59-899E-35BB7B56EF30}"/>
              </a:ext>
            </a:extLst>
          </p:cNvPr>
          <p:cNvSpPr>
            <a:spLocks noGrp="1"/>
          </p:cNvSpPr>
          <p:nvPr>
            <p:ph type="sldNum" sz="quarter" idx="5"/>
          </p:nvPr>
        </p:nvSpPr>
        <p:spPr/>
        <p:txBody>
          <a:bodyPr/>
          <a:lstStyle/>
          <a:p>
            <a:fld id="{49223676-C8DC-8845-BD13-584C8DEF07FD}" type="slidenum">
              <a:rPr kumimoji="1" lang="ja-JP" altLang="en-US" smtClean="0"/>
              <a:t>115</a:t>
            </a:fld>
            <a:endParaRPr kumimoji="1" lang="ja-JP" altLang="en-US"/>
          </a:p>
        </p:txBody>
      </p:sp>
    </p:spTree>
    <p:extLst>
      <p:ext uri="{BB962C8B-B14F-4D97-AF65-F5344CB8AC3E}">
        <p14:creationId xmlns:p14="http://schemas.microsoft.com/office/powerpoint/2010/main" val="272819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14</a:t>
            </a:fld>
            <a:endParaRPr kumimoji="1" lang="ja-JP" altLang="en-US"/>
          </a:p>
        </p:txBody>
      </p:sp>
    </p:spTree>
    <p:extLst>
      <p:ext uri="{BB962C8B-B14F-4D97-AF65-F5344CB8AC3E}">
        <p14:creationId xmlns:p14="http://schemas.microsoft.com/office/powerpoint/2010/main" val="32191756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CA1CD-F33C-6CF5-545B-DCB34E35E0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BEEB03F-1311-E862-D0F3-D10C8E370145}"/>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5A9C6D65-9A52-5358-F21C-0E5006A663A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79F7E42-566C-5194-F11A-2C6C1E65591F}"/>
              </a:ext>
            </a:extLst>
          </p:cNvPr>
          <p:cNvSpPr>
            <a:spLocks noGrp="1"/>
          </p:cNvSpPr>
          <p:nvPr>
            <p:ph type="sldNum" sz="quarter" idx="5"/>
          </p:nvPr>
        </p:nvSpPr>
        <p:spPr/>
        <p:txBody>
          <a:bodyPr/>
          <a:lstStyle/>
          <a:p>
            <a:fld id="{49223676-C8DC-8845-BD13-584C8DEF07FD}" type="slidenum">
              <a:rPr kumimoji="1" lang="ja-JP" altLang="en-US" smtClean="0"/>
              <a:t>116</a:t>
            </a:fld>
            <a:endParaRPr kumimoji="1" lang="ja-JP" altLang="en-US"/>
          </a:p>
        </p:txBody>
      </p:sp>
    </p:spTree>
    <p:extLst>
      <p:ext uri="{BB962C8B-B14F-4D97-AF65-F5344CB8AC3E}">
        <p14:creationId xmlns:p14="http://schemas.microsoft.com/office/powerpoint/2010/main" val="27663627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922E6-7459-A213-DE36-0B37759FFF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202667-A545-7C49-5603-80EF73A64E36}"/>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84D72F8D-2E8F-E795-6413-FE3D30EF005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19F39E9-4AE7-0C07-A3C1-683AF7DBF475}"/>
              </a:ext>
            </a:extLst>
          </p:cNvPr>
          <p:cNvSpPr>
            <a:spLocks noGrp="1"/>
          </p:cNvSpPr>
          <p:nvPr>
            <p:ph type="sldNum" sz="quarter" idx="5"/>
          </p:nvPr>
        </p:nvSpPr>
        <p:spPr/>
        <p:txBody>
          <a:bodyPr/>
          <a:lstStyle/>
          <a:p>
            <a:fld id="{49223676-C8DC-8845-BD13-584C8DEF07FD}" type="slidenum">
              <a:rPr kumimoji="1" lang="ja-JP" altLang="en-US" smtClean="0"/>
              <a:t>118</a:t>
            </a:fld>
            <a:endParaRPr kumimoji="1" lang="ja-JP" altLang="en-US"/>
          </a:p>
        </p:txBody>
      </p:sp>
    </p:spTree>
    <p:extLst>
      <p:ext uri="{BB962C8B-B14F-4D97-AF65-F5344CB8AC3E}">
        <p14:creationId xmlns:p14="http://schemas.microsoft.com/office/powerpoint/2010/main" val="31862020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74C25-1B26-F1E2-4313-ABB941A65C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F74ECE-7DC1-2215-0DC6-07DCD989AD9E}"/>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85E63387-6B15-3EA0-C915-A58858CBCAA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CADFD7-260A-B23F-E113-80AFFCFDA940}"/>
              </a:ext>
            </a:extLst>
          </p:cNvPr>
          <p:cNvSpPr>
            <a:spLocks noGrp="1"/>
          </p:cNvSpPr>
          <p:nvPr>
            <p:ph type="sldNum" sz="quarter" idx="5"/>
          </p:nvPr>
        </p:nvSpPr>
        <p:spPr/>
        <p:txBody>
          <a:bodyPr/>
          <a:lstStyle/>
          <a:p>
            <a:fld id="{49223676-C8DC-8845-BD13-584C8DEF07FD}" type="slidenum">
              <a:rPr kumimoji="1" lang="ja-JP" altLang="en-US" smtClean="0"/>
              <a:t>119</a:t>
            </a:fld>
            <a:endParaRPr kumimoji="1" lang="ja-JP" altLang="en-US"/>
          </a:p>
        </p:txBody>
      </p:sp>
    </p:spTree>
    <p:extLst>
      <p:ext uri="{BB962C8B-B14F-4D97-AF65-F5344CB8AC3E}">
        <p14:creationId xmlns:p14="http://schemas.microsoft.com/office/powerpoint/2010/main" val="6170811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A4720-B709-2087-8E72-76C711E670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8BA5E3-71B8-4F95-5511-83B87B4847E4}"/>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0B7B873-FB2E-2CB8-DD31-B5A898BA5BB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946BDDC-D351-512E-1163-29FD01D4F450}"/>
              </a:ext>
            </a:extLst>
          </p:cNvPr>
          <p:cNvSpPr>
            <a:spLocks noGrp="1"/>
          </p:cNvSpPr>
          <p:nvPr>
            <p:ph type="sldNum" sz="quarter" idx="5"/>
          </p:nvPr>
        </p:nvSpPr>
        <p:spPr/>
        <p:txBody>
          <a:bodyPr/>
          <a:lstStyle/>
          <a:p>
            <a:fld id="{49223676-C8DC-8845-BD13-584C8DEF07FD}" type="slidenum">
              <a:rPr kumimoji="1" lang="ja-JP" altLang="en-US" smtClean="0"/>
              <a:t>121</a:t>
            </a:fld>
            <a:endParaRPr kumimoji="1" lang="ja-JP" altLang="en-US"/>
          </a:p>
        </p:txBody>
      </p:sp>
    </p:spTree>
    <p:extLst>
      <p:ext uri="{BB962C8B-B14F-4D97-AF65-F5344CB8AC3E}">
        <p14:creationId xmlns:p14="http://schemas.microsoft.com/office/powerpoint/2010/main" val="10332625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FD361-F484-0119-3024-EF2B4683AA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15BB4C-064D-0C38-BDE2-599F3194C3D4}"/>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9D06A142-E857-2BCD-A1DB-A3928695E3F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20BFAFB-F6D1-8D58-23AC-5DC069291485}"/>
              </a:ext>
            </a:extLst>
          </p:cNvPr>
          <p:cNvSpPr>
            <a:spLocks noGrp="1"/>
          </p:cNvSpPr>
          <p:nvPr>
            <p:ph type="sldNum" sz="quarter" idx="5"/>
          </p:nvPr>
        </p:nvSpPr>
        <p:spPr/>
        <p:txBody>
          <a:bodyPr/>
          <a:lstStyle/>
          <a:p>
            <a:fld id="{49223676-C8DC-8845-BD13-584C8DEF07FD}" type="slidenum">
              <a:rPr kumimoji="1" lang="ja-JP" altLang="en-US" smtClean="0"/>
              <a:t>122</a:t>
            </a:fld>
            <a:endParaRPr kumimoji="1" lang="ja-JP" altLang="en-US"/>
          </a:p>
        </p:txBody>
      </p:sp>
    </p:spTree>
    <p:extLst>
      <p:ext uri="{BB962C8B-B14F-4D97-AF65-F5344CB8AC3E}">
        <p14:creationId xmlns:p14="http://schemas.microsoft.com/office/powerpoint/2010/main" val="27290916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5F195-D25F-1A63-497D-5E425F88B7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5AE90D-B2EB-1890-EEAD-1B9EC2ACEF7F}"/>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86E0C106-AF5A-2C09-E7C4-53D83AAB5C6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5F34C72-B7C2-8233-81F7-675B91FF3E46}"/>
              </a:ext>
            </a:extLst>
          </p:cNvPr>
          <p:cNvSpPr>
            <a:spLocks noGrp="1"/>
          </p:cNvSpPr>
          <p:nvPr>
            <p:ph type="sldNum" sz="quarter" idx="5"/>
          </p:nvPr>
        </p:nvSpPr>
        <p:spPr/>
        <p:txBody>
          <a:bodyPr/>
          <a:lstStyle/>
          <a:p>
            <a:fld id="{49223676-C8DC-8845-BD13-584C8DEF07FD}" type="slidenum">
              <a:rPr kumimoji="1" lang="ja-JP" altLang="en-US" smtClean="0"/>
              <a:t>123</a:t>
            </a:fld>
            <a:endParaRPr kumimoji="1" lang="ja-JP" altLang="en-US"/>
          </a:p>
        </p:txBody>
      </p:sp>
    </p:spTree>
    <p:extLst>
      <p:ext uri="{BB962C8B-B14F-4D97-AF65-F5344CB8AC3E}">
        <p14:creationId xmlns:p14="http://schemas.microsoft.com/office/powerpoint/2010/main" val="27456686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8903-A12B-21E4-F0C8-6CD2B1DA2F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96DF6B-951B-5B44-6C13-93C809D9DC5F}"/>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6BF33EB6-9F2B-1A65-9DED-5B385AA6D2A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0330CA4-F8B7-5257-F572-66E1B359AEAD}"/>
              </a:ext>
            </a:extLst>
          </p:cNvPr>
          <p:cNvSpPr>
            <a:spLocks noGrp="1"/>
          </p:cNvSpPr>
          <p:nvPr>
            <p:ph type="sldNum" sz="quarter" idx="5"/>
          </p:nvPr>
        </p:nvSpPr>
        <p:spPr/>
        <p:txBody>
          <a:bodyPr/>
          <a:lstStyle/>
          <a:p>
            <a:fld id="{49223676-C8DC-8845-BD13-584C8DEF07FD}" type="slidenum">
              <a:rPr kumimoji="1" lang="ja-JP" altLang="en-US" smtClean="0"/>
              <a:t>124</a:t>
            </a:fld>
            <a:endParaRPr kumimoji="1" lang="ja-JP" altLang="en-US"/>
          </a:p>
        </p:txBody>
      </p:sp>
    </p:spTree>
    <p:extLst>
      <p:ext uri="{BB962C8B-B14F-4D97-AF65-F5344CB8AC3E}">
        <p14:creationId xmlns:p14="http://schemas.microsoft.com/office/powerpoint/2010/main" val="1530002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38BC6-E86A-3B29-B0BD-5748C5D733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41A96F-0F5B-2CB6-F27A-9EAD744B0645}"/>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56DB716B-F1EA-9479-8B73-BDEC4E77D5C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E6E3CB9-AE0F-79D0-2631-01D04B35F2CE}"/>
              </a:ext>
            </a:extLst>
          </p:cNvPr>
          <p:cNvSpPr>
            <a:spLocks noGrp="1"/>
          </p:cNvSpPr>
          <p:nvPr>
            <p:ph type="sldNum" sz="quarter" idx="5"/>
          </p:nvPr>
        </p:nvSpPr>
        <p:spPr/>
        <p:txBody>
          <a:bodyPr/>
          <a:lstStyle/>
          <a:p>
            <a:fld id="{49223676-C8DC-8845-BD13-584C8DEF07FD}" type="slidenum">
              <a:rPr kumimoji="1" lang="ja-JP" altLang="en-US" smtClean="0"/>
              <a:t>125</a:t>
            </a:fld>
            <a:endParaRPr kumimoji="1" lang="ja-JP" altLang="en-US"/>
          </a:p>
        </p:txBody>
      </p:sp>
    </p:spTree>
    <p:extLst>
      <p:ext uri="{BB962C8B-B14F-4D97-AF65-F5344CB8AC3E}">
        <p14:creationId xmlns:p14="http://schemas.microsoft.com/office/powerpoint/2010/main" val="20734068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5FABC-7805-F17D-AE61-371EAB86E8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3178CF-2A0C-42C4-7CEB-3AE2445873F8}"/>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E5E2AB62-9FAF-FC12-11F3-F61068E408F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8FA4AD-9531-05B3-5650-ACD6E18F6A0C}"/>
              </a:ext>
            </a:extLst>
          </p:cNvPr>
          <p:cNvSpPr>
            <a:spLocks noGrp="1"/>
          </p:cNvSpPr>
          <p:nvPr>
            <p:ph type="sldNum" sz="quarter" idx="5"/>
          </p:nvPr>
        </p:nvSpPr>
        <p:spPr/>
        <p:txBody>
          <a:bodyPr/>
          <a:lstStyle/>
          <a:p>
            <a:fld id="{49223676-C8DC-8845-BD13-584C8DEF07FD}" type="slidenum">
              <a:rPr kumimoji="1" lang="ja-JP" altLang="en-US" smtClean="0"/>
              <a:t>126</a:t>
            </a:fld>
            <a:endParaRPr kumimoji="1" lang="ja-JP" altLang="en-US"/>
          </a:p>
        </p:txBody>
      </p:sp>
    </p:spTree>
    <p:extLst>
      <p:ext uri="{BB962C8B-B14F-4D97-AF65-F5344CB8AC3E}">
        <p14:creationId xmlns:p14="http://schemas.microsoft.com/office/powerpoint/2010/main" val="27030197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1E244-F838-A1FE-1E5D-784F2E9612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656CDA-11EB-BAEE-DCFF-32083FA89EC8}"/>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D49E8B5-9CD4-6023-9061-161597E4FC4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54BB0A0-7883-E574-7289-AC081512FF2D}"/>
              </a:ext>
            </a:extLst>
          </p:cNvPr>
          <p:cNvSpPr>
            <a:spLocks noGrp="1"/>
          </p:cNvSpPr>
          <p:nvPr>
            <p:ph type="sldNum" sz="quarter" idx="5"/>
          </p:nvPr>
        </p:nvSpPr>
        <p:spPr/>
        <p:txBody>
          <a:bodyPr/>
          <a:lstStyle/>
          <a:p>
            <a:fld id="{49223676-C8DC-8845-BD13-584C8DEF07FD}" type="slidenum">
              <a:rPr kumimoji="1" lang="ja-JP" altLang="en-US" smtClean="0"/>
              <a:t>127</a:t>
            </a:fld>
            <a:endParaRPr kumimoji="1" lang="ja-JP" altLang="en-US"/>
          </a:p>
        </p:txBody>
      </p:sp>
    </p:spTree>
    <p:extLst>
      <p:ext uri="{BB962C8B-B14F-4D97-AF65-F5344CB8AC3E}">
        <p14:creationId xmlns:p14="http://schemas.microsoft.com/office/powerpoint/2010/main" val="418800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9223676-C8DC-8845-BD13-584C8DEF07FD}" type="slidenum">
              <a:rPr kumimoji="1" lang="ja-JP" altLang="en-US" smtClean="0"/>
              <a:t>15</a:t>
            </a:fld>
            <a:endParaRPr kumimoji="1" lang="ja-JP" altLang="en-US"/>
          </a:p>
        </p:txBody>
      </p:sp>
    </p:spTree>
    <p:extLst>
      <p:ext uri="{BB962C8B-B14F-4D97-AF65-F5344CB8AC3E}">
        <p14:creationId xmlns:p14="http://schemas.microsoft.com/office/powerpoint/2010/main" val="32694675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8A38E-AB60-6924-0ED2-EE925B5CFF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F4EBAF-C0F3-4D70-4D12-F563588EA602}"/>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B75B09FF-9060-65A4-DDAD-BB19438D988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3124A76-33B4-4128-1626-7EE72BA70A77}"/>
              </a:ext>
            </a:extLst>
          </p:cNvPr>
          <p:cNvSpPr>
            <a:spLocks noGrp="1"/>
          </p:cNvSpPr>
          <p:nvPr>
            <p:ph type="sldNum" sz="quarter" idx="5"/>
          </p:nvPr>
        </p:nvSpPr>
        <p:spPr/>
        <p:txBody>
          <a:bodyPr/>
          <a:lstStyle/>
          <a:p>
            <a:fld id="{49223676-C8DC-8845-BD13-584C8DEF07FD}" type="slidenum">
              <a:rPr kumimoji="1" lang="ja-JP" altLang="en-US" smtClean="0"/>
              <a:t>128</a:t>
            </a:fld>
            <a:endParaRPr kumimoji="1" lang="ja-JP" altLang="en-US"/>
          </a:p>
        </p:txBody>
      </p:sp>
    </p:spTree>
    <p:extLst>
      <p:ext uri="{BB962C8B-B14F-4D97-AF65-F5344CB8AC3E}">
        <p14:creationId xmlns:p14="http://schemas.microsoft.com/office/powerpoint/2010/main" val="829169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4E61-CB17-8EC8-0323-47EB054EB3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DAECAB-B28A-A128-17DA-91877D153604}"/>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285F99A1-1A94-ADFD-1455-E8E93680E50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4863FB9-41C1-16F5-82A7-70DC80122E6C}"/>
              </a:ext>
            </a:extLst>
          </p:cNvPr>
          <p:cNvSpPr>
            <a:spLocks noGrp="1"/>
          </p:cNvSpPr>
          <p:nvPr>
            <p:ph type="sldNum" sz="quarter" idx="5"/>
          </p:nvPr>
        </p:nvSpPr>
        <p:spPr/>
        <p:txBody>
          <a:bodyPr/>
          <a:lstStyle/>
          <a:p>
            <a:fld id="{49223676-C8DC-8845-BD13-584C8DEF07FD}" type="slidenum">
              <a:rPr kumimoji="1" lang="ja-JP" altLang="en-US" smtClean="0"/>
              <a:t>129</a:t>
            </a:fld>
            <a:endParaRPr kumimoji="1" lang="ja-JP" altLang="en-US"/>
          </a:p>
        </p:txBody>
      </p:sp>
    </p:spTree>
    <p:extLst>
      <p:ext uri="{BB962C8B-B14F-4D97-AF65-F5344CB8AC3E}">
        <p14:creationId xmlns:p14="http://schemas.microsoft.com/office/powerpoint/2010/main" val="36006413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F9853-05D9-F953-08D4-1E50602C3C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321FCD-A55D-5550-20A4-0BF7EB713E6B}"/>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0E77A129-D21B-DBF3-6AA6-F2D6CC74A2F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D5DB928-DF04-ADEE-9944-BB4BFB643DAC}"/>
              </a:ext>
            </a:extLst>
          </p:cNvPr>
          <p:cNvSpPr>
            <a:spLocks noGrp="1"/>
          </p:cNvSpPr>
          <p:nvPr>
            <p:ph type="sldNum" sz="quarter" idx="5"/>
          </p:nvPr>
        </p:nvSpPr>
        <p:spPr/>
        <p:txBody>
          <a:bodyPr/>
          <a:lstStyle/>
          <a:p>
            <a:fld id="{49223676-C8DC-8845-BD13-584C8DEF07FD}" type="slidenum">
              <a:rPr kumimoji="1" lang="ja-JP" altLang="en-US" smtClean="0"/>
              <a:t>131</a:t>
            </a:fld>
            <a:endParaRPr kumimoji="1" lang="ja-JP" altLang="en-US"/>
          </a:p>
        </p:txBody>
      </p:sp>
    </p:spTree>
    <p:extLst>
      <p:ext uri="{BB962C8B-B14F-4D97-AF65-F5344CB8AC3E}">
        <p14:creationId xmlns:p14="http://schemas.microsoft.com/office/powerpoint/2010/main" val="30604447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C0945-36E4-B16E-BB9D-1622616DBB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0893C3-DBE6-0C70-FC1E-5EA4F874F235}"/>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4A4E659D-EE6D-4459-7230-26A62284732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8F79BD8-37E9-08A6-3E4D-CE3DAB631836}"/>
              </a:ext>
            </a:extLst>
          </p:cNvPr>
          <p:cNvSpPr>
            <a:spLocks noGrp="1"/>
          </p:cNvSpPr>
          <p:nvPr>
            <p:ph type="sldNum" sz="quarter" idx="5"/>
          </p:nvPr>
        </p:nvSpPr>
        <p:spPr/>
        <p:txBody>
          <a:bodyPr/>
          <a:lstStyle/>
          <a:p>
            <a:fld id="{49223676-C8DC-8845-BD13-584C8DEF07FD}" type="slidenum">
              <a:rPr kumimoji="1" lang="ja-JP" altLang="en-US" smtClean="0"/>
              <a:t>132</a:t>
            </a:fld>
            <a:endParaRPr kumimoji="1" lang="ja-JP" altLang="en-US"/>
          </a:p>
        </p:txBody>
      </p:sp>
    </p:spTree>
    <p:extLst>
      <p:ext uri="{BB962C8B-B14F-4D97-AF65-F5344CB8AC3E}">
        <p14:creationId xmlns:p14="http://schemas.microsoft.com/office/powerpoint/2010/main" val="35326252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E15B5-9487-AEAB-906F-1084CE43F1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425AC8-6E83-A532-0305-65DCC46292C2}"/>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31121A8C-CCB5-D734-B950-A7EA7F96213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C48306A-48C4-7D88-4545-D5FC66EC3D4E}"/>
              </a:ext>
            </a:extLst>
          </p:cNvPr>
          <p:cNvSpPr>
            <a:spLocks noGrp="1"/>
          </p:cNvSpPr>
          <p:nvPr>
            <p:ph type="sldNum" sz="quarter" idx="5"/>
          </p:nvPr>
        </p:nvSpPr>
        <p:spPr/>
        <p:txBody>
          <a:bodyPr/>
          <a:lstStyle/>
          <a:p>
            <a:fld id="{49223676-C8DC-8845-BD13-584C8DEF07FD}" type="slidenum">
              <a:rPr kumimoji="1" lang="ja-JP" altLang="en-US" smtClean="0"/>
              <a:t>133</a:t>
            </a:fld>
            <a:endParaRPr kumimoji="1" lang="ja-JP" altLang="en-US"/>
          </a:p>
        </p:txBody>
      </p:sp>
    </p:spTree>
    <p:extLst>
      <p:ext uri="{BB962C8B-B14F-4D97-AF65-F5344CB8AC3E}">
        <p14:creationId xmlns:p14="http://schemas.microsoft.com/office/powerpoint/2010/main" val="13090361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02791-1350-B021-B9F8-11F7A52119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089AD8-962D-BC0D-8D04-7C425AFBF293}"/>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16CBB15D-870C-8AF2-A9CE-B1D4FD16DAB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55142D2-1A4C-377A-C7B9-E931988F9D44}"/>
              </a:ext>
            </a:extLst>
          </p:cNvPr>
          <p:cNvSpPr>
            <a:spLocks noGrp="1"/>
          </p:cNvSpPr>
          <p:nvPr>
            <p:ph type="sldNum" sz="quarter" idx="5"/>
          </p:nvPr>
        </p:nvSpPr>
        <p:spPr/>
        <p:txBody>
          <a:bodyPr/>
          <a:lstStyle/>
          <a:p>
            <a:fld id="{49223676-C8DC-8845-BD13-584C8DEF07FD}" type="slidenum">
              <a:rPr kumimoji="1" lang="ja-JP" altLang="en-US" smtClean="0"/>
              <a:t>134</a:t>
            </a:fld>
            <a:endParaRPr kumimoji="1" lang="ja-JP" altLang="en-US"/>
          </a:p>
        </p:txBody>
      </p:sp>
    </p:spTree>
    <p:extLst>
      <p:ext uri="{BB962C8B-B14F-4D97-AF65-F5344CB8AC3E}">
        <p14:creationId xmlns:p14="http://schemas.microsoft.com/office/powerpoint/2010/main" val="18976506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DAE5-49D2-46E1-28F5-82DE6DAB91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6B8E2A-2944-58A4-B1FC-D8CB3A49284B}"/>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11989C49-9CDB-9E6E-30AF-F6BBA2B8922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1364007-4677-A69C-1829-D8211E798121}"/>
              </a:ext>
            </a:extLst>
          </p:cNvPr>
          <p:cNvSpPr>
            <a:spLocks noGrp="1"/>
          </p:cNvSpPr>
          <p:nvPr>
            <p:ph type="sldNum" sz="quarter" idx="5"/>
          </p:nvPr>
        </p:nvSpPr>
        <p:spPr/>
        <p:txBody>
          <a:bodyPr/>
          <a:lstStyle/>
          <a:p>
            <a:fld id="{49223676-C8DC-8845-BD13-584C8DEF07FD}" type="slidenum">
              <a:rPr kumimoji="1" lang="ja-JP" altLang="en-US" smtClean="0"/>
              <a:t>135</a:t>
            </a:fld>
            <a:endParaRPr kumimoji="1" lang="ja-JP" altLang="en-US"/>
          </a:p>
        </p:txBody>
      </p:sp>
    </p:spTree>
    <p:extLst>
      <p:ext uri="{BB962C8B-B14F-4D97-AF65-F5344CB8AC3E}">
        <p14:creationId xmlns:p14="http://schemas.microsoft.com/office/powerpoint/2010/main" val="36200516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FEF50-544A-55DA-2B8C-D805E5C48A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55AFF79-1E2D-2208-C6A4-27CF9B919B78}"/>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07C2EA87-E846-A3C8-D265-604F859D0F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E959AD-322E-C8FC-7A65-FF8D430D047D}"/>
              </a:ext>
            </a:extLst>
          </p:cNvPr>
          <p:cNvSpPr>
            <a:spLocks noGrp="1"/>
          </p:cNvSpPr>
          <p:nvPr>
            <p:ph type="sldNum" sz="quarter" idx="5"/>
          </p:nvPr>
        </p:nvSpPr>
        <p:spPr/>
        <p:txBody>
          <a:bodyPr/>
          <a:lstStyle/>
          <a:p>
            <a:fld id="{49223676-C8DC-8845-BD13-584C8DEF07FD}" type="slidenum">
              <a:rPr kumimoji="1" lang="ja-JP" altLang="en-US" smtClean="0"/>
              <a:t>136</a:t>
            </a:fld>
            <a:endParaRPr kumimoji="1" lang="ja-JP" altLang="en-US"/>
          </a:p>
        </p:txBody>
      </p:sp>
    </p:spTree>
    <p:extLst>
      <p:ext uri="{BB962C8B-B14F-4D97-AF65-F5344CB8AC3E}">
        <p14:creationId xmlns:p14="http://schemas.microsoft.com/office/powerpoint/2010/main" val="399165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9C6DA-C875-1C69-565A-5FC1991FB1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7FCFA8-3C05-F951-8E75-DA823BC2BE76}"/>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97AECAE9-9463-3DF0-39E5-6152BD4A8FE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5F26580-134D-D496-9DA2-E1FB4297049E}"/>
              </a:ext>
            </a:extLst>
          </p:cNvPr>
          <p:cNvSpPr>
            <a:spLocks noGrp="1"/>
          </p:cNvSpPr>
          <p:nvPr>
            <p:ph type="sldNum" sz="quarter" idx="5"/>
          </p:nvPr>
        </p:nvSpPr>
        <p:spPr/>
        <p:txBody>
          <a:bodyPr/>
          <a:lstStyle/>
          <a:p>
            <a:fld id="{49223676-C8DC-8845-BD13-584C8DEF07FD}" type="slidenum">
              <a:rPr kumimoji="1" lang="ja-JP" altLang="en-US" smtClean="0"/>
              <a:t>137</a:t>
            </a:fld>
            <a:endParaRPr kumimoji="1" lang="ja-JP" altLang="en-US"/>
          </a:p>
        </p:txBody>
      </p:sp>
    </p:spTree>
    <p:extLst>
      <p:ext uri="{BB962C8B-B14F-4D97-AF65-F5344CB8AC3E}">
        <p14:creationId xmlns:p14="http://schemas.microsoft.com/office/powerpoint/2010/main" val="6811169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ECA68-27D9-DA5A-9A0A-4E0D8AC544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EC9000-3164-0913-FCB9-4A648755EFD4}"/>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0C814E9C-C3AB-8BED-5EEB-42A2A97DF9A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453198E-2B2C-EF35-AB1E-17B0BED7AEAB}"/>
              </a:ext>
            </a:extLst>
          </p:cNvPr>
          <p:cNvSpPr>
            <a:spLocks noGrp="1"/>
          </p:cNvSpPr>
          <p:nvPr>
            <p:ph type="sldNum" sz="quarter" idx="5"/>
          </p:nvPr>
        </p:nvSpPr>
        <p:spPr/>
        <p:txBody>
          <a:bodyPr/>
          <a:lstStyle/>
          <a:p>
            <a:fld id="{49223676-C8DC-8845-BD13-584C8DEF07FD}" type="slidenum">
              <a:rPr kumimoji="1" lang="ja-JP" altLang="en-US" smtClean="0"/>
              <a:t>138</a:t>
            </a:fld>
            <a:endParaRPr kumimoji="1" lang="ja-JP" altLang="en-US"/>
          </a:p>
        </p:txBody>
      </p:sp>
    </p:spTree>
    <p:extLst>
      <p:ext uri="{BB962C8B-B14F-4D97-AF65-F5344CB8AC3E}">
        <p14:creationId xmlns:p14="http://schemas.microsoft.com/office/powerpoint/2010/main" val="179948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65854" y="1478543"/>
            <a:ext cx="4412293" cy="346377"/>
          </a:xfrm>
          <a:prstGeom prst="rect">
            <a:avLst/>
          </a:prstGeom>
        </p:spPr>
        <p:txBody>
          <a:bodyPr wrap="square" lIns="0" tIns="0" rIns="0" bIns="0">
            <a:spAutoFit/>
          </a:bodyPr>
          <a:lstStyle>
            <a:lvl1pPr>
              <a:defRPr sz="2251" b="0" i="0">
                <a:solidFill>
                  <a:srgbClr val="E12046"/>
                </a:solidFill>
                <a:latin typeface="Arial"/>
                <a:cs typeface="Arial"/>
              </a:defRPr>
            </a:lvl1pPr>
          </a:lstStyle>
          <a:p>
            <a:endParaRPr/>
          </a:p>
        </p:txBody>
      </p:sp>
      <p:sp>
        <p:nvSpPr>
          <p:cNvPr id="3" name="Holder 3"/>
          <p:cNvSpPr>
            <a:spLocks noGrp="1"/>
          </p:cNvSpPr>
          <p:nvPr>
            <p:ph type="subTitle" idx="4"/>
          </p:nvPr>
        </p:nvSpPr>
        <p:spPr>
          <a:xfrm>
            <a:off x="1371600" y="2880360"/>
            <a:ext cx="6400800" cy="262508"/>
          </a:xfrm>
          <a:prstGeom prst="rect">
            <a:avLst/>
          </a:prstGeom>
        </p:spPr>
        <p:txBody>
          <a:bodyPr wrap="square" lIns="0" tIns="0" rIns="0" bIns="0">
            <a:spAutoFit/>
          </a:bodyPr>
          <a:lstStyle>
            <a:lvl1pPr>
              <a:defRPr sz="1706" b="0" i="0">
                <a:solidFill>
                  <a:schemeClr val="tx1"/>
                </a:solidFill>
                <a:latin typeface="BIZ UDGothic"/>
                <a:cs typeface="BIZ UD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41825" y="524777"/>
            <a:ext cx="4812875" cy="346377"/>
          </a:xfrm>
        </p:spPr>
        <p:txBody>
          <a:bodyPr lIns="0" tIns="0" rIns="0" bIns="0"/>
          <a:lstStyle>
            <a:lvl1pPr>
              <a:defRPr sz="2251" b="0" i="0">
                <a:solidFill>
                  <a:srgbClr val="E12046"/>
                </a:solidFill>
                <a:latin typeface="Arial"/>
                <a:cs typeface="Arial"/>
              </a:defRPr>
            </a:lvl1pPr>
          </a:lstStyle>
          <a:p>
            <a:endParaRPr/>
          </a:p>
        </p:txBody>
      </p:sp>
      <p:sp>
        <p:nvSpPr>
          <p:cNvPr id="3" name="Holder 3"/>
          <p:cNvSpPr>
            <a:spLocks noGrp="1"/>
          </p:cNvSpPr>
          <p:nvPr>
            <p:ph type="body" idx="1"/>
          </p:nvPr>
        </p:nvSpPr>
        <p:spPr>
          <a:xfrm>
            <a:off x="1186706" y="1190195"/>
            <a:ext cx="7044288" cy="262508"/>
          </a:xfrm>
        </p:spPr>
        <p:txBody>
          <a:bodyPr lIns="0" tIns="0" rIns="0" bIns="0"/>
          <a:lstStyle>
            <a:lvl1pPr>
              <a:defRPr sz="1706" b="0" i="0">
                <a:solidFill>
                  <a:schemeClr val="tx1"/>
                </a:solidFill>
                <a:latin typeface="BIZ UDGothic"/>
                <a:cs typeface="BIZ UD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41825" y="524777"/>
            <a:ext cx="4812875" cy="346377"/>
          </a:xfrm>
        </p:spPr>
        <p:txBody>
          <a:bodyPr lIns="0" tIns="0" rIns="0" bIns="0"/>
          <a:lstStyle>
            <a:lvl1pPr>
              <a:defRPr sz="2251" b="0" i="0">
                <a:solidFill>
                  <a:srgbClr val="E12046"/>
                </a:solidFill>
                <a:latin typeface="Arial"/>
                <a:cs typeface="Arial"/>
              </a:defRPr>
            </a:lvl1pPr>
          </a:lstStyle>
          <a:p>
            <a:endParaRPr/>
          </a:p>
        </p:txBody>
      </p:sp>
      <p:sp>
        <p:nvSpPr>
          <p:cNvPr id="3" name="Holder 3"/>
          <p:cNvSpPr>
            <a:spLocks noGrp="1"/>
          </p:cNvSpPr>
          <p:nvPr>
            <p:ph sz="half" idx="2"/>
          </p:nvPr>
        </p:nvSpPr>
        <p:spPr>
          <a:xfrm>
            <a:off x="457200" y="1183005"/>
            <a:ext cx="3977640" cy="5770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5770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36639" y="733183"/>
            <a:ext cx="8070723" cy="2242980"/>
          </a:xfrm>
          <a:prstGeom prst="rect">
            <a:avLst/>
          </a:prstGeom>
        </p:spPr>
      </p:pic>
      <p:pic>
        <p:nvPicPr>
          <p:cNvPr id="17" name="bg object 17"/>
          <p:cNvPicPr/>
          <p:nvPr/>
        </p:nvPicPr>
        <p:blipFill>
          <a:blip r:embed="rId3" cstate="print"/>
          <a:stretch>
            <a:fillRect/>
          </a:stretch>
        </p:blipFill>
        <p:spPr>
          <a:xfrm>
            <a:off x="536638" y="3112638"/>
            <a:ext cx="4141660" cy="1873920"/>
          </a:xfrm>
          <a:prstGeom prst="rect">
            <a:avLst/>
          </a:prstGeom>
        </p:spPr>
      </p:pic>
      <p:pic>
        <p:nvPicPr>
          <p:cNvPr id="18" name="bg object 18"/>
          <p:cNvPicPr/>
          <p:nvPr/>
        </p:nvPicPr>
        <p:blipFill>
          <a:blip r:embed="rId4" cstate="print"/>
          <a:stretch>
            <a:fillRect/>
          </a:stretch>
        </p:blipFill>
        <p:spPr>
          <a:xfrm>
            <a:off x="5381815" y="3040034"/>
            <a:ext cx="2702052" cy="1946525"/>
          </a:xfrm>
          <a:prstGeom prst="rect">
            <a:avLst/>
          </a:prstGeom>
        </p:spPr>
      </p:pic>
      <p:sp>
        <p:nvSpPr>
          <p:cNvPr id="19" name="bg object 19"/>
          <p:cNvSpPr/>
          <p:nvPr/>
        </p:nvSpPr>
        <p:spPr>
          <a:xfrm>
            <a:off x="3210115" y="51431"/>
            <a:ext cx="2539294" cy="338472"/>
          </a:xfrm>
          <a:custGeom>
            <a:avLst/>
            <a:gdLst/>
            <a:ahLst/>
            <a:cxnLst/>
            <a:rect l="l" t="t" r="r" b="b"/>
            <a:pathLst>
              <a:path w="5582920" h="744219">
                <a:moveTo>
                  <a:pt x="5582657" y="0"/>
                </a:moveTo>
                <a:lnTo>
                  <a:pt x="0" y="0"/>
                </a:lnTo>
                <a:lnTo>
                  <a:pt x="0" y="743851"/>
                </a:lnTo>
                <a:lnTo>
                  <a:pt x="5582657" y="743851"/>
                </a:lnTo>
                <a:lnTo>
                  <a:pt x="5582657" y="0"/>
                </a:lnTo>
                <a:close/>
              </a:path>
            </a:pathLst>
          </a:custGeom>
          <a:solidFill>
            <a:srgbClr val="E12046"/>
          </a:solidFill>
        </p:spPr>
        <p:txBody>
          <a:bodyPr wrap="square" lIns="0" tIns="0" rIns="0" bIns="0" rtlCol="0"/>
          <a:lstStyle/>
          <a:p>
            <a:endParaRPr/>
          </a:p>
        </p:txBody>
      </p:sp>
      <p:sp>
        <p:nvSpPr>
          <p:cNvPr id="2" name="Holder 2"/>
          <p:cNvSpPr>
            <a:spLocks noGrp="1"/>
          </p:cNvSpPr>
          <p:nvPr>
            <p:ph type="title"/>
          </p:nvPr>
        </p:nvSpPr>
        <p:spPr>
          <a:xfrm>
            <a:off x="2141825" y="524777"/>
            <a:ext cx="4812875" cy="346377"/>
          </a:xfrm>
        </p:spPr>
        <p:txBody>
          <a:bodyPr lIns="0" tIns="0" rIns="0" bIns="0"/>
          <a:lstStyle>
            <a:lvl1pPr>
              <a:defRPr sz="2251" b="0" i="0">
                <a:solidFill>
                  <a:srgbClr val="E1204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666750" y="862012"/>
            <a:ext cx="7810500" cy="1743075"/>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666750" y="2652712"/>
            <a:ext cx="7810500" cy="595313"/>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140863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prstGeom prst="rect">
            <a:avLst/>
          </a:prstGeom>
        </p:spPr>
        <p:txBody>
          <a:bodyPr/>
          <a:lstStyle/>
          <a:p>
            <a:r>
              <a:t>タイトルテキスト</a:t>
            </a:r>
          </a:p>
        </p:txBody>
      </p:sp>
      <p:sp>
        <p:nvSpPr>
          <p:cNvPr id="57" name="本文レベル1…"/>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本文レベル1</a:t>
            </a:r>
          </a:p>
          <a:p>
            <a:pPr lvl="1"/>
            <a:r>
              <a:t>本文レベル2</a:t>
            </a:r>
          </a:p>
          <a:p>
            <a:pPr lvl="2"/>
            <a:r>
              <a:t>本文レベル3</a:t>
            </a:r>
          </a:p>
          <a:p>
            <a:pPr lvl="3"/>
            <a:r>
              <a:t>本文レベル4</a:t>
            </a:r>
          </a:p>
          <a:p>
            <a:pPr lvl="4"/>
            <a:r>
              <a:t>本文レベル5</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900649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
    <p:spTree>
      <p:nvGrpSpPr>
        <p:cNvPr id="1" name=""/>
        <p:cNvGrpSpPr/>
        <p:nvPr/>
      </p:nvGrpSpPr>
      <p:grpSpPr>
        <a:xfrm>
          <a:off x="0" y="0"/>
          <a:ext cx="0" cy="0"/>
          <a:chOff x="0" y="0"/>
          <a:chExt cx="0" cy="0"/>
        </a:xfrm>
      </p:grpSpPr>
      <p:sp>
        <p:nvSpPr>
          <p:cNvPr id="127" name="作者と日付"/>
          <p:cNvSpPr txBox="1">
            <a:spLocks noGrp="1"/>
          </p:cNvSpPr>
          <p:nvPr>
            <p:ph type="body" sz="quarter" idx="21" hasCustomPrompt="1"/>
          </p:nvPr>
        </p:nvSpPr>
        <p:spPr>
          <a:xfrm>
            <a:off x="450503" y="4447449"/>
            <a:ext cx="8239126" cy="300080"/>
          </a:xfrm>
          <a:prstGeom prst="rect">
            <a:avLst/>
          </a:prstGeom>
        </p:spPr>
        <p:txBody>
          <a:bodyPr lIns="45719" tIns="45719" rIns="45719" bIns="45719" anchor="t"/>
          <a:lstStyle>
            <a:lvl1pPr marL="0" indent="0">
              <a:spcBef>
                <a:spcPts val="0"/>
              </a:spcBef>
              <a:buSzTx/>
              <a:buNone/>
              <a:defRPr sz="1350">
                <a:latin typeface="ヒラギノ角ゴ ProN W6"/>
                <a:ea typeface="ヒラギノ角ゴ ProN W6"/>
                <a:cs typeface="ヒラギノ角ゴ ProN W6"/>
                <a:sym typeface="ヒラギノ角ゴ ProN W6"/>
              </a:defRPr>
            </a:lvl1pPr>
          </a:lstStyle>
          <a:p>
            <a:r>
              <a:t>作者と日付</a:t>
            </a:r>
          </a:p>
        </p:txBody>
      </p:sp>
      <p:sp>
        <p:nvSpPr>
          <p:cNvPr id="128" name="プレゼンテーションのタイトル"/>
          <p:cNvSpPr txBox="1">
            <a:spLocks noGrp="1"/>
          </p:cNvSpPr>
          <p:nvPr>
            <p:ph type="title" hasCustomPrompt="1"/>
          </p:nvPr>
        </p:nvSpPr>
        <p:spPr>
          <a:xfrm>
            <a:off x="452436" y="2169319"/>
            <a:ext cx="8239127" cy="539378"/>
          </a:xfrm>
          <a:prstGeom prst="rect">
            <a:avLst/>
          </a:prstGeom>
        </p:spPr>
        <p:txBody>
          <a:bodyPr anchor="b"/>
          <a:lstStyle>
            <a:lvl1pPr algn="l" defTabSz="914377">
              <a:lnSpc>
                <a:spcPct val="80000"/>
              </a:lnSpc>
              <a:defRPr sz="4350" spc="-87">
                <a:latin typeface="ヒラギノ角ゴ ProN W6"/>
                <a:ea typeface="ヒラギノ角ゴ ProN W6"/>
                <a:cs typeface="ヒラギノ角ゴ ProN W6"/>
                <a:sym typeface="ヒラギノ角ゴ ProN W6"/>
              </a:defRPr>
            </a:lvl1pPr>
          </a:lstStyle>
          <a:p>
            <a:r>
              <a:t>プレゼンテーションのタイトル</a:t>
            </a:r>
          </a:p>
        </p:txBody>
      </p:sp>
      <p:sp>
        <p:nvSpPr>
          <p:cNvPr id="129" name="本文レベル1…"/>
          <p:cNvSpPr txBox="1">
            <a:spLocks noGrp="1"/>
          </p:cNvSpPr>
          <p:nvPr>
            <p:ph type="body" sz="quarter" idx="1" hasCustomPrompt="1"/>
          </p:nvPr>
        </p:nvSpPr>
        <p:spPr>
          <a:xfrm>
            <a:off x="450504" y="2708697"/>
            <a:ext cx="8239125" cy="1587294"/>
          </a:xfrm>
          <a:prstGeom prst="rect">
            <a:avLst/>
          </a:prstGeom>
        </p:spPr>
        <p:txBody>
          <a:bodyPr anchor="t"/>
          <a:lstStyle>
            <a:lvl1pPr marL="0" indent="0">
              <a:spcBef>
                <a:spcPts val="0"/>
              </a:spcBef>
              <a:buSzTx/>
              <a:buNone/>
              <a:defRPr sz="2063">
                <a:latin typeface="ヒラギノ角ゴ ProN W6"/>
                <a:ea typeface="ヒラギノ角ゴ ProN W6"/>
                <a:cs typeface="ヒラギノ角ゴ ProN W6"/>
                <a:sym typeface="ヒラギノ角ゴ ProN W6"/>
              </a:defRPr>
            </a:lvl1pPr>
            <a:lvl2pPr marL="0" indent="171450">
              <a:spcBef>
                <a:spcPts val="0"/>
              </a:spcBef>
              <a:buSzTx/>
              <a:buNone/>
              <a:defRPr sz="2063">
                <a:latin typeface="ヒラギノ角ゴ ProN W6"/>
                <a:ea typeface="ヒラギノ角ゴ ProN W6"/>
                <a:cs typeface="ヒラギノ角ゴ ProN W6"/>
                <a:sym typeface="ヒラギノ角ゴ ProN W6"/>
              </a:defRPr>
            </a:lvl2pPr>
            <a:lvl3pPr marL="0" indent="342900">
              <a:spcBef>
                <a:spcPts val="0"/>
              </a:spcBef>
              <a:buSzTx/>
              <a:buNone/>
              <a:defRPr sz="2063">
                <a:latin typeface="ヒラギノ角ゴ ProN W6"/>
                <a:ea typeface="ヒラギノ角ゴ ProN W6"/>
                <a:cs typeface="ヒラギノ角ゴ ProN W6"/>
                <a:sym typeface="ヒラギノ角ゴ ProN W6"/>
              </a:defRPr>
            </a:lvl3pPr>
            <a:lvl4pPr marL="0" indent="514350">
              <a:spcBef>
                <a:spcPts val="0"/>
              </a:spcBef>
              <a:buSzTx/>
              <a:buNone/>
              <a:defRPr sz="2063">
                <a:latin typeface="ヒラギノ角ゴ ProN W6"/>
                <a:ea typeface="ヒラギノ角ゴ ProN W6"/>
                <a:cs typeface="ヒラギノ角ゴ ProN W6"/>
                <a:sym typeface="ヒラギノ角ゴ ProN W6"/>
              </a:defRPr>
            </a:lvl4pPr>
            <a:lvl5pPr marL="0" indent="685800">
              <a:spcBef>
                <a:spcPts val="0"/>
              </a:spcBef>
              <a:buSzTx/>
              <a:buNone/>
              <a:defRPr sz="2063">
                <a:latin typeface="ヒラギノ角ゴ ProN W6"/>
                <a:ea typeface="ヒラギノ角ゴ ProN W6"/>
                <a:cs typeface="ヒラギノ角ゴ ProN W6"/>
                <a:sym typeface="ヒラギノ角ゴ ProN W6"/>
              </a:defRPr>
            </a:lvl5pPr>
          </a:lstStyle>
          <a:p>
            <a:r>
              <a:t>プレゼンテーションのサブタイトル</a:t>
            </a:r>
          </a:p>
          <a:p>
            <a:pPr lvl="1"/>
            <a:endParaRPr/>
          </a:p>
          <a:p>
            <a:pPr lvl="2"/>
            <a:endParaRPr/>
          </a:p>
          <a:p>
            <a:pPr lvl="3"/>
            <a:endParaRPr/>
          </a:p>
          <a:p>
            <a:pPr lvl="4"/>
            <a:endParaRPr/>
          </a:p>
        </p:txBody>
      </p:sp>
      <p:sp>
        <p:nvSpPr>
          <p:cNvPr id="130" name="スライド番号"/>
          <p:cNvSpPr txBox="1">
            <a:spLocks noGrp="1"/>
          </p:cNvSpPr>
          <p:nvPr>
            <p:ph type="sldNum" sz="quarter" idx="2"/>
          </p:nvPr>
        </p:nvSpPr>
        <p:spPr>
          <a:xfrm>
            <a:off x="4491905" y="4941975"/>
            <a:ext cx="155505" cy="103875"/>
          </a:xfrm>
          <a:prstGeom prst="rect">
            <a:avLst/>
          </a:prstGeom>
        </p:spPr>
        <p:txBody>
          <a:bodyPr anchor="b"/>
          <a:lstStyle>
            <a:lvl1pPr defTabSz="219075">
              <a:defRPr sz="675">
                <a:latin typeface="+mn-lt"/>
                <a:ea typeface="+mn-ea"/>
                <a:cs typeface="+mn-cs"/>
                <a:sym typeface="ヒラギノ角ゴ ProN W3"/>
              </a:defRPr>
            </a:lvl1pPr>
          </a:lstStyle>
          <a:p>
            <a:fld id="{86CB4B4D-7CA3-9044-876B-883B54F8677D}" type="slidenum">
              <a:t>‹#›</a:t>
            </a:fld>
            <a:endParaRPr/>
          </a:p>
        </p:txBody>
      </p:sp>
    </p:spTree>
    <p:extLst>
      <p:ext uri="{BB962C8B-B14F-4D97-AF65-F5344CB8AC3E}">
        <p14:creationId xmlns:p14="http://schemas.microsoft.com/office/powerpoint/2010/main" val="265625998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E5CFAA5-7329-741F-CC76-7F7CEF1382A0}"/>
              </a:ext>
            </a:extLst>
          </p:cNvPr>
          <p:cNvSpPr>
            <a:spLocks noGrp="1"/>
          </p:cNvSpPr>
          <p:nvPr>
            <p:ph type="dt" sz="half" idx="10"/>
          </p:nvPr>
        </p:nvSpPr>
        <p:spPr/>
        <p:txBody>
          <a:bodyPr/>
          <a:lstStyle/>
          <a:p>
            <a:fld id="{EE31F262-3259-413B-B840-74F8A9BA61AD}" type="datetime1">
              <a:rPr kumimoji="1" lang="ja-JP" altLang="en-US" smtClean="0"/>
              <a:t>2024/2/29</a:t>
            </a:fld>
            <a:endParaRPr kumimoji="1" lang="ja-JP" altLang="en-US"/>
          </a:p>
        </p:txBody>
      </p:sp>
      <p:sp>
        <p:nvSpPr>
          <p:cNvPr id="3" name="フッター プレースホルダー 2">
            <a:extLst>
              <a:ext uri="{FF2B5EF4-FFF2-40B4-BE49-F238E27FC236}">
                <a16:creationId xmlns:a16="http://schemas.microsoft.com/office/drawing/2014/main" id="{D9E0A2F1-55F7-E42F-DC3A-56AD0A06EF3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16762F-24E2-DF47-05F8-0E47644E2946}"/>
              </a:ext>
            </a:extLst>
          </p:cNvPr>
          <p:cNvSpPr>
            <a:spLocks noGrp="1"/>
          </p:cNvSpPr>
          <p:nvPr>
            <p:ph type="sldNum" sz="quarter" idx="12"/>
          </p:nvPr>
        </p:nvSpPr>
        <p:spPr/>
        <p:txBody>
          <a:bodyPr/>
          <a:lstStyle/>
          <a:p>
            <a:fld id="{CBDFE4F4-5846-42D0-ABC5-9F6A57528B1E}" type="slidenum">
              <a:rPr kumimoji="1" lang="ja-JP" altLang="en-US" smtClean="0"/>
              <a:t>‹#›</a:t>
            </a:fld>
            <a:endParaRPr kumimoji="1" lang="ja-JP" altLang="en-US"/>
          </a:p>
        </p:txBody>
      </p:sp>
    </p:spTree>
    <p:extLst>
      <p:ext uri="{BB962C8B-B14F-4D97-AF65-F5344CB8AC3E}">
        <p14:creationId xmlns:p14="http://schemas.microsoft.com/office/powerpoint/2010/main" val="2592461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41825" y="524777"/>
            <a:ext cx="4812875" cy="761747"/>
          </a:xfrm>
          <a:prstGeom prst="rect">
            <a:avLst/>
          </a:prstGeom>
        </p:spPr>
        <p:txBody>
          <a:bodyPr wrap="square" lIns="0" tIns="0" rIns="0" bIns="0">
            <a:spAutoFit/>
          </a:bodyPr>
          <a:lstStyle>
            <a:lvl1pPr>
              <a:defRPr sz="4950" b="0" i="0">
                <a:solidFill>
                  <a:srgbClr val="E12046"/>
                </a:solidFill>
                <a:latin typeface="Arial"/>
                <a:cs typeface="Arial"/>
              </a:defRPr>
            </a:lvl1pPr>
          </a:lstStyle>
          <a:p>
            <a:endParaRPr/>
          </a:p>
        </p:txBody>
      </p:sp>
      <p:sp>
        <p:nvSpPr>
          <p:cNvPr id="3" name="Holder 3"/>
          <p:cNvSpPr>
            <a:spLocks noGrp="1"/>
          </p:cNvSpPr>
          <p:nvPr>
            <p:ph type="body" idx="1"/>
          </p:nvPr>
        </p:nvSpPr>
        <p:spPr>
          <a:xfrm>
            <a:off x="1186706" y="1190195"/>
            <a:ext cx="7044288" cy="577081"/>
          </a:xfrm>
          <a:prstGeom prst="rect">
            <a:avLst/>
          </a:prstGeom>
        </p:spPr>
        <p:txBody>
          <a:bodyPr wrap="square" lIns="0" tIns="0" rIns="0" bIns="0">
            <a:spAutoFit/>
          </a:bodyPr>
          <a:lstStyle>
            <a:lvl1pPr>
              <a:defRPr sz="3750" b="0" i="0">
                <a:solidFill>
                  <a:schemeClr val="tx1"/>
                </a:solidFill>
                <a:latin typeface="BIZ UDGothic"/>
                <a:cs typeface="BIZ UDGothic"/>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6583681"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lib02.tmd.ac.jp/webclass/course.php/IL2300919/manag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colab.research.google.com/?hl=ja"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github.com/agchung/Actualmed-COVID-chestxray-dataset" TargetMode="Externa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jp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a:extLst>
              <a:ext uri="{FF2B5EF4-FFF2-40B4-BE49-F238E27FC236}">
                <a16:creationId xmlns:a16="http://schemas.microsoft.com/office/drawing/2014/main" id="{BDC3A30B-5EC5-A30D-D98B-CDE02F5846B9}"/>
              </a:ext>
            </a:extLst>
          </p:cNvPr>
          <p:cNvSpPr/>
          <p:nvPr/>
        </p:nvSpPr>
        <p:spPr>
          <a:xfrm>
            <a:off x="1244009" y="285749"/>
            <a:ext cx="6751674" cy="2370664"/>
          </a:xfrm>
          <a:prstGeom prst="rect">
            <a:avLst/>
          </a:prstGeom>
          <a:solidFill>
            <a:schemeClr val="accent5">
              <a:lumMod val="40000"/>
              <a:lumOff val="60000"/>
            </a:schemeClr>
          </a:solidFill>
          <a:ln w="12700">
            <a:noFill/>
            <a:miter lim="400000"/>
          </a:ln>
        </p:spPr>
        <p:txBody>
          <a:bodyPr lIns="0" tIns="0" rIns="0" bIns="0" anchor="ctr"/>
          <a:lstStyle/>
          <a:p>
            <a:pPr algn="ctr">
              <a:defRPr sz="3200">
                <a:solidFill>
                  <a:srgbClr val="FFFFFF"/>
                </a:solidFill>
                <a:latin typeface="+mn-lt"/>
                <a:ea typeface="+mn-ea"/>
                <a:cs typeface="+mn-cs"/>
                <a:sym typeface="ヒラギノ角ゴ ProN W3"/>
              </a:defRPr>
            </a:pPr>
            <a:endParaRPr sz="1200"/>
          </a:p>
        </p:txBody>
      </p:sp>
      <p:sp>
        <p:nvSpPr>
          <p:cNvPr id="121" name="第２回"/>
          <p:cNvSpPr txBox="1">
            <a:spLocks noGrp="1"/>
          </p:cNvSpPr>
          <p:nvPr>
            <p:ph type="title"/>
          </p:nvPr>
        </p:nvSpPr>
        <p:spPr>
          <a:xfrm>
            <a:off x="1334385" y="490822"/>
            <a:ext cx="6570921" cy="1452724"/>
          </a:xfrm>
          <a:prstGeom prst="rect">
            <a:avLst/>
          </a:prstGeom>
        </p:spPr>
        <p:txBody>
          <a:bodyPr>
            <a:normAutofit fontScale="90000"/>
          </a:bodyPr>
          <a:lstStyle/>
          <a:p>
            <a:pPr algn="ctr">
              <a:tabLst>
                <a:tab pos="3809453" algn="l"/>
              </a:tabLst>
            </a:pPr>
            <a:r>
              <a:rPr lang="ja-JP" altLang="en-US" sz="3200" b="1">
                <a:solidFill>
                  <a:schemeClr val="tx1"/>
                </a:solidFill>
                <a:ea typeface="ＭＳ Ｐゴシック"/>
              </a:rPr>
              <a:t>医療系データサイエンス</a:t>
            </a:r>
            <a:br>
              <a:rPr lang="ja-JP" altLang="en-US" sz="3200" b="1">
                <a:solidFill>
                  <a:schemeClr val="tx1"/>
                </a:solidFill>
                <a:ea typeface="ＭＳ Ｐゴシック"/>
              </a:rPr>
            </a:br>
            <a:r>
              <a:rPr lang="ja-JP" altLang="en-US" sz="3200" b="1">
                <a:solidFill>
                  <a:schemeClr val="tx1"/>
                </a:solidFill>
                <a:ea typeface="ＭＳ Ｐゴシック"/>
              </a:rPr>
              <a:t>教育ワークショップ</a:t>
            </a:r>
            <a:r>
              <a:rPr lang="en-US" altLang="ja-JP" sz="3200" b="1" dirty="0">
                <a:solidFill>
                  <a:schemeClr val="tx1"/>
                </a:solidFill>
                <a:ea typeface="ＭＳ Ｐゴシック"/>
              </a:rPr>
              <a:t> </a:t>
            </a:r>
            <a:br>
              <a:rPr lang="en-US" altLang="ja-JP" sz="3200" b="1" dirty="0">
                <a:solidFill>
                  <a:schemeClr val="tx1"/>
                </a:solidFill>
                <a:ea typeface="ＭＳ Ｐゴシック"/>
              </a:rPr>
            </a:br>
            <a:r>
              <a:rPr lang="en-US" altLang="ja-JP" sz="3200" b="1" dirty="0">
                <a:solidFill>
                  <a:schemeClr val="tx1"/>
                </a:solidFill>
                <a:ea typeface="ＭＳ Ｐゴシック"/>
              </a:rPr>
              <a:t>2024/2/29</a:t>
            </a:r>
            <a:r>
              <a:rPr lang="ja-JP" altLang="en-US" sz="3200" b="1">
                <a:solidFill>
                  <a:schemeClr val="tx1"/>
                </a:solidFill>
                <a:ea typeface="ＭＳ Ｐゴシック"/>
              </a:rPr>
              <a:t>　</a:t>
            </a:r>
            <a:r>
              <a:rPr lang="en-US" altLang="ja-JP" sz="3200" b="1" dirty="0">
                <a:solidFill>
                  <a:schemeClr val="tx1"/>
                </a:solidFill>
                <a:ea typeface="ＭＳ Ｐゴシック"/>
              </a:rPr>
              <a:t>2</a:t>
            </a:r>
            <a:r>
              <a:rPr lang="ja-JP" altLang="en-US" sz="3200" b="1">
                <a:solidFill>
                  <a:schemeClr val="tx1"/>
                </a:solidFill>
                <a:ea typeface="ＭＳ Ｐゴシック"/>
              </a:rPr>
              <a:t>回目</a:t>
            </a:r>
            <a:endParaRPr sz="3200" dirty="0">
              <a:solidFill>
                <a:schemeClr val="tx1"/>
              </a:solidFill>
              <a:ea typeface="ＭＳ Ｐゴシック"/>
            </a:endParaRPr>
          </a:p>
        </p:txBody>
      </p:sp>
      <p:sp>
        <p:nvSpPr>
          <p:cNvPr id="122" name="線形回帰〜ロジスティック回帰"/>
          <p:cNvSpPr txBox="1">
            <a:spLocks noGrp="1"/>
          </p:cNvSpPr>
          <p:nvPr>
            <p:ph type="body" sz="quarter" idx="1"/>
          </p:nvPr>
        </p:nvSpPr>
        <p:spPr>
          <a:xfrm>
            <a:off x="2156680" y="2061100"/>
            <a:ext cx="4926329" cy="595313"/>
          </a:xfrm>
          <a:prstGeom prst="rect">
            <a:avLst/>
          </a:prstGeom>
        </p:spPr>
        <p:txBody>
          <a:bodyPr>
            <a:noAutofit/>
          </a:bodyPr>
          <a:lstStyle/>
          <a:p>
            <a:r>
              <a:rPr lang="ja-JP" altLang="en-US" sz="3200" b="1">
                <a:ea typeface="ＭＳ Ｐゴシック"/>
              </a:rPr>
              <a:t>深層学習</a:t>
            </a:r>
            <a:r>
              <a:rPr lang="en-US" altLang="ja-JP" sz="3200" b="1" dirty="0">
                <a:ea typeface="ＭＳ Ｐゴシック"/>
              </a:rPr>
              <a:t> (</a:t>
            </a:r>
            <a:r>
              <a:rPr lang="en-US" altLang="ja-JP" sz="3200" b="1" dirty="0">
                <a:latin typeface="Cambria"/>
                <a:ea typeface="ＭＳ Ｐゴシック"/>
              </a:rPr>
              <a:t>deep learning</a:t>
            </a:r>
            <a:r>
              <a:rPr lang="en-US" altLang="ja-JP" sz="3200" b="1" dirty="0">
                <a:ea typeface="ＭＳ Ｐゴシック"/>
              </a:rPr>
              <a:t>)</a:t>
            </a:r>
            <a:endParaRPr sz="3200" b="1" dirty="0">
              <a:ea typeface="ＭＳ Ｐゴシック"/>
            </a:endParaRPr>
          </a:p>
        </p:txBody>
      </p:sp>
      <p:sp>
        <p:nvSpPr>
          <p:cNvPr id="5" name="スライド番号プレースホルダー 4">
            <a:extLst>
              <a:ext uri="{FF2B5EF4-FFF2-40B4-BE49-F238E27FC236}">
                <a16:creationId xmlns:a16="http://schemas.microsoft.com/office/drawing/2014/main" id="{D11C1493-74B6-C2AB-4987-50D697E11C06}"/>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1</a:t>
            </a:fld>
            <a:endParaRPr lang="ja-JP" altLang="en-US" sz="1200"/>
          </a:p>
        </p:txBody>
      </p:sp>
      <p:sp>
        <p:nvSpPr>
          <p:cNvPr id="4" name="テキスト ボックス 3">
            <a:extLst>
              <a:ext uri="{FF2B5EF4-FFF2-40B4-BE49-F238E27FC236}">
                <a16:creationId xmlns:a16="http://schemas.microsoft.com/office/drawing/2014/main" id="{DE5E3CB4-F275-A606-2967-17503229A203}"/>
              </a:ext>
            </a:extLst>
          </p:cNvPr>
          <p:cNvSpPr txBox="1"/>
          <p:nvPr/>
        </p:nvSpPr>
        <p:spPr>
          <a:xfrm>
            <a:off x="3636085" y="4109421"/>
            <a:ext cx="4570482" cy="646331"/>
          </a:xfrm>
          <a:prstGeom prst="rect">
            <a:avLst/>
          </a:prstGeom>
          <a:noFill/>
        </p:spPr>
        <p:txBody>
          <a:bodyPr wrap="none" rtlCol="0">
            <a:spAutoFit/>
          </a:bodyPr>
          <a:lstStyle/>
          <a:p>
            <a:pPr algn="r"/>
            <a:r>
              <a:rPr kumimoji="1" lang="ja-JP" altLang="en-US"/>
              <a:t>東京医科歯科大学統合教育機構　特任助教</a:t>
            </a:r>
            <a:endParaRPr kumimoji="1" lang="en-US" altLang="ja-JP" dirty="0"/>
          </a:p>
          <a:p>
            <a:pPr algn="r"/>
            <a:r>
              <a:rPr kumimoji="1" lang="ja-JP" altLang="en-US"/>
              <a:t>石丸美穂</a:t>
            </a:r>
          </a:p>
        </p:txBody>
      </p:sp>
      <p:sp>
        <p:nvSpPr>
          <p:cNvPr id="3" name="テキスト ボックス 2">
            <a:extLst>
              <a:ext uri="{FF2B5EF4-FFF2-40B4-BE49-F238E27FC236}">
                <a16:creationId xmlns:a16="http://schemas.microsoft.com/office/drawing/2014/main" id="{34CB7413-94BF-3E46-620F-921674557818}"/>
              </a:ext>
            </a:extLst>
          </p:cNvPr>
          <p:cNvSpPr txBox="1"/>
          <p:nvPr/>
        </p:nvSpPr>
        <p:spPr>
          <a:xfrm>
            <a:off x="85761" y="2773967"/>
            <a:ext cx="3951816" cy="830997"/>
          </a:xfrm>
          <a:prstGeom prst="rect">
            <a:avLst/>
          </a:prstGeom>
          <a:noFill/>
        </p:spPr>
        <p:txBody>
          <a:bodyPr wrap="square">
            <a:spAutoFit/>
          </a:bodyPr>
          <a:lstStyle/>
          <a:p>
            <a:pPr algn="just"/>
            <a:r>
              <a:rPr lang="ja-JP" altLang="en-US" sz="1600"/>
              <a:t>スライドは自由</a:t>
            </a:r>
            <a:r>
              <a:rPr lang="ja-JP" altLang="en-US" sz="1600" dirty="0"/>
              <a:t>にお使いください。</a:t>
            </a:r>
          </a:p>
          <a:p>
            <a:pPr algn="just"/>
            <a:r>
              <a:rPr lang="ja-JP" altLang="en-US" sz="1600" dirty="0"/>
              <a:t>使用した場合は、この</a:t>
            </a:r>
            <a:r>
              <a:rPr lang="en-US" altLang="ja-JP" sz="1600" dirty="0"/>
              <a:t>QR</a:t>
            </a:r>
            <a:r>
              <a:rPr lang="ja-JP" altLang="en-US" sz="1600" dirty="0"/>
              <a:t>コードからアンケートに回答をお願いします。</a:t>
            </a:r>
          </a:p>
        </p:txBody>
      </p:sp>
      <p:pic>
        <p:nvPicPr>
          <p:cNvPr id="6" name="Picture 2">
            <a:extLst>
              <a:ext uri="{FF2B5EF4-FFF2-40B4-BE49-F238E27FC236}">
                <a16:creationId xmlns:a16="http://schemas.microsoft.com/office/drawing/2014/main" id="{956F7B0C-05A8-1A8A-E421-D30E46D0F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358" y="3585554"/>
            <a:ext cx="1467233" cy="1467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ニューラルネットワークとは(軽く復習)">
            <a:extLst>
              <a:ext uri="{FF2B5EF4-FFF2-40B4-BE49-F238E27FC236}">
                <a16:creationId xmlns:a16="http://schemas.microsoft.com/office/drawing/2014/main" id="{00B80C58-B8FF-8B0E-14BD-FCD56EDFED8B}"/>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深層学習の発展</a:t>
            </a:r>
            <a:endParaRPr sz="2400" b="1" dirty="0">
              <a:latin typeface="Meiryo" panose="020B0604030504040204" pitchFamily="34" charset="-128"/>
              <a:ea typeface="Meiryo" panose="020B0604030504040204" pitchFamily="34" charset="-128"/>
            </a:endParaRPr>
          </a:p>
        </p:txBody>
      </p:sp>
      <p:sp>
        <p:nvSpPr>
          <p:cNvPr id="2" name="スライド番号プレースホルダー 1">
            <a:extLst>
              <a:ext uri="{FF2B5EF4-FFF2-40B4-BE49-F238E27FC236}">
                <a16:creationId xmlns:a16="http://schemas.microsoft.com/office/drawing/2014/main" id="{30F12AD7-ADE2-2BB1-3004-25B99FB596E6}"/>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10</a:t>
            </a:fld>
            <a:endParaRPr lang="ja-JP" altLang="en-US" sz="1200"/>
          </a:p>
        </p:txBody>
      </p:sp>
      <p:sp>
        <p:nvSpPr>
          <p:cNvPr id="6" name="正方形/長方形 5">
            <a:extLst>
              <a:ext uri="{FF2B5EF4-FFF2-40B4-BE49-F238E27FC236}">
                <a16:creationId xmlns:a16="http://schemas.microsoft.com/office/drawing/2014/main" id="{5B3BE0E4-C005-3E17-25C1-F984208690E5}"/>
              </a:ext>
            </a:extLst>
          </p:cNvPr>
          <p:cNvSpPr/>
          <p:nvPr/>
        </p:nvSpPr>
        <p:spPr>
          <a:xfrm>
            <a:off x="274319" y="722376"/>
            <a:ext cx="8506152" cy="1721484"/>
          </a:xfrm>
          <a:prstGeom prst="rect">
            <a:avLst/>
          </a:prstGeom>
          <a:solidFill>
            <a:srgbClr val="73FB6F">
              <a:alpha val="1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9FDDA8D-0FDF-608F-0DE0-03C89281B2F6}"/>
              </a:ext>
            </a:extLst>
          </p:cNvPr>
          <p:cNvSpPr txBox="1"/>
          <p:nvPr/>
        </p:nvSpPr>
        <p:spPr>
          <a:xfrm>
            <a:off x="363529" y="766192"/>
            <a:ext cx="3570208" cy="461665"/>
          </a:xfrm>
          <a:prstGeom prst="rect">
            <a:avLst/>
          </a:prstGeom>
          <a:noFill/>
        </p:spPr>
        <p:txBody>
          <a:bodyPr wrap="none" rtlCol="0">
            <a:spAutoFit/>
          </a:bodyPr>
          <a:lstStyle/>
          <a:p>
            <a:r>
              <a:rPr kumimoji="1" lang="ja-JP" altLang="en-US" sz="2400" b="1">
                <a:solidFill>
                  <a:srgbClr val="00B050"/>
                </a:solidFill>
                <a:latin typeface="Meiryo" panose="020B0604030504040204" pitchFamily="34" charset="-128"/>
                <a:ea typeface="Meiryo" panose="020B0604030504040204" pitchFamily="34" charset="-128"/>
              </a:rPr>
              <a:t>深層学習以前の機械学習</a:t>
            </a:r>
          </a:p>
        </p:txBody>
      </p:sp>
      <p:sp>
        <p:nvSpPr>
          <p:cNvPr id="8" name="テキスト ボックス 7">
            <a:extLst>
              <a:ext uri="{FF2B5EF4-FFF2-40B4-BE49-F238E27FC236}">
                <a16:creationId xmlns:a16="http://schemas.microsoft.com/office/drawing/2014/main" id="{5EFC02BA-1F28-6D06-55B4-A0FB545BE44E}"/>
              </a:ext>
            </a:extLst>
          </p:cNvPr>
          <p:cNvSpPr txBox="1"/>
          <p:nvPr/>
        </p:nvSpPr>
        <p:spPr>
          <a:xfrm>
            <a:off x="1454681" y="1415340"/>
            <a:ext cx="6984604" cy="772584"/>
          </a:xfrm>
          <a:prstGeom prst="rect">
            <a:avLst/>
          </a:prstGeom>
          <a:noFill/>
        </p:spPr>
        <p:txBody>
          <a:bodyPr wrap="none" rtlCol="0">
            <a:spAutoFit/>
          </a:bodyPr>
          <a:lstStyle/>
          <a:p>
            <a:pPr marL="285750" indent="-285750">
              <a:lnSpc>
                <a:spcPct val="130000"/>
              </a:lnSpc>
              <a:buFont typeface="Wingdings" pitchFamily="2" charset="2"/>
              <a:buChar char="l"/>
            </a:pPr>
            <a:r>
              <a:rPr kumimoji="1" lang="ja-JP" altLang="en-US"/>
              <a:t>人間が</a:t>
            </a:r>
            <a:r>
              <a:rPr kumimoji="1" lang="ja-JP" altLang="en-US" b="1"/>
              <a:t>分類に利用する特徴量</a:t>
            </a:r>
            <a:r>
              <a:rPr kumimoji="1" lang="ja-JP" altLang="en-US"/>
              <a:t>と重みづけの抽出方法を提示する</a:t>
            </a:r>
            <a:endParaRPr kumimoji="1" lang="en-US" altLang="ja-JP" dirty="0"/>
          </a:p>
          <a:p>
            <a:pPr>
              <a:lnSpc>
                <a:spcPct val="130000"/>
              </a:lnSpc>
            </a:pPr>
            <a:r>
              <a:rPr kumimoji="1" lang="ja-JP" altLang="en-US"/>
              <a:t>　</a:t>
            </a:r>
            <a:r>
              <a:rPr kumimoji="1" lang="en-US" altLang="ja-JP" dirty="0"/>
              <a:t>(</a:t>
            </a:r>
            <a:r>
              <a:rPr kumimoji="1" lang="ja-JP" altLang="en-US"/>
              <a:t>形や色が分類に役立つと人間が決めて特徴量を選んでいる</a:t>
            </a:r>
            <a:r>
              <a:rPr kumimoji="1" lang="en-US" altLang="ja-JP" dirty="0"/>
              <a:t>)</a:t>
            </a:r>
          </a:p>
        </p:txBody>
      </p:sp>
      <p:sp>
        <p:nvSpPr>
          <p:cNvPr id="9" name="テキスト ボックス 8">
            <a:extLst>
              <a:ext uri="{FF2B5EF4-FFF2-40B4-BE49-F238E27FC236}">
                <a16:creationId xmlns:a16="http://schemas.microsoft.com/office/drawing/2014/main" id="{15A0D606-697E-A61D-EB2A-76437B703B5A}"/>
              </a:ext>
            </a:extLst>
          </p:cNvPr>
          <p:cNvSpPr txBox="1"/>
          <p:nvPr/>
        </p:nvSpPr>
        <p:spPr>
          <a:xfrm>
            <a:off x="5805425" y="839210"/>
            <a:ext cx="2749471" cy="400110"/>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特徴量の設計が難しい</a:t>
            </a:r>
          </a:p>
        </p:txBody>
      </p:sp>
      <p:sp>
        <p:nvSpPr>
          <p:cNvPr id="10" name="正方形/長方形 9">
            <a:extLst>
              <a:ext uri="{FF2B5EF4-FFF2-40B4-BE49-F238E27FC236}">
                <a16:creationId xmlns:a16="http://schemas.microsoft.com/office/drawing/2014/main" id="{DF4A7853-93D3-3290-131F-6946BB2773DF}"/>
              </a:ext>
            </a:extLst>
          </p:cNvPr>
          <p:cNvSpPr/>
          <p:nvPr/>
        </p:nvSpPr>
        <p:spPr>
          <a:xfrm>
            <a:off x="274320" y="2670548"/>
            <a:ext cx="8506152" cy="1849374"/>
          </a:xfrm>
          <a:prstGeom prst="rect">
            <a:avLst/>
          </a:prstGeom>
          <a:solidFill>
            <a:srgbClr val="FFFF00">
              <a:alpha val="1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626DA0C-DC42-B620-BEF2-0EF926170EB7}"/>
              </a:ext>
            </a:extLst>
          </p:cNvPr>
          <p:cNvSpPr txBox="1"/>
          <p:nvPr/>
        </p:nvSpPr>
        <p:spPr>
          <a:xfrm>
            <a:off x="363529" y="2757233"/>
            <a:ext cx="1441420" cy="461665"/>
          </a:xfrm>
          <a:prstGeom prst="rect">
            <a:avLst/>
          </a:prstGeom>
          <a:noFill/>
        </p:spPr>
        <p:txBody>
          <a:bodyPr wrap="none" rtlCol="0">
            <a:spAutoFit/>
          </a:bodyPr>
          <a:lstStyle/>
          <a:p>
            <a:r>
              <a:rPr kumimoji="1" lang="ja-JP" altLang="en-US" sz="2400" b="1">
                <a:solidFill>
                  <a:srgbClr val="FF9300"/>
                </a:solidFill>
                <a:latin typeface="Meiryo" panose="020B0604030504040204" pitchFamily="34" charset="-128"/>
                <a:ea typeface="Meiryo" panose="020B0604030504040204" pitchFamily="34" charset="-128"/>
              </a:rPr>
              <a:t>深層学習</a:t>
            </a:r>
          </a:p>
        </p:txBody>
      </p:sp>
      <p:sp>
        <p:nvSpPr>
          <p:cNvPr id="12" name="テキスト ボックス 11">
            <a:extLst>
              <a:ext uri="{FF2B5EF4-FFF2-40B4-BE49-F238E27FC236}">
                <a16:creationId xmlns:a16="http://schemas.microsoft.com/office/drawing/2014/main" id="{FEA7EB81-5B6F-4F85-7DE9-2DFBEE6A28B4}"/>
              </a:ext>
            </a:extLst>
          </p:cNvPr>
          <p:cNvSpPr txBox="1"/>
          <p:nvPr/>
        </p:nvSpPr>
        <p:spPr>
          <a:xfrm>
            <a:off x="1533080" y="3289222"/>
            <a:ext cx="7202985" cy="772584"/>
          </a:xfrm>
          <a:prstGeom prst="rect">
            <a:avLst/>
          </a:prstGeom>
          <a:noFill/>
        </p:spPr>
        <p:txBody>
          <a:bodyPr wrap="square" rtlCol="0">
            <a:spAutoFit/>
          </a:bodyPr>
          <a:lstStyle/>
          <a:p>
            <a:pPr marL="285750" indent="-285750">
              <a:lnSpc>
                <a:spcPct val="130000"/>
              </a:lnSpc>
              <a:buFont typeface="Wingdings" pitchFamily="2" charset="2"/>
              <a:buChar char="l"/>
            </a:pPr>
            <a:r>
              <a:rPr kumimoji="1" lang="ja-JP" altLang="en-US"/>
              <a:t>データから特徴量を</a:t>
            </a:r>
            <a:r>
              <a:rPr kumimoji="1" lang="ja-JP" altLang="en-US" b="1">
                <a:solidFill>
                  <a:srgbClr val="FF9300"/>
                </a:solidFill>
              </a:rPr>
              <a:t>自動で抽出</a:t>
            </a:r>
            <a:r>
              <a:rPr kumimoji="1" lang="ja-JP" altLang="en-US"/>
              <a:t>し、その重みづけから傾向を学習</a:t>
            </a:r>
            <a:endParaRPr kumimoji="1" lang="en-US" altLang="ja-JP" dirty="0"/>
          </a:p>
          <a:p>
            <a:pPr>
              <a:lnSpc>
                <a:spcPct val="130000"/>
              </a:lnSpc>
            </a:pPr>
            <a:r>
              <a:rPr kumimoji="1" lang="ja-JP" altLang="en-US"/>
              <a:t>　（人間が選択しなくてよい</a:t>
            </a:r>
            <a:r>
              <a:rPr kumimoji="1" lang="en-US" altLang="ja-JP" dirty="0"/>
              <a:t>)</a:t>
            </a:r>
          </a:p>
        </p:txBody>
      </p:sp>
      <p:sp>
        <p:nvSpPr>
          <p:cNvPr id="13" name="テキスト ボックス 12">
            <a:extLst>
              <a:ext uri="{FF2B5EF4-FFF2-40B4-BE49-F238E27FC236}">
                <a16:creationId xmlns:a16="http://schemas.microsoft.com/office/drawing/2014/main" id="{E4813CF8-BD60-02D3-1BEC-BCD0598D5875}"/>
              </a:ext>
            </a:extLst>
          </p:cNvPr>
          <p:cNvSpPr txBox="1"/>
          <p:nvPr/>
        </p:nvSpPr>
        <p:spPr>
          <a:xfrm>
            <a:off x="5677184" y="2779830"/>
            <a:ext cx="3005951" cy="400110"/>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より多くのデータが必要</a:t>
            </a:r>
          </a:p>
        </p:txBody>
      </p:sp>
      <p:sp>
        <p:nvSpPr>
          <p:cNvPr id="14" name="リンゴ">
            <a:extLst>
              <a:ext uri="{FF2B5EF4-FFF2-40B4-BE49-F238E27FC236}">
                <a16:creationId xmlns:a16="http://schemas.microsoft.com/office/drawing/2014/main" id="{8416F932-A296-049A-8E07-A504C93DD268}"/>
              </a:ext>
            </a:extLst>
          </p:cNvPr>
          <p:cNvSpPr/>
          <p:nvPr/>
        </p:nvSpPr>
        <p:spPr>
          <a:xfrm>
            <a:off x="589103" y="1419665"/>
            <a:ext cx="577194" cy="656800"/>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0000"/>
          </a:solidFill>
          <a:ln w="635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5" name="リンゴ">
            <a:extLst>
              <a:ext uri="{FF2B5EF4-FFF2-40B4-BE49-F238E27FC236}">
                <a16:creationId xmlns:a16="http://schemas.microsoft.com/office/drawing/2014/main" id="{ADC4433F-E3D2-5D9A-750C-13F29FE23B97}"/>
              </a:ext>
            </a:extLst>
          </p:cNvPr>
          <p:cNvSpPr/>
          <p:nvPr/>
        </p:nvSpPr>
        <p:spPr>
          <a:xfrm>
            <a:off x="589103" y="3492305"/>
            <a:ext cx="577194" cy="656800"/>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0000"/>
          </a:solidFill>
          <a:ln w="635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756122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024F43-D45C-5F52-BCC9-50CE3883984B}"/>
              </a:ext>
            </a:extLst>
          </p:cNvPr>
          <p:cNvSpPr>
            <a:spLocks noGrp="1"/>
          </p:cNvSpPr>
          <p:nvPr>
            <p:ph type="title"/>
          </p:nvPr>
        </p:nvSpPr>
        <p:spPr>
          <a:xfrm>
            <a:off x="1920445" y="199755"/>
            <a:ext cx="5303110" cy="492443"/>
          </a:xfrm>
        </p:spPr>
        <p:txBody>
          <a:bodyPr wrap="square" lIns="0" tIns="0" rIns="0" bIns="0" anchor="t">
            <a:spAutoFit/>
          </a:bodyPr>
          <a:lstStyle/>
          <a:p>
            <a:pPr algn="ctr"/>
            <a:r>
              <a:rPr lang="ja-JP" altLang="en-US" sz="3200" b="1">
                <a:latin typeface="Meiryo" panose="020B0604030504040204" pitchFamily="34" charset="-128"/>
                <a:ea typeface="Meiryo" panose="020B0604030504040204" pitchFamily="34" charset="-128"/>
              </a:rPr>
              <a:t> 深層学習のまとめ</a:t>
            </a:r>
            <a:endParaRPr kumimoji="1" lang="ja-JP" altLang="en-US" sz="320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2821449E-AD91-3E2A-4524-C97E3E133D37}"/>
              </a:ext>
            </a:extLst>
          </p:cNvPr>
          <p:cNvSpPr>
            <a:spLocks noGrp="1"/>
          </p:cNvSpPr>
          <p:nvPr>
            <p:ph type="body" idx="1"/>
          </p:nvPr>
        </p:nvSpPr>
        <p:spPr>
          <a:xfrm>
            <a:off x="457199" y="813137"/>
            <a:ext cx="8298166" cy="3970318"/>
          </a:xfrm>
        </p:spPr>
        <p:txBody>
          <a:bodyPr/>
          <a:lstStyle/>
          <a:p>
            <a:pPr marL="285750" indent="-285750">
              <a:lnSpc>
                <a:spcPct val="150000"/>
              </a:lnSpc>
              <a:spcBef>
                <a:spcPts val="600"/>
              </a:spcBef>
              <a:buFont typeface="Wingdings" pitchFamily="2" charset="2"/>
              <a:buChar char="l"/>
            </a:pPr>
            <a:r>
              <a:rPr kumimoji="1" lang="ja-JP" altLang="en-US" sz="1600">
                <a:latin typeface="Meiryo" panose="020B0604030504040204" pitchFamily="34" charset="-128"/>
                <a:ea typeface="Meiryo" panose="020B0604030504040204" pitchFamily="34" charset="-128"/>
              </a:rPr>
              <a:t>深層学習は、ニューラルネットワークを用いて複数の層で学習させる方法である</a:t>
            </a:r>
            <a:endParaRPr kumimoji="1" lang="en-US" altLang="ja-JP" sz="1600" dirty="0">
              <a:latin typeface="Meiryo" panose="020B0604030504040204" pitchFamily="34" charset="-128"/>
              <a:ea typeface="Meiryo" panose="020B0604030504040204" pitchFamily="34" charset="-128"/>
            </a:endParaRPr>
          </a:p>
          <a:p>
            <a:pPr marL="285750" indent="-285750">
              <a:lnSpc>
                <a:spcPct val="150000"/>
              </a:lnSpc>
              <a:spcBef>
                <a:spcPts val="600"/>
              </a:spcBef>
              <a:buFont typeface="Wingdings" pitchFamily="2" charset="2"/>
              <a:buChar char="l"/>
            </a:pPr>
            <a:r>
              <a:rPr kumimoji="1" lang="ja-JP" altLang="en-US" sz="1600">
                <a:latin typeface="Meiryo" panose="020B0604030504040204" pitchFamily="34" charset="-128"/>
                <a:ea typeface="Meiryo" panose="020B0604030504040204" pitchFamily="34" charset="-128"/>
              </a:rPr>
              <a:t>画像データで深層学習を行うには、</a:t>
            </a:r>
            <a:r>
              <a:rPr kumimoji="1" lang="en-US" altLang="ja-JP" sz="1600" dirty="0">
                <a:latin typeface="Meiryo" panose="020B0604030504040204" pitchFamily="34" charset="-128"/>
                <a:ea typeface="Meiryo" panose="020B0604030504040204" pitchFamily="34" charset="-128"/>
              </a:rPr>
              <a:t>0〜255</a:t>
            </a:r>
            <a:r>
              <a:rPr kumimoji="1" lang="ja-JP" altLang="en-US" sz="1600">
                <a:latin typeface="Meiryo" panose="020B0604030504040204" pitchFamily="34" charset="-128"/>
                <a:ea typeface="Meiryo" panose="020B0604030504040204" pitchFamily="34" charset="-128"/>
              </a:rPr>
              <a:t>の色の輝度に数値化して行う</a:t>
            </a:r>
            <a:endParaRPr kumimoji="1" lang="en-US" altLang="ja-JP" sz="1600" dirty="0">
              <a:latin typeface="Meiryo" panose="020B0604030504040204" pitchFamily="34" charset="-128"/>
              <a:ea typeface="Meiryo" panose="020B0604030504040204" pitchFamily="34" charset="-128"/>
            </a:endParaRPr>
          </a:p>
          <a:p>
            <a:pPr marL="285750" indent="-285750">
              <a:lnSpc>
                <a:spcPct val="150000"/>
              </a:lnSpc>
              <a:spcBef>
                <a:spcPts val="600"/>
              </a:spcBef>
              <a:buFont typeface="Wingdings" pitchFamily="2" charset="2"/>
              <a:buChar char="l"/>
            </a:pPr>
            <a:r>
              <a:rPr kumimoji="1" lang="ja-JP" altLang="en-US" sz="1600">
                <a:latin typeface="Meiryo" panose="020B0604030504040204" pitchFamily="34" charset="-128"/>
                <a:ea typeface="Meiryo" panose="020B0604030504040204" pitchFamily="34" charset="-128"/>
              </a:rPr>
              <a:t>モデルの設計は自分たちで行う必要があり、最適なパラメータや層の数を設定する必要がある</a:t>
            </a:r>
            <a:endParaRPr kumimoji="1" lang="en-US" altLang="ja-JP" sz="1600" dirty="0">
              <a:latin typeface="Meiryo" panose="020B0604030504040204" pitchFamily="34" charset="-128"/>
              <a:ea typeface="Meiryo" panose="020B0604030504040204" pitchFamily="34" charset="-128"/>
            </a:endParaRPr>
          </a:p>
          <a:p>
            <a:pPr marL="285750" indent="-285750">
              <a:lnSpc>
                <a:spcPct val="150000"/>
              </a:lnSpc>
              <a:spcBef>
                <a:spcPts val="600"/>
              </a:spcBef>
              <a:buFont typeface="Wingdings" pitchFamily="2" charset="2"/>
              <a:buChar char="l"/>
            </a:pPr>
            <a:r>
              <a:rPr kumimoji="1" lang="ja-JP" altLang="en-US" sz="1600">
                <a:latin typeface="Meiryo" panose="020B0604030504040204" pitchFamily="34" charset="-128"/>
                <a:ea typeface="Meiryo" panose="020B0604030504040204" pitchFamily="34" charset="-128"/>
              </a:rPr>
              <a:t>医療の分野においてはどのような仕組みで画像診断支援</a:t>
            </a:r>
            <a:r>
              <a:rPr kumimoji="1" lang="en-US" altLang="ja-JP" sz="1600" dirty="0">
                <a:latin typeface="Meiryo" panose="020B0604030504040204" pitchFamily="34" charset="-128"/>
                <a:ea typeface="Meiryo" panose="020B0604030504040204" pitchFamily="34" charset="-128"/>
              </a:rPr>
              <a:t>AI</a:t>
            </a:r>
            <a:r>
              <a:rPr kumimoji="1" lang="ja-JP" altLang="en-US" sz="1600">
                <a:latin typeface="Meiryo" panose="020B0604030504040204" pitchFamily="34" charset="-128"/>
                <a:ea typeface="Meiryo" panose="020B0604030504040204" pitchFamily="34" charset="-128"/>
              </a:rPr>
              <a:t>等が動いているのかを理解するため、講義・演習を行なっている。難しいプログラミングの取得が目的ではないので、深層学習実行の流れを理解してもらい興味をもってもらうことを目的としている</a:t>
            </a:r>
            <a:endParaRPr kumimoji="1" lang="en-US" altLang="ja-JP" sz="1600" dirty="0">
              <a:latin typeface="Meiryo" panose="020B0604030504040204" pitchFamily="34" charset="-128"/>
              <a:ea typeface="Meiryo" panose="020B0604030504040204" pitchFamily="34" charset="-128"/>
            </a:endParaRPr>
          </a:p>
          <a:p>
            <a:pPr marL="285750" indent="-285750">
              <a:lnSpc>
                <a:spcPct val="150000"/>
              </a:lnSpc>
              <a:spcBef>
                <a:spcPts val="600"/>
              </a:spcBef>
              <a:buFont typeface="Wingdings" pitchFamily="2" charset="2"/>
              <a:buChar char="l"/>
            </a:pPr>
            <a:r>
              <a:rPr kumimoji="1" lang="ja-JP" altLang="en-US" sz="1600">
                <a:latin typeface="Meiryo" panose="020B0604030504040204" pitchFamily="34" charset="-128"/>
                <a:ea typeface="Meiryo" panose="020B0604030504040204" pitchFamily="34" charset="-128"/>
              </a:rPr>
              <a:t>画像データのシンプルなモデルではない方法</a:t>
            </a:r>
            <a:r>
              <a:rPr kumimoji="1" lang="en-US" altLang="ja-JP" sz="1600" dirty="0">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畳み込みニューラルネットワークなど）は「医療と</a:t>
            </a:r>
            <a:r>
              <a:rPr kumimoji="1" lang="en-US" altLang="ja-JP" sz="1600" dirty="0">
                <a:latin typeface="Meiryo" panose="020B0604030504040204" pitchFamily="34" charset="-128"/>
                <a:ea typeface="Meiryo" panose="020B0604030504040204" pitchFamily="34" charset="-128"/>
              </a:rPr>
              <a:t>AI</a:t>
            </a:r>
            <a:r>
              <a:rPr kumimoji="1" lang="ja-JP" altLang="en-US" sz="1600">
                <a:latin typeface="Meiryo" panose="020B0604030504040204" pitchFamily="34" charset="-128"/>
                <a:ea typeface="Meiryo" panose="020B0604030504040204" pitchFamily="34" charset="-128"/>
              </a:rPr>
              <a:t>・ビッグデータ応用」という学部</a:t>
            </a:r>
            <a:r>
              <a:rPr kumimoji="1" lang="en-US" altLang="ja-JP" sz="1600" dirty="0">
                <a:latin typeface="Meiryo" panose="020B0604030504040204" pitchFamily="34" charset="-128"/>
                <a:ea typeface="Meiryo" panose="020B0604030504040204" pitchFamily="34" charset="-128"/>
              </a:rPr>
              <a:t>2</a:t>
            </a:r>
            <a:r>
              <a:rPr kumimoji="1" lang="ja-JP" altLang="en-US" sz="1600">
                <a:latin typeface="Meiryo" panose="020B0604030504040204" pitchFamily="34" charset="-128"/>
                <a:ea typeface="Meiryo" panose="020B0604030504040204" pitchFamily="34" charset="-128"/>
              </a:rPr>
              <a:t>年生の講義で行っている</a:t>
            </a:r>
            <a:endParaRPr kumimoji="1" lang="en-US" altLang="ja-JP" sz="1600" dirty="0">
              <a:latin typeface="Meiryo" panose="020B0604030504040204" pitchFamily="34" charset="-128"/>
              <a:ea typeface="Meiryo" panose="020B0604030504040204" pitchFamily="34" charset="-128"/>
            </a:endParaRPr>
          </a:p>
          <a:p>
            <a:pPr marL="285750" indent="-285750">
              <a:lnSpc>
                <a:spcPct val="150000"/>
              </a:lnSpc>
              <a:buFont typeface="Wingdings" pitchFamily="2" charset="2"/>
              <a:buChar char="l"/>
            </a:pPr>
            <a:endParaRPr kumimoji="1" lang="ja-JP" altLang="en-US" sz="1600">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B4943D0D-F8F2-3C54-16FA-6ADD83F27E40}"/>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a:t>100</a:t>
            </a:fld>
            <a:endParaRPr lang="ja-JP" altLang="en-US" sz="1200"/>
          </a:p>
        </p:txBody>
      </p:sp>
    </p:spTree>
    <p:extLst>
      <p:ext uri="{BB962C8B-B14F-4D97-AF65-F5344CB8AC3E}">
        <p14:creationId xmlns:p14="http://schemas.microsoft.com/office/powerpoint/2010/main" val="2473712371"/>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88CBDB7-FE4C-0DB9-4CD1-68CF823EB7B0}"/>
              </a:ext>
            </a:extLst>
          </p:cNvPr>
          <p:cNvSpPr>
            <a:spLocks noGrp="1"/>
          </p:cNvSpPr>
          <p:nvPr>
            <p:ph type="sldNum" sz="quarter" idx="2"/>
          </p:nvPr>
        </p:nvSpPr>
        <p:spPr/>
        <p:txBody>
          <a:bodyPr/>
          <a:lstStyle/>
          <a:p>
            <a:fld id="{86CB4B4D-7CA3-9044-876B-883B54F8677D}" type="slidenum">
              <a:rPr lang="en-US" altLang="ja-JP" smtClean="0"/>
              <a:t>101</a:t>
            </a:fld>
            <a:endParaRPr lang="ja-JP" altLang="en-US"/>
          </a:p>
        </p:txBody>
      </p:sp>
      <p:sp>
        <p:nvSpPr>
          <p:cNvPr id="5" name="テキスト ボックス 4">
            <a:extLst>
              <a:ext uri="{FF2B5EF4-FFF2-40B4-BE49-F238E27FC236}">
                <a16:creationId xmlns:a16="http://schemas.microsoft.com/office/drawing/2014/main" id="{23947AC0-04F2-D57E-A166-C2613F3618B1}"/>
              </a:ext>
            </a:extLst>
          </p:cNvPr>
          <p:cNvSpPr txBox="1"/>
          <p:nvPr/>
        </p:nvSpPr>
        <p:spPr>
          <a:xfrm>
            <a:off x="1146724" y="587978"/>
            <a:ext cx="685055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825500" rtl="0" fontAlgn="auto" latinLnBrk="0" hangingPunct="0">
              <a:lnSpc>
                <a:spcPct val="100000"/>
              </a:lnSpc>
              <a:spcBef>
                <a:spcPts val="0"/>
              </a:spcBef>
              <a:spcAft>
                <a:spcPts val="0"/>
              </a:spcAft>
              <a:buClrTx/>
              <a:buSzTx/>
              <a:buFontTx/>
              <a:buNone/>
              <a:tabLst/>
            </a:pPr>
            <a:r>
              <a:rPr lang="en-US" altLang="ja-JP" sz="1800" b="1" dirty="0" err="1">
                <a:latin typeface="Meiryo" panose="020B0604030504040204" pitchFamily="34" charset="-128"/>
                <a:ea typeface="Meiryo" panose="020B0604030504040204" pitchFamily="34" charset="-128"/>
              </a:rPr>
              <a:t>Webclass</a:t>
            </a:r>
            <a:r>
              <a:rPr lang="ja-JP" altLang="en-US" sz="1800" b="1">
                <a:latin typeface="Meiryo" panose="020B0604030504040204" pitchFamily="34" charset="-128"/>
                <a:ea typeface="Meiryo" panose="020B0604030504040204" pitchFamily="34" charset="-128"/>
              </a:rPr>
              <a:t>で課題を提出してください。締め切りは</a:t>
            </a:r>
            <a:r>
              <a:rPr lang="en-US" altLang="ja-JP" sz="1800" b="1" dirty="0">
                <a:solidFill>
                  <a:srgbClr val="FF0000"/>
                </a:solidFill>
                <a:latin typeface="Meiryo" panose="020B0604030504040204" pitchFamily="34" charset="-128"/>
                <a:ea typeface="Meiryo" panose="020B0604030504040204" pitchFamily="34" charset="-128"/>
              </a:rPr>
              <a:t>2</a:t>
            </a:r>
            <a:r>
              <a:rPr lang="ja-JP" altLang="en-US" sz="1800" b="1">
                <a:solidFill>
                  <a:srgbClr val="FF0000"/>
                </a:solidFill>
                <a:latin typeface="Meiryo" panose="020B0604030504040204" pitchFamily="34" charset="-128"/>
                <a:ea typeface="Meiryo" panose="020B0604030504040204" pitchFamily="34" charset="-128"/>
              </a:rPr>
              <a:t>週間後</a:t>
            </a:r>
            <a:r>
              <a:rPr lang="ja-JP" altLang="en-US" sz="1800" b="1">
                <a:latin typeface="Meiryo" panose="020B0604030504040204" pitchFamily="34" charset="-128"/>
                <a:ea typeface="Meiryo" panose="020B0604030504040204" pitchFamily="34" charset="-128"/>
              </a:rPr>
              <a:t>まで</a:t>
            </a:r>
            <a:r>
              <a:rPr lang="en-US" altLang="ja-JP" sz="1800" b="1" dirty="0">
                <a:latin typeface="Meiryo" panose="020B0604030504040204" pitchFamily="34" charset="-128"/>
                <a:ea typeface="Meiryo" panose="020B0604030504040204" pitchFamily="34" charset="-128"/>
              </a:rPr>
              <a:t>(</a:t>
            </a:r>
            <a:r>
              <a:rPr lang="ja-JP" altLang="en-US" sz="1800" b="1">
                <a:latin typeface="Meiryo" panose="020B0604030504040204" pitchFamily="34" charset="-128"/>
                <a:ea typeface="Meiryo" panose="020B0604030504040204" pitchFamily="34" charset="-128"/>
              </a:rPr>
              <a:t>今回はいつでも回答できるように残しておきます</a:t>
            </a:r>
            <a:r>
              <a:rPr lang="en-US" altLang="ja-JP" sz="1800" b="1" dirty="0">
                <a:latin typeface="Meiryo" panose="020B0604030504040204" pitchFamily="34" charset="-128"/>
                <a:ea typeface="Meiryo" panose="020B0604030504040204" pitchFamily="34" charset="-128"/>
              </a:rPr>
              <a:t>)</a:t>
            </a:r>
          </a:p>
        </p:txBody>
      </p:sp>
      <p:sp>
        <p:nvSpPr>
          <p:cNvPr id="6" name="ニューラルネットワークとは(軽く復習)">
            <a:extLst>
              <a:ext uri="{FF2B5EF4-FFF2-40B4-BE49-F238E27FC236}">
                <a16:creationId xmlns:a16="http://schemas.microsoft.com/office/drawing/2014/main" id="{BC1B4115-2B5B-EDA9-3259-62F57B081FE4}"/>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pPr algn="ctr"/>
            <a:r>
              <a:rPr lang="ja-JP" altLang="en-US" sz="2400" b="1">
                <a:latin typeface="Meiryo" panose="020B0604030504040204" pitchFamily="34" charset="-128"/>
                <a:ea typeface="Meiryo" panose="020B0604030504040204" pitchFamily="34" charset="-128"/>
              </a:rPr>
              <a:t>学生気分を味わうための課題</a:t>
            </a:r>
            <a:endParaRPr sz="2400" b="1" dirty="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AFAC2FD0-4DD0-DFEA-8F34-A7037C8C5FDD}"/>
              </a:ext>
            </a:extLst>
          </p:cNvPr>
          <p:cNvSpPr txBox="1"/>
          <p:nvPr/>
        </p:nvSpPr>
        <p:spPr>
          <a:xfrm>
            <a:off x="834476" y="1396240"/>
            <a:ext cx="7162800" cy="369332"/>
          </a:xfrm>
          <a:prstGeom prst="rect">
            <a:avLst/>
          </a:prstGeom>
          <a:noFill/>
        </p:spPr>
        <p:txBody>
          <a:bodyPr wrap="square" rtlCol="0">
            <a:spAutoFit/>
          </a:bodyPr>
          <a:lstStyle/>
          <a:p>
            <a:r>
              <a:rPr kumimoji="1" lang="ja-JP" altLang="en-US" b="1">
                <a:latin typeface="Meiryo" panose="020B0604030504040204" pitchFamily="34" charset="-128"/>
                <a:ea typeface="Meiryo" panose="020B0604030504040204" pitchFamily="34" charset="-128"/>
              </a:rPr>
              <a:t>新しいモデル</a:t>
            </a:r>
            <a:r>
              <a:rPr kumimoji="1" lang="en-US" altLang="ja-JP" b="1" dirty="0">
                <a:latin typeface="Meiryo" panose="020B0604030504040204" pitchFamily="34" charset="-128"/>
                <a:ea typeface="Meiryo" panose="020B0604030504040204" pitchFamily="34" charset="-128"/>
              </a:rPr>
              <a:t>model_d2</a:t>
            </a:r>
            <a:r>
              <a:rPr kumimoji="1" lang="ja-JP" altLang="en-US" b="1">
                <a:latin typeface="Meiryo" panose="020B0604030504040204" pitchFamily="34" charset="-128"/>
                <a:ea typeface="Meiryo" panose="020B0604030504040204" pitchFamily="34" charset="-128"/>
              </a:rPr>
              <a:t>を作成し、深層学習を行ってください。</a:t>
            </a:r>
          </a:p>
        </p:txBody>
      </p:sp>
      <p:sp>
        <p:nvSpPr>
          <p:cNvPr id="9" name="テキスト ボックス 8">
            <a:extLst>
              <a:ext uri="{FF2B5EF4-FFF2-40B4-BE49-F238E27FC236}">
                <a16:creationId xmlns:a16="http://schemas.microsoft.com/office/drawing/2014/main" id="{388F222B-CEF8-1BF9-8978-24853D20C869}"/>
              </a:ext>
            </a:extLst>
          </p:cNvPr>
          <p:cNvSpPr txBox="1"/>
          <p:nvPr/>
        </p:nvSpPr>
        <p:spPr>
          <a:xfrm>
            <a:off x="342223" y="1954768"/>
            <a:ext cx="8459554" cy="2634567"/>
          </a:xfrm>
          <a:prstGeom prst="rect">
            <a:avLst/>
          </a:prstGeom>
          <a:noFill/>
        </p:spPr>
        <p:txBody>
          <a:bodyPr wrap="square" rtlCol="0">
            <a:spAutoFit/>
          </a:bodyPr>
          <a:lstStyle/>
          <a:p>
            <a:pPr marL="285750" indent="-285750">
              <a:lnSpc>
                <a:spcPct val="130000"/>
              </a:lnSpc>
              <a:buFont typeface="Wingdings" pitchFamily="2" charset="2"/>
              <a:buChar char="l"/>
            </a:pPr>
            <a:r>
              <a:rPr kumimoji="1" lang="ja-JP" altLang="en-US" sz="1600" b="1">
                <a:latin typeface="Meiryo" panose="020B0604030504040204" pitchFamily="34" charset="-128"/>
                <a:ea typeface="Meiryo" panose="020B0604030504040204" pitchFamily="34" charset="-128"/>
              </a:rPr>
              <a:t>コード</a:t>
            </a:r>
            <a:r>
              <a:rPr kumimoji="1" lang="en-US" altLang="ja-JP" sz="1600" b="1" dirty="0">
                <a:latin typeface="Meiryo" panose="020B0604030504040204" pitchFamily="34" charset="-128"/>
                <a:ea typeface="Meiryo" panose="020B0604030504040204" pitchFamily="34" charset="-128"/>
              </a:rPr>
              <a:t>2-11</a:t>
            </a:r>
            <a:r>
              <a:rPr kumimoji="1" lang="ja-JP" altLang="en-US" sz="1600" b="1">
                <a:latin typeface="Meiryo" panose="020B0604030504040204" pitchFamily="34" charset="-128"/>
                <a:ea typeface="Meiryo" panose="020B0604030504040204" pitchFamily="34" charset="-128"/>
              </a:rPr>
              <a:t>の</a:t>
            </a:r>
            <a:r>
              <a:rPr kumimoji="1" lang="en-US" altLang="ja-JP" sz="1600" b="1" dirty="0" err="1">
                <a:latin typeface="Meiryo" panose="020B0604030504040204" pitchFamily="34" charset="-128"/>
                <a:ea typeface="Meiryo" panose="020B0604030504040204" pitchFamily="34" charset="-128"/>
              </a:rPr>
              <a:t>model_d</a:t>
            </a:r>
            <a:r>
              <a:rPr kumimoji="1" lang="ja-JP" altLang="en-US" sz="1600" b="1">
                <a:latin typeface="Meiryo" panose="020B0604030504040204" pitchFamily="34" charset="-128"/>
                <a:ea typeface="Meiryo" panose="020B0604030504040204" pitchFamily="34" charset="-128"/>
              </a:rPr>
              <a:t>のコードを修正して</a:t>
            </a:r>
            <a:r>
              <a:rPr kumimoji="1" lang="en-US" altLang="ja-JP" sz="1600" b="1" dirty="0">
                <a:latin typeface="Meiryo" panose="020B0604030504040204" pitchFamily="34" charset="-128"/>
                <a:ea typeface="Meiryo" panose="020B0604030504040204" pitchFamily="34" charset="-128"/>
              </a:rPr>
              <a:t>model_d2</a:t>
            </a:r>
            <a:r>
              <a:rPr kumimoji="1" lang="ja-JP" altLang="en-US" sz="1600" b="1">
                <a:latin typeface="Meiryo" panose="020B0604030504040204" pitchFamily="34" charset="-128"/>
                <a:ea typeface="Meiryo" panose="020B0604030504040204" pitchFamily="34" charset="-128"/>
              </a:rPr>
              <a:t>を作ってください</a:t>
            </a:r>
            <a:endParaRPr kumimoji="1" lang="en-US" altLang="ja-JP" sz="1600" b="1" dirty="0">
              <a:latin typeface="Meiryo" panose="020B0604030504040204" pitchFamily="34" charset="-128"/>
              <a:ea typeface="Meiryo" panose="020B0604030504040204" pitchFamily="34" charset="-128"/>
            </a:endParaRPr>
          </a:p>
          <a:p>
            <a:pPr>
              <a:lnSpc>
                <a:spcPct val="130000"/>
              </a:lnSpc>
            </a:pPr>
            <a:r>
              <a:rPr kumimoji="1" lang="en-US" altLang="ja-JP" sz="1600" dirty="0">
                <a:latin typeface="Meiryo" panose="020B0604030504040204" pitchFamily="34" charset="-128"/>
                <a:ea typeface="Meiryo" panose="020B0604030504040204" pitchFamily="34" charset="-128"/>
              </a:rPr>
              <a:t>    </a:t>
            </a:r>
            <a:r>
              <a:rPr kumimoji="1" lang="ja-JP" altLang="en-US" sz="1600">
                <a:latin typeface="Meiryo" panose="020B0604030504040204" pitchFamily="34" charset="-128"/>
                <a:ea typeface="Meiryo" panose="020B0604030504040204" pitchFamily="34" charset="-128"/>
              </a:rPr>
              <a:t>中間層の</a:t>
            </a:r>
            <a:r>
              <a:rPr kumimoji="1" lang="en-US" altLang="ja-JP" sz="1600" dirty="0">
                <a:latin typeface="Meiryo" panose="020B0604030504040204" pitchFamily="34" charset="-128"/>
                <a:ea typeface="Meiryo" panose="020B0604030504040204" pitchFamily="34" charset="-128"/>
              </a:rPr>
              <a:t>4</a:t>
            </a:r>
            <a:r>
              <a:rPr kumimoji="1" lang="ja-JP" altLang="en-US" sz="1600">
                <a:latin typeface="Meiryo" panose="020B0604030504040204" pitchFamily="34" charset="-128"/>
                <a:ea typeface="Meiryo" panose="020B0604030504040204" pitchFamily="34" charset="-128"/>
              </a:rPr>
              <a:t>層目を作成してください</a:t>
            </a:r>
            <a:r>
              <a:rPr kumimoji="1" lang="en-US" altLang="ja-JP" sz="1600" dirty="0">
                <a:latin typeface="Meiryo" panose="020B0604030504040204" pitchFamily="34" charset="-128"/>
                <a:ea typeface="Meiryo" panose="020B0604030504040204" pitchFamily="34" charset="-128"/>
              </a:rPr>
              <a:t> (</a:t>
            </a:r>
            <a:r>
              <a:rPr kumimoji="1" lang="ja-JP" altLang="en-US" sz="1600">
                <a:latin typeface="Meiryo" panose="020B0604030504040204" pitchFamily="34" charset="-128"/>
                <a:ea typeface="Meiryo" panose="020B0604030504040204" pitchFamily="34" charset="-128"/>
              </a:rPr>
              <a:t>ニューロン数は自分で設定してください）</a:t>
            </a:r>
            <a:endParaRPr kumimoji="1" lang="en-US" altLang="ja-JP" sz="1600" dirty="0">
              <a:latin typeface="Meiryo" panose="020B0604030504040204" pitchFamily="34" charset="-128"/>
              <a:ea typeface="Meiryo" panose="020B0604030504040204" pitchFamily="34" charset="-128"/>
            </a:endParaRPr>
          </a:p>
          <a:p>
            <a:pPr>
              <a:lnSpc>
                <a:spcPct val="130000"/>
              </a:lnSpc>
            </a:pPr>
            <a:endParaRPr kumimoji="1" lang="en-US" altLang="ja-JP" sz="1600" dirty="0">
              <a:latin typeface="Meiryo" panose="020B0604030504040204" pitchFamily="34" charset="-128"/>
              <a:ea typeface="Meiryo" panose="020B0604030504040204" pitchFamily="34" charset="-128"/>
            </a:endParaRPr>
          </a:p>
          <a:p>
            <a:pPr marL="285750" indent="-285750">
              <a:lnSpc>
                <a:spcPct val="130000"/>
              </a:lnSpc>
              <a:buFont typeface="Wingdings" pitchFamily="2" charset="2"/>
              <a:buChar char="l"/>
            </a:pPr>
            <a:r>
              <a:rPr kumimoji="1" lang="ja-JP" altLang="en-US" sz="1600" b="1">
                <a:latin typeface="Meiryo" panose="020B0604030504040204" pitchFamily="34" charset="-128"/>
                <a:ea typeface="Meiryo" panose="020B0604030504040204" pitchFamily="34" charset="-128"/>
              </a:rPr>
              <a:t>コード</a:t>
            </a:r>
            <a:r>
              <a:rPr kumimoji="1" lang="en-US" altLang="ja-JP" sz="1600" b="1" dirty="0">
                <a:latin typeface="Meiryo" panose="020B0604030504040204" pitchFamily="34" charset="-128"/>
                <a:ea typeface="Meiryo" panose="020B0604030504040204" pitchFamily="34" charset="-128"/>
              </a:rPr>
              <a:t>2-12</a:t>
            </a:r>
            <a:r>
              <a:rPr kumimoji="1" lang="ja-JP" altLang="en-US" sz="1600" b="1">
                <a:latin typeface="Meiryo" panose="020B0604030504040204" pitchFamily="34" charset="-128"/>
                <a:ea typeface="Meiryo" panose="020B0604030504040204" pitchFamily="34" charset="-128"/>
              </a:rPr>
              <a:t>の</a:t>
            </a:r>
            <a:r>
              <a:rPr kumimoji="1" lang="en-US" altLang="ja-JP" sz="1600" b="1" dirty="0" err="1">
                <a:latin typeface="Meiryo" panose="020B0604030504040204" pitchFamily="34" charset="-128"/>
                <a:ea typeface="Meiryo" panose="020B0604030504040204" pitchFamily="34" charset="-128"/>
              </a:rPr>
              <a:t>result_d</a:t>
            </a:r>
            <a:r>
              <a:rPr kumimoji="1" lang="ja-JP" altLang="en-US" sz="1600" b="1">
                <a:latin typeface="Meiryo" panose="020B0604030504040204" pitchFamily="34" charset="-128"/>
                <a:ea typeface="Meiryo" panose="020B0604030504040204" pitchFamily="34" charset="-128"/>
              </a:rPr>
              <a:t>のコードを修正して、</a:t>
            </a:r>
            <a:r>
              <a:rPr kumimoji="1" lang="en-US" altLang="ja-JP" sz="1600" b="1" dirty="0">
                <a:latin typeface="Meiryo" panose="020B0604030504040204" pitchFamily="34" charset="-128"/>
                <a:ea typeface="Meiryo" panose="020B0604030504040204" pitchFamily="34" charset="-128"/>
              </a:rPr>
              <a:t>model_d2</a:t>
            </a:r>
            <a:r>
              <a:rPr kumimoji="1" lang="ja-JP" altLang="en-US" sz="1600" b="1">
                <a:latin typeface="Meiryo" panose="020B0604030504040204" pitchFamily="34" charset="-128"/>
                <a:ea typeface="Meiryo" panose="020B0604030504040204" pitchFamily="34" charset="-128"/>
              </a:rPr>
              <a:t>の実行結果を入れた</a:t>
            </a:r>
            <a:r>
              <a:rPr kumimoji="1" lang="en-US" altLang="ja-JP" sz="1600" b="1" dirty="0">
                <a:latin typeface="Meiryo" panose="020B0604030504040204" pitchFamily="34" charset="-128"/>
                <a:ea typeface="Meiryo" panose="020B0604030504040204" pitchFamily="34" charset="-128"/>
              </a:rPr>
              <a:t>result_d2</a:t>
            </a:r>
            <a:r>
              <a:rPr kumimoji="1" lang="ja-JP" altLang="en-US" sz="1600" b="1">
                <a:latin typeface="Meiryo" panose="020B0604030504040204" pitchFamily="34" charset="-128"/>
                <a:ea typeface="Meiryo" panose="020B0604030504040204" pitchFamily="34" charset="-128"/>
              </a:rPr>
              <a:t>を作ってください　</a:t>
            </a:r>
            <a:r>
              <a:rPr kumimoji="1" lang="en-US" altLang="ja-JP" sz="1600" dirty="0">
                <a:latin typeface="Meiryo" panose="020B0604030504040204" pitchFamily="34" charset="-128"/>
                <a:ea typeface="Meiryo" panose="020B0604030504040204" pitchFamily="34" charset="-128"/>
              </a:rPr>
              <a:t>(epoch</a:t>
            </a:r>
            <a:r>
              <a:rPr kumimoji="1" lang="ja-JP" altLang="en-US" sz="1600">
                <a:latin typeface="Meiryo" panose="020B0604030504040204" pitchFamily="34" charset="-128"/>
                <a:ea typeface="Meiryo" panose="020B0604030504040204" pitchFamily="34" charset="-128"/>
              </a:rPr>
              <a:t>数と</a:t>
            </a:r>
            <a:r>
              <a:rPr kumimoji="1" lang="en-US" altLang="ja-JP" sz="1600" dirty="0" err="1">
                <a:latin typeface="Meiryo" panose="020B0604030504040204" pitchFamily="34" charset="-128"/>
                <a:ea typeface="Meiryo" panose="020B0604030504040204" pitchFamily="34" charset="-128"/>
              </a:rPr>
              <a:t>batch_size</a:t>
            </a:r>
            <a:r>
              <a:rPr kumimoji="1" lang="ja-JP" altLang="en-US" sz="1600">
                <a:latin typeface="Meiryo" panose="020B0604030504040204" pitchFamily="34" charset="-128"/>
                <a:ea typeface="Meiryo" panose="020B0604030504040204" pitchFamily="34" charset="-128"/>
              </a:rPr>
              <a:t>は自分で設定してください。</a:t>
            </a:r>
            <a:r>
              <a:rPr kumimoji="1" lang="en-US" altLang="ja-JP" sz="1600" dirty="0" err="1">
                <a:latin typeface="Meiryo" panose="020B0604030504040204" pitchFamily="34" charset="-128"/>
                <a:ea typeface="Meiryo" panose="020B0604030504040204" pitchFamily="34" charset="-128"/>
              </a:rPr>
              <a:t>validation_split</a:t>
            </a:r>
            <a:r>
              <a:rPr kumimoji="1" lang="ja-JP" altLang="en-US" sz="1600">
                <a:latin typeface="Meiryo" panose="020B0604030504040204" pitchFamily="34" charset="-128"/>
                <a:ea typeface="Meiryo" panose="020B0604030504040204" pitchFamily="34" charset="-128"/>
              </a:rPr>
              <a:t>は</a:t>
            </a:r>
            <a:r>
              <a:rPr kumimoji="1" lang="en-US" altLang="ja-JP" sz="1600" dirty="0">
                <a:latin typeface="Meiryo" panose="020B0604030504040204" pitchFamily="34" charset="-128"/>
                <a:ea typeface="Meiryo" panose="020B0604030504040204" pitchFamily="34" charset="-128"/>
              </a:rPr>
              <a:t>0.2</a:t>
            </a:r>
            <a:r>
              <a:rPr kumimoji="1" lang="ja-JP" altLang="en-US" sz="1600">
                <a:latin typeface="Meiryo" panose="020B0604030504040204" pitchFamily="34" charset="-128"/>
                <a:ea typeface="Meiryo" panose="020B0604030504040204" pitchFamily="34" charset="-128"/>
              </a:rPr>
              <a:t>のままにしてください）</a:t>
            </a:r>
            <a:endParaRPr kumimoji="1" lang="en-US" altLang="ja-JP" sz="1600" dirty="0">
              <a:latin typeface="Meiryo" panose="020B0604030504040204" pitchFamily="34" charset="-128"/>
              <a:ea typeface="Meiryo" panose="020B0604030504040204" pitchFamily="34" charset="-128"/>
            </a:endParaRPr>
          </a:p>
          <a:p>
            <a:pPr marL="285750" indent="-285750">
              <a:lnSpc>
                <a:spcPct val="130000"/>
              </a:lnSpc>
              <a:buFont typeface="Wingdings" pitchFamily="2" charset="2"/>
              <a:buChar char="l"/>
            </a:pPr>
            <a:endParaRPr kumimoji="1" lang="en-US" altLang="ja-JP" sz="1600" dirty="0">
              <a:latin typeface="Meiryo" panose="020B0604030504040204" pitchFamily="34" charset="-128"/>
              <a:ea typeface="Meiryo" panose="020B0604030504040204" pitchFamily="34" charset="-128"/>
            </a:endParaRPr>
          </a:p>
          <a:p>
            <a:pPr marL="285750" indent="-285750">
              <a:lnSpc>
                <a:spcPct val="130000"/>
              </a:lnSpc>
              <a:buFont typeface="Wingdings" pitchFamily="2" charset="2"/>
              <a:buChar char="l"/>
            </a:pPr>
            <a:r>
              <a:rPr kumimoji="1" lang="ja-JP" altLang="en-US" sz="1600" b="1">
                <a:latin typeface="Meiryo" panose="020B0604030504040204" pitchFamily="34" charset="-128"/>
                <a:ea typeface="Meiryo" panose="020B0604030504040204" pitchFamily="34" charset="-128"/>
              </a:rPr>
              <a:t>コード</a:t>
            </a:r>
            <a:r>
              <a:rPr kumimoji="1" lang="en-US" altLang="ja-JP" sz="1600" b="1" dirty="0">
                <a:latin typeface="Meiryo" panose="020B0604030504040204" pitchFamily="34" charset="-128"/>
                <a:ea typeface="Meiryo" panose="020B0604030504040204" pitchFamily="34" charset="-128"/>
              </a:rPr>
              <a:t>2-13</a:t>
            </a:r>
            <a:r>
              <a:rPr kumimoji="1" lang="ja-JP" altLang="en-US" sz="1600" b="1">
                <a:latin typeface="Meiryo" panose="020B0604030504040204" pitchFamily="34" charset="-128"/>
                <a:ea typeface="Meiryo" panose="020B0604030504040204" pitchFamily="34" charset="-128"/>
              </a:rPr>
              <a:t>を実行し、出てきた</a:t>
            </a:r>
            <a:r>
              <a:rPr kumimoji="1" lang="en-US" altLang="ja-JP" sz="1600" b="1" dirty="0">
                <a:latin typeface="Meiryo" panose="020B0604030504040204" pitchFamily="34" charset="-128"/>
                <a:ea typeface="Meiryo" panose="020B0604030504040204" pitchFamily="34" charset="-128"/>
              </a:rPr>
              <a:t>accuracy</a:t>
            </a:r>
            <a:r>
              <a:rPr kumimoji="1" lang="ja-JP" altLang="en-US" sz="1600" b="1">
                <a:latin typeface="Meiryo" panose="020B0604030504040204" pitchFamily="34" charset="-128"/>
                <a:ea typeface="Meiryo" panose="020B0604030504040204" pitchFamily="34" charset="-128"/>
              </a:rPr>
              <a:t>のグラフと</a:t>
            </a:r>
            <a:r>
              <a:rPr kumimoji="1" lang="en-US" altLang="ja-JP" sz="1600" b="1" dirty="0">
                <a:latin typeface="Meiryo" panose="020B0604030504040204" pitchFamily="34" charset="-128"/>
                <a:ea typeface="Meiryo" panose="020B0604030504040204" pitchFamily="34" charset="-128"/>
              </a:rPr>
              <a:t>loss</a:t>
            </a:r>
            <a:r>
              <a:rPr kumimoji="1" lang="ja-JP" altLang="en-US" sz="1600" b="1">
                <a:latin typeface="Meiryo" panose="020B0604030504040204" pitchFamily="34" charset="-128"/>
                <a:ea typeface="Meiryo" panose="020B0604030504040204" pitchFamily="34" charset="-128"/>
              </a:rPr>
              <a:t>のグラフを提出してください。</a:t>
            </a:r>
            <a:endParaRPr kumimoji="1" lang="en-US" altLang="ja-JP" sz="16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35593372"/>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26E2173-F57F-687C-9A9A-89AE1F87E037}"/>
              </a:ext>
            </a:extLst>
          </p:cNvPr>
          <p:cNvSpPr>
            <a:spLocks noGrp="1"/>
          </p:cNvSpPr>
          <p:nvPr>
            <p:ph type="sldNum" sz="quarter" idx="12"/>
          </p:nvPr>
        </p:nvSpPr>
        <p:spPr/>
        <p:txBody>
          <a:bodyPr/>
          <a:lstStyle/>
          <a:p>
            <a:fld id="{CBDFE4F4-5846-42D0-ABC5-9F6A57528B1E}" type="slidenum">
              <a:rPr kumimoji="1" lang="ja-JP" altLang="en-US" smtClean="0"/>
              <a:t>102</a:t>
            </a:fld>
            <a:endParaRPr kumimoji="1" lang="ja-JP" altLang="en-US"/>
          </a:p>
        </p:txBody>
      </p:sp>
      <p:sp>
        <p:nvSpPr>
          <p:cNvPr id="4" name="テキスト ボックス 3">
            <a:extLst>
              <a:ext uri="{FF2B5EF4-FFF2-40B4-BE49-F238E27FC236}">
                <a16:creationId xmlns:a16="http://schemas.microsoft.com/office/drawing/2014/main" id="{7D0F59BF-6C22-E406-7177-2F12F86B14F2}"/>
              </a:ext>
            </a:extLst>
          </p:cNvPr>
          <p:cNvSpPr txBox="1"/>
          <p:nvPr/>
        </p:nvSpPr>
        <p:spPr>
          <a:xfrm>
            <a:off x="546576" y="631511"/>
            <a:ext cx="4572000" cy="415498"/>
          </a:xfrm>
          <a:prstGeom prst="rect">
            <a:avLst/>
          </a:prstGeom>
          <a:noFill/>
        </p:spPr>
        <p:txBody>
          <a:bodyPr wrap="square">
            <a:spAutoFit/>
          </a:bodyPr>
          <a:lstStyle/>
          <a:p>
            <a:pPr algn="just"/>
            <a:r>
              <a:rPr lang="ja-JP" altLang="ja-JP" sz="2100" kern="100">
                <a:latin typeface="游明朝" panose="02020400000000000000" pitchFamily="18" charset="-128"/>
                <a:ea typeface="游明朝" panose="02020400000000000000" pitchFamily="18" charset="-128"/>
                <a:cs typeface="Times New Roman" panose="02020603050405020304" pitchFamily="18" charset="0"/>
              </a:rPr>
              <a:t>ご清聴ありがとう</a:t>
            </a:r>
            <a:r>
              <a:rPr lang="ja-JP" altLang="ja-JP" sz="2100" kern="100" dirty="0">
                <a:latin typeface="游明朝" panose="02020400000000000000" pitchFamily="18" charset="-128"/>
                <a:ea typeface="游明朝" panose="02020400000000000000" pitchFamily="18" charset="-128"/>
                <a:cs typeface="Times New Roman" panose="02020603050405020304" pitchFamily="18" charset="0"/>
              </a:rPr>
              <a:t>ございます。</a:t>
            </a:r>
          </a:p>
        </p:txBody>
      </p:sp>
      <p:sp>
        <p:nvSpPr>
          <p:cNvPr id="5" name="テキスト ボックス 4">
            <a:extLst>
              <a:ext uri="{FF2B5EF4-FFF2-40B4-BE49-F238E27FC236}">
                <a16:creationId xmlns:a16="http://schemas.microsoft.com/office/drawing/2014/main" id="{751D79D5-125F-1520-F719-F0643DDF6EF4}"/>
              </a:ext>
            </a:extLst>
          </p:cNvPr>
          <p:cNvSpPr txBox="1"/>
          <p:nvPr/>
        </p:nvSpPr>
        <p:spPr>
          <a:xfrm>
            <a:off x="546576" y="1069746"/>
            <a:ext cx="5607051" cy="415498"/>
          </a:xfrm>
          <a:prstGeom prst="rect">
            <a:avLst/>
          </a:prstGeom>
          <a:noFill/>
        </p:spPr>
        <p:txBody>
          <a:bodyPr wrap="square">
            <a:spAutoFit/>
          </a:bodyPr>
          <a:lstStyle/>
          <a:p>
            <a:pPr algn="just"/>
            <a:r>
              <a:rPr lang="ja-JP" altLang="en-US" sz="2100" kern="100" dirty="0">
                <a:latin typeface="游明朝" panose="02020400000000000000" pitchFamily="18" charset="-128"/>
                <a:ea typeface="游明朝" panose="02020400000000000000" pitchFamily="18" charset="-128"/>
                <a:cs typeface="Times New Roman" panose="02020603050405020304" pitchFamily="18" charset="0"/>
              </a:rPr>
              <a:t>アンケートのご協力をお願いいたします。</a:t>
            </a:r>
            <a:endParaRPr lang="ja-JP" altLang="ja-JP" sz="2100" kern="100" dirty="0">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050" name="Picture 2">
            <a:extLst>
              <a:ext uri="{FF2B5EF4-FFF2-40B4-BE49-F238E27FC236}">
                <a16:creationId xmlns:a16="http://schemas.microsoft.com/office/drawing/2014/main" id="{D5FDF501-25BC-70CC-C71C-A32BF80EA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02394"/>
            <a:ext cx="71438" cy="7143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18738EA5-4C72-DFB9-8EFB-9D3325D7AF6B}"/>
              </a:ext>
            </a:extLst>
          </p:cNvPr>
          <p:cNvSpPr txBox="1"/>
          <p:nvPr/>
        </p:nvSpPr>
        <p:spPr>
          <a:xfrm>
            <a:off x="2693989" y="3504840"/>
            <a:ext cx="2609849" cy="369332"/>
          </a:xfrm>
          <a:prstGeom prst="rect">
            <a:avLst/>
          </a:prstGeom>
          <a:solidFill>
            <a:schemeClr val="accent1">
              <a:lumMod val="20000"/>
              <a:lumOff val="80000"/>
            </a:schemeClr>
          </a:solidFill>
        </p:spPr>
        <p:txBody>
          <a:bodyPr wrap="square" rtlCol="0">
            <a:spAutoFit/>
          </a:bodyPr>
          <a:lstStyle/>
          <a:p>
            <a:r>
              <a:rPr kumimoji="1" lang="ja-JP" altLang="en-US" b="1" dirty="0"/>
              <a:t> 全体演習後アンケート</a:t>
            </a:r>
          </a:p>
        </p:txBody>
      </p:sp>
      <p:sp>
        <p:nvSpPr>
          <p:cNvPr id="10" name="テキスト ボックス 9">
            <a:extLst>
              <a:ext uri="{FF2B5EF4-FFF2-40B4-BE49-F238E27FC236}">
                <a16:creationId xmlns:a16="http://schemas.microsoft.com/office/drawing/2014/main" id="{C7E29A8A-593A-DC06-F749-23E2ACB64706}"/>
              </a:ext>
            </a:extLst>
          </p:cNvPr>
          <p:cNvSpPr txBox="1"/>
          <p:nvPr/>
        </p:nvSpPr>
        <p:spPr>
          <a:xfrm>
            <a:off x="2693988" y="2640952"/>
            <a:ext cx="2736850" cy="369332"/>
          </a:xfrm>
          <a:prstGeom prst="rect">
            <a:avLst/>
          </a:prstGeom>
          <a:solidFill>
            <a:schemeClr val="accent1">
              <a:lumMod val="20000"/>
              <a:lumOff val="80000"/>
            </a:schemeClr>
          </a:solidFill>
        </p:spPr>
        <p:txBody>
          <a:bodyPr wrap="square" rtlCol="0">
            <a:spAutoFit/>
          </a:bodyPr>
          <a:lstStyle/>
          <a:p>
            <a:r>
              <a:rPr kumimoji="1" lang="ja-JP" altLang="en-US" b="1"/>
              <a:t> 第</a:t>
            </a:r>
            <a:r>
              <a:rPr kumimoji="1" lang="en-US" altLang="ja-JP" b="1" dirty="0"/>
              <a:t>2</a:t>
            </a:r>
            <a:r>
              <a:rPr kumimoji="1" lang="ja-JP" altLang="en-US" b="1"/>
              <a:t>回</a:t>
            </a:r>
            <a:r>
              <a:rPr kumimoji="1" lang="ja-JP" altLang="en-US" b="1" dirty="0"/>
              <a:t>演習後アンケート</a:t>
            </a:r>
          </a:p>
        </p:txBody>
      </p:sp>
      <p:pic>
        <p:nvPicPr>
          <p:cNvPr id="11" name="Picture 4">
            <a:extLst>
              <a:ext uri="{FF2B5EF4-FFF2-40B4-BE49-F238E27FC236}">
                <a16:creationId xmlns:a16="http://schemas.microsoft.com/office/drawing/2014/main" id="{FBE39AEE-0D71-D8A5-77D4-07B533F5D490}"/>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98" y="1847850"/>
            <a:ext cx="1936892" cy="193689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5">
            <a:extLst>
              <a:ext uri="{FF2B5EF4-FFF2-40B4-BE49-F238E27FC236}">
                <a16:creationId xmlns:a16="http://schemas.microsoft.com/office/drawing/2014/main" id="{1421018C-A386-D6B3-6AF6-D445630E01D8}"/>
              </a:ext>
            </a:extLst>
          </p:cNvPr>
          <p:cNvSpPr txBox="1"/>
          <p:nvPr/>
        </p:nvSpPr>
        <p:spPr>
          <a:xfrm>
            <a:off x="546576" y="3998363"/>
            <a:ext cx="1936892" cy="30008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350" dirty="0" err="1"/>
              <a:t>Webclass</a:t>
            </a:r>
            <a:r>
              <a:rPr lang="ja-JP" altLang="en-US" sz="1350" dirty="0"/>
              <a:t>　</a:t>
            </a:r>
            <a:r>
              <a:rPr lang="en-US" altLang="ja-JP" sz="1350" dirty="0"/>
              <a:t>QR</a:t>
            </a:r>
            <a:r>
              <a:rPr lang="ja-JP" altLang="en-US" sz="1350" dirty="0"/>
              <a:t>コード</a:t>
            </a:r>
          </a:p>
        </p:txBody>
      </p:sp>
      <p:sp>
        <p:nvSpPr>
          <p:cNvPr id="13" name="テキスト ボックス 12">
            <a:extLst>
              <a:ext uri="{FF2B5EF4-FFF2-40B4-BE49-F238E27FC236}">
                <a16:creationId xmlns:a16="http://schemas.microsoft.com/office/drawing/2014/main" id="{74F1FEDB-556D-C620-BB84-53A985775630}"/>
              </a:ext>
            </a:extLst>
          </p:cNvPr>
          <p:cNvSpPr txBox="1"/>
          <p:nvPr/>
        </p:nvSpPr>
        <p:spPr>
          <a:xfrm>
            <a:off x="2979737" y="2987171"/>
            <a:ext cx="3898901" cy="369332"/>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a:t>
            </a:r>
            <a:r>
              <a:rPr lang="ja-JP" altLang="en-US" kern="10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29</a:t>
            </a:r>
            <a:r>
              <a:rPr lang="ja-JP" altLang="en-US" kern="100">
                <a:latin typeface="游明朝" panose="02020400000000000000" pitchFamily="18" charset="-128"/>
                <a:ea typeface="游明朝" panose="02020400000000000000" pitchFamily="18" charset="-128"/>
                <a:cs typeface="Times New Roman" panose="02020603050405020304" pitchFamily="18" charset="0"/>
              </a:rPr>
              <a:t>日</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演習後に回答お願いします。</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8851B679-5BFE-8ACD-2BD0-19750C32B880}"/>
              </a:ext>
            </a:extLst>
          </p:cNvPr>
          <p:cNvSpPr txBox="1"/>
          <p:nvPr/>
        </p:nvSpPr>
        <p:spPr>
          <a:xfrm>
            <a:off x="2992435" y="3882809"/>
            <a:ext cx="4635503" cy="369332"/>
          </a:xfrm>
          <a:prstGeom prst="rect">
            <a:avLst/>
          </a:prstGeom>
          <a:noFill/>
        </p:spPr>
        <p:txBody>
          <a:bodyPr wrap="square">
            <a:spAutoFit/>
          </a:bodyPr>
          <a:lstStyle/>
          <a:p>
            <a:pPr algn="just"/>
            <a:r>
              <a:rPr lang="ja-JP" altLang="en-US" dirty="0"/>
              <a:t>最終回までにご回答をお願いします</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5AB17114-CB62-0186-C612-183ABCF0BD77}"/>
              </a:ext>
            </a:extLst>
          </p:cNvPr>
          <p:cNvSpPr txBox="1"/>
          <p:nvPr/>
        </p:nvSpPr>
        <p:spPr>
          <a:xfrm>
            <a:off x="2693989" y="1881334"/>
            <a:ext cx="6240462" cy="646331"/>
          </a:xfrm>
          <a:prstGeom prst="rect">
            <a:avLst/>
          </a:prstGeom>
          <a:noFill/>
        </p:spPr>
        <p:txBody>
          <a:bodyPr wrap="square">
            <a:spAutoFit/>
          </a:bodyPr>
          <a:lstStyle/>
          <a:p>
            <a:r>
              <a:rPr lang="en-US" altLang="ja-JP" b="1" dirty="0"/>
              <a:t>IL2300919 </a:t>
            </a:r>
            <a:r>
              <a:rPr lang="ja-JP" altLang="en-US" b="1" dirty="0"/>
              <a:t>医療系データサイエンス教育ワークショップ </a:t>
            </a:r>
            <a:r>
              <a:rPr lang="en-US" altLang="ja-JP" b="1" dirty="0"/>
              <a:t>2023</a:t>
            </a:r>
            <a:r>
              <a:rPr lang="ja-JP" altLang="en-US" b="1" dirty="0"/>
              <a:t>年度版</a:t>
            </a:r>
          </a:p>
        </p:txBody>
      </p:sp>
    </p:spTree>
    <p:extLst>
      <p:ext uri="{BB962C8B-B14F-4D97-AF65-F5344CB8AC3E}">
        <p14:creationId xmlns:p14="http://schemas.microsoft.com/office/powerpoint/2010/main" val="4103125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266AA-8B5C-2C10-6C9F-6D14D4596207}"/>
            </a:ext>
          </a:extLst>
        </p:cNvPr>
        <p:cNvGrpSpPr/>
        <p:nvPr/>
      </p:nvGrpSpPr>
      <p:grpSpPr>
        <a:xfrm>
          <a:off x="0" y="0"/>
          <a:ext cx="0" cy="0"/>
          <a:chOff x="0" y="0"/>
          <a:chExt cx="0" cy="0"/>
        </a:xfrm>
      </p:grpSpPr>
      <p:sp>
        <p:nvSpPr>
          <p:cNvPr id="4" name="四角形">
            <a:extLst>
              <a:ext uri="{FF2B5EF4-FFF2-40B4-BE49-F238E27FC236}">
                <a16:creationId xmlns:a16="http://schemas.microsoft.com/office/drawing/2014/main" id="{16045012-1ABE-0CA3-3DBA-54E6DF9EDD8A}"/>
              </a:ext>
            </a:extLst>
          </p:cNvPr>
          <p:cNvSpPr/>
          <p:nvPr/>
        </p:nvSpPr>
        <p:spPr>
          <a:xfrm>
            <a:off x="2000250" y="1433146"/>
            <a:ext cx="5143500" cy="2013297"/>
          </a:xfrm>
          <a:prstGeom prst="rect">
            <a:avLst/>
          </a:prstGeom>
          <a:solidFill>
            <a:schemeClr val="accent6">
              <a:lumMod val="75000"/>
            </a:schemeClr>
          </a:solidFill>
          <a:ln w="12700">
            <a:solidFill>
              <a:srgbClr val="FFC000"/>
            </a:solidFill>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 name="object 2">
            <a:extLst>
              <a:ext uri="{FF2B5EF4-FFF2-40B4-BE49-F238E27FC236}">
                <a16:creationId xmlns:a16="http://schemas.microsoft.com/office/drawing/2014/main" id="{BD9E2854-6FD3-D85A-CEBE-B0584D34ACAC}"/>
              </a:ext>
            </a:extLst>
          </p:cNvPr>
          <p:cNvSpPr txBox="1">
            <a:spLocks noGrp="1"/>
          </p:cNvSpPr>
          <p:nvPr>
            <p:ph type="ctrTitle"/>
          </p:nvPr>
        </p:nvSpPr>
        <p:spPr>
          <a:xfrm>
            <a:off x="1985010" y="1775604"/>
            <a:ext cx="5143500" cy="1238397"/>
          </a:xfrm>
          <a:prstGeom prst="rect">
            <a:avLst/>
          </a:prstGeom>
        </p:spPr>
        <p:txBody>
          <a:bodyPr vert="horz" wrap="square" lIns="0" tIns="7220" rIns="0" bIns="0" rtlCol="0" anchor="t">
            <a:spAutoFit/>
          </a:bodyPr>
          <a:lstStyle/>
          <a:p>
            <a:pPr marL="5715" algn="ctr">
              <a:spcBef>
                <a:spcPts val="57"/>
              </a:spcBef>
            </a:pPr>
            <a:r>
              <a:rPr lang="ja-JP" altLang="en-US" sz="4000" b="1" spc="-2">
                <a:solidFill>
                  <a:schemeClr val="bg1"/>
                </a:solidFill>
                <a:latin typeface="BIZ UDGothic"/>
                <a:ea typeface="ＭＳ Ｐゴシック"/>
                <a:cs typeface="BIZ UDGothic"/>
              </a:rPr>
              <a:t> 追加資料：</a:t>
            </a:r>
            <a:br>
              <a:rPr lang="ja-JP" altLang="en-US" sz="4000" b="1" spc="-2">
                <a:solidFill>
                  <a:schemeClr val="bg1"/>
                </a:solidFill>
                <a:latin typeface="BIZ UDGothic"/>
                <a:ea typeface="ＭＳ Ｐゴシック"/>
                <a:cs typeface="BIZ UDGothic"/>
              </a:rPr>
            </a:br>
            <a:r>
              <a:rPr lang="ja-JP" altLang="en-US" sz="4000" b="1" spc="-2">
                <a:solidFill>
                  <a:schemeClr val="bg1"/>
                </a:solidFill>
                <a:latin typeface="BIZ UDGothic"/>
                <a:ea typeface="ＭＳ Ｐゴシック"/>
                <a:cs typeface="BIZ UDGothic"/>
              </a:rPr>
              <a:t>ＳＴＥＰ1-1​の詳細</a:t>
            </a:r>
          </a:p>
        </p:txBody>
      </p:sp>
    </p:spTree>
    <p:extLst>
      <p:ext uri="{BB962C8B-B14F-4D97-AF65-F5344CB8AC3E}">
        <p14:creationId xmlns:p14="http://schemas.microsoft.com/office/powerpoint/2010/main" val="4744480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4AF75-69AF-AA68-6203-0FDD1F9AB757}"/>
            </a:ext>
          </a:extLst>
        </p:cNvPr>
        <p:cNvGrpSpPr/>
        <p:nvPr/>
      </p:nvGrpSpPr>
      <p:grpSpPr>
        <a:xfrm>
          <a:off x="0" y="0"/>
          <a:ext cx="0" cy="0"/>
          <a:chOff x="0" y="0"/>
          <a:chExt cx="0" cy="0"/>
        </a:xfrm>
      </p:grpSpPr>
      <p:sp>
        <p:nvSpPr>
          <p:cNvPr id="525" name="前処理のゴール">
            <a:extLst>
              <a:ext uri="{FF2B5EF4-FFF2-40B4-BE49-F238E27FC236}">
                <a16:creationId xmlns:a16="http://schemas.microsoft.com/office/drawing/2014/main" id="{540E2353-D680-98A0-6266-8CE061B82029}"/>
              </a:ext>
            </a:extLst>
          </p:cNvPr>
          <p:cNvSpPr txBox="1"/>
          <p:nvPr/>
        </p:nvSpPr>
        <p:spPr>
          <a:xfrm>
            <a:off x="152400" y="590550"/>
            <a:ext cx="1577355" cy="3462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000" b="1">
                <a:solidFill>
                  <a:schemeClr val="tx1"/>
                </a:solidFill>
                <a:latin typeface="Meiryo" panose="020B0604030504040204" pitchFamily="34" charset="-128"/>
                <a:ea typeface="Meiryo" panose="020B0604030504040204" pitchFamily="34" charset="-128"/>
              </a:rPr>
              <a:t>前処理の手順</a:t>
            </a:r>
            <a:endParaRPr sz="2000" b="1">
              <a:solidFill>
                <a:schemeClr val="tx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AA7700CB-583E-0C0D-F824-68D12DD8F06E}"/>
              </a:ext>
            </a:extLst>
          </p:cNvPr>
          <p:cNvSpPr txBox="1"/>
          <p:nvPr/>
        </p:nvSpPr>
        <p:spPr>
          <a:xfrm>
            <a:off x="399222" y="911123"/>
            <a:ext cx="8648700" cy="41996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rPr>
              <a:t>STEP1-1</a:t>
            </a:r>
            <a:r>
              <a:rPr lang="ja-JP" altLang="en-US" sz="1600" b="1">
                <a:solidFill>
                  <a:srgbClr val="0070C0"/>
                </a:solidFill>
                <a:latin typeface="Meiryo" panose="020B0604030504040204" pitchFamily="34" charset="-128"/>
                <a:ea typeface="Meiryo" panose="020B0604030504040204" pitchFamily="34" charset="-128"/>
              </a:rPr>
              <a:t>　画像ファイル名を取得　</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のフォルダからファイル名を取得して配列にして変数に代入</a:t>
            </a:r>
            <a:endParaRPr lang="en-US" altLang="ja-JP" sz="1600">
              <a:solidFill>
                <a:srgbClr val="000000"/>
              </a:solidFill>
              <a:latin typeface="Meiryo" panose="020B0604030504040204" pitchFamily="34" charset="-128"/>
              <a:ea typeface="Meiryo" panose="020B0604030504040204" pitchFamily="34" charset="-128"/>
              <a:cs typeface="ヒラギノ角ゴ ProN W6"/>
              <a:sym typeface="ヒラギノ角ゴ ProN W6"/>
            </a:endParaRPr>
          </a:p>
          <a:p>
            <a:pPr marL="274638" indent="-176213"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画像ファイル数が</a:t>
            </a:r>
            <a:r>
              <a:rPr lang="en-US" altLang="ja-JP" sz="1600">
                <a:latin typeface="Meiryo" panose="020B0604030504040204" pitchFamily="34" charset="-128"/>
                <a:ea typeface="Meiryo" panose="020B0604030504040204" pitchFamily="34" charset="-128"/>
              </a:rPr>
              <a:t>116</a:t>
            </a:r>
            <a:r>
              <a:rPr lang="ja-JP" altLang="en-US" sz="1600">
                <a:latin typeface="Meiryo" panose="020B0604030504040204" pitchFamily="34" charset="-128"/>
                <a:ea typeface="Meiryo" panose="020B0604030504040204" pitchFamily="34" charset="-128"/>
              </a:rPr>
              <a:t>枚ずつ</a:t>
            </a: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で計</a:t>
            </a:r>
            <a:r>
              <a:rPr lang="en-US" altLang="ja-JP" sz="1600">
                <a:latin typeface="Meiryo" panose="020B0604030504040204" pitchFamily="34" charset="-128"/>
                <a:ea typeface="Meiryo" panose="020B0604030504040204" pitchFamily="34" charset="-128"/>
              </a:rPr>
              <a:t>232</a:t>
            </a:r>
            <a:r>
              <a:rPr lang="ja-JP" altLang="en-US" sz="1600">
                <a:latin typeface="Meiryo" panose="020B0604030504040204" pitchFamily="34" charset="-128"/>
                <a:ea typeface="Meiryo" panose="020B0604030504040204" pitchFamily="34" charset="-128"/>
              </a:rPr>
              <a:t>枚であることの確認</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STEP1-2</a:t>
            </a:r>
            <a:r>
              <a:rPr lang="ja-JP" altLang="en-US"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　</a:t>
            </a:r>
            <a:r>
              <a:rPr lang="en-US" altLang="ja-JP" sz="1600" b="1">
                <a:solidFill>
                  <a:srgbClr val="0070C0"/>
                </a:solidFill>
                <a:latin typeface="Meiryo" panose="020B0604030504040204" pitchFamily="34" charset="-128"/>
                <a:ea typeface="Meiryo" panose="020B0604030504040204" pitchFamily="34" charset="-128"/>
              </a:rPr>
              <a:t>(232,64,64,1)</a:t>
            </a:r>
            <a:r>
              <a:rPr lang="ja-JP" altLang="en-US" sz="1600" b="1">
                <a:solidFill>
                  <a:srgbClr val="0070C0"/>
                </a:solidFill>
                <a:latin typeface="Meiryo" panose="020B0604030504040204" pitchFamily="34" charset="-128"/>
                <a:ea typeface="Meiryo" panose="020B0604030504040204" pitchFamily="34" charset="-128"/>
              </a:rPr>
              <a:t>の配列をあらかじめ作成</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ja-JP" altLang="en-US" sz="1600">
                <a:solidFill>
                  <a:srgbClr val="000000"/>
                </a:solidFill>
                <a:latin typeface="Meiryo" panose="020B0604030504040204" pitchFamily="34" charset="-128"/>
                <a:ea typeface="Meiryo" panose="020B0604030504040204" pitchFamily="34" charset="-128"/>
                <a:sym typeface="ヒラギノ角ゴ ProN W6"/>
              </a:rPr>
              <a:t>値が</a:t>
            </a:r>
            <a:r>
              <a:rPr lang="en-US" altLang="ja-JP" sz="1600">
                <a:solidFill>
                  <a:srgbClr val="000000"/>
                </a:solidFill>
                <a:latin typeface="Meiryo" panose="020B0604030504040204" pitchFamily="34" charset="-128"/>
                <a:ea typeface="Meiryo" panose="020B0604030504040204" pitchFamily="34" charset="-128"/>
                <a:sym typeface="ヒラギノ角ゴ ProN W6"/>
              </a:rPr>
              <a:t>0</a:t>
            </a:r>
            <a:r>
              <a:rPr lang="ja-JP" altLang="en-US" sz="1600">
                <a:solidFill>
                  <a:srgbClr val="000000"/>
                </a:solidFill>
                <a:latin typeface="Meiryo" panose="020B0604030504040204" pitchFamily="34" charset="-128"/>
                <a:ea typeface="Meiryo" panose="020B0604030504040204" pitchFamily="34" charset="-128"/>
                <a:sym typeface="ヒラギノ角ゴ ProN W6"/>
              </a:rPr>
              <a:t>の配列を作成する</a:t>
            </a:r>
            <a:r>
              <a:rPr lang="en-US" altLang="ja-JP" sz="1600">
                <a:solidFill>
                  <a:srgbClr val="000000"/>
                </a:solidFill>
                <a:latin typeface="Meiryo" panose="020B0604030504040204" pitchFamily="34" charset="-128"/>
                <a:ea typeface="Meiryo" panose="020B0604030504040204" pitchFamily="34" charset="-128"/>
                <a:sym typeface="ヒラギノ角ゴ ProN W6"/>
              </a:rPr>
              <a:t> (232</a:t>
            </a:r>
            <a:r>
              <a:rPr lang="ja-JP" altLang="en-US" sz="1600">
                <a:solidFill>
                  <a:srgbClr val="000000"/>
                </a:solidFill>
                <a:latin typeface="Meiryo" panose="020B0604030504040204" pitchFamily="34" charset="-128"/>
                <a:ea typeface="Meiryo" panose="020B0604030504040204" pitchFamily="34" charset="-128"/>
                <a:sym typeface="ヒラギノ角ゴ ProN W6"/>
              </a:rPr>
              <a:t>枚画像データを</a:t>
            </a:r>
            <a:r>
              <a:rPr lang="en-US" altLang="ja-JP" sz="1600">
                <a:latin typeface="Meiryo" panose="020B0604030504040204" pitchFamily="34" charset="-128"/>
                <a:ea typeface="Meiryo" panose="020B0604030504040204" pitchFamily="34" charset="-128"/>
              </a:rPr>
              <a:t>64×64</a:t>
            </a:r>
            <a:r>
              <a:rPr lang="ja-JP" altLang="en-US" sz="1600">
                <a:latin typeface="Meiryo" panose="020B0604030504040204" pitchFamily="34" charset="-128"/>
                <a:ea typeface="Meiryo" panose="020B0604030504040204" pitchFamily="34" charset="-128"/>
              </a:rPr>
              <a:t>の白黒で読み込むため</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b="1">
              <a:solidFill>
                <a:srgbClr val="0070C0"/>
              </a:solidFill>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STEP1-3 </a:t>
            </a:r>
            <a:r>
              <a:rPr lang="ja-JP" altLang="en-US" sz="1600" b="1">
                <a:solidFill>
                  <a:srgbClr val="0070C0"/>
                </a:solidFill>
                <a:latin typeface="Meiryo" panose="020B0604030504040204" pitchFamily="34" charset="-128"/>
                <a:ea typeface="Meiryo" panose="020B0604030504040204" pitchFamily="34" charset="-128"/>
              </a:rPr>
              <a:t>画像ファイルの読み込みと配列への代入</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画像ファイルを順に読み込み</a:t>
            </a:r>
            <a:r>
              <a:rPr lang="en-US" altLang="ja-JP" sz="1600" b="1">
                <a:latin typeface="Meiryo" panose="020B0604030504040204" pitchFamily="34" charset="-128"/>
                <a:ea typeface="Meiryo" panose="020B0604030504040204" pitchFamily="34" charset="-128"/>
              </a:rPr>
              <a:t>STEP1-2</a:t>
            </a:r>
            <a:r>
              <a:rPr lang="ja-JP" altLang="en-US" sz="1600">
                <a:latin typeface="Meiryo" panose="020B0604030504040204" pitchFamily="34" charset="-128"/>
                <a:ea typeface="Meiryo" panose="020B0604030504040204" pitchFamily="34" charset="-128"/>
              </a:rPr>
              <a:t>で作成した配列に代入</a:t>
            </a:r>
            <a:r>
              <a:rPr lang="en-US" altLang="ja-JP" sz="1600">
                <a:latin typeface="Meiryo" panose="020B0604030504040204" pitchFamily="34" charset="-128"/>
                <a:ea typeface="Meiryo" panose="020B0604030504040204" pitchFamily="34" charset="-128"/>
              </a:rPr>
              <a:t>(Covid19=1, Healthy=0)</a:t>
            </a: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STEP1-4 </a:t>
            </a:r>
            <a:r>
              <a:rPr lang="en" altLang="ja-JP" sz="1600" b="1" err="1">
                <a:solidFill>
                  <a:srgbClr val="0070C0"/>
                </a:solidFill>
                <a:latin typeface="Meiryo" panose="020B0604030504040204" pitchFamily="34" charset="-128"/>
                <a:ea typeface="Meiryo" panose="020B0604030504040204" pitchFamily="34" charset="-128"/>
              </a:rPr>
              <a:t>x_train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特徴量</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と</a:t>
            </a:r>
            <a:r>
              <a:rPr lang="en" altLang="ja-JP" sz="1600" b="1" err="1">
                <a:solidFill>
                  <a:srgbClr val="0070C0"/>
                </a:solidFill>
                <a:latin typeface="Meiryo" panose="020B0604030504040204" pitchFamily="34" charset="-128"/>
                <a:ea typeface="Meiryo" panose="020B0604030504040204" pitchFamily="34" charset="-128"/>
              </a:rPr>
              <a:t>y_train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正解</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を作成</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nSpc>
                <a:spcPct val="130000"/>
              </a:lnSpc>
              <a:buFont typeface="Wingdings" pitchFamily="2" charset="2"/>
              <a:buChar char="l"/>
            </a:pPr>
            <a:r>
              <a:rPr lang="en-US" altLang="ja-JP" sz="1600" b="1">
                <a:latin typeface="Meiryo" panose="020B0604030504040204" pitchFamily="34" charset="-128"/>
                <a:ea typeface="Meiryo" panose="020B0604030504040204" pitchFamily="34" charset="-128"/>
              </a:rPr>
              <a:t>STEP1-3</a:t>
            </a:r>
            <a:r>
              <a:rPr lang="ja-JP" altLang="en-US" sz="1600">
                <a:latin typeface="Meiryo" panose="020B0604030504040204" pitchFamily="34" charset="-128"/>
                <a:ea typeface="Meiryo" panose="020B0604030504040204" pitchFamily="34" charset="-128"/>
              </a:rPr>
              <a:t>の配列をランダムにシャッフルして、</a:t>
            </a:r>
            <a:r>
              <a:rPr lang="en" altLang="ja-JP" sz="1600" err="1">
                <a:latin typeface="Meiryo" panose="020B0604030504040204" pitchFamily="34" charset="-128"/>
                <a:ea typeface="Meiryo" panose="020B0604030504040204" pitchFamily="34" charset="-128"/>
              </a:rPr>
              <a:t>x_train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特徴量データ</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と</a:t>
            </a:r>
            <a:r>
              <a:rPr lang="en" altLang="ja-JP" sz="1600" err="1">
                <a:latin typeface="Meiryo" panose="020B0604030504040204" pitchFamily="34" charset="-128"/>
                <a:ea typeface="Meiryo" panose="020B0604030504040204" pitchFamily="34" charset="-128"/>
              </a:rPr>
              <a:t>y_train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正解データ</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を作成</a:t>
            </a:r>
            <a:endParaRPr lang="en-US" altLang="ja-JP" sz="1600">
              <a:latin typeface="Meiryo" panose="020B0604030504040204" pitchFamily="34" charset="-128"/>
              <a:ea typeface="Meiryo" panose="020B0604030504040204" pitchFamily="34" charset="-128"/>
            </a:endParaRPr>
          </a:p>
          <a:p>
            <a:pPr marL="285750" indent="-187325">
              <a:lnSpc>
                <a:spcPct val="130000"/>
              </a:lnSpc>
              <a:buFont typeface="Wingdings" pitchFamily="2" charset="2"/>
              <a:buChar char="l"/>
            </a:pPr>
            <a:r>
              <a:rPr lang="en-US" altLang="ja-JP" sz="1600" err="1">
                <a:latin typeface="Meiryo" panose="020B0604030504040204" pitchFamily="34" charset="-128"/>
                <a:ea typeface="Meiryo" panose="020B0604030504040204" pitchFamily="34" charset="-128"/>
              </a:rPr>
              <a:t>x_train</a:t>
            </a:r>
            <a:r>
              <a:rPr lang="ja-JP" altLang="en-US" sz="1600">
                <a:latin typeface="Meiryo" panose="020B0604030504040204" pitchFamily="34" charset="-128"/>
                <a:ea typeface="Meiryo" panose="020B0604030504040204" pitchFamily="34" charset="-128"/>
              </a:rPr>
              <a:t>は</a:t>
            </a:r>
            <a:r>
              <a:rPr lang="en-US" altLang="ja-JP" sz="1600">
                <a:latin typeface="Meiryo" panose="020B0604030504040204" pitchFamily="34" charset="-128"/>
                <a:ea typeface="Meiryo" panose="020B0604030504040204" pitchFamily="34" charset="-128"/>
              </a:rPr>
              <a:t>(232,64,64,1)</a:t>
            </a:r>
            <a:r>
              <a:rPr lang="ja-JP" altLang="en-US" sz="1600">
                <a:latin typeface="Meiryo" panose="020B0604030504040204" pitchFamily="34" charset="-128"/>
                <a:ea typeface="Meiryo" panose="020B0604030504040204" pitchFamily="34" charset="-128"/>
              </a:rPr>
              <a:t>、</a:t>
            </a:r>
            <a:r>
              <a:rPr lang="en-US" altLang="ja-JP" sz="1600" err="1">
                <a:latin typeface="Meiryo" panose="020B0604030504040204" pitchFamily="34" charset="-128"/>
                <a:ea typeface="Meiryo" panose="020B0604030504040204" pitchFamily="34" charset="-128"/>
              </a:rPr>
              <a:t>y_train</a:t>
            </a:r>
            <a:r>
              <a:rPr lang="ja-JP" altLang="en-US" sz="1600">
                <a:latin typeface="Meiryo" panose="020B0604030504040204" pitchFamily="34" charset="-128"/>
                <a:ea typeface="Meiryo" panose="020B0604030504040204" pitchFamily="34" charset="-128"/>
              </a:rPr>
              <a:t>は</a:t>
            </a:r>
            <a:r>
              <a:rPr lang="en-US" altLang="ja-JP" sz="1600">
                <a:latin typeface="Meiryo" panose="020B0604030504040204" pitchFamily="34" charset="-128"/>
                <a:ea typeface="Meiryo" panose="020B0604030504040204" pitchFamily="34" charset="-128"/>
              </a:rPr>
              <a:t>(232,1)</a:t>
            </a:r>
            <a:r>
              <a:rPr lang="ja-JP" altLang="en-US" sz="1600">
                <a:latin typeface="Meiryo" panose="020B0604030504040204" pitchFamily="34" charset="-128"/>
                <a:ea typeface="Meiryo" panose="020B0604030504040204" pitchFamily="34" charset="-128"/>
              </a:rPr>
              <a:t>の配列構造をとる</a:t>
            </a:r>
          </a:p>
        </p:txBody>
      </p:sp>
      <p:sp>
        <p:nvSpPr>
          <p:cNvPr id="4" name="ニューラルネットワークとは(軽く復習)">
            <a:extLst>
              <a:ext uri="{FF2B5EF4-FFF2-40B4-BE49-F238E27FC236}">
                <a16:creationId xmlns:a16="http://schemas.microsoft.com/office/drawing/2014/main" id="{1573256C-AEF9-1D17-67CE-A381D331C238}"/>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2" name="スライド番号プレースホルダー 1">
            <a:extLst>
              <a:ext uri="{FF2B5EF4-FFF2-40B4-BE49-F238E27FC236}">
                <a16:creationId xmlns:a16="http://schemas.microsoft.com/office/drawing/2014/main" id="{46CE71F4-89A1-859A-25DC-DBC27A3F1896}"/>
              </a:ext>
            </a:extLst>
          </p:cNvPr>
          <p:cNvSpPr>
            <a:spLocks noGrp="1"/>
          </p:cNvSpPr>
          <p:nvPr>
            <p:ph type="sldNum" sz="quarter" idx="2"/>
          </p:nvPr>
        </p:nvSpPr>
        <p:spPr/>
        <p:txBody>
          <a:bodyPr/>
          <a:lstStyle/>
          <a:p>
            <a:fld id="{86CB4B4D-7CA3-9044-876B-883B54F8677D}" type="slidenum">
              <a:rPr lang="en-US" altLang="ja-JP" smtClean="0"/>
              <a:t>104</a:t>
            </a:fld>
            <a:endParaRPr lang="ja-JP" altLang="en-US"/>
          </a:p>
        </p:txBody>
      </p:sp>
      <p:sp>
        <p:nvSpPr>
          <p:cNvPr id="6" name="①学習モデルの選択…">
            <a:extLst>
              <a:ext uri="{FF2B5EF4-FFF2-40B4-BE49-F238E27FC236}">
                <a16:creationId xmlns:a16="http://schemas.microsoft.com/office/drawing/2014/main" id="{BB30BFBF-05B9-76F1-64E2-436C8F159C23}"/>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671284670"/>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2BE9A-DCD5-406C-9D84-B176576138F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9594E1-3F24-6813-EDED-7B7DEEACA520}"/>
              </a:ext>
            </a:extLst>
          </p:cNvPr>
          <p:cNvSpPr/>
          <p:nvPr/>
        </p:nvSpPr>
        <p:spPr>
          <a:xfrm>
            <a:off x="304800" y="1031661"/>
            <a:ext cx="8534400" cy="1044000"/>
          </a:xfrm>
          <a:prstGeom prst="rect">
            <a:avLst/>
          </a:prstGeom>
          <a:solidFill>
            <a:srgbClr val="FDEEEC">
              <a:alpha val="808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前処理のゴール">
            <a:extLst>
              <a:ext uri="{FF2B5EF4-FFF2-40B4-BE49-F238E27FC236}">
                <a16:creationId xmlns:a16="http://schemas.microsoft.com/office/drawing/2014/main" id="{7FF1FE1D-5BEC-E337-6D7B-3D0887FAE1F6}"/>
              </a:ext>
            </a:extLst>
          </p:cNvPr>
          <p:cNvSpPr txBox="1"/>
          <p:nvPr/>
        </p:nvSpPr>
        <p:spPr>
          <a:xfrm>
            <a:off x="152400" y="590550"/>
            <a:ext cx="1577355" cy="3462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000" b="1">
                <a:solidFill>
                  <a:schemeClr val="tx1"/>
                </a:solidFill>
                <a:latin typeface="Meiryo" panose="020B0604030504040204" pitchFamily="34" charset="-128"/>
                <a:ea typeface="Meiryo" panose="020B0604030504040204" pitchFamily="34" charset="-128"/>
              </a:rPr>
              <a:t>前処理の手順</a:t>
            </a:r>
            <a:endParaRPr sz="2000" b="1">
              <a:solidFill>
                <a:schemeClr val="tx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B85038C-E647-6050-2D43-BC3DE009CD8A}"/>
              </a:ext>
            </a:extLst>
          </p:cNvPr>
          <p:cNvSpPr txBox="1"/>
          <p:nvPr/>
        </p:nvSpPr>
        <p:spPr>
          <a:xfrm>
            <a:off x="399222" y="911123"/>
            <a:ext cx="8648700" cy="41996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rPr>
              <a:t>STEP1-1</a:t>
            </a:r>
            <a:r>
              <a:rPr lang="ja-JP" altLang="en-US" sz="1600" b="1">
                <a:solidFill>
                  <a:srgbClr val="0070C0"/>
                </a:solidFill>
                <a:latin typeface="Meiryo" panose="020B0604030504040204" pitchFamily="34" charset="-128"/>
                <a:ea typeface="Meiryo" panose="020B0604030504040204" pitchFamily="34" charset="-128"/>
              </a:rPr>
              <a:t>　画像ファイル名を取得　</a:t>
            </a:r>
            <a:endParaRPr lang="en-US" altLang="ja-JP" sz="1600" b="1">
              <a:solidFill>
                <a:srgbClr val="0070C0"/>
              </a:solidFill>
              <a:latin typeface="Meiryo" panose="020B0604030504040204" pitchFamily="34" charset="-128"/>
              <a:ea typeface="Meiryo" panose="020B0604030504040204" pitchFamily="34" charset="-128"/>
            </a:endParaRPr>
          </a:p>
          <a:p>
            <a:pPr marL="274320" indent="-175895" algn="l" defTabSz="309563" rtl="0" hangingPunct="0">
              <a:lnSpc>
                <a:spcPct val="130000"/>
              </a:lnSpc>
              <a:buFont typeface="Wingdings" pitchFamily="2" charset="2"/>
              <a:buChar char="l"/>
            </a:pP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のフォルダからファイル名を取得して配列にして変数に代入</a:t>
            </a:r>
            <a:endParaRPr lang="en-US" altLang="ja-JP" sz="1600">
              <a:solidFill>
                <a:srgbClr val="000000"/>
              </a:solidFill>
              <a:latin typeface="Meiryo" panose="020B0604030504040204" pitchFamily="34" charset="-128"/>
              <a:ea typeface="Meiryo" panose="020B0604030504040204" pitchFamily="34" charset="-128"/>
              <a:cs typeface="ヒラギノ角ゴ ProN W6"/>
            </a:endParaRPr>
          </a:p>
          <a:p>
            <a:pPr marL="274320" indent="-175895" algn="l" defTabSz="309563" rtl="0" hangingPunct="0">
              <a:lnSpc>
                <a:spcPct val="130000"/>
              </a:lnSpc>
              <a:buFont typeface="Wingdings" pitchFamily="2" charset="2"/>
              <a:buChar char="l"/>
            </a:pPr>
            <a:r>
              <a:rPr lang="ja-JP" altLang="en-US" sz="1600">
                <a:latin typeface="Meiryo"/>
                <a:ea typeface="Meiryo"/>
              </a:rPr>
              <a:t>画像ファイル数が</a:t>
            </a:r>
            <a:r>
              <a:rPr lang="en-US" altLang="ja-JP" sz="1600">
                <a:latin typeface="Meiryo"/>
                <a:ea typeface="Meiryo"/>
              </a:rPr>
              <a:t>116</a:t>
            </a:r>
            <a:r>
              <a:rPr lang="ja-JP" altLang="en-US" sz="1600">
                <a:latin typeface="Meiryo"/>
                <a:ea typeface="Meiryo"/>
              </a:rPr>
              <a:t>枚ずつ</a:t>
            </a:r>
            <a:r>
              <a:rPr lang="en-US" altLang="ja-JP" sz="1600">
                <a:latin typeface="Meiryo"/>
                <a:ea typeface="Meiryo"/>
              </a:rPr>
              <a:t>(Healthy</a:t>
            </a:r>
            <a:r>
              <a:rPr lang="ja-JP" altLang="en-US" sz="1600">
                <a:latin typeface="Meiryo"/>
                <a:ea typeface="Meiryo"/>
              </a:rPr>
              <a:t>と</a:t>
            </a:r>
            <a:r>
              <a:rPr lang="en-US" altLang="ja-JP" sz="1600">
                <a:latin typeface="Meiryo"/>
                <a:ea typeface="Meiryo"/>
              </a:rPr>
              <a:t>Covid19)</a:t>
            </a:r>
            <a:r>
              <a:rPr lang="ja-JP" altLang="en-US" sz="1600">
                <a:latin typeface="Meiryo"/>
                <a:ea typeface="Meiryo"/>
              </a:rPr>
              <a:t>で計</a:t>
            </a:r>
            <a:r>
              <a:rPr lang="en-US" altLang="ja-JP" sz="1600">
                <a:latin typeface="Meiryo"/>
                <a:ea typeface="Meiryo"/>
              </a:rPr>
              <a:t>232</a:t>
            </a:r>
            <a:r>
              <a:rPr lang="ja-JP" altLang="en-US" sz="1600">
                <a:latin typeface="Meiryo"/>
                <a:ea typeface="Meiryo"/>
              </a:rPr>
              <a:t>枚であることの確認</a:t>
            </a:r>
            <a:endParaRPr lang="en-US" altLang="ja-JP" sz="1600">
              <a:latin typeface="Meiryo"/>
              <a:ea typeface="Meiryo"/>
            </a:endParaRP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a:ea typeface="Meiryo"/>
                <a:cs typeface="ヒラギノ角ゴ ProN W6"/>
                <a:sym typeface="ヒラギノ角ゴ ProN W6"/>
              </a:rPr>
              <a:t>STEP1-2</a:t>
            </a:r>
            <a:r>
              <a:rPr lang="ja-JP" altLang="en-US" sz="1600" b="1">
                <a:solidFill>
                  <a:srgbClr val="0070C0"/>
                </a:solidFill>
                <a:latin typeface="Meiryo"/>
                <a:ea typeface="Meiryo"/>
                <a:cs typeface="ヒラギノ角ゴ ProN W6"/>
                <a:sym typeface="ヒラギノ角ゴ ProN W6"/>
              </a:rPr>
              <a:t>　</a:t>
            </a:r>
            <a:r>
              <a:rPr lang="en-US" altLang="ja-JP" sz="1600" b="1">
                <a:solidFill>
                  <a:srgbClr val="0070C0"/>
                </a:solidFill>
                <a:latin typeface="Meiryo"/>
                <a:ea typeface="Meiryo"/>
              </a:rPr>
              <a:t>(232,64,64,1)</a:t>
            </a:r>
            <a:r>
              <a:rPr lang="ja-JP" altLang="en-US" sz="1600" b="1">
                <a:solidFill>
                  <a:srgbClr val="0070C0"/>
                </a:solidFill>
                <a:latin typeface="Meiryo"/>
                <a:ea typeface="Meiryo"/>
              </a:rPr>
              <a:t>の配列をあらかじめ作成</a:t>
            </a:r>
            <a:endParaRPr lang="en-US" altLang="ja-JP" sz="1600" b="1">
              <a:solidFill>
                <a:srgbClr val="0070C0"/>
              </a:solidFill>
              <a:latin typeface="Meiryo"/>
              <a:ea typeface="Meiryo"/>
            </a:endParaRPr>
          </a:p>
          <a:p>
            <a:pPr marL="274320" indent="-175895" algn="l" defTabSz="309563" rtl="0" hangingPunct="0">
              <a:lnSpc>
                <a:spcPct val="130000"/>
              </a:lnSpc>
              <a:buFont typeface="Wingdings" pitchFamily="2" charset="2"/>
              <a:buChar char="l"/>
            </a:pPr>
            <a:r>
              <a:rPr lang="ja-JP" sz="1600">
                <a:solidFill>
                  <a:srgbClr val="000000"/>
                </a:solidFill>
                <a:latin typeface="Meiryo"/>
                <a:ea typeface="Meiryo"/>
                <a:sym typeface="ヒラギノ角ゴ ProN W6"/>
              </a:rPr>
              <a:t>値</a:t>
            </a:r>
            <a:r>
              <a:rPr lang="ja-JP" altLang="en-US" sz="1600">
                <a:solidFill>
                  <a:srgbClr val="000000"/>
                </a:solidFill>
                <a:latin typeface="Meiryo"/>
                <a:ea typeface="Meiryo"/>
                <a:sym typeface="ヒラギノ角ゴ ProN W6"/>
              </a:rPr>
              <a:t>が</a:t>
            </a:r>
            <a:r>
              <a:rPr lang="en-US" altLang="ja-JP" sz="1600">
                <a:solidFill>
                  <a:srgbClr val="000000"/>
                </a:solidFill>
                <a:latin typeface="Meiryo"/>
                <a:ea typeface="Meiryo"/>
                <a:sym typeface="ヒラギノ角ゴ ProN W6"/>
              </a:rPr>
              <a:t>0</a:t>
            </a:r>
            <a:r>
              <a:rPr lang="ja-JP" altLang="en-US" sz="1600">
                <a:solidFill>
                  <a:srgbClr val="000000"/>
                </a:solidFill>
                <a:latin typeface="Meiryo"/>
                <a:ea typeface="Meiryo"/>
                <a:sym typeface="ヒラギノ角ゴ ProN W6"/>
              </a:rPr>
              <a:t>の配列を作成する</a:t>
            </a:r>
            <a:r>
              <a:rPr lang="en-US" altLang="ja-JP" sz="1600">
                <a:solidFill>
                  <a:srgbClr val="000000"/>
                </a:solidFill>
                <a:latin typeface="Meiryo"/>
                <a:ea typeface="Meiryo"/>
                <a:sym typeface="ヒラギノ角ゴ ProN W6"/>
              </a:rPr>
              <a:t> (232</a:t>
            </a:r>
            <a:r>
              <a:rPr lang="ja-JP" altLang="en-US" sz="1600">
                <a:solidFill>
                  <a:srgbClr val="000000"/>
                </a:solidFill>
                <a:latin typeface="Meiryo"/>
                <a:ea typeface="Meiryo"/>
                <a:sym typeface="ヒラギノ角ゴ ProN W6"/>
              </a:rPr>
              <a:t>枚画像データを</a:t>
            </a:r>
            <a:r>
              <a:rPr lang="en-US" altLang="ja-JP" sz="1600">
                <a:latin typeface="Meiryo"/>
                <a:ea typeface="Meiryo"/>
              </a:rPr>
              <a:t>64×64</a:t>
            </a:r>
            <a:r>
              <a:rPr lang="ja-JP" altLang="en-US" sz="1600">
                <a:latin typeface="Meiryo"/>
                <a:ea typeface="Meiryo"/>
              </a:rPr>
              <a:t>の白黒で読み込むため</a:t>
            </a:r>
            <a:r>
              <a:rPr lang="en-US" altLang="ja-JP" sz="1600">
                <a:latin typeface="Meiryo"/>
                <a:ea typeface="Meiryo"/>
              </a:rPr>
              <a:t>)</a:t>
            </a:r>
            <a:r>
              <a:rPr lang="ja-JP" altLang="en-US" sz="1600">
                <a:latin typeface="Meiryo"/>
                <a:ea typeface="Meiryo"/>
              </a:rPr>
              <a:t> </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b="1">
              <a:solidFill>
                <a:srgbClr val="0070C0"/>
              </a:solidFill>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STEP1-3 </a:t>
            </a:r>
            <a:r>
              <a:rPr lang="ja-JP" altLang="en-US" sz="1600" b="1">
                <a:solidFill>
                  <a:srgbClr val="0070C0"/>
                </a:solidFill>
                <a:latin typeface="Meiryo" panose="020B0604030504040204" pitchFamily="34" charset="-128"/>
                <a:ea typeface="Meiryo" panose="020B0604030504040204" pitchFamily="34" charset="-128"/>
              </a:rPr>
              <a:t>画像ファイルの読み込みと配列への代入</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画像ファイルを順に読み込み</a:t>
            </a:r>
            <a:r>
              <a:rPr lang="en-US" altLang="ja-JP" sz="1600" b="1">
                <a:latin typeface="Meiryo" panose="020B0604030504040204" pitchFamily="34" charset="-128"/>
                <a:ea typeface="Meiryo" panose="020B0604030504040204" pitchFamily="34" charset="-128"/>
              </a:rPr>
              <a:t>STEP1-2</a:t>
            </a:r>
            <a:r>
              <a:rPr lang="ja-JP" altLang="en-US" sz="1600">
                <a:latin typeface="Meiryo" panose="020B0604030504040204" pitchFamily="34" charset="-128"/>
                <a:ea typeface="Meiryo" panose="020B0604030504040204" pitchFamily="34" charset="-128"/>
              </a:rPr>
              <a:t>で作成した配列に代入</a:t>
            </a:r>
            <a:r>
              <a:rPr lang="en-US" altLang="ja-JP" sz="1600">
                <a:latin typeface="Meiryo" panose="020B0604030504040204" pitchFamily="34" charset="-128"/>
                <a:ea typeface="Meiryo" panose="020B0604030504040204" pitchFamily="34" charset="-128"/>
              </a:rPr>
              <a:t>(Covid19=1, Healthy=0)</a:t>
            </a: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a:ea typeface="Meiryo"/>
                <a:cs typeface="ヒラギノ角ゴ ProN W6"/>
                <a:sym typeface="ヒラギノ角ゴ ProN W6"/>
              </a:rPr>
              <a:t>STEP1-4 </a:t>
            </a:r>
            <a:r>
              <a:rPr lang="en" altLang="ja-JP" sz="1600" b="1" err="1">
                <a:solidFill>
                  <a:srgbClr val="0070C0"/>
                </a:solidFill>
                <a:latin typeface="Meiryo"/>
                <a:ea typeface="Meiryo"/>
              </a:rPr>
              <a:t>x_train</a:t>
            </a:r>
            <a:r>
              <a:rPr lang="en" altLang="ja-JP" sz="1600" b="1">
                <a:solidFill>
                  <a:srgbClr val="0070C0"/>
                </a:solidFill>
                <a:latin typeface="Meiryo"/>
                <a:ea typeface="Meiryo"/>
              </a:rPr>
              <a:t>(</a:t>
            </a:r>
            <a:r>
              <a:rPr lang="ja-JP" altLang="en-US" sz="1600" b="1">
                <a:solidFill>
                  <a:srgbClr val="0070C0"/>
                </a:solidFill>
                <a:latin typeface="Meiryo"/>
                <a:ea typeface="Meiryo"/>
              </a:rPr>
              <a:t>特徴量</a:t>
            </a:r>
            <a:r>
              <a:rPr lang="en-US" altLang="ja-JP" sz="1600" b="1">
                <a:solidFill>
                  <a:srgbClr val="0070C0"/>
                </a:solidFill>
                <a:latin typeface="Meiryo"/>
                <a:ea typeface="Meiryo"/>
              </a:rPr>
              <a:t>)</a:t>
            </a:r>
            <a:r>
              <a:rPr lang="ja-JP" altLang="en-US" sz="1600" b="1">
                <a:solidFill>
                  <a:srgbClr val="0070C0"/>
                </a:solidFill>
                <a:latin typeface="Meiryo"/>
                <a:ea typeface="Meiryo"/>
              </a:rPr>
              <a:t>と</a:t>
            </a:r>
            <a:r>
              <a:rPr lang="en" altLang="ja-JP" sz="1600" b="1" err="1">
                <a:solidFill>
                  <a:srgbClr val="0070C0"/>
                </a:solidFill>
                <a:latin typeface="Meiryo"/>
                <a:ea typeface="Meiryo"/>
              </a:rPr>
              <a:t>y_train</a:t>
            </a:r>
            <a:r>
              <a:rPr lang="en" altLang="ja-JP" sz="1600" b="1">
                <a:solidFill>
                  <a:srgbClr val="0070C0"/>
                </a:solidFill>
                <a:latin typeface="Meiryo"/>
                <a:ea typeface="Meiryo"/>
              </a:rPr>
              <a:t>(</a:t>
            </a:r>
            <a:r>
              <a:rPr lang="ja-JP" altLang="en-US" sz="1600" b="1">
                <a:solidFill>
                  <a:srgbClr val="0070C0"/>
                </a:solidFill>
                <a:latin typeface="Meiryo"/>
                <a:ea typeface="Meiryo"/>
              </a:rPr>
              <a:t>正解</a:t>
            </a:r>
            <a:r>
              <a:rPr lang="en-US" altLang="ja-JP" sz="1600" b="1">
                <a:solidFill>
                  <a:srgbClr val="0070C0"/>
                </a:solidFill>
                <a:latin typeface="Meiryo"/>
                <a:ea typeface="Meiryo"/>
              </a:rPr>
              <a:t>)</a:t>
            </a:r>
            <a:r>
              <a:rPr lang="ja-JP" altLang="en-US" sz="1600" b="1">
                <a:solidFill>
                  <a:srgbClr val="0070C0"/>
                </a:solidFill>
                <a:latin typeface="Meiryo"/>
                <a:ea typeface="Meiryo"/>
              </a:rPr>
              <a:t>を作成</a:t>
            </a:r>
            <a:endParaRPr lang="en-US" altLang="ja-JP" sz="1600" b="1">
              <a:solidFill>
                <a:srgbClr val="0070C0"/>
              </a:solidFill>
              <a:latin typeface="Meiryo"/>
              <a:ea typeface="Meiryo"/>
              <a:cs typeface="ヒラギノ角ゴ ProN W6"/>
              <a:sym typeface="ヒラギノ角ゴ ProN W6"/>
            </a:endParaRPr>
          </a:p>
          <a:p>
            <a:pPr marL="285750" indent="-187325">
              <a:lnSpc>
                <a:spcPct val="130000"/>
              </a:lnSpc>
              <a:buFont typeface="Wingdings" pitchFamily="2" charset="2"/>
              <a:buChar char="l"/>
            </a:pPr>
            <a:r>
              <a:rPr lang="en-US" altLang="ja-JP" sz="1600" b="1">
                <a:latin typeface="Meiryo"/>
                <a:ea typeface="Meiryo"/>
              </a:rPr>
              <a:t>STEP1-3</a:t>
            </a:r>
            <a:r>
              <a:rPr lang="ja-JP" altLang="en-US" sz="1600">
                <a:latin typeface="Meiryo"/>
                <a:ea typeface="Meiryo"/>
              </a:rPr>
              <a:t>の配列をランダムにシャッフルして、</a:t>
            </a:r>
            <a:r>
              <a:rPr lang="en" altLang="ja-JP" sz="1600" err="1">
                <a:latin typeface="Meiryo"/>
                <a:ea typeface="Meiryo"/>
              </a:rPr>
              <a:t>x_train</a:t>
            </a:r>
            <a:r>
              <a:rPr lang="en" altLang="ja-JP" sz="1600">
                <a:latin typeface="Meiryo"/>
                <a:ea typeface="Meiryo"/>
              </a:rPr>
              <a:t>(</a:t>
            </a:r>
            <a:r>
              <a:rPr lang="ja-JP" altLang="en-US" sz="1600">
                <a:latin typeface="Meiryo"/>
                <a:ea typeface="Meiryo"/>
              </a:rPr>
              <a:t>特徴量データ</a:t>
            </a:r>
            <a:r>
              <a:rPr lang="en-US" altLang="ja-JP" sz="1600">
                <a:latin typeface="Meiryo"/>
                <a:ea typeface="Meiryo"/>
              </a:rPr>
              <a:t>)</a:t>
            </a:r>
            <a:r>
              <a:rPr lang="ja-JP" altLang="en-US" sz="1600">
                <a:latin typeface="Meiryo"/>
                <a:ea typeface="Meiryo"/>
              </a:rPr>
              <a:t>と</a:t>
            </a:r>
            <a:r>
              <a:rPr lang="en" altLang="ja-JP" sz="1600" err="1">
                <a:latin typeface="Meiryo"/>
                <a:ea typeface="Meiryo"/>
              </a:rPr>
              <a:t>y_train</a:t>
            </a:r>
            <a:r>
              <a:rPr lang="en" altLang="ja-JP" sz="1600">
                <a:latin typeface="Meiryo"/>
                <a:ea typeface="Meiryo"/>
              </a:rPr>
              <a:t>(</a:t>
            </a:r>
            <a:r>
              <a:rPr lang="ja-JP" altLang="en-US" sz="1600">
                <a:latin typeface="Meiryo"/>
                <a:ea typeface="Meiryo"/>
              </a:rPr>
              <a:t>正解データ</a:t>
            </a:r>
            <a:r>
              <a:rPr lang="en-US" altLang="ja-JP" sz="1600">
                <a:latin typeface="Meiryo"/>
                <a:ea typeface="Meiryo"/>
              </a:rPr>
              <a:t>)</a:t>
            </a:r>
            <a:r>
              <a:rPr lang="ja-JP" altLang="en-US" sz="1600">
                <a:latin typeface="Meiryo"/>
                <a:ea typeface="Meiryo"/>
              </a:rPr>
              <a:t>を作成</a:t>
            </a:r>
            <a:endParaRPr lang="en-US" altLang="ja-JP" sz="1600">
              <a:latin typeface="Meiryo"/>
              <a:ea typeface="Meiryo"/>
            </a:endParaRPr>
          </a:p>
          <a:p>
            <a:pPr marL="285750" indent="-187325">
              <a:lnSpc>
                <a:spcPct val="130000"/>
              </a:lnSpc>
              <a:buFont typeface="Wingdings" pitchFamily="2" charset="2"/>
              <a:buChar char="l"/>
            </a:pPr>
            <a:r>
              <a:rPr lang="en-US" altLang="ja-JP" sz="1600" err="1">
                <a:latin typeface="Meiryo"/>
                <a:ea typeface="Meiryo"/>
              </a:rPr>
              <a:t>x_train</a:t>
            </a:r>
            <a:r>
              <a:rPr lang="ja-JP" altLang="en-US" sz="1600">
                <a:latin typeface="Meiryo"/>
                <a:ea typeface="Meiryo"/>
              </a:rPr>
              <a:t>は</a:t>
            </a:r>
            <a:r>
              <a:rPr lang="en-US" altLang="ja-JP" sz="1600">
                <a:latin typeface="Meiryo"/>
                <a:ea typeface="Meiryo"/>
              </a:rPr>
              <a:t>(232,64,64,1)</a:t>
            </a:r>
            <a:r>
              <a:rPr lang="ja-JP" altLang="en-US" sz="1600">
                <a:latin typeface="Meiryo"/>
                <a:ea typeface="Meiryo"/>
              </a:rPr>
              <a:t>、</a:t>
            </a:r>
            <a:r>
              <a:rPr lang="en-US" altLang="ja-JP" sz="1600" err="1">
                <a:latin typeface="Meiryo"/>
                <a:ea typeface="Meiryo"/>
              </a:rPr>
              <a:t>y_train</a:t>
            </a:r>
            <a:r>
              <a:rPr lang="ja-JP" altLang="en-US" sz="1600">
                <a:latin typeface="Meiryo"/>
                <a:ea typeface="Meiryo"/>
              </a:rPr>
              <a:t>は</a:t>
            </a:r>
            <a:r>
              <a:rPr lang="en-US" altLang="ja-JP" sz="1600">
                <a:latin typeface="Meiryo"/>
                <a:ea typeface="Meiryo"/>
              </a:rPr>
              <a:t>(232,1)</a:t>
            </a:r>
            <a:r>
              <a:rPr lang="ja-JP" altLang="en-US" sz="1600">
                <a:latin typeface="Meiryo"/>
                <a:ea typeface="Meiryo"/>
              </a:rPr>
              <a:t>の配列構造をとる</a:t>
            </a:r>
          </a:p>
        </p:txBody>
      </p:sp>
      <p:sp>
        <p:nvSpPr>
          <p:cNvPr id="4" name="ニューラルネットワークとは(軽く復習)">
            <a:extLst>
              <a:ext uri="{FF2B5EF4-FFF2-40B4-BE49-F238E27FC236}">
                <a16:creationId xmlns:a16="http://schemas.microsoft.com/office/drawing/2014/main" id="{5E4F140A-6BBB-0B9A-6295-9C54CFDD902F}"/>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B6E837CA-DE22-BD18-3A18-54D24D09141D}"/>
              </a:ext>
            </a:extLst>
          </p:cNvPr>
          <p:cNvSpPr>
            <a:spLocks noGrp="1"/>
          </p:cNvSpPr>
          <p:nvPr>
            <p:ph type="sldNum" sz="quarter" idx="2"/>
          </p:nvPr>
        </p:nvSpPr>
        <p:spPr/>
        <p:txBody>
          <a:bodyPr/>
          <a:lstStyle/>
          <a:p>
            <a:fld id="{86CB4B4D-7CA3-9044-876B-883B54F8677D}" type="slidenum">
              <a:rPr lang="en-US" altLang="ja-JP" smtClean="0"/>
              <a:t>105</a:t>
            </a:fld>
            <a:endParaRPr lang="ja-JP" altLang="en-US"/>
          </a:p>
        </p:txBody>
      </p:sp>
      <p:sp>
        <p:nvSpPr>
          <p:cNvPr id="7" name="①学習モデルの選択…">
            <a:extLst>
              <a:ext uri="{FF2B5EF4-FFF2-40B4-BE49-F238E27FC236}">
                <a16:creationId xmlns:a16="http://schemas.microsoft.com/office/drawing/2014/main" id="{855F6ADD-9E26-D3F0-D4AC-C3DFDC662D67}"/>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208107088"/>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8275B-4156-65A6-A5C9-AA9D200FFC5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BC7B453-B065-1DB8-076D-79A3CE4AA125}"/>
              </a:ext>
            </a:extLst>
          </p:cNvPr>
          <p:cNvSpPr txBox="1"/>
          <p:nvPr/>
        </p:nvSpPr>
        <p:spPr>
          <a:xfrm>
            <a:off x="304800" y="1517375"/>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コード２-1-1 ファイル名のリストを作成</a:t>
            </a:r>
            <a:endParaRPr lang="en-US" altLang="ja-JP" sz="2000" b="1">
              <a:solidFill>
                <a:srgbClr val="002060"/>
              </a:solidFill>
              <a:latin typeface="Meiryo"/>
              <a:ea typeface="Meiryo"/>
            </a:endParaRPr>
          </a:p>
        </p:txBody>
      </p:sp>
      <p:sp>
        <p:nvSpPr>
          <p:cNvPr id="4" name="正方形/長方形 3">
            <a:extLst>
              <a:ext uri="{FF2B5EF4-FFF2-40B4-BE49-F238E27FC236}">
                <a16:creationId xmlns:a16="http://schemas.microsoft.com/office/drawing/2014/main" id="{D36DF3E5-5B74-7219-C0CB-37B5563BBA9F}"/>
              </a:ext>
            </a:extLst>
          </p:cNvPr>
          <p:cNvSpPr/>
          <p:nvPr/>
        </p:nvSpPr>
        <p:spPr>
          <a:xfrm>
            <a:off x="169452" y="1957559"/>
            <a:ext cx="8805095" cy="1709493"/>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b="1" err="1">
                <a:solidFill>
                  <a:srgbClr val="000000"/>
                </a:solidFill>
                <a:effectLst/>
                <a:latin typeface="Courier New" panose="02070309020205020404" pitchFamily="49" charset="0"/>
              </a:rPr>
              <a:t>list_healthy</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for</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a:t>
            </a:r>
            <a:r>
              <a:rPr lang="en" altLang="ja-JP" b="1">
                <a:solidFill>
                  <a:srgbClr val="0000FF"/>
                </a:solidFill>
                <a:effectLst/>
                <a:latin typeface="Courier New" panose="02070309020205020404" pitchFamily="49" charset="0"/>
              </a:rPr>
              <a:t>in</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os.listdir</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'/content/images/COVID-		NORMAL/healthy’</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if</a:t>
            </a:r>
            <a:r>
              <a:rPr lang="en" altLang="ja-JP" b="1">
                <a:solidFill>
                  <a:srgbClr val="000000"/>
                </a:solidFill>
                <a:effectLst/>
                <a:latin typeface="Courier New" panose="02070309020205020404" pitchFamily="49" charset="0"/>
              </a:rPr>
              <a:t> </a:t>
            </a:r>
            <a:r>
              <a:rPr lang="en" altLang="ja-JP" b="1">
                <a:solidFill>
                  <a:srgbClr val="0000FF"/>
                </a:solidFill>
                <a:effectLst/>
                <a:latin typeface="Courier New" panose="02070309020205020404" pitchFamily="49" charset="0"/>
              </a:rPr>
              <a:t>not</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i.startswith</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a:p>
            <a:pPr>
              <a:lnSpc>
                <a:spcPct val="130000"/>
              </a:lnSpc>
            </a:pPr>
            <a:endParaRPr lang="en" altLang="ja-JP" sz="800" b="1">
              <a:solidFill>
                <a:srgbClr val="000000"/>
              </a:solidFill>
              <a:effectLst/>
              <a:latin typeface="Courier New" panose="02070309020205020404" pitchFamily="49" charset="0"/>
            </a:endParaRPr>
          </a:p>
          <a:p>
            <a:pPr>
              <a:lnSpc>
                <a:spcPct val="130000"/>
              </a:lnSpc>
            </a:pPr>
            <a:r>
              <a:rPr lang="en" altLang="ja-JP" b="1">
                <a:solidFill>
                  <a:srgbClr val="000000"/>
                </a:solidFill>
                <a:effectLst/>
                <a:latin typeface="Courier New" panose="02070309020205020404" pitchFamily="49" charset="0"/>
              </a:rPr>
              <a:t>list_covid19 =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for</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a:t>
            </a:r>
            <a:r>
              <a:rPr lang="en" altLang="ja-JP" b="1">
                <a:solidFill>
                  <a:srgbClr val="0000FF"/>
                </a:solidFill>
                <a:effectLst/>
                <a:latin typeface="Courier New" panose="02070309020205020404" pitchFamily="49" charset="0"/>
              </a:rPr>
              <a:t>in</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os.listdir</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'/content/images/COVID-		NORMAL/covid19'</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if</a:t>
            </a:r>
            <a:r>
              <a:rPr lang="en" altLang="ja-JP" b="1">
                <a:solidFill>
                  <a:srgbClr val="000000"/>
                </a:solidFill>
                <a:effectLst/>
                <a:latin typeface="Courier New" panose="02070309020205020404" pitchFamily="49" charset="0"/>
              </a:rPr>
              <a:t> </a:t>
            </a:r>
            <a:r>
              <a:rPr lang="en" altLang="ja-JP" b="1">
                <a:solidFill>
                  <a:srgbClr val="0000FF"/>
                </a:solidFill>
                <a:effectLst/>
                <a:latin typeface="Courier New" panose="02070309020205020404" pitchFamily="49" charset="0"/>
              </a:rPr>
              <a:t>not</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i.startswith</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ACFA0083-F019-B9BA-634F-E41B9228EA6D}"/>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4BBD3595-D738-7904-E152-34171D1CF309}"/>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2" name="スライド番号プレースホルダー 1">
            <a:extLst>
              <a:ext uri="{FF2B5EF4-FFF2-40B4-BE49-F238E27FC236}">
                <a16:creationId xmlns:a16="http://schemas.microsoft.com/office/drawing/2014/main" id="{DED2448F-C829-B69B-EC53-F6790C059431}"/>
              </a:ext>
            </a:extLst>
          </p:cNvPr>
          <p:cNvSpPr>
            <a:spLocks noGrp="1"/>
          </p:cNvSpPr>
          <p:nvPr>
            <p:ph type="sldNum" sz="quarter" idx="2"/>
          </p:nvPr>
        </p:nvSpPr>
        <p:spPr/>
        <p:txBody>
          <a:bodyPr/>
          <a:lstStyle/>
          <a:p>
            <a:fld id="{86CB4B4D-7CA3-9044-876B-883B54F8677D}" type="slidenum">
              <a:rPr lang="en-US" altLang="ja-JP" smtClean="0"/>
              <a:t>106</a:t>
            </a:fld>
            <a:endParaRPr lang="ja-JP" altLang="en-US"/>
          </a:p>
        </p:txBody>
      </p:sp>
      <p:sp>
        <p:nvSpPr>
          <p:cNvPr id="7" name="①学習モデルの選択…">
            <a:extLst>
              <a:ext uri="{FF2B5EF4-FFF2-40B4-BE49-F238E27FC236}">
                <a16:creationId xmlns:a16="http://schemas.microsoft.com/office/drawing/2014/main" id="{1DF345FA-F3F1-7D76-99E9-C7478AF7EA52}"/>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6" name="テキスト ボックス 5">
            <a:extLst>
              <a:ext uri="{FF2B5EF4-FFF2-40B4-BE49-F238E27FC236}">
                <a16:creationId xmlns:a16="http://schemas.microsoft.com/office/drawing/2014/main" id="{8DCD15D7-AEF2-104B-1350-05E563A9A502}"/>
              </a:ext>
            </a:extLst>
          </p:cNvPr>
          <p:cNvSpPr txBox="1"/>
          <p:nvPr/>
        </p:nvSpPr>
        <p:spPr>
          <a:xfrm>
            <a:off x="304800" y="968735"/>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a:t>
            </a:r>
            <a:r>
              <a:rPr lang="en-US" altLang="ja-JP" sz="2000" b="1" dirty="0">
                <a:solidFill>
                  <a:srgbClr val="002060"/>
                </a:solidFill>
                <a:latin typeface="Meiryo"/>
                <a:ea typeface="Meiryo"/>
              </a:rPr>
              <a:t>5</a:t>
            </a:r>
            <a:r>
              <a:rPr lang="ja-JP" altLang="en-US" sz="2000" b="1">
                <a:solidFill>
                  <a:srgbClr val="002060"/>
                </a:solidFill>
                <a:latin typeface="Meiryo"/>
                <a:ea typeface="Meiryo"/>
              </a:rPr>
              <a:t>と</a:t>
            </a:r>
            <a:r>
              <a:rPr lang="en-US" altLang="ja-JP" sz="2000" b="1" dirty="0">
                <a:solidFill>
                  <a:srgbClr val="002060"/>
                </a:solidFill>
                <a:latin typeface="Meiryo"/>
                <a:ea typeface="Meiryo"/>
              </a:rPr>
              <a:t>2-6</a:t>
            </a:r>
            <a:r>
              <a:rPr lang="ja-JP" altLang="en-US" sz="2000" b="1">
                <a:solidFill>
                  <a:srgbClr val="002060"/>
                </a:solidFill>
                <a:latin typeface="Meiryo"/>
                <a:ea typeface="Meiryo"/>
              </a:rPr>
              <a:t>の間に行う</a:t>
            </a:r>
            <a:endParaRPr lang="en-US" altLang="ja-JP" sz="2000" b="1" dirty="0">
              <a:solidFill>
                <a:srgbClr val="002060"/>
              </a:solidFill>
              <a:latin typeface="Meiryo"/>
              <a:ea typeface="Meiryo"/>
            </a:endParaRPr>
          </a:p>
        </p:txBody>
      </p:sp>
      <p:sp>
        <p:nvSpPr>
          <p:cNvPr id="10" name="①学習モデルの選択(今回は線形回帰)…">
            <a:extLst>
              <a:ext uri="{FF2B5EF4-FFF2-40B4-BE49-F238E27FC236}">
                <a16:creationId xmlns:a16="http://schemas.microsoft.com/office/drawing/2014/main" id="{EE50B3CE-E855-0407-C26D-DFDA533FABD3}"/>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3008655862"/>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8D1AD-3E72-3F0B-4DDD-AF03898655E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D821D11-428C-3F64-CE3C-35E7218D7F86}"/>
              </a:ext>
            </a:extLst>
          </p:cNvPr>
          <p:cNvSpPr/>
          <p:nvPr/>
        </p:nvSpPr>
        <p:spPr>
          <a:xfrm>
            <a:off x="457200" y="1830293"/>
            <a:ext cx="7965844" cy="17094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sz="1600" b="1" err="1">
                <a:solidFill>
                  <a:srgbClr val="000000"/>
                </a:solidFill>
                <a:effectLst/>
                <a:latin typeface="Courier New" panose="02070309020205020404" pitchFamily="49" charset="0"/>
              </a:rPr>
              <a:t>list_healthy</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os.listdir</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'/content/images/COVID-		NORMAL/healthy’</a:t>
            </a:r>
            <a:r>
              <a:rPr lang="en" altLang="ja-JP" sz="1600" b="1">
                <a:solidFill>
                  <a:srgbClr val="000000"/>
                </a:solidFill>
                <a:effectLst/>
                <a:latin typeface="Courier New" panose="02070309020205020404" pitchFamily="49" charset="0"/>
              </a:rPr>
              <a:t>) </a:t>
            </a:r>
            <a:r>
              <a:rPr lang="en" altLang="ja-JP" sz="1600" b="1">
                <a:solidFill>
                  <a:srgbClr val="AF00DB"/>
                </a:solidFill>
                <a:effectLst/>
                <a:latin typeface="Courier New" panose="02070309020205020404" pitchFamily="49" charset="0"/>
              </a:rPr>
              <a:t>if</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not</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i.startswith</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30000"/>
              </a:lnSpc>
            </a:pPr>
            <a:endParaRPr lang="en" altLang="ja-JP" sz="800" b="1">
              <a:solidFill>
                <a:srgbClr val="000000"/>
              </a:solidFill>
              <a:effectLst/>
              <a:latin typeface="Courier New" panose="02070309020205020404" pitchFamily="49" charset="0"/>
            </a:endParaRPr>
          </a:p>
          <a:p>
            <a:pPr>
              <a:lnSpc>
                <a:spcPct val="130000"/>
              </a:lnSpc>
            </a:pPr>
            <a:r>
              <a:rPr lang="en" altLang="ja-JP" sz="1600" b="1">
                <a:solidFill>
                  <a:srgbClr val="000000"/>
                </a:solidFill>
                <a:effectLst/>
                <a:latin typeface="Courier New" panose="02070309020205020404" pitchFamily="49" charset="0"/>
              </a:rPr>
              <a:t>list_covid19 =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os.listdir</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'/content/images/COVID-		NORMAL/covid19'</a:t>
            </a:r>
            <a:r>
              <a:rPr lang="en" altLang="ja-JP" sz="1600" b="1">
                <a:solidFill>
                  <a:srgbClr val="000000"/>
                </a:solidFill>
                <a:effectLst/>
                <a:latin typeface="Courier New" panose="02070309020205020404" pitchFamily="49" charset="0"/>
              </a:rPr>
              <a:t>) </a:t>
            </a:r>
            <a:r>
              <a:rPr lang="en" altLang="ja-JP" sz="1600" b="1">
                <a:solidFill>
                  <a:srgbClr val="AF00DB"/>
                </a:solidFill>
                <a:effectLst/>
                <a:latin typeface="Courier New" panose="02070309020205020404" pitchFamily="49" charset="0"/>
              </a:rPr>
              <a:t>if</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not</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i.startswith</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30000"/>
              </a:lnSpc>
            </a:pPr>
            <a:endParaRPr lang="en" altLang="ja-JP" sz="800" b="1">
              <a:solidFill>
                <a:srgbClr val="000000"/>
              </a:solidFill>
              <a:latin typeface="Courier New" panose="02070309020205020404" pitchFamily="49" charset="0"/>
            </a:endParaRPr>
          </a:p>
        </p:txBody>
      </p:sp>
      <p:sp>
        <p:nvSpPr>
          <p:cNvPr id="5" name="線形回帰で88歳の歯周病の歯の本数を予測する">
            <a:extLst>
              <a:ext uri="{FF2B5EF4-FFF2-40B4-BE49-F238E27FC236}">
                <a16:creationId xmlns:a16="http://schemas.microsoft.com/office/drawing/2014/main" id="{570AEFA3-82E0-65CD-B47D-5DF409F8417B}"/>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7B112298-78AA-FCA3-3784-2F534A7AADC1}"/>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B44478EC-5E75-CF26-E88E-B6E7FC42A759}"/>
              </a:ext>
            </a:extLst>
          </p:cNvPr>
          <p:cNvSpPr/>
          <p:nvPr/>
        </p:nvSpPr>
        <p:spPr>
          <a:xfrm>
            <a:off x="2331585" y="1822282"/>
            <a:ext cx="5773068" cy="687879"/>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7CC4D5F-6C07-095B-EAF9-B1751CE1326B}"/>
              </a:ext>
            </a:extLst>
          </p:cNvPr>
          <p:cNvSpPr/>
          <p:nvPr/>
        </p:nvSpPr>
        <p:spPr>
          <a:xfrm>
            <a:off x="2331585" y="2615076"/>
            <a:ext cx="5773068" cy="687879"/>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EB3DF4D-7BC5-5298-DDA6-31B543C2C8F3}"/>
              </a:ext>
            </a:extLst>
          </p:cNvPr>
          <p:cNvSpPr txBox="1"/>
          <p:nvPr/>
        </p:nvSpPr>
        <p:spPr>
          <a:xfrm>
            <a:off x="4828053" y="3438516"/>
            <a:ext cx="3249608" cy="369332"/>
          </a:xfrm>
          <a:prstGeom prst="rect">
            <a:avLst/>
          </a:prstGeom>
          <a:noFill/>
        </p:spPr>
        <p:txBody>
          <a:bodyPr wrap="none" rtlCol="0">
            <a:spAutoFit/>
          </a:bodyPr>
          <a:lstStyle/>
          <a:p>
            <a:r>
              <a:rPr kumimoji="1" lang="ja-JP" altLang="en-US" b="1">
                <a:solidFill>
                  <a:srgbClr val="FF9300"/>
                </a:solidFill>
                <a:latin typeface="Meiryo" panose="020B0604030504040204" pitchFamily="34" charset="-128"/>
                <a:ea typeface="Meiryo" panose="020B0604030504040204" pitchFamily="34" charset="-128"/>
              </a:rPr>
              <a:t>リスト内包表記という書き方</a:t>
            </a:r>
          </a:p>
        </p:txBody>
      </p:sp>
      <p:sp>
        <p:nvSpPr>
          <p:cNvPr id="2" name="スライド番号プレースホルダー 1">
            <a:extLst>
              <a:ext uri="{FF2B5EF4-FFF2-40B4-BE49-F238E27FC236}">
                <a16:creationId xmlns:a16="http://schemas.microsoft.com/office/drawing/2014/main" id="{38E8651E-7F3E-A7A1-1A22-9817505F8505}"/>
              </a:ext>
            </a:extLst>
          </p:cNvPr>
          <p:cNvSpPr>
            <a:spLocks noGrp="1"/>
          </p:cNvSpPr>
          <p:nvPr>
            <p:ph type="sldNum" sz="quarter" idx="2"/>
          </p:nvPr>
        </p:nvSpPr>
        <p:spPr/>
        <p:txBody>
          <a:bodyPr/>
          <a:lstStyle/>
          <a:p>
            <a:fld id="{86CB4B4D-7CA3-9044-876B-883B54F8677D}" type="slidenum">
              <a:rPr lang="en-US" altLang="ja-JP" dirty="0" smtClean="0"/>
              <a:t>107</a:t>
            </a:fld>
            <a:endParaRPr lang="ja-JP" altLang="en-US"/>
          </a:p>
        </p:txBody>
      </p:sp>
      <p:sp>
        <p:nvSpPr>
          <p:cNvPr id="11" name="①学習モデルの選択…">
            <a:extLst>
              <a:ext uri="{FF2B5EF4-FFF2-40B4-BE49-F238E27FC236}">
                <a16:creationId xmlns:a16="http://schemas.microsoft.com/office/drawing/2014/main" id="{13C7F8DF-6378-58DE-B59D-2480E5594300}"/>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8" name="①学習モデルの選択(今回は線形回帰)…">
            <a:extLst>
              <a:ext uri="{FF2B5EF4-FFF2-40B4-BE49-F238E27FC236}">
                <a16:creationId xmlns:a16="http://schemas.microsoft.com/office/drawing/2014/main" id="{B0C199E5-A7B7-139D-B7A2-C2C02CE2668C}"/>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576955270"/>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70DC-F00A-25C9-E114-FF4526EB0DDD}"/>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AEE6C29-D6B7-8E1D-095E-66873619CCC2}"/>
              </a:ext>
            </a:extLst>
          </p:cNvPr>
          <p:cNvSpPr txBox="1"/>
          <p:nvPr/>
        </p:nvSpPr>
        <p:spPr>
          <a:xfrm>
            <a:off x="315714" y="1125598"/>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sz="2000" b="1">
                <a:solidFill>
                  <a:srgbClr val="002060"/>
                </a:solidFill>
                <a:latin typeface="Meiryo"/>
                <a:ea typeface="Meiryo"/>
              </a:rPr>
              <a:t>コード</a:t>
            </a:r>
            <a:r>
              <a:rPr lang="ja-JP" altLang="en-US" sz="2000" b="1">
                <a:solidFill>
                  <a:srgbClr val="002060"/>
                </a:solidFill>
                <a:latin typeface="Meiryo"/>
                <a:ea typeface="Meiryo"/>
              </a:rPr>
              <a:t>２</a:t>
            </a:r>
            <a:r>
              <a:rPr lang="en-US" altLang="ja-JP" sz="2000" b="1">
                <a:solidFill>
                  <a:srgbClr val="002060"/>
                </a:solidFill>
                <a:latin typeface="Meiryo"/>
                <a:ea typeface="Meiryo"/>
              </a:rPr>
              <a:t>-1-2</a:t>
            </a:r>
            <a:r>
              <a:rPr lang="ja-JP" altLang="en-US" sz="2000" b="1">
                <a:solidFill>
                  <a:srgbClr val="002060"/>
                </a:solidFill>
                <a:latin typeface="Meiryo"/>
                <a:ea typeface="Meiryo"/>
              </a:rPr>
              <a:t> リスト内包表記の例</a:t>
            </a:r>
            <a:r>
              <a:rPr lang="en-US" altLang="ja-JP" sz="2000" b="1">
                <a:solidFill>
                  <a:srgbClr val="002060"/>
                </a:solidFill>
                <a:latin typeface="Meiryo"/>
                <a:ea typeface="Meiryo"/>
              </a:rPr>
              <a:t>1</a:t>
            </a:r>
            <a:endParaRPr lang="ja-JP" altLang="en-US">
              <a:latin typeface="Meiryo"/>
              <a:ea typeface="Meiryo"/>
            </a:endParaRPr>
          </a:p>
        </p:txBody>
      </p:sp>
      <p:sp>
        <p:nvSpPr>
          <p:cNvPr id="4" name="正方形/長方形 3">
            <a:extLst>
              <a:ext uri="{FF2B5EF4-FFF2-40B4-BE49-F238E27FC236}">
                <a16:creationId xmlns:a16="http://schemas.microsoft.com/office/drawing/2014/main" id="{22EF66EE-AD86-E897-3467-F3E263C1BF18}"/>
              </a:ext>
            </a:extLst>
          </p:cNvPr>
          <p:cNvSpPr/>
          <p:nvPr/>
        </p:nvSpPr>
        <p:spPr>
          <a:xfrm>
            <a:off x="349403" y="1512745"/>
            <a:ext cx="6356198" cy="909274"/>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sz="2000" b="1">
                <a:solidFill>
                  <a:srgbClr val="000000"/>
                </a:solidFill>
                <a:effectLst/>
                <a:latin typeface="Courier New" panose="02070309020205020404" pitchFamily="49" charset="0"/>
              </a:rPr>
              <a:t>example1 = [</a:t>
            </a:r>
            <a:r>
              <a:rPr lang="en" altLang="ja-JP" sz="2000" b="1" err="1">
                <a:solidFill>
                  <a:srgbClr val="000000"/>
                </a:solidFill>
                <a:effectLst/>
                <a:latin typeface="Courier New" panose="02070309020205020404" pitchFamily="49" charset="0"/>
              </a:rPr>
              <a:t>i</a:t>
            </a:r>
            <a:r>
              <a:rPr lang="en" altLang="ja-JP" sz="2000" b="1">
                <a:solidFill>
                  <a:srgbClr val="000000"/>
                </a:solidFill>
                <a:effectLst/>
                <a:latin typeface="Courier New" panose="02070309020205020404" pitchFamily="49" charset="0"/>
              </a:rPr>
              <a:t> </a:t>
            </a:r>
            <a:r>
              <a:rPr lang="en" altLang="ja-JP" sz="2000" b="1">
                <a:solidFill>
                  <a:srgbClr val="AF00DB"/>
                </a:solidFill>
                <a:effectLst/>
                <a:latin typeface="Courier New" panose="02070309020205020404" pitchFamily="49" charset="0"/>
              </a:rPr>
              <a:t>for</a:t>
            </a:r>
            <a:r>
              <a:rPr lang="en" altLang="ja-JP" sz="2000" b="1">
                <a:solidFill>
                  <a:srgbClr val="000000"/>
                </a:solidFill>
                <a:effectLst/>
                <a:latin typeface="Courier New" panose="02070309020205020404" pitchFamily="49" charset="0"/>
              </a:rPr>
              <a:t> </a:t>
            </a:r>
            <a:r>
              <a:rPr lang="en" altLang="ja-JP" sz="2000" b="1" err="1">
                <a:solidFill>
                  <a:srgbClr val="000000"/>
                </a:solidFill>
                <a:effectLst/>
                <a:latin typeface="Courier New" panose="02070309020205020404" pitchFamily="49" charset="0"/>
              </a:rPr>
              <a:t>i</a:t>
            </a:r>
            <a:r>
              <a:rPr lang="en" altLang="ja-JP" sz="2000" b="1">
                <a:solidFill>
                  <a:srgbClr val="000000"/>
                </a:solidFill>
                <a:effectLst/>
                <a:latin typeface="Courier New" panose="02070309020205020404" pitchFamily="49" charset="0"/>
              </a:rPr>
              <a:t> </a:t>
            </a:r>
            <a:r>
              <a:rPr lang="en" altLang="ja-JP" sz="2000" b="1">
                <a:solidFill>
                  <a:srgbClr val="0000FF"/>
                </a:solidFill>
                <a:effectLst/>
                <a:latin typeface="Courier New" panose="02070309020205020404" pitchFamily="49" charset="0"/>
              </a:rPr>
              <a:t>in</a:t>
            </a:r>
            <a:r>
              <a:rPr lang="en" altLang="ja-JP" sz="2000" b="1">
                <a:solidFill>
                  <a:srgbClr val="000000"/>
                </a:solidFill>
                <a:effectLst/>
                <a:latin typeface="Courier New" panose="02070309020205020404" pitchFamily="49" charset="0"/>
              </a:rPr>
              <a:t> </a:t>
            </a:r>
            <a:r>
              <a:rPr lang="en" altLang="ja-JP" sz="2000" b="1">
                <a:solidFill>
                  <a:srgbClr val="795E26"/>
                </a:solidFill>
                <a:effectLst/>
                <a:latin typeface="Courier New" panose="02070309020205020404" pitchFamily="49" charset="0"/>
              </a:rPr>
              <a:t>range</a:t>
            </a:r>
            <a:r>
              <a:rPr lang="en" altLang="ja-JP" sz="2000" b="1">
                <a:solidFill>
                  <a:srgbClr val="000000"/>
                </a:solidFill>
                <a:effectLst/>
                <a:latin typeface="Courier New" panose="02070309020205020404" pitchFamily="49" charset="0"/>
              </a:rPr>
              <a:t>(</a:t>
            </a:r>
            <a:r>
              <a:rPr lang="en" altLang="ja-JP" sz="2000" b="1">
                <a:solidFill>
                  <a:srgbClr val="116644"/>
                </a:solidFill>
                <a:effectLst/>
                <a:latin typeface="Courier New" panose="02070309020205020404" pitchFamily="49" charset="0"/>
              </a:rPr>
              <a:t>5</a:t>
            </a:r>
            <a:r>
              <a:rPr lang="en" altLang="ja-JP" sz="2000" b="1">
                <a:solidFill>
                  <a:srgbClr val="000000"/>
                </a:solidFill>
                <a:effectLst/>
                <a:latin typeface="Courier New" panose="02070309020205020404" pitchFamily="49" charset="0"/>
              </a:rPr>
              <a:t>)]</a:t>
            </a:r>
          </a:p>
          <a:p>
            <a:pPr>
              <a:lnSpc>
                <a:spcPct val="130000"/>
              </a:lnSpc>
            </a:pPr>
            <a:r>
              <a:rPr lang="en" altLang="ja-JP" sz="2000" b="1">
                <a:solidFill>
                  <a:srgbClr val="795E26"/>
                </a:solidFill>
                <a:effectLst/>
                <a:latin typeface="Courier New" panose="02070309020205020404" pitchFamily="49" charset="0"/>
              </a:rPr>
              <a:t>print</a:t>
            </a:r>
            <a:r>
              <a:rPr lang="en" altLang="ja-JP" sz="2000" b="1">
                <a:solidFill>
                  <a:srgbClr val="000000"/>
                </a:solidFill>
                <a:effectLst/>
                <a:latin typeface="Courier New" panose="02070309020205020404" pitchFamily="49" charset="0"/>
              </a:rPr>
              <a:t>(example1)</a:t>
            </a:r>
          </a:p>
        </p:txBody>
      </p:sp>
      <p:sp>
        <p:nvSpPr>
          <p:cNvPr id="5" name="線形回帰で88歳の歯周病の歯の本数を予測する">
            <a:extLst>
              <a:ext uri="{FF2B5EF4-FFF2-40B4-BE49-F238E27FC236}">
                <a16:creationId xmlns:a16="http://schemas.microsoft.com/office/drawing/2014/main" id="{843A9627-7366-BD3B-B6F4-4ADAC09A351F}"/>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CE99ED8A-E154-4CFE-4318-788215F11889}"/>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8A343A2-C7CC-1B28-25F3-81926A37F775}"/>
              </a:ext>
            </a:extLst>
          </p:cNvPr>
          <p:cNvSpPr txBox="1"/>
          <p:nvPr/>
        </p:nvSpPr>
        <p:spPr>
          <a:xfrm>
            <a:off x="1600199" y="2444483"/>
            <a:ext cx="2613991" cy="400110"/>
          </a:xfrm>
          <a:prstGeom prst="rect">
            <a:avLst/>
          </a:prstGeom>
          <a:noFill/>
        </p:spPr>
        <p:txBody>
          <a:bodyPr wrap="square">
            <a:spAutoFit/>
          </a:bodyPr>
          <a:lstStyle/>
          <a:p>
            <a:pPr algn="just"/>
            <a:r>
              <a:rPr lang="en-US" altLang="ja-JP" sz="2000" b="1" kern="100">
                <a:effectLst/>
                <a:latin typeface="Courier New" panose="02070309020205020404" pitchFamily="49" charset="0"/>
                <a:ea typeface="游明朝" panose="02020400000000000000" pitchFamily="18" charset="-128"/>
                <a:cs typeface="Courier New" panose="02070309020205020404" pitchFamily="49" charset="0"/>
              </a:rPr>
              <a:t>[0, 1, 2, 3, 4]</a:t>
            </a:r>
            <a:endParaRPr lang="ja-JP" altLang="ja-JP" sz="20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8" name="下矢印 7">
            <a:extLst>
              <a:ext uri="{FF2B5EF4-FFF2-40B4-BE49-F238E27FC236}">
                <a16:creationId xmlns:a16="http://schemas.microsoft.com/office/drawing/2014/main" id="{065A3E6D-8006-B274-8EAF-5D31FC494996}"/>
              </a:ext>
            </a:extLst>
          </p:cNvPr>
          <p:cNvSpPr/>
          <p:nvPr/>
        </p:nvSpPr>
        <p:spPr>
          <a:xfrm rot="16200000" flipH="1">
            <a:off x="1248344" y="2479968"/>
            <a:ext cx="346247" cy="351046"/>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テキスト ボックス 8">
            <a:extLst>
              <a:ext uri="{FF2B5EF4-FFF2-40B4-BE49-F238E27FC236}">
                <a16:creationId xmlns:a16="http://schemas.microsoft.com/office/drawing/2014/main" id="{DC2AC67E-5CE8-18A7-21E0-A151617E9C3E}"/>
              </a:ext>
            </a:extLst>
          </p:cNvPr>
          <p:cNvSpPr txBox="1"/>
          <p:nvPr/>
        </p:nvSpPr>
        <p:spPr>
          <a:xfrm>
            <a:off x="533400" y="3094572"/>
            <a:ext cx="7881771" cy="1671996"/>
          </a:xfrm>
          <a:prstGeom prst="rect">
            <a:avLst/>
          </a:prstGeom>
          <a:noFill/>
        </p:spPr>
        <p:txBody>
          <a:bodyPr wrap="square">
            <a:spAutoFit/>
          </a:bodyPr>
          <a:lstStyle/>
          <a:p>
            <a:pPr>
              <a:lnSpc>
                <a:spcPct val="130000"/>
              </a:lnSpc>
            </a:pPr>
            <a:r>
              <a:rPr lang="en-US" altLang="ja-JP" b="1">
                <a:effectLst/>
                <a:latin typeface="Courier New" panose="02070309020205020404" pitchFamily="49" charset="0"/>
                <a:ea typeface="Meiryo" panose="020B0604030504040204" pitchFamily="34" charset="-128"/>
                <a:cs typeface="Courier New" panose="02070309020205020404" pitchFamily="49" charset="0"/>
              </a:rPr>
              <a:t>range()</a:t>
            </a:r>
            <a:r>
              <a:rPr lang="ja-JP" altLang="ja-JP" b="1">
                <a:effectLst/>
                <a:latin typeface="Courier New" panose="02070309020205020404" pitchFamily="49" charset="0"/>
                <a:ea typeface="Meiryo" panose="020B0604030504040204" pitchFamily="34" charset="-128"/>
                <a:cs typeface="Courier New" panose="02070309020205020404" pitchFamily="49" charset="0"/>
              </a:rPr>
              <a:t>関数</a:t>
            </a:r>
            <a:r>
              <a:rPr lang="ja-JP" altLang="en-US" b="1">
                <a:effectLst/>
                <a:latin typeface="Courier New" panose="02070309020205020404" pitchFamily="49" charset="0"/>
                <a:ea typeface="Meiryo" panose="020B0604030504040204" pitchFamily="34" charset="-128"/>
                <a:cs typeface="Courier New" panose="02070309020205020404" pitchFamily="49" charset="0"/>
              </a:rPr>
              <a:t>：</a:t>
            </a:r>
            <a:r>
              <a:rPr lang="en-US" altLang="ja-JP" b="1">
                <a:effectLst/>
                <a:latin typeface="Courier New" panose="02070309020205020404" pitchFamily="49" charset="0"/>
                <a:ea typeface="Meiryo" panose="020B0604030504040204" pitchFamily="34" charset="-128"/>
                <a:cs typeface="Courier New" panose="02070309020205020404" pitchFamily="49" charset="0"/>
              </a:rPr>
              <a:t>range(a)</a:t>
            </a:r>
            <a:r>
              <a:rPr lang="ja-JP" altLang="ja-JP" b="1">
                <a:effectLst/>
                <a:latin typeface="Courier New" panose="02070309020205020404" pitchFamily="49" charset="0"/>
                <a:ea typeface="Meiryo" panose="020B0604030504040204" pitchFamily="34" charset="-128"/>
                <a:cs typeface="Courier New" panose="02070309020205020404" pitchFamily="49" charset="0"/>
              </a:rPr>
              <a:t>で</a:t>
            </a:r>
            <a:r>
              <a:rPr lang="ja-JP"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０以上</a:t>
            </a:r>
            <a:r>
              <a:rPr lang="en-US"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a:t>
            </a:r>
            <a:r>
              <a:rPr lang="ja-JP"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未満の連続した数値のリストを</a:t>
            </a:r>
            <a:r>
              <a:rPr lang="ja-JP" altLang="en-US"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作成</a:t>
            </a:r>
            <a:endParaRPr lang="en-US"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30000"/>
              </a:lnSpc>
            </a:pPr>
            <a:r>
              <a:rPr lang="en-US"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[0,1,2,3,4]</a:t>
            </a:r>
          </a:p>
          <a:p>
            <a:pPr>
              <a:lnSpc>
                <a:spcPct val="130000"/>
              </a:lnSpc>
            </a:pPr>
            <a:endParaRPr lang="en-US" altLang="ja-JP" sz="8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a:lnSpc>
                <a:spcPct val="130000"/>
              </a:lnSpc>
            </a:pPr>
            <a:r>
              <a:rPr lang="en-US" altLang="ja-JP"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b="1" err="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i</a:t>
            </a:r>
            <a:r>
              <a:rPr lang="en-US" altLang="ja-JP"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 for </a:t>
            </a:r>
            <a:r>
              <a:rPr lang="en-US" altLang="ja-JP" b="1" err="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i</a:t>
            </a:r>
            <a:r>
              <a:rPr lang="en-US" altLang="ja-JP"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 in range(5)]</a:t>
            </a:r>
            <a:r>
              <a:rPr lang="ja-JP"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で</a:t>
            </a:r>
            <a:r>
              <a:rPr lang="en-US"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0</a:t>
            </a:r>
            <a:r>
              <a:rPr lang="ja-JP"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から</a:t>
            </a:r>
            <a:r>
              <a:rPr lang="en-US"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4</a:t>
            </a:r>
            <a:r>
              <a:rPr lang="ja-JP"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までの数字のデータを順に</a:t>
            </a:r>
            <a:r>
              <a:rPr lang="en-US" altLang="ja-JP"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a:t>
            </a:r>
            <a:r>
              <a:rPr lang="ja-JP"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に代入して</a:t>
            </a:r>
            <a:r>
              <a:rPr lang="en-US"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[0,1,2,3,4]</a:t>
            </a:r>
            <a:r>
              <a:rPr lang="ja-JP" altLang="ja-JP"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というリストを</a:t>
            </a:r>
            <a:r>
              <a:rPr lang="ja-JP" altLang="en-US"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作成</a:t>
            </a:r>
            <a:endParaRPr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10" name="下矢印 9">
            <a:extLst>
              <a:ext uri="{FF2B5EF4-FFF2-40B4-BE49-F238E27FC236}">
                <a16:creationId xmlns:a16="http://schemas.microsoft.com/office/drawing/2014/main" id="{3044F2AD-2D4A-28CD-5F8B-2BE6E6854B69}"/>
              </a:ext>
            </a:extLst>
          </p:cNvPr>
          <p:cNvSpPr/>
          <p:nvPr/>
        </p:nvSpPr>
        <p:spPr>
          <a:xfrm rot="16200000" flipH="1">
            <a:off x="1341159" y="3516592"/>
            <a:ext cx="259531" cy="351048"/>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2" name="スライド番号プレースホルダー 1">
            <a:extLst>
              <a:ext uri="{FF2B5EF4-FFF2-40B4-BE49-F238E27FC236}">
                <a16:creationId xmlns:a16="http://schemas.microsoft.com/office/drawing/2014/main" id="{8CB3B3D4-61E0-8068-B331-4EA7C338B9B2}"/>
              </a:ext>
            </a:extLst>
          </p:cNvPr>
          <p:cNvSpPr>
            <a:spLocks noGrp="1"/>
          </p:cNvSpPr>
          <p:nvPr>
            <p:ph type="sldNum" sz="quarter" idx="2"/>
          </p:nvPr>
        </p:nvSpPr>
        <p:spPr/>
        <p:txBody>
          <a:bodyPr/>
          <a:lstStyle/>
          <a:p>
            <a:fld id="{86CB4B4D-7CA3-9044-876B-883B54F8677D}" type="slidenum">
              <a:rPr lang="en-US" altLang="ja-JP" smtClean="0"/>
              <a:t>108</a:t>
            </a:fld>
            <a:endParaRPr lang="ja-JP" altLang="en-US"/>
          </a:p>
        </p:txBody>
      </p:sp>
      <p:sp>
        <p:nvSpPr>
          <p:cNvPr id="14" name="①学習モデルの選択…">
            <a:extLst>
              <a:ext uri="{FF2B5EF4-FFF2-40B4-BE49-F238E27FC236}">
                <a16:creationId xmlns:a16="http://schemas.microsoft.com/office/drawing/2014/main" id="{2B24FDC6-629E-E717-9617-420E57CE78FA}"/>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3" name="①学習モデルの選択(今回は線形回帰)…">
            <a:extLst>
              <a:ext uri="{FF2B5EF4-FFF2-40B4-BE49-F238E27FC236}">
                <a16:creationId xmlns:a16="http://schemas.microsoft.com/office/drawing/2014/main" id="{696ED784-96D8-8D73-706A-DA0E65C9162D}"/>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989416613"/>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B869E-15A0-AFCC-DCCE-737DD45376B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590DBE0-8C9A-5A15-58A8-908CCA0CC7F9}"/>
              </a:ext>
            </a:extLst>
          </p:cNvPr>
          <p:cNvSpPr txBox="1"/>
          <p:nvPr/>
        </p:nvSpPr>
        <p:spPr>
          <a:xfrm>
            <a:off x="304800" y="1018562"/>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sz="2000" b="1">
                <a:solidFill>
                  <a:srgbClr val="002060"/>
                </a:solidFill>
                <a:latin typeface="Meiryo"/>
                <a:ea typeface="Meiryo"/>
              </a:rPr>
              <a:t>コード</a:t>
            </a:r>
            <a:r>
              <a:rPr lang="ja-JP" altLang="en-US" sz="2000" b="1">
                <a:solidFill>
                  <a:srgbClr val="002060"/>
                </a:solidFill>
                <a:latin typeface="Meiryo"/>
                <a:ea typeface="Meiryo"/>
              </a:rPr>
              <a:t>２</a:t>
            </a:r>
            <a:r>
              <a:rPr lang="en-US" altLang="ja-JP" sz="2000" b="1">
                <a:solidFill>
                  <a:srgbClr val="002060"/>
                </a:solidFill>
                <a:latin typeface="Meiryo"/>
                <a:ea typeface="Meiryo"/>
              </a:rPr>
              <a:t>-1-3</a:t>
            </a:r>
            <a:r>
              <a:rPr lang="ja-JP" altLang="en-US" sz="2000" b="1">
                <a:solidFill>
                  <a:srgbClr val="002060"/>
                </a:solidFill>
                <a:latin typeface="Meiryo"/>
                <a:ea typeface="Meiryo"/>
              </a:rPr>
              <a:t> リスト内包表記の例</a:t>
            </a:r>
            <a:r>
              <a:rPr lang="en-US" altLang="ja-JP" sz="2000" b="1">
                <a:solidFill>
                  <a:srgbClr val="002060"/>
                </a:solidFill>
                <a:latin typeface="Meiryo"/>
                <a:ea typeface="Meiryo"/>
              </a:rPr>
              <a:t>2</a:t>
            </a:r>
            <a:endParaRPr lang="ja-JP" altLang="en-US">
              <a:latin typeface="Meiryo"/>
              <a:ea typeface="Meiryo"/>
            </a:endParaRPr>
          </a:p>
        </p:txBody>
      </p:sp>
      <p:sp>
        <p:nvSpPr>
          <p:cNvPr id="4" name="正方形/長方形 3">
            <a:extLst>
              <a:ext uri="{FF2B5EF4-FFF2-40B4-BE49-F238E27FC236}">
                <a16:creationId xmlns:a16="http://schemas.microsoft.com/office/drawing/2014/main" id="{4663AE2F-B020-4F7A-1439-F4BDA36DC61D}"/>
              </a:ext>
            </a:extLst>
          </p:cNvPr>
          <p:cNvSpPr/>
          <p:nvPr/>
        </p:nvSpPr>
        <p:spPr>
          <a:xfrm>
            <a:off x="533400" y="1352550"/>
            <a:ext cx="6096000" cy="1309383"/>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sz="2000" b="1">
                <a:solidFill>
                  <a:srgbClr val="000000"/>
                </a:solidFill>
                <a:effectLst/>
                <a:latin typeface="Courier New" panose="02070309020205020404" pitchFamily="49" charset="0"/>
              </a:rPr>
              <a:t>temp = [</a:t>
            </a:r>
            <a:r>
              <a:rPr lang="en" altLang="ja-JP" sz="2000" b="1">
                <a:solidFill>
                  <a:srgbClr val="116644"/>
                </a:solidFill>
                <a:effectLst/>
                <a:latin typeface="Courier New" panose="02070309020205020404" pitchFamily="49" charset="0"/>
              </a:rPr>
              <a:t>1</a:t>
            </a:r>
            <a:r>
              <a:rPr lang="en" altLang="ja-JP" sz="2000" b="1">
                <a:solidFill>
                  <a:srgbClr val="000000"/>
                </a:solidFill>
                <a:effectLst/>
                <a:latin typeface="Courier New" panose="02070309020205020404" pitchFamily="49" charset="0"/>
              </a:rPr>
              <a:t>,</a:t>
            </a:r>
            <a:r>
              <a:rPr lang="en" altLang="ja-JP" sz="2000" b="1">
                <a:solidFill>
                  <a:srgbClr val="116644"/>
                </a:solidFill>
                <a:effectLst/>
                <a:latin typeface="Courier New" panose="02070309020205020404" pitchFamily="49" charset="0"/>
              </a:rPr>
              <a:t>3</a:t>
            </a:r>
            <a:r>
              <a:rPr lang="en" altLang="ja-JP" sz="2000" b="1">
                <a:solidFill>
                  <a:srgbClr val="000000"/>
                </a:solidFill>
                <a:effectLst/>
                <a:latin typeface="Courier New" panose="02070309020205020404" pitchFamily="49" charset="0"/>
              </a:rPr>
              <a:t>,</a:t>
            </a:r>
            <a:r>
              <a:rPr lang="en" altLang="ja-JP" sz="2000" b="1">
                <a:solidFill>
                  <a:srgbClr val="116644"/>
                </a:solidFill>
                <a:effectLst/>
                <a:latin typeface="Courier New" panose="02070309020205020404" pitchFamily="49" charset="0"/>
              </a:rPr>
              <a:t>5</a:t>
            </a:r>
            <a:r>
              <a:rPr lang="en" altLang="ja-JP" sz="2000" b="1">
                <a:solidFill>
                  <a:srgbClr val="000000"/>
                </a:solidFill>
                <a:effectLst/>
                <a:latin typeface="Courier New" panose="02070309020205020404" pitchFamily="49" charset="0"/>
              </a:rPr>
              <a:t>,</a:t>
            </a:r>
            <a:r>
              <a:rPr lang="en" altLang="ja-JP" sz="2000" b="1">
                <a:solidFill>
                  <a:srgbClr val="116644"/>
                </a:solidFill>
                <a:effectLst/>
                <a:latin typeface="Courier New" panose="02070309020205020404" pitchFamily="49" charset="0"/>
              </a:rPr>
              <a:t>7</a:t>
            </a:r>
            <a:r>
              <a:rPr lang="en" altLang="ja-JP" sz="2000" b="1">
                <a:solidFill>
                  <a:srgbClr val="000000"/>
                </a:solidFill>
                <a:effectLst/>
                <a:latin typeface="Courier New" panose="02070309020205020404" pitchFamily="49" charset="0"/>
              </a:rPr>
              <a:t>,</a:t>
            </a:r>
            <a:r>
              <a:rPr lang="en" altLang="ja-JP" sz="2000" b="1">
                <a:solidFill>
                  <a:srgbClr val="116644"/>
                </a:solidFill>
                <a:effectLst/>
                <a:latin typeface="Courier New" panose="02070309020205020404" pitchFamily="49" charset="0"/>
              </a:rPr>
              <a:t>9</a:t>
            </a:r>
            <a:r>
              <a:rPr lang="en" altLang="ja-JP" sz="2000" b="1">
                <a:solidFill>
                  <a:srgbClr val="000000"/>
                </a:solidFill>
                <a:effectLst/>
                <a:latin typeface="Courier New" panose="02070309020205020404" pitchFamily="49" charset="0"/>
              </a:rPr>
              <a:t>]</a:t>
            </a:r>
          </a:p>
          <a:p>
            <a:pPr>
              <a:lnSpc>
                <a:spcPct val="130000"/>
              </a:lnSpc>
            </a:pPr>
            <a:r>
              <a:rPr lang="en" altLang="ja-JP" sz="2000" b="1">
                <a:solidFill>
                  <a:srgbClr val="000000"/>
                </a:solidFill>
                <a:effectLst/>
                <a:latin typeface="Courier New" panose="02070309020205020404" pitchFamily="49" charset="0"/>
              </a:rPr>
              <a:t>example2 = [</a:t>
            </a:r>
            <a:r>
              <a:rPr lang="en" altLang="ja-JP" sz="2000" b="1" err="1">
                <a:solidFill>
                  <a:srgbClr val="000000"/>
                </a:solidFill>
                <a:effectLst/>
                <a:latin typeface="Courier New" panose="02070309020205020404" pitchFamily="49" charset="0"/>
              </a:rPr>
              <a:t>i</a:t>
            </a:r>
            <a:r>
              <a:rPr lang="en" altLang="ja-JP" sz="2000" b="1">
                <a:solidFill>
                  <a:srgbClr val="000000"/>
                </a:solidFill>
                <a:effectLst/>
                <a:latin typeface="Courier New" panose="02070309020205020404" pitchFamily="49" charset="0"/>
              </a:rPr>
              <a:t>*</a:t>
            </a:r>
            <a:r>
              <a:rPr lang="en" altLang="ja-JP" sz="2000" b="1">
                <a:solidFill>
                  <a:srgbClr val="116644"/>
                </a:solidFill>
                <a:effectLst/>
                <a:latin typeface="Courier New" panose="02070309020205020404" pitchFamily="49" charset="0"/>
              </a:rPr>
              <a:t>2</a:t>
            </a:r>
            <a:r>
              <a:rPr lang="en" altLang="ja-JP" sz="2000" b="1">
                <a:solidFill>
                  <a:srgbClr val="000000"/>
                </a:solidFill>
                <a:effectLst/>
                <a:latin typeface="Courier New" panose="02070309020205020404" pitchFamily="49" charset="0"/>
              </a:rPr>
              <a:t> </a:t>
            </a:r>
            <a:r>
              <a:rPr lang="en" altLang="ja-JP" sz="2000" b="1">
                <a:solidFill>
                  <a:srgbClr val="AF00DB"/>
                </a:solidFill>
                <a:effectLst/>
                <a:latin typeface="Courier New" panose="02070309020205020404" pitchFamily="49" charset="0"/>
              </a:rPr>
              <a:t>for</a:t>
            </a:r>
            <a:r>
              <a:rPr lang="en" altLang="ja-JP" sz="2000" b="1">
                <a:solidFill>
                  <a:srgbClr val="000000"/>
                </a:solidFill>
                <a:effectLst/>
                <a:latin typeface="Courier New" panose="02070309020205020404" pitchFamily="49" charset="0"/>
              </a:rPr>
              <a:t> </a:t>
            </a:r>
            <a:r>
              <a:rPr lang="en" altLang="ja-JP" sz="2000" b="1" err="1">
                <a:solidFill>
                  <a:srgbClr val="000000"/>
                </a:solidFill>
                <a:effectLst/>
                <a:latin typeface="Courier New" panose="02070309020205020404" pitchFamily="49" charset="0"/>
              </a:rPr>
              <a:t>i</a:t>
            </a:r>
            <a:r>
              <a:rPr lang="en" altLang="ja-JP" sz="2000" b="1">
                <a:solidFill>
                  <a:srgbClr val="000000"/>
                </a:solidFill>
                <a:effectLst/>
                <a:latin typeface="Courier New" panose="02070309020205020404" pitchFamily="49" charset="0"/>
              </a:rPr>
              <a:t> </a:t>
            </a:r>
            <a:r>
              <a:rPr lang="en" altLang="ja-JP" sz="2000" b="1">
                <a:solidFill>
                  <a:srgbClr val="0000FF"/>
                </a:solidFill>
                <a:effectLst/>
                <a:latin typeface="Courier New" panose="02070309020205020404" pitchFamily="49" charset="0"/>
              </a:rPr>
              <a:t>in</a:t>
            </a:r>
            <a:r>
              <a:rPr lang="en" altLang="ja-JP" sz="2000" b="1">
                <a:solidFill>
                  <a:srgbClr val="000000"/>
                </a:solidFill>
                <a:effectLst/>
                <a:latin typeface="Courier New" panose="02070309020205020404" pitchFamily="49" charset="0"/>
              </a:rPr>
              <a:t> temp]</a:t>
            </a:r>
          </a:p>
          <a:p>
            <a:pPr>
              <a:lnSpc>
                <a:spcPct val="130000"/>
              </a:lnSpc>
            </a:pPr>
            <a:r>
              <a:rPr lang="en" altLang="ja-JP" sz="2000" b="1">
                <a:solidFill>
                  <a:srgbClr val="795E26"/>
                </a:solidFill>
                <a:effectLst/>
                <a:latin typeface="Courier New" panose="02070309020205020404" pitchFamily="49" charset="0"/>
              </a:rPr>
              <a:t>print</a:t>
            </a:r>
            <a:r>
              <a:rPr lang="en" altLang="ja-JP" sz="2000" b="1">
                <a:solidFill>
                  <a:srgbClr val="000000"/>
                </a:solidFill>
                <a:effectLst/>
                <a:latin typeface="Courier New" panose="02070309020205020404" pitchFamily="49" charset="0"/>
              </a:rPr>
              <a:t>(example2)</a:t>
            </a:r>
          </a:p>
        </p:txBody>
      </p:sp>
      <p:sp>
        <p:nvSpPr>
          <p:cNvPr id="5" name="線形回帰で88歳の歯周病の歯の本数を予測する">
            <a:extLst>
              <a:ext uri="{FF2B5EF4-FFF2-40B4-BE49-F238E27FC236}">
                <a16:creationId xmlns:a16="http://schemas.microsoft.com/office/drawing/2014/main" id="{6F32FC0F-D72D-C4E7-013E-EBCAA2B741F5}"/>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911B3D3A-9F66-368E-1FDC-19691B9FCBA7}"/>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912244F-8C84-E20D-B51A-2FD9527BAC23}"/>
              </a:ext>
            </a:extLst>
          </p:cNvPr>
          <p:cNvSpPr txBox="1"/>
          <p:nvPr/>
        </p:nvSpPr>
        <p:spPr>
          <a:xfrm>
            <a:off x="1604211" y="2705055"/>
            <a:ext cx="3196389" cy="400110"/>
          </a:xfrm>
          <a:prstGeom prst="rect">
            <a:avLst/>
          </a:prstGeom>
          <a:noFill/>
        </p:spPr>
        <p:txBody>
          <a:bodyPr wrap="square">
            <a:spAutoFit/>
          </a:bodyPr>
          <a:lstStyle/>
          <a:p>
            <a:pPr algn="just"/>
            <a:r>
              <a:rPr lang="en-US" altLang="ja-JP" sz="2000" b="1" i="0">
                <a:solidFill>
                  <a:srgbClr val="212121"/>
                </a:solidFill>
                <a:effectLst/>
                <a:latin typeface="Courier New" panose="02070309020205020404" pitchFamily="49" charset="0"/>
              </a:rPr>
              <a:t>[2, 6, 10, 14, 18]</a:t>
            </a:r>
            <a:endParaRPr lang="ja-JP" altLang="ja-JP" sz="20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8" name="下矢印 7">
            <a:extLst>
              <a:ext uri="{FF2B5EF4-FFF2-40B4-BE49-F238E27FC236}">
                <a16:creationId xmlns:a16="http://schemas.microsoft.com/office/drawing/2014/main" id="{524182C2-4444-7720-C513-797F5974814B}"/>
              </a:ext>
            </a:extLst>
          </p:cNvPr>
          <p:cNvSpPr/>
          <p:nvPr/>
        </p:nvSpPr>
        <p:spPr>
          <a:xfrm rot="16200000" flipH="1">
            <a:off x="1251553" y="2729587"/>
            <a:ext cx="346247" cy="351046"/>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テキスト ボックス 8">
            <a:extLst>
              <a:ext uri="{FF2B5EF4-FFF2-40B4-BE49-F238E27FC236}">
                <a16:creationId xmlns:a16="http://schemas.microsoft.com/office/drawing/2014/main" id="{F4D6D3D7-B915-A420-7072-4EB35B7B2A83}"/>
              </a:ext>
            </a:extLst>
          </p:cNvPr>
          <p:cNvSpPr txBox="1"/>
          <p:nvPr/>
        </p:nvSpPr>
        <p:spPr>
          <a:xfrm>
            <a:off x="356085" y="3265087"/>
            <a:ext cx="8527589" cy="1538883"/>
          </a:xfrm>
          <a:prstGeom prst="rect">
            <a:avLst/>
          </a:prstGeom>
          <a:noFill/>
        </p:spPr>
        <p:txBody>
          <a:bodyPr wrap="square">
            <a:spAutoFit/>
          </a:bodyPr>
          <a:lstStyle/>
          <a:p>
            <a:pPr marL="285750" indent="-285750">
              <a:lnSpc>
                <a:spcPct val="150000"/>
              </a:lnSpc>
              <a:buFont typeface="Wingdings" pitchFamily="2" charset="2"/>
              <a:buChar char="l"/>
            </a:pP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temp</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というリストから、リスト内包表記</a:t>
            </a:r>
            <a:r>
              <a:rPr lang="en-US"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err="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i</a:t>
            </a:r>
            <a:r>
              <a:rPr lang="ja-JP"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2 for </a:t>
            </a:r>
            <a:r>
              <a:rPr lang="en-US" altLang="ja-JP" sz="1600" b="1" err="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i</a:t>
            </a:r>
            <a:r>
              <a:rPr lang="en-US"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 in temp]</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で</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example2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作成</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50000"/>
              </a:lnSpc>
              <a:buFont typeface="Wingdings" pitchFamily="2" charset="2"/>
              <a:buChar char="l"/>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temp</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を順に</a:t>
            </a: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に代入して</a:t>
            </a: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のリストを作成せよ</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という指示</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50000"/>
              </a:lnSpc>
              <a:buFont typeface="Wingdings" pitchFamily="2" charset="2"/>
              <a:buChar char="l"/>
            </a:pP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temp</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が</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[1,3,5,7,9]</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なので順に</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1</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3</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5</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7</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9</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が要素のリストが作られ</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る</a:t>
            </a:r>
            <a:endPar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2" name="スライド番号プレースホルダー 1">
            <a:extLst>
              <a:ext uri="{FF2B5EF4-FFF2-40B4-BE49-F238E27FC236}">
                <a16:creationId xmlns:a16="http://schemas.microsoft.com/office/drawing/2014/main" id="{A3B0B436-0C53-583C-E506-E935DFB85DB4}"/>
              </a:ext>
            </a:extLst>
          </p:cNvPr>
          <p:cNvSpPr>
            <a:spLocks noGrp="1"/>
          </p:cNvSpPr>
          <p:nvPr>
            <p:ph type="sldNum" sz="quarter" idx="2"/>
          </p:nvPr>
        </p:nvSpPr>
        <p:spPr/>
        <p:txBody>
          <a:bodyPr/>
          <a:lstStyle/>
          <a:p>
            <a:fld id="{86CB4B4D-7CA3-9044-876B-883B54F8677D}" type="slidenum">
              <a:rPr lang="en-US" altLang="ja-JP" smtClean="0"/>
              <a:t>109</a:t>
            </a:fld>
            <a:endParaRPr lang="ja-JP" altLang="en-US"/>
          </a:p>
        </p:txBody>
      </p:sp>
      <p:sp>
        <p:nvSpPr>
          <p:cNvPr id="13" name="①学習モデルの選択…">
            <a:extLst>
              <a:ext uri="{FF2B5EF4-FFF2-40B4-BE49-F238E27FC236}">
                <a16:creationId xmlns:a16="http://schemas.microsoft.com/office/drawing/2014/main" id="{768F8E1D-2FFD-1899-02A1-3DDD14FBB311}"/>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1" name="①学習モデルの選択(今回は線形回帰)…">
            <a:extLst>
              <a:ext uri="{FF2B5EF4-FFF2-40B4-BE49-F238E27FC236}">
                <a16:creationId xmlns:a16="http://schemas.microsoft.com/office/drawing/2014/main" id="{45ECA88D-612B-1CAC-E638-F1133BA5EA79}"/>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295136377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4585281-CF19-4136-3E1C-E093C531BDAC}"/>
              </a:ext>
            </a:extLst>
          </p:cNvPr>
          <p:cNvSpPr/>
          <p:nvPr/>
        </p:nvSpPr>
        <p:spPr>
          <a:xfrm>
            <a:off x="506185" y="1485900"/>
            <a:ext cx="8383441" cy="78377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ニューラルネットワークとは(軽く復習)">
            <a:extLst>
              <a:ext uri="{FF2B5EF4-FFF2-40B4-BE49-F238E27FC236}">
                <a16:creationId xmlns:a16="http://schemas.microsoft.com/office/drawing/2014/main" id="{40EDDBF2-AC48-9FED-E2F7-776B7EE75FDD}"/>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C6A9BD9B-A348-AC2A-C7BA-6FA4AC111680}"/>
              </a:ext>
            </a:extLst>
          </p:cNvPr>
          <p:cNvSpPr txBox="1"/>
          <p:nvPr/>
        </p:nvSpPr>
        <p:spPr>
          <a:xfrm>
            <a:off x="506185" y="1036391"/>
            <a:ext cx="8395504" cy="3510320"/>
          </a:xfrm>
          <a:prstGeom prst="rect">
            <a:avLst/>
          </a:prstGeom>
          <a:noFill/>
          <a:ln w="38100">
            <a:noFill/>
          </a:ln>
        </p:spPr>
        <p:txBody>
          <a:bodyPr wrap="square" lIns="91440" tIns="45720" rIns="91440" bIns="45720" rtlCol="0" anchor="t">
            <a:spAutoFit/>
          </a:bodyPr>
          <a:lstStyle/>
          <a:p>
            <a:pPr>
              <a:lnSpc>
                <a:spcPct val="150000"/>
              </a:lnSpc>
            </a:pPr>
            <a:r>
              <a:rPr kumimoji="1" lang="ja-JP" altLang="en-US" u="sng">
                <a:latin typeface="Meiryo" panose="020B0604030504040204" pitchFamily="34" charset="-128"/>
                <a:ea typeface="Meiryo" panose="020B0604030504040204" pitchFamily="34" charset="-128"/>
              </a:rPr>
              <a:t>深層学習では</a:t>
            </a:r>
            <a:r>
              <a:rPr lang="ja-JP" altLang="en-US" u="sng">
                <a:latin typeface="Meiryo" panose="020B0604030504040204" pitchFamily="34" charset="-128"/>
                <a:ea typeface="Meiryo" panose="020B0604030504040204" pitchFamily="34" charset="-128"/>
              </a:rPr>
              <a:t>、</a:t>
            </a:r>
            <a:r>
              <a:rPr lang="ja-JP" altLang="en-US" b="1" i="0" u="sng">
                <a:solidFill>
                  <a:schemeClr val="accent1">
                    <a:lumMod val="75000"/>
                  </a:schemeClr>
                </a:solidFill>
                <a:effectLst/>
                <a:latin typeface="Meiryo" panose="020B0604030504040204" pitchFamily="34" charset="-128"/>
                <a:ea typeface="Meiryo" panose="020B0604030504040204" pitchFamily="34" charset="-128"/>
              </a:rPr>
              <a:t>ニューラルネットワーク</a:t>
            </a:r>
            <a:r>
              <a:rPr lang="ja-JP" altLang="en-US" i="0" u="sng">
                <a:solidFill>
                  <a:srgbClr val="193C4B"/>
                </a:solidFill>
                <a:effectLst/>
                <a:latin typeface="Meiryo" panose="020B0604030504040204" pitchFamily="34" charset="-128"/>
                <a:ea typeface="Meiryo" panose="020B0604030504040204" pitchFamily="34" charset="-128"/>
              </a:rPr>
              <a:t>を</a:t>
            </a:r>
            <a:r>
              <a:rPr lang="ja-JP" altLang="en-US" b="0" i="0" u="sng">
                <a:solidFill>
                  <a:srgbClr val="193C4B"/>
                </a:solidFill>
                <a:effectLst/>
                <a:latin typeface="Meiryo" panose="020B0604030504040204" pitchFamily="34" charset="-128"/>
                <a:ea typeface="Meiryo" panose="020B0604030504040204" pitchFamily="34" charset="-128"/>
              </a:rPr>
              <a:t>利用する</a:t>
            </a:r>
            <a:endParaRPr lang="en-US" altLang="ja-JP" b="0" i="0" u="sng" dirty="0">
              <a:solidFill>
                <a:srgbClr val="193C4B"/>
              </a:solidFill>
              <a:effectLst/>
              <a:latin typeface="Meiryo" panose="020B0604030504040204" pitchFamily="34" charset="-128"/>
              <a:ea typeface="Meiryo" panose="020B0604030504040204" pitchFamily="34" charset="-128"/>
            </a:endParaRPr>
          </a:p>
          <a:p>
            <a:pPr>
              <a:lnSpc>
                <a:spcPct val="150000"/>
              </a:lnSpc>
            </a:pPr>
            <a:r>
              <a:rPr lang="ja-JP" altLang="en-US" b="0" i="0">
                <a:solidFill>
                  <a:srgbClr val="193C4B"/>
                </a:solidFill>
                <a:effectLst/>
                <a:latin typeface="Meiryo" panose="020B0604030504040204" pitchFamily="34" charset="-128"/>
                <a:ea typeface="Meiryo" panose="020B0604030504040204" pitchFamily="34" charset="-128"/>
              </a:rPr>
              <a:t>人間の脳の神経回路のニューロンの構造を模した方法で、データ処理を行う手法を数理モデルで表現したもの</a:t>
            </a:r>
            <a:endParaRPr lang="en-US" altLang="ja-JP" b="0" i="0" dirty="0">
              <a:solidFill>
                <a:srgbClr val="193C4B"/>
              </a:solidFill>
              <a:effectLst/>
              <a:latin typeface="Meiryo" panose="020B0604030504040204" pitchFamily="34" charset="-128"/>
              <a:ea typeface="Meiryo" panose="020B0604030504040204" pitchFamily="34" charset="-128"/>
            </a:endParaRPr>
          </a:p>
          <a:p>
            <a:pPr>
              <a:lnSpc>
                <a:spcPct val="150000"/>
              </a:lnSpc>
            </a:pPr>
            <a:endParaRPr kumimoji="1" lang="ja-JP" altLang="en-US">
              <a:solidFill>
                <a:srgbClr val="193C4B"/>
              </a:solidFill>
              <a:latin typeface="Meiryo" panose="020B0604030504040204" pitchFamily="34" charset="-128"/>
              <a:ea typeface="Meiryo" panose="020B0604030504040204" pitchFamily="34" charset="-128"/>
            </a:endParaRPr>
          </a:p>
          <a:p>
            <a:pPr>
              <a:lnSpc>
                <a:spcPct val="150000"/>
              </a:lnSpc>
            </a:pPr>
            <a:r>
              <a:rPr kumimoji="1" lang="ja-JP" altLang="en-US">
                <a:solidFill>
                  <a:srgbClr val="193C4B"/>
                </a:solidFill>
                <a:latin typeface="Meiryo" panose="020B0604030504040204" pitchFamily="34" charset="-128"/>
                <a:ea typeface="Meiryo" panose="020B0604030504040204" pitchFamily="34" charset="-128"/>
              </a:rPr>
              <a:t>このニューラルネットワークのうち、今回は</a:t>
            </a:r>
          </a:p>
          <a:p>
            <a:pPr>
              <a:lnSpc>
                <a:spcPct val="150000"/>
              </a:lnSpc>
            </a:pPr>
            <a:r>
              <a:rPr kumimoji="1" lang="ja-JP" altLang="en-US" sz="2400" b="1">
                <a:solidFill>
                  <a:srgbClr val="FF0000"/>
                </a:solidFill>
                <a:latin typeface="Meiryo" panose="020B0604030504040204" pitchFamily="34" charset="-128"/>
                <a:ea typeface="Meiryo" panose="020B0604030504040204" pitchFamily="34" charset="-128"/>
              </a:rPr>
              <a:t>「多層パーセプトロン</a:t>
            </a:r>
            <a:r>
              <a:rPr kumimoji="1" lang="en-US" altLang="ja-JP" sz="2400" b="1" dirty="0">
                <a:solidFill>
                  <a:srgbClr val="FF0000"/>
                </a:solidFill>
                <a:latin typeface="Meiryo" panose="020B0604030504040204" pitchFamily="34" charset="-128"/>
                <a:ea typeface="Meiryo" panose="020B0604030504040204" pitchFamily="34" charset="-128"/>
              </a:rPr>
              <a:t>(MLP, multi-layer perceptron)</a:t>
            </a:r>
            <a:r>
              <a:rPr kumimoji="1" lang="ja-JP" altLang="en-US" sz="2400" b="1">
                <a:solidFill>
                  <a:srgbClr val="FF0000"/>
                </a:solidFill>
                <a:latin typeface="Meiryo" panose="020B0604030504040204" pitchFamily="34" charset="-128"/>
                <a:ea typeface="Meiryo" panose="020B0604030504040204" pitchFamily="34" charset="-128"/>
              </a:rPr>
              <a:t>」</a:t>
            </a:r>
            <a:endParaRPr kumimoji="1" lang="en-US" altLang="ja-JP" sz="2400" b="1" dirty="0">
              <a:solidFill>
                <a:srgbClr val="FF0000"/>
              </a:solidFill>
              <a:latin typeface="Meiryo" panose="020B0604030504040204" pitchFamily="34" charset="-128"/>
              <a:ea typeface="Meiryo" panose="020B0604030504040204" pitchFamily="34" charset="-128"/>
            </a:endParaRPr>
          </a:p>
          <a:p>
            <a:pPr>
              <a:lnSpc>
                <a:spcPct val="150000"/>
              </a:lnSpc>
            </a:pPr>
            <a:r>
              <a:rPr kumimoji="1" lang="ja-JP" altLang="en-US">
                <a:solidFill>
                  <a:srgbClr val="193C4B"/>
                </a:solidFill>
                <a:latin typeface="Meiryo" panose="020B0604030504040204" pitchFamily="34" charset="-128"/>
                <a:ea typeface="Meiryo" panose="020B0604030504040204" pitchFamily="34" charset="-128"/>
              </a:rPr>
              <a:t>のアルゴリズムを使う</a:t>
            </a:r>
            <a:endParaRPr lang="ja-JP">
              <a:latin typeface="Meiryo" panose="020B0604030504040204" pitchFamily="34" charset="-128"/>
              <a:ea typeface="Meiryo" panose="020B0604030504040204" pitchFamily="34" charset="-128"/>
            </a:endParaRPr>
          </a:p>
          <a:p>
            <a:pPr>
              <a:lnSpc>
                <a:spcPct val="150000"/>
              </a:lnSpc>
            </a:pPr>
            <a:endParaRPr lang="ja-JP" altLang="en-US">
              <a:solidFill>
                <a:srgbClr val="193C4B"/>
              </a:solidFill>
              <a:latin typeface="Consolas"/>
              <a:ea typeface="Hiragino Kaku Gothic Pro W3"/>
            </a:endParaRPr>
          </a:p>
        </p:txBody>
      </p:sp>
      <p:sp>
        <p:nvSpPr>
          <p:cNvPr id="5" name="スライド番号プレースホルダー 4">
            <a:extLst>
              <a:ext uri="{FF2B5EF4-FFF2-40B4-BE49-F238E27FC236}">
                <a16:creationId xmlns:a16="http://schemas.microsoft.com/office/drawing/2014/main" id="{3E26839B-4FEB-6BDE-2C2E-FD97EB0F4DF5}"/>
              </a:ext>
            </a:extLst>
          </p:cNvPr>
          <p:cNvSpPr>
            <a:spLocks noGrp="1"/>
          </p:cNvSpPr>
          <p:nvPr>
            <p:ph type="sldNum" sz="quarter" idx="2"/>
          </p:nvPr>
        </p:nvSpPr>
        <p:spPr>
          <a:xfrm>
            <a:off x="8650225" y="4873752"/>
            <a:ext cx="239402" cy="157108"/>
          </a:xfrm>
        </p:spPr>
        <p:txBody>
          <a:bodyPr/>
          <a:lstStyle/>
          <a:p>
            <a:fld id="{86CB4B4D-7CA3-9044-876B-883B54F8677D}" type="slidenum">
              <a:rPr lang="en-US" altLang="ja-JP" sz="1200" smtClean="0"/>
              <a:t>11</a:t>
            </a:fld>
            <a:endParaRPr lang="ja-JP" altLang="en-US" sz="1200"/>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C9821-0919-1CA4-EE95-8D5A92C0027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9B36CC0-FD21-BE0A-58CC-6150BB4AEE52}"/>
              </a:ext>
            </a:extLst>
          </p:cNvPr>
          <p:cNvSpPr txBox="1"/>
          <p:nvPr/>
        </p:nvSpPr>
        <p:spPr>
          <a:xfrm>
            <a:off x="304800" y="1018562"/>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sz="2000" b="1">
                <a:solidFill>
                  <a:srgbClr val="002060"/>
                </a:solidFill>
                <a:latin typeface="Meiryo"/>
                <a:ea typeface="Meiryo"/>
              </a:rPr>
              <a:t>コード</a:t>
            </a:r>
            <a:r>
              <a:rPr lang="ja-JP" altLang="en-US" sz="2000" b="1">
                <a:solidFill>
                  <a:srgbClr val="002060"/>
                </a:solidFill>
                <a:latin typeface="Meiryo"/>
                <a:ea typeface="Meiryo"/>
              </a:rPr>
              <a:t>２</a:t>
            </a:r>
            <a:r>
              <a:rPr lang="en-US" altLang="ja-JP" sz="2000" b="1">
                <a:solidFill>
                  <a:srgbClr val="002060"/>
                </a:solidFill>
                <a:latin typeface="Meiryo"/>
                <a:ea typeface="Meiryo"/>
              </a:rPr>
              <a:t>-1-4</a:t>
            </a:r>
            <a:r>
              <a:rPr lang="ja-JP" altLang="en-US" sz="2000" b="1">
                <a:solidFill>
                  <a:srgbClr val="002060"/>
                </a:solidFill>
                <a:latin typeface="Meiryo"/>
                <a:ea typeface="Meiryo"/>
              </a:rPr>
              <a:t> リスト内包表記の例</a:t>
            </a:r>
            <a:r>
              <a:rPr lang="en-US" altLang="ja-JP" sz="2000" b="1">
                <a:solidFill>
                  <a:srgbClr val="002060"/>
                </a:solidFill>
                <a:latin typeface="Meiryo"/>
                <a:ea typeface="Meiryo"/>
              </a:rPr>
              <a:t>3</a:t>
            </a:r>
            <a:endParaRPr lang="ja-JP" altLang="en-US">
              <a:latin typeface="Meiryo"/>
              <a:ea typeface="Meiryo"/>
            </a:endParaRPr>
          </a:p>
        </p:txBody>
      </p:sp>
      <p:sp>
        <p:nvSpPr>
          <p:cNvPr id="4" name="正方形/長方形 3">
            <a:extLst>
              <a:ext uri="{FF2B5EF4-FFF2-40B4-BE49-F238E27FC236}">
                <a16:creationId xmlns:a16="http://schemas.microsoft.com/office/drawing/2014/main" id="{8C570007-2D51-16DC-6372-51F20104792A}"/>
              </a:ext>
            </a:extLst>
          </p:cNvPr>
          <p:cNvSpPr/>
          <p:nvPr/>
        </p:nvSpPr>
        <p:spPr>
          <a:xfrm>
            <a:off x="533400" y="1416475"/>
            <a:ext cx="5985371" cy="1355550"/>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b="1">
                <a:solidFill>
                  <a:srgbClr val="000000"/>
                </a:solidFill>
                <a:effectLst/>
                <a:latin typeface="Courier New" panose="02070309020205020404" pitchFamily="49" charset="0"/>
              </a:rPr>
              <a:t>temp = [</a:t>
            </a:r>
            <a:r>
              <a:rPr lang="en" altLang="ja-JP" b="1">
                <a:solidFill>
                  <a:srgbClr val="116644"/>
                </a:solidFill>
                <a:effectLst/>
                <a:latin typeface="Courier New" panose="02070309020205020404" pitchFamily="49" charset="0"/>
              </a:rPr>
              <a:t>1</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3</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5</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7</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9</a:t>
            </a:r>
            <a:r>
              <a:rPr lang="en" altLang="ja-JP" b="1">
                <a:solidFill>
                  <a:srgbClr val="000000"/>
                </a:solidFill>
                <a:effectLst/>
                <a:latin typeface="Courier New" panose="02070309020205020404" pitchFamily="49" charset="0"/>
              </a:rPr>
              <a:t>]</a:t>
            </a:r>
          </a:p>
          <a:p>
            <a:pPr>
              <a:lnSpc>
                <a:spcPct val="150000"/>
              </a:lnSpc>
            </a:pPr>
            <a:r>
              <a:rPr lang="en" altLang="ja-JP" b="1">
                <a:solidFill>
                  <a:srgbClr val="000000"/>
                </a:solidFill>
                <a:effectLst/>
                <a:latin typeface="Courier New" panose="02070309020205020404" pitchFamily="49" charset="0"/>
              </a:rPr>
              <a:t>example3 =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2</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for</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a:t>
            </a:r>
            <a:r>
              <a:rPr lang="en" altLang="ja-JP" b="1">
                <a:solidFill>
                  <a:srgbClr val="0000FF"/>
                </a:solidFill>
                <a:effectLst/>
                <a:latin typeface="Courier New" panose="02070309020205020404" pitchFamily="49" charset="0"/>
              </a:rPr>
              <a:t>in</a:t>
            </a:r>
            <a:r>
              <a:rPr lang="en" altLang="ja-JP" b="1">
                <a:solidFill>
                  <a:srgbClr val="000000"/>
                </a:solidFill>
                <a:effectLst/>
                <a:latin typeface="Courier New" panose="02070309020205020404" pitchFamily="49" charset="0"/>
              </a:rPr>
              <a:t> temp </a:t>
            </a:r>
            <a:r>
              <a:rPr lang="en" altLang="ja-JP" b="1">
                <a:solidFill>
                  <a:srgbClr val="AF00DB"/>
                </a:solidFill>
                <a:effectLst/>
                <a:latin typeface="Courier New" panose="02070309020205020404" pitchFamily="49" charset="0"/>
              </a:rPr>
              <a:t>if</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&gt; </a:t>
            </a:r>
            <a:r>
              <a:rPr lang="en" altLang="ja-JP" b="1">
                <a:solidFill>
                  <a:srgbClr val="116644"/>
                </a:solidFill>
                <a:effectLst/>
                <a:latin typeface="Courier New" panose="02070309020205020404" pitchFamily="49" charset="0"/>
              </a:rPr>
              <a:t>4</a:t>
            </a:r>
            <a:r>
              <a:rPr lang="en" altLang="ja-JP" b="1">
                <a:solidFill>
                  <a:srgbClr val="000000"/>
                </a:solidFill>
                <a:effectLst/>
                <a:latin typeface="Courier New" panose="02070309020205020404" pitchFamily="49" charset="0"/>
              </a:rPr>
              <a:t>]</a:t>
            </a:r>
          </a:p>
          <a:p>
            <a:pPr>
              <a:lnSpc>
                <a:spcPct val="15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(example3)</a:t>
            </a:r>
          </a:p>
        </p:txBody>
      </p:sp>
      <p:sp>
        <p:nvSpPr>
          <p:cNvPr id="5" name="線形回帰で88歳の歯周病の歯の本数を予測する">
            <a:extLst>
              <a:ext uri="{FF2B5EF4-FFF2-40B4-BE49-F238E27FC236}">
                <a16:creationId xmlns:a16="http://schemas.microsoft.com/office/drawing/2014/main" id="{30794E14-61FB-36A1-7DF5-22456924375D}"/>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CAFB6802-8DB5-E394-8797-E55A4E07D0B2}"/>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828F8725-9EB6-ECA5-7BC3-4B19AA7EA710}"/>
              </a:ext>
            </a:extLst>
          </p:cNvPr>
          <p:cNvSpPr txBox="1"/>
          <p:nvPr/>
        </p:nvSpPr>
        <p:spPr>
          <a:xfrm>
            <a:off x="1633331" y="2895754"/>
            <a:ext cx="3196389" cy="369332"/>
          </a:xfrm>
          <a:prstGeom prst="rect">
            <a:avLst/>
          </a:prstGeom>
          <a:noFill/>
        </p:spPr>
        <p:txBody>
          <a:bodyPr wrap="square">
            <a:spAutoFit/>
          </a:bodyPr>
          <a:lstStyle/>
          <a:p>
            <a:pPr algn="just"/>
            <a:r>
              <a:rPr lang="en-US" altLang="ja-JP" sz="1800" b="1" kern="100">
                <a:effectLst/>
                <a:latin typeface="Courier New" panose="02070309020205020404" pitchFamily="49" charset="0"/>
                <a:ea typeface="游明朝" panose="02020400000000000000" pitchFamily="18" charset="-128"/>
                <a:cs typeface="Courier New" panose="02070309020205020404" pitchFamily="49" charset="0"/>
              </a:rPr>
              <a:t>[10, 14, 18]</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8" name="下矢印 7">
            <a:extLst>
              <a:ext uri="{FF2B5EF4-FFF2-40B4-BE49-F238E27FC236}">
                <a16:creationId xmlns:a16="http://schemas.microsoft.com/office/drawing/2014/main" id="{9190E7E9-2350-7FFA-EBF1-0A441F3DA7B5}"/>
              </a:ext>
            </a:extLst>
          </p:cNvPr>
          <p:cNvSpPr/>
          <p:nvPr/>
        </p:nvSpPr>
        <p:spPr>
          <a:xfrm rot="16200000" flipH="1">
            <a:off x="1251554" y="2916441"/>
            <a:ext cx="346247" cy="351046"/>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テキスト ボックス 8">
            <a:extLst>
              <a:ext uri="{FF2B5EF4-FFF2-40B4-BE49-F238E27FC236}">
                <a16:creationId xmlns:a16="http://schemas.microsoft.com/office/drawing/2014/main" id="{3000DBD7-A34B-E65E-1F63-597FD15C867D}"/>
              </a:ext>
            </a:extLst>
          </p:cNvPr>
          <p:cNvSpPr txBox="1"/>
          <p:nvPr/>
        </p:nvSpPr>
        <p:spPr>
          <a:xfrm>
            <a:off x="526774" y="3355496"/>
            <a:ext cx="8406914" cy="1538883"/>
          </a:xfrm>
          <a:prstGeom prst="rect">
            <a:avLst/>
          </a:prstGeom>
          <a:noFill/>
        </p:spPr>
        <p:txBody>
          <a:bodyPr wrap="square">
            <a:spAutoFit/>
          </a:bodyPr>
          <a:lstStyle/>
          <a:p>
            <a:pPr marL="285750" indent="-285750">
              <a:lnSpc>
                <a:spcPct val="150000"/>
              </a:lnSpc>
              <a:buFont typeface="Wingdings" pitchFamily="2" charset="2"/>
              <a:buChar char="l"/>
            </a:pP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if </a:t>
            </a:r>
            <a:r>
              <a:rPr lang="en-US" altLang="ja-JP" sz="1600" b="1" err="1">
                <a:solidFill>
                  <a:schemeClr val="tx1"/>
                </a:solidFill>
                <a:latin typeface="Courier New" panose="02070309020205020404" pitchFamily="49" charset="0"/>
                <a:ea typeface="Meiryo" panose="020B0604030504040204" pitchFamily="34" charset="-128"/>
                <a:cs typeface="Courier New" panose="02070309020205020404" pitchFamily="49" charset="0"/>
              </a:rPr>
              <a:t>i</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 &gt; 4 </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で</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 </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en-US" altLang="ja-JP" sz="1600" b="1" err="1">
                <a:solidFill>
                  <a:schemeClr val="tx1"/>
                </a:solidFill>
                <a:latin typeface="Courier New" panose="02070309020205020404" pitchFamily="49" charset="0"/>
                <a:ea typeface="Meiryo" panose="020B0604030504040204" pitchFamily="34" charset="-128"/>
                <a:cs typeface="Courier New" panose="02070309020205020404" pitchFamily="49" charset="0"/>
              </a:rPr>
              <a:t>i</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が</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4</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より大きい時」と条件指定</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50000"/>
              </a:lnSpc>
              <a:buFont typeface="Wingdings" pitchFamily="2" charset="2"/>
              <a:buChar char="l"/>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en-US" altLang="ja-JP" sz="1600" b="1" err="1">
                <a:solidFill>
                  <a:schemeClr val="tx1"/>
                </a:solidFill>
                <a:latin typeface="Courier New" panose="02070309020205020404" pitchFamily="49" charset="0"/>
                <a:ea typeface="Meiryo" panose="020B0604030504040204" pitchFamily="34" charset="-128"/>
                <a:cs typeface="Courier New" panose="02070309020205020404" pitchFamily="49" charset="0"/>
              </a:rPr>
              <a:t>i</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が</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4</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より大きい時、</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temp</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を順に</a:t>
            </a: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に代入して</a:t>
            </a: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のリストを作成せよ</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という指示</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50000"/>
              </a:lnSpc>
              <a:buFont typeface="Wingdings" pitchFamily="2" charset="2"/>
              <a:buChar char="l"/>
            </a:pP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temp</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が</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[1,3,5,7,9]</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で</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4</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より大きい</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[5,7,9]</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で順に</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5</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7</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9</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が要素のリストが作られ</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る</a:t>
            </a:r>
            <a:endPar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2" name="スライド番号プレースホルダー 1">
            <a:extLst>
              <a:ext uri="{FF2B5EF4-FFF2-40B4-BE49-F238E27FC236}">
                <a16:creationId xmlns:a16="http://schemas.microsoft.com/office/drawing/2014/main" id="{03231631-C682-4E16-EAE1-8B95D2000FF9}"/>
              </a:ext>
            </a:extLst>
          </p:cNvPr>
          <p:cNvSpPr>
            <a:spLocks noGrp="1"/>
          </p:cNvSpPr>
          <p:nvPr>
            <p:ph type="sldNum" sz="quarter" idx="2"/>
          </p:nvPr>
        </p:nvSpPr>
        <p:spPr/>
        <p:txBody>
          <a:bodyPr/>
          <a:lstStyle/>
          <a:p>
            <a:fld id="{86CB4B4D-7CA3-9044-876B-883B54F8677D}" type="slidenum">
              <a:rPr lang="en-US" altLang="ja-JP" smtClean="0"/>
              <a:t>110</a:t>
            </a:fld>
            <a:endParaRPr lang="ja-JP" altLang="en-US"/>
          </a:p>
        </p:txBody>
      </p:sp>
      <p:sp>
        <p:nvSpPr>
          <p:cNvPr id="13" name="①学習モデルの選択…">
            <a:extLst>
              <a:ext uri="{FF2B5EF4-FFF2-40B4-BE49-F238E27FC236}">
                <a16:creationId xmlns:a16="http://schemas.microsoft.com/office/drawing/2014/main" id="{09DCD66F-7579-BE02-5655-A007B07C8F37}"/>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1" name="①学習モデルの選択(今回は線形回帰)…">
            <a:extLst>
              <a:ext uri="{FF2B5EF4-FFF2-40B4-BE49-F238E27FC236}">
                <a16:creationId xmlns:a16="http://schemas.microsoft.com/office/drawing/2014/main" id="{8C9A8F13-A261-83B6-2DE8-435592CC3E80}"/>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1051476901"/>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D1DD-7037-40DC-DDF5-9B0608A9119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9B71128-CDA0-48C6-0514-44D7F287D9FD}"/>
              </a:ext>
            </a:extLst>
          </p:cNvPr>
          <p:cNvSpPr txBox="1"/>
          <p:nvPr/>
        </p:nvSpPr>
        <p:spPr>
          <a:xfrm>
            <a:off x="320040" y="1117622"/>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sz="2000" b="1">
                <a:solidFill>
                  <a:srgbClr val="002060"/>
                </a:solidFill>
                <a:latin typeface="Meiryo"/>
                <a:ea typeface="Meiryo"/>
              </a:rPr>
              <a:t>コード</a:t>
            </a:r>
            <a:r>
              <a:rPr lang="ja-JP" altLang="en-US" sz="2000" b="1">
                <a:solidFill>
                  <a:srgbClr val="002060"/>
                </a:solidFill>
                <a:latin typeface="Meiryo"/>
                <a:ea typeface="Meiryo"/>
              </a:rPr>
              <a:t>２</a:t>
            </a:r>
            <a:r>
              <a:rPr lang="en-US" altLang="ja-JP" sz="2000" b="1">
                <a:solidFill>
                  <a:srgbClr val="002060"/>
                </a:solidFill>
                <a:latin typeface="Meiryo"/>
                <a:ea typeface="Meiryo"/>
              </a:rPr>
              <a:t>-1-5</a:t>
            </a:r>
            <a:r>
              <a:rPr lang="ja-JP" altLang="en-US" sz="2000" b="1">
                <a:solidFill>
                  <a:srgbClr val="002060"/>
                </a:solidFill>
                <a:latin typeface="Meiryo"/>
                <a:ea typeface="Meiryo"/>
              </a:rPr>
              <a:t> リスト内包表記の例</a:t>
            </a:r>
            <a:r>
              <a:rPr lang="en-US" altLang="ja-JP" sz="2000" b="1">
                <a:solidFill>
                  <a:srgbClr val="002060"/>
                </a:solidFill>
                <a:latin typeface="Meiryo"/>
                <a:ea typeface="Meiryo"/>
              </a:rPr>
              <a:t>4 (</a:t>
            </a:r>
            <a:r>
              <a:rPr lang="ja-JP" altLang="en-US" sz="2000" b="1">
                <a:solidFill>
                  <a:srgbClr val="002060"/>
                </a:solidFill>
                <a:latin typeface="Meiryo"/>
                <a:ea typeface="Meiryo"/>
              </a:rPr>
              <a:t>文字列</a:t>
            </a:r>
            <a:r>
              <a:rPr lang="en-US" altLang="ja-JP" sz="2000" b="1">
                <a:solidFill>
                  <a:srgbClr val="002060"/>
                </a:solidFill>
                <a:latin typeface="Meiryo"/>
                <a:ea typeface="Meiryo"/>
              </a:rPr>
              <a:t>)</a:t>
            </a:r>
            <a:endParaRPr lang="ja-JP" altLang="en-US">
              <a:latin typeface="Meiryo"/>
              <a:ea typeface="Meiryo"/>
            </a:endParaRPr>
          </a:p>
        </p:txBody>
      </p:sp>
      <p:sp>
        <p:nvSpPr>
          <p:cNvPr id="4" name="正方形/長方形 3">
            <a:extLst>
              <a:ext uri="{FF2B5EF4-FFF2-40B4-BE49-F238E27FC236}">
                <a16:creationId xmlns:a16="http://schemas.microsoft.com/office/drawing/2014/main" id="{D044868F-A945-3F3B-970B-4BE3A74F0BBF}"/>
              </a:ext>
            </a:extLst>
          </p:cNvPr>
          <p:cNvSpPr/>
          <p:nvPr/>
        </p:nvSpPr>
        <p:spPr>
          <a:xfrm>
            <a:off x="321766" y="1576762"/>
            <a:ext cx="8545232" cy="1106251"/>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temp2 = [</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須藤</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 </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佐藤</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 </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加藤</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 </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佐川</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p>
          <a:p>
            <a:pPr>
              <a:lnSpc>
                <a:spcPct val="120000"/>
              </a:lnSpc>
            </a:pP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example4 = [name </a:t>
            </a:r>
            <a:r>
              <a:rPr lang="en" altLang="ja-JP" b="1">
                <a:solidFill>
                  <a:srgbClr val="AF00DB"/>
                </a:solidFill>
                <a:effectLst/>
                <a:latin typeface="Courier New" panose="02070309020205020404" pitchFamily="49" charset="0"/>
                <a:ea typeface="Meiryo" panose="020B0604030504040204" pitchFamily="34" charset="-128"/>
                <a:cs typeface="Courier New" panose="02070309020205020404" pitchFamily="49" charset="0"/>
              </a:rPr>
              <a:t>for</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 name </a:t>
            </a:r>
            <a:r>
              <a:rPr lang="en" altLang="ja-JP" b="1">
                <a:solidFill>
                  <a:srgbClr val="0000FF"/>
                </a:solidFill>
                <a:effectLst/>
                <a:latin typeface="Courier New" panose="02070309020205020404" pitchFamily="49" charset="0"/>
                <a:ea typeface="Meiryo" panose="020B0604030504040204" pitchFamily="34" charset="-128"/>
                <a:cs typeface="Courier New" panose="02070309020205020404" pitchFamily="49" charset="0"/>
              </a:rPr>
              <a:t>in</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 temp2 </a:t>
            </a:r>
            <a:r>
              <a:rPr lang="en" altLang="ja-JP" b="1">
                <a:solidFill>
                  <a:srgbClr val="AF00DB"/>
                </a:solidFill>
                <a:effectLst/>
                <a:latin typeface="Courier New" panose="02070309020205020404" pitchFamily="49" charset="0"/>
                <a:ea typeface="Meiryo" panose="020B0604030504040204" pitchFamily="34" charset="-128"/>
                <a:cs typeface="Courier New" panose="02070309020205020404" pitchFamily="49" charset="0"/>
              </a:rPr>
              <a:t>if</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 </a:t>
            </a:r>
            <a:r>
              <a:rPr lang="en" altLang="ja-JP" b="1" err="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name.startswith</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佐</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p>
          <a:p>
            <a:pPr>
              <a:lnSpc>
                <a:spcPct val="120000"/>
              </a:lnSpc>
            </a:pPr>
            <a:r>
              <a:rPr lang="en" altLang="ja-JP" b="1">
                <a:solidFill>
                  <a:srgbClr val="795E26"/>
                </a:solidFill>
                <a:effectLst/>
                <a:latin typeface="Courier New" panose="02070309020205020404" pitchFamily="49" charset="0"/>
                <a:ea typeface="Meiryo" panose="020B0604030504040204" pitchFamily="34" charset="-128"/>
                <a:cs typeface="Courier New" panose="02070309020205020404" pitchFamily="49" charset="0"/>
              </a:rPr>
              <a:t>print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(example4)</a:t>
            </a:r>
          </a:p>
        </p:txBody>
      </p:sp>
      <p:sp>
        <p:nvSpPr>
          <p:cNvPr id="5" name="線形回帰で88歳の歯周病の歯の本数を予測する">
            <a:extLst>
              <a:ext uri="{FF2B5EF4-FFF2-40B4-BE49-F238E27FC236}">
                <a16:creationId xmlns:a16="http://schemas.microsoft.com/office/drawing/2014/main" id="{55340C44-3EBC-FEA8-C53B-BDB4AA0CD761}"/>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3ADF38AA-57F5-5C4F-1EA8-888704328E83}"/>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9B313914-437C-40B1-3B9C-4B3947A2D72C}"/>
              </a:ext>
            </a:extLst>
          </p:cNvPr>
          <p:cNvSpPr txBox="1"/>
          <p:nvPr/>
        </p:nvSpPr>
        <p:spPr>
          <a:xfrm>
            <a:off x="1591236" y="2880754"/>
            <a:ext cx="3196389" cy="369332"/>
          </a:xfrm>
          <a:prstGeom prst="rect">
            <a:avLst/>
          </a:prstGeom>
          <a:noFill/>
        </p:spPr>
        <p:txBody>
          <a:bodyPr wrap="square">
            <a:spAutoFit/>
          </a:bodyPr>
          <a:lstStyle/>
          <a:p>
            <a:pPr algn="just"/>
            <a:r>
              <a:rPr lang="en-US" altLang="ja-JP"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a:t>
            </a:r>
            <a:r>
              <a:rPr lang="ja-JP" altLang="en-US"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佐藤</a:t>
            </a:r>
            <a:r>
              <a:rPr lang="en-US" altLang="ja-JP"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 '</a:t>
            </a:r>
            <a:r>
              <a:rPr lang="ja-JP" altLang="en-US"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佐川</a:t>
            </a:r>
            <a:r>
              <a:rPr lang="en-US" altLang="ja-JP"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a:t>
            </a:r>
            <a:endParaRPr lang="ja-JP" altLang="ja-JP" sz="1800" b="1" kern="100">
              <a:effectLst/>
              <a:latin typeface="Consolas" panose="020B0609020204030204" pitchFamily="49" charset="0"/>
              <a:ea typeface="Meiryo" panose="020B0604030504040204" pitchFamily="34" charset="-128"/>
              <a:cs typeface="Consolas" panose="020B0609020204030204" pitchFamily="49" charset="0"/>
            </a:endParaRPr>
          </a:p>
        </p:txBody>
      </p:sp>
      <p:sp>
        <p:nvSpPr>
          <p:cNvPr id="8" name="下矢印 7">
            <a:extLst>
              <a:ext uri="{FF2B5EF4-FFF2-40B4-BE49-F238E27FC236}">
                <a16:creationId xmlns:a16="http://schemas.microsoft.com/office/drawing/2014/main" id="{B6C05530-0ADB-D2C0-095B-3EB7198850D4}"/>
              </a:ext>
            </a:extLst>
          </p:cNvPr>
          <p:cNvSpPr/>
          <p:nvPr/>
        </p:nvSpPr>
        <p:spPr>
          <a:xfrm rot="16200000" flipH="1">
            <a:off x="1251554" y="2916441"/>
            <a:ext cx="346247" cy="351046"/>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テキスト ボックス 8">
            <a:extLst>
              <a:ext uri="{FF2B5EF4-FFF2-40B4-BE49-F238E27FC236}">
                <a16:creationId xmlns:a16="http://schemas.microsoft.com/office/drawing/2014/main" id="{6A2D0494-B959-81B5-6299-686C0D8EC092}"/>
              </a:ext>
            </a:extLst>
          </p:cNvPr>
          <p:cNvSpPr txBox="1"/>
          <p:nvPr/>
        </p:nvSpPr>
        <p:spPr>
          <a:xfrm>
            <a:off x="526774" y="3355496"/>
            <a:ext cx="8406914" cy="1169551"/>
          </a:xfrm>
          <a:prstGeom prst="rect">
            <a:avLst/>
          </a:prstGeom>
          <a:noFill/>
        </p:spPr>
        <p:txBody>
          <a:bodyPr wrap="square">
            <a:spAutoFit/>
          </a:bodyPr>
          <a:lstStyle/>
          <a:p>
            <a:pPr marL="285750" indent="-285750">
              <a:lnSpc>
                <a:spcPct val="150000"/>
              </a:lnSpc>
              <a:buFont typeface="Wingdings" pitchFamily="2" charset="2"/>
              <a:buChar char="l"/>
            </a:pP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if </a:t>
            </a:r>
            <a:r>
              <a:rPr lang="en-US" altLang="ja-JP" sz="1600" b="1" err="1">
                <a:solidFill>
                  <a:schemeClr val="tx1"/>
                </a:solidFill>
                <a:latin typeface="Courier New" panose="02070309020205020404" pitchFamily="49" charset="0"/>
                <a:ea typeface="Meiryo" panose="020B0604030504040204" pitchFamily="34" charset="-128"/>
                <a:cs typeface="Courier New" panose="02070309020205020404" pitchFamily="49" charset="0"/>
              </a:rPr>
              <a:t>name.startswith</a:t>
            </a:r>
            <a:r>
              <a:rPr lang="en" altLang="ja-JP" sz="1600" b="1">
                <a:solidFill>
                  <a:srgbClr val="000000"/>
                </a:solidFill>
                <a:effectLst/>
                <a:latin typeface="Consolas" panose="020B0609020204030204" pitchFamily="49" charset="0"/>
                <a:ea typeface="Meiryo" panose="020B0604030504040204" pitchFamily="34" charset="-128"/>
                <a:cs typeface="Consolas" panose="020B0609020204030204" pitchFamily="49" charset="0"/>
              </a:rPr>
              <a:t>(</a:t>
            </a:r>
            <a:r>
              <a:rPr lang="en" altLang="ja-JP" sz="1600" b="1">
                <a:solidFill>
                  <a:srgbClr val="A31515"/>
                </a:solidFill>
                <a:effectLst/>
                <a:latin typeface="Consolas" panose="020B0609020204030204" pitchFamily="49" charset="0"/>
                <a:ea typeface="Meiryo" panose="020B0604030504040204" pitchFamily="34" charset="-128"/>
                <a:cs typeface="Consolas" panose="020B0609020204030204" pitchFamily="49" charset="0"/>
              </a:rPr>
              <a:t>'</a:t>
            </a:r>
            <a:r>
              <a:rPr lang="ja-JP" altLang="en-US" sz="1600" b="1">
                <a:solidFill>
                  <a:srgbClr val="A31515"/>
                </a:solidFill>
                <a:effectLst/>
                <a:latin typeface="Consolas" panose="020B0609020204030204" pitchFamily="49" charset="0"/>
                <a:ea typeface="Meiryo" panose="020B0604030504040204" pitchFamily="34" charset="-128"/>
                <a:cs typeface="Consolas" panose="020B0609020204030204" pitchFamily="49" charset="0"/>
              </a:rPr>
              <a:t>佐</a:t>
            </a:r>
            <a:r>
              <a:rPr lang="en-US" altLang="ja-JP" sz="1600" b="1">
                <a:solidFill>
                  <a:srgbClr val="A31515"/>
                </a:solidFill>
                <a:effectLst/>
                <a:latin typeface="Consolas" panose="020B0609020204030204" pitchFamily="49" charset="0"/>
                <a:ea typeface="Meiryo" panose="020B0604030504040204" pitchFamily="34" charset="-128"/>
                <a:cs typeface="Consolas" panose="020B0609020204030204" pitchFamily="49" charset="0"/>
              </a:rPr>
              <a:t>'</a:t>
            </a:r>
            <a:r>
              <a:rPr lang="en-US" altLang="ja-JP"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a:t>
            </a:r>
            <a:r>
              <a:rPr lang="ja-JP" altLang="en-US"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で、</a:t>
            </a:r>
            <a:r>
              <a:rPr lang="ja-JP" altLang="en-US" sz="1600" b="1">
                <a:solidFill>
                  <a:schemeClr val="tx1"/>
                </a:solidFill>
                <a:latin typeface="Consolas" panose="020B0609020204030204" pitchFamily="49" charset="0"/>
                <a:ea typeface="Meiryo" panose="020B0604030504040204" pitchFamily="34" charset="-128"/>
                <a:cs typeface="Consolas" panose="020B0609020204030204" pitchFamily="49" charset="0"/>
              </a:rPr>
              <a:t>「</a:t>
            </a:r>
            <a:r>
              <a:rPr lang="ja-JP" altLang="en-US"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文字列が</a:t>
            </a:r>
            <a:r>
              <a:rPr lang="en-US" altLang="ja-JP" sz="1600"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a:t>
            </a:r>
            <a:r>
              <a:rPr lang="ja-JP" altLang="en-US"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佐</a:t>
            </a:r>
            <a:r>
              <a:rPr lang="en-US" altLang="ja-JP" sz="1600"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a:t>
            </a:r>
            <a:r>
              <a:rPr lang="ja-JP" altLang="en-US"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から始まる時」という意味</a:t>
            </a:r>
            <a:endParaRPr lang="en-US" altLang="ja-JP" sz="1600" b="1">
              <a:solidFill>
                <a:schemeClr val="tx1"/>
              </a:solidFill>
              <a:effectLst/>
              <a:latin typeface="Consolas" panose="020B0609020204030204" pitchFamily="49" charset="0"/>
              <a:ea typeface="Meiryo" panose="020B0604030504040204" pitchFamily="34" charset="-128"/>
              <a:cs typeface="Consolas" panose="020B0609020204030204" pitchFamily="49" charset="0"/>
            </a:endParaRPr>
          </a:p>
          <a:p>
            <a:pPr marL="285750" indent="-285750">
              <a:lnSpc>
                <a:spcPct val="150000"/>
              </a:lnSpc>
              <a:buFont typeface="Wingdings" pitchFamily="2" charset="2"/>
              <a:buChar char="l"/>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temp2</a:t>
            </a:r>
            <a:r>
              <a:rPr lang="ja-JP" altLang="en-US" sz="1600" b="1">
                <a:solidFill>
                  <a:schemeClr val="tx1"/>
                </a:solidFill>
                <a:latin typeface="Consolas" panose="020B0609020204030204" pitchFamily="49" charset="0"/>
                <a:ea typeface="Meiryo" panose="020B0604030504040204" pitchFamily="34" charset="-128"/>
                <a:cs typeface="Consolas" panose="020B0609020204030204" pitchFamily="49" charset="0"/>
              </a:rPr>
              <a:t>の</a:t>
            </a:r>
            <a:r>
              <a:rPr lang="ja-JP" altLang="en-US"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文字列が</a:t>
            </a:r>
            <a:r>
              <a:rPr lang="en-US" altLang="ja-JP" sz="1600"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a:t>
            </a:r>
            <a:r>
              <a:rPr lang="ja-JP" altLang="en-US"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佐</a:t>
            </a:r>
            <a:r>
              <a:rPr lang="en-US" altLang="ja-JP" sz="1600" b="1" i="0">
                <a:solidFill>
                  <a:srgbClr val="212121"/>
                </a:solidFill>
                <a:effectLst/>
                <a:latin typeface="Consolas" panose="020B0609020204030204" pitchFamily="49" charset="0"/>
                <a:ea typeface="Meiryo" panose="020B0604030504040204" pitchFamily="34" charset="-128"/>
                <a:cs typeface="Consolas" panose="020B0609020204030204" pitchFamily="49" charset="0"/>
              </a:rPr>
              <a:t>'</a:t>
            </a:r>
            <a:r>
              <a:rPr lang="ja-JP" altLang="en-US"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から始まる時、</a:t>
            </a:r>
            <a:r>
              <a:rPr lang="en-US" altLang="ja-JP"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temp2</a:t>
            </a:r>
            <a:r>
              <a:rPr lang="ja-JP" altLang="en-US" sz="1600" b="1">
                <a:solidFill>
                  <a:schemeClr val="tx1"/>
                </a:solidFill>
                <a:effectLst/>
                <a:latin typeface="Consolas" panose="020B0609020204030204" pitchFamily="49" charset="0"/>
                <a:ea typeface="Meiryo" panose="020B0604030504040204" pitchFamily="34" charset="-128"/>
                <a:cs typeface="Consolas" panose="020B0609020204030204" pitchFamily="49" charset="0"/>
              </a:rPr>
              <a:t>を順に</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name</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に代入してリストを作成せよ</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という指示</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p:txBody>
      </p:sp>
      <p:sp>
        <p:nvSpPr>
          <p:cNvPr id="2" name="スライド番号プレースホルダー 1">
            <a:extLst>
              <a:ext uri="{FF2B5EF4-FFF2-40B4-BE49-F238E27FC236}">
                <a16:creationId xmlns:a16="http://schemas.microsoft.com/office/drawing/2014/main" id="{19DDDECB-0494-723C-090E-EB3DAA086DBF}"/>
              </a:ext>
            </a:extLst>
          </p:cNvPr>
          <p:cNvSpPr>
            <a:spLocks noGrp="1"/>
          </p:cNvSpPr>
          <p:nvPr>
            <p:ph type="sldNum" sz="quarter" idx="2"/>
          </p:nvPr>
        </p:nvSpPr>
        <p:spPr/>
        <p:txBody>
          <a:bodyPr/>
          <a:lstStyle/>
          <a:p>
            <a:fld id="{86CB4B4D-7CA3-9044-876B-883B54F8677D}" type="slidenum">
              <a:rPr lang="en-US" altLang="ja-JP" smtClean="0"/>
              <a:t>111</a:t>
            </a:fld>
            <a:endParaRPr lang="ja-JP" altLang="en-US"/>
          </a:p>
        </p:txBody>
      </p:sp>
      <p:sp>
        <p:nvSpPr>
          <p:cNvPr id="13" name="①学習モデルの選択…">
            <a:extLst>
              <a:ext uri="{FF2B5EF4-FFF2-40B4-BE49-F238E27FC236}">
                <a16:creationId xmlns:a16="http://schemas.microsoft.com/office/drawing/2014/main" id="{6CE006AD-2BF2-15A4-9FDD-77916EAC65AF}"/>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1" name="①学習モデルの選択(今回は線形回帰)…">
            <a:extLst>
              <a:ext uri="{FF2B5EF4-FFF2-40B4-BE49-F238E27FC236}">
                <a16:creationId xmlns:a16="http://schemas.microsoft.com/office/drawing/2014/main" id="{C7794AD3-6EEC-788E-B21C-3DBDA51048A2}"/>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79832421"/>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CA71B-EFEF-B1F1-44F8-13F46A5F585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AB48555B-F848-1233-07FE-46119E8373FD}"/>
              </a:ext>
            </a:extLst>
          </p:cNvPr>
          <p:cNvSpPr/>
          <p:nvPr/>
        </p:nvSpPr>
        <p:spPr>
          <a:xfrm>
            <a:off x="256540" y="1499671"/>
            <a:ext cx="8216503" cy="7492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sz="1600" b="1" err="1">
                <a:solidFill>
                  <a:srgbClr val="000000"/>
                </a:solidFill>
                <a:effectLst/>
                <a:latin typeface="Courier New" panose="02070309020205020404" pitchFamily="49" charset="0"/>
              </a:rPr>
              <a:t>list_healthy</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os.listdir</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'/content/images/COVID-		NORMAL/healthy’</a:t>
            </a:r>
            <a:r>
              <a:rPr lang="en" altLang="ja-JP" sz="1600" b="1">
                <a:solidFill>
                  <a:srgbClr val="000000"/>
                </a:solidFill>
                <a:effectLst/>
                <a:latin typeface="Courier New" panose="02070309020205020404" pitchFamily="49" charset="0"/>
              </a:rPr>
              <a:t>) </a:t>
            </a:r>
            <a:r>
              <a:rPr lang="en" altLang="ja-JP" sz="1600" b="1">
                <a:solidFill>
                  <a:srgbClr val="AF00DB"/>
                </a:solidFill>
                <a:effectLst/>
                <a:latin typeface="Courier New" panose="02070309020205020404" pitchFamily="49" charset="0"/>
              </a:rPr>
              <a:t>if</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not</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i.startswith</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1948A9BE-548D-1082-ECA3-4754556DBBDA}"/>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B95CF2FC-32BF-F283-62B6-BD35F640F40D}"/>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8BE3917-05A3-B659-2E4D-C72ACFE2BAD5}"/>
              </a:ext>
            </a:extLst>
          </p:cNvPr>
          <p:cNvSpPr txBox="1"/>
          <p:nvPr/>
        </p:nvSpPr>
        <p:spPr>
          <a:xfrm>
            <a:off x="260406" y="900625"/>
            <a:ext cx="4581938" cy="369332"/>
          </a:xfrm>
          <a:prstGeom prst="rect">
            <a:avLst/>
          </a:prstGeom>
          <a:noFill/>
        </p:spPr>
        <p:txBody>
          <a:bodyPr wrap="square" lIns="91440" tIns="45720" rIns="91440" bIns="45720" anchor="t">
            <a:spAutoFit/>
          </a:bodyPr>
          <a:lstStyle/>
          <a:p>
            <a:r>
              <a:rPr lang="ja-JP" altLang="en-US" b="1">
                <a:solidFill>
                  <a:srgbClr val="002060"/>
                </a:solidFill>
                <a:latin typeface="Meiryo"/>
                <a:ea typeface="Meiryo"/>
              </a:rPr>
              <a:t>コード2-1-1の説明に戻ると</a:t>
            </a:r>
            <a:r>
              <a:rPr lang="en-US" altLang="ja-JP" b="1">
                <a:solidFill>
                  <a:srgbClr val="002060"/>
                </a:solidFill>
                <a:latin typeface="Meiryo"/>
                <a:ea typeface="Meiryo"/>
              </a:rPr>
              <a:t>…</a:t>
            </a:r>
            <a:r>
              <a:rPr lang="ja-JP" altLang="en-US" b="1">
                <a:solidFill>
                  <a:srgbClr val="002060"/>
                </a:solidFill>
                <a:latin typeface="Meiryo"/>
                <a:ea typeface="Meiryo"/>
              </a:rPr>
              <a:t> </a:t>
            </a:r>
            <a:endParaRPr lang="ja-JP" altLang="en-US"/>
          </a:p>
        </p:txBody>
      </p:sp>
      <p:sp>
        <p:nvSpPr>
          <p:cNvPr id="10" name="正方形/長方形 9">
            <a:extLst>
              <a:ext uri="{FF2B5EF4-FFF2-40B4-BE49-F238E27FC236}">
                <a16:creationId xmlns:a16="http://schemas.microsoft.com/office/drawing/2014/main" id="{B29A742D-8D1B-6A8F-66F2-D7893FAC8EF5}"/>
              </a:ext>
            </a:extLst>
          </p:cNvPr>
          <p:cNvSpPr/>
          <p:nvPr/>
        </p:nvSpPr>
        <p:spPr>
          <a:xfrm>
            <a:off x="3665350" y="1571419"/>
            <a:ext cx="4259450" cy="277389"/>
          </a:xfrm>
          <a:prstGeom prst="rect">
            <a:avLst/>
          </a:prstGeom>
          <a:noFill/>
          <a:ln w="444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6160BB3-266A-58C1-A0B5-D422AF4A3BBB}"/>
              </a:ext>
            </a:extLst>
          </p:cNvPr>
          <p:cNvSpPr/>
          <p:nvPr/>
        </p:nvSpPr>
        <p:spPr>
          <a:xfrm>
            <a:off x="2107095" y="1916107"/>
            <a:ext cx="2107096" cy="233825"/>
          </a:xfrm>
          <a:prstGeom prst="rect">
            <a:avLst/>
          </a:prstGeom>
          <a:noFill/>
          <a:ln w="444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8BDDE27-DB46-4675-5C3A-0F2D0F57CFC3}"/>
              </a:ext>
            </a:extLst>
          </p:cNvPr>
          <p:cNvSpPr/>
          <p:nvPr/>
        </p:nvSpPr>
        <p:spPr>
          <a:xfrm>
            <a:off x="7847022" y="1504120"/>
            <a:ext cx="350519" cy="510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57864DB-1A5E-24EF-FAFF-49B473945930}"/>
              </a:ext>
            </a:extLst>
          </p:cNvPr>
          <p:cNvSpPr/>
          <p:nvPr/>
        </p:nvSpPr>
        <p:spPr>
          <a:xfrm>
            <a:off x="1774213" y="1863183"/>
            <a:ext cx="350519" cy="510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122BC98-265F-B6DD-C34B-882413967179}"/>
              </a:ext>
            </a:extLst>
          </p:cNvPr>
          <p:cNvSpPr txBox="1"/>
          <p:nvPr/>
        </p:nvSpPr>
        <p:spPr>
          <a:xfrm>
            <a:off x="563753" y="2384682"/>
            <a:ext cx="8398453" cy="338554"/>
          </a:xfrm>
          <a:prstGeom prst="rect">
            <a:avLst/>
          </a:prstGeom>
          <a:noFill/>
          <a:ln w="44450">
            <a:solidFill>
              <a:srgbClr val="00B050"/>
            </a:solidFill>
          </a:ln>
        </p:spPr>
        <p:txBody>
          <a:bodyPr wrap="none" rtlCol="0">
            <a:spAutoFit/>
          </a:bodyPr>
          <a:lstStyle/>
          <a:p>
            <a:r>
              <a:rPr kumimoji="1" lang="en-US" altLang="ja-JP" sz="1600" b="1" err="1">
                <a:latin typeface="Courier New" panose="02070309020205020404" pitchFamily="49" charset="0"/>
                <a:ea typeface="Meiryo" panose="020B0604030504040204" pitchFamily="34" charset="-128"/>
                <a:cs typeface="Courier New" panose="02070309020205020404" pitchFamily="49" charset="0"/>
              </a:rPr>
              <a:t>os.listdir</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a:t>
            </a:r>
            <a:r>
              <a:rPr kumimoji="1" lang="en-US" altLang="ja-JP" sz="1600" b="1" i="1">
                <a:latin typeface="Courier New" panose="02070309020205020404" pitchFamily="49" charset="0"/>
                <a:ea typeface="Meiryo" panose="020B0604030504040204" pitchFamily="34" charset="-128"/>
                <a:cs typeface="Courier New" panose="02070309020205020404" pitchFamily="49" charset="0"/>
              </a:rPr>
              <a:t>path</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path</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に存在するディレクトリ・ファイル名の一覧をリストで取得</a:t>
            </a:r>
          </a:p>
        </p:txBody>
      </p:sp>
      <p:cxnSp>
        <p:nvCxnSpPr>
          <p:cNvPr id="17" name="直線矢印コネクタ 16">
            <a:extLst>
              <a:ext uri="{FF2B5EF4-FFF2-40B4-BE49-F238E27FC236}">
                <a16:creationId xmlns:a16="http://schemas.microsoft.com/office/drawing/2014/main" id="{442EB36D-190B-A11F-7742-C69A2D67BA38}"/>
              </a:ext>
            </a:extLst>
          </p:cNvPr>
          <p:cNvCxnSpPr>
            <a:cxnSpLocks/>
          </p:cNvCxnSpPr>
          <p:nvPr/>
        </p:nvCxnSpPr>
        <p:spPr>
          <a:xfrm flipH="1" flipV="1">
            <a:off x="7732309" y="1863183"/>
            <a:ext cx="192491" cy="521499"/>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descr="グラフィカル ユーザー インターフェイス, テキスト, アプリケーション&#10;&#10;自動的に生成された説明">
            <a:extLst>
              <a:ext uri="{FF2B5EF4-FFF2-40B4-BE49-F238E27FC236}">
                <a16:creationId xmlns:a16="http://schemas.microsoft.com/office/drawing/2014/main" id="{658EA3FD-2842-A157-DACA-7361C1AC93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36447" y="2837730"/>
            <a:ext cx="4515836" cy="2288398"/>
          </a:xfrm>
          <a:prstGeom prst="rect">
            <a:avLst/>
          </a:prstGeom>
        </p:spPr>
      </p:pic>
      <p:sp>
        <p:nvSpPr>
          <p:cNvPr id="30" name="右大かっこ 29">
            <a:extLst>
              <a:ext uri="{FF2B5EF4-FFF2-40B4-BE49-F238E27FC236}">
                <a16:creationId xmlns:a16="http://schemas.microsoft.com/office/drawing/2014/main" id="{82113A43-0D85-D01D-749C-CB0E98B99341}"/>
              </a:ext>
            </a:extLst>
          </p:cNvPr>
          <p:cNvSpPr/>
          <p:nvPr/>
        </p:nvSpPr>
        <p:spPr>
          <a:xfrm>
            <a:off x="4724879" y="4433684"/>
            <a:ext cx="76200" cy="657639"/>
          </a:xfrm>
          <a:prstGeom prst="rightBracket">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1FD793D3-62D4-8624-10E7-D5356F5D6C17}"/>
              </a:ext>
            </a:extLst>
          </p:cNvPr>
          <p:cNvSpPr txBox="1"/>
          <p:nvPr/>
        </p:nvSpPr>
        <p:spPr>
          <a:xfrm>
            <a:off x="2411372" y="4101771"/>
            <a:ext cx="3334567" cy="338554"/>
          </a:xfrm>
          <a:prstGeom prst="rect">
            <a:avLst/>
          </a:prstGeom>
          <a:noFill/>
        </p:spPr>
        <p:txBody>
          <a:bodyPr wrap="none" rtlCol="0">
            <a:spAutoFit/>
          </a:bodyPr>
          <a:lstStyle/>
          <a:p>
            <a:r>
              <a:rPr kumimoji="1" lang="ja-JP" altLang="en-US" sz="1600" b="1">
                <a:solidFill>
                  <a:srgbClr val="00B050"/>
                </a:solidFill>
                <a:latin typeface="Meiryo" panose="020B0604030504040204" pitchFamily="34" charset="-128"/>
                <a:ea typeface="Meiryo" panose="020B0604030504040204" pitchFamily="34" charset="-128"/>
              </a:rPr>
              <a:t>このファル名をリストで取得する</a:t>
            </a:r>
          </a:p>
        </p:txBody>
      </p:sp>
      <p:sp>
        <p:nvSpPr>
          <p:cNvPr id="33" name="テキスト ボックス 32">
            <a:extLst>
              <a:ext uri="{FF2B5EF4-FFF2-40B4-BE49-F238E27FC236}">
                <a16:creationId xmlns:a16="http://schemas.microsoft.com/office/drawing/2014/main" id="{83EA3950-C252-C092-191B-D52D22ED11EF}"/>
              </a:ext>
            </a:extLst>
          </p:cNvPr>
          <p:cNvSpPr txBox="1"/>
          <p:nvPr/>
        </p:nvSpPr>
        <p:spPr>
          <a:xfrm>
            <a:off x="2124732" y="3194548"/>
            <a:ext cx="6886673" cy="830997"/>
          </a:xfrm>
          <a:prstGeom prst="rect">
            <a:avLst/>
          </a:prstGeom>
          <a:noFill/>
          <a:ln w="12700">
            <a:solidFill>
              <a:srgbClr val="00B050"/>
            </a:solidFill>
          </a:ln>
        </p:spPr>
        <p:txBody>
          <a:bodyPr wrap="square">
            <a:spAutoFit/>
          </a:bodyPr>
          <a:lstStyle/>
          <a:p>
            <a:r>
              <a:rPr lang="en" altLang="ja-JP" sz="1200" b="1" i="0">
                <a:solidFill>
                  <a:srgbClr val="212121"/>
                </a:solidFill>
                <a:effectLst/>
                <a:latin typeface="Courier New" panose="02070309020205020404" pitchFamily="49" charset="0"/>
              </a:rPr>
              <a:t>['DX.1.2.840.113564.1722810162.20200403113227763540.1203801020003.jpg’,</a:t>
            </a:r>
          </a:p>
          <a:p>
            <a:r>
              <a:rPr lang="en" altLang="ja-JP" sz="1200" b="1" i="0">
                <a:solidFill>
                  <a:srgbClr val="212121"/>
                </a:solidFill>
                <a:effectLst/>
                <a:latin typeface="Courier New" panose="02070309020205020404" pitchFamily="49" charset="0"/>
              </a:rPr>
              <a:t> 'DX.1.2.840.113564.1722810162.20200414101717389720.1203801020003.jpg’,</a:t>
            </a:r>
          </a:p>
          <a:p>
            <a:r>
              <a:rPr lang="en" altLang="ja-JP" sz="1200" b="1" i="0">
                <a:solidFill>
                  <a:srgbClr val="212121"/>
                </a:solidFill>
                <a:effectLst/>
                <a:latin typeface="Courier New" panose="02070309020205020404" pitchFamily="49" charset="0"/>
              </a:rPr>
              <a:t> 'CR.1.2.840.113564.1722810170.20200321174111187570.1003000225002.jpg’,</a:t>
            </a:r>
          </a:p>
          <a:p>
            <a:r>
              <a:rPr lang="en" altLang="ja-JP" sz="1200" b="1" i="0">
                <a:solidFill>
                  <a:srgbClr val="212121"/>
                </a:solidFill>
                <a:effectLst/>
                <a:latin typeface="Courier New" panose="02070309020205020404" pitchFamily="49" charset="0"/>
              </a:rPr>
              <a:t> 'DX.1.2.840.113564.1722810162.20200403105318208480.1203801020003.jpg’,…</a:t>
            </a:r>
            <a:endParaRPr lang="ja-JP" altLang="en-US" sz="1200" b="1"/>
          </a:p>
        </p:txBody>
      </p:sp>
      <p:cxnSp>
        <p:nvCxnSpPr>
          <p:cNvPr id="35" name="直線矢印コネクタ 34">
            <a:extLst>
              <a:ext uri="{FF2B5EF4-FFF2-40B4-BE49-F238E27FC236}">
                <a16:creationId xmlns:a16="http://schemas.microsoft.com/office/drawing/2014/main" id="{1FB7B2B2-B392-F927-45C4-F113AE8D01F7}"/>
              </a:ext>
            </a:extLst>
          </p:cNvPr>
          <p:cNvCxnSpPr>
            <a:cxnSpLocks/>
          </p:cNvCxnSpPr>
          <p:nvPr/>
        </p:nvCxnSpPr>
        <p:spPr>
          <a:xfrm flipV="1">
            <a:off x="4953000" y="4101771"/>
            <a:ext cx="1371600" cy="66073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3D484ED9-F431-4CF9-A2FE-AABADDEF6F38}"/>
              </a:ext>
            </a:extLst>
          </p:cNvPr>
          <p:cNvCxnSpPr>
            <a:cxnSpLocks/>
          </p:cNvCxnSpPr>
          <p:nvPr/>
        </p:nvCxnSpPr>
        <p:spPr>
          <a:xfrm>
            <a:off x="5486400" y="2723236"/>
            <a:ext cx="838200" cy="36191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6E6755BC-C5BB-355C-FB4B-5F944086721C}"/>
              </a:ext>
            </a:extLst>
          </p:cNvPr>
          <p:cNvSpPr>
            <a:spLocks noGrp="1"/>
          </p:cNvSpPr>
          <p:nvPr>
            <p:ph type="sldNum" sz="quarter" idx="2"/>
          </p:nvPr>
        </p:nvSpPr>
        <p:spPr/>
        <p:txBody>
          <a:bodyPr/>
          <a:lstStyle/>
          <a:p>
            <a:fld id="{86CB4B4D-7CA3-9044-876B-883B54F8677D}" type="slidenum">
              <a:rPr lang="en-US" altLang="ja-JP" smtClean="0"/>
              <a:t>112</a:t>
            </a:fld>
            <a:endParaRPr lang="ja-JP" altLang="en-US"/>
          </a:p>
        </p:txBody>
      </p:sp>
      <p:sp>
        <p:nvSpPr>
          <p:cNvPr id="8" name="①学習モデルの選択…">
            <a:extLst>
              <a:ext uri="{FF2B5EF4-FFF2-40B4-BE49-F238E27FC236}">
                <a16:creationId xmlns:a16="http://schemas.microsoft.com/office/drawing/2014/main" id="{96A7AA81-D05E-4901-D21F-8513E29DD577}"/>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7" name="①学習モデルの選択(今回は線形回帰)…">
            <a:extLst>
              <a:ext uri="{FF2B5EF4-FFF2-40B4-BE49-F238E27FC236}">
                <a16:creationId xmlns:a16="http://schemas.microsoft.com/office/drawing/2014/main" id="{82667D98-4887-A983-5E1A-054406491C49}"/>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2825267147"/>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03EA-BCE9-B9DA-7172-7F12BA52D10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012FC10-8D5C-BE2E-324E-4DCBB9470C6A}"/>
              </a:ext>
            </a:extLst>
          </p:cNvPr>
          <p:cNvSpPr/>
          <p:nvPr/>
        </p:nvSpPr>
        <p:spPr>
          <a:xfrm>
            <a:off x="256540" y="1469156"/>
            <a:ext cx="8216503" cy="7492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sz="1600" b="1" err="1">
                <a:solidFill>
                  <a:srgbClr val="000000"/>
                </a:solidFill>
                <a:effectLst/>
                <a:latin typeface="Courier New" panose="02070309020205020404" pitchFamily="49" charset="0"/>
              </a:rPr>
              <a:t>list_healthy</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os.listdir</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'/content/images/COVID-		NORMAL/healthy’</a:t>
            </a:r>
            <a:r>
              <a:rPr lang="en" altLang="ja-JP" sz="1600" b="1">
                <a:solidFill>
                  <a:srgbClr val="000000"/>
                </a:solidFill>
                <a:effectLst/>
                <a:latin typeface="Courier New" panose="02070309020205020404" pitchFamily="49" charset="0"/>
              </a:rPr>
              <a:t>) </a:t>
            </a:r>
            <a:r>
              <a:rPr lang="en" altLang="ja-JP" sz="1600" b="1">
                <a:solidFill>
                  <a:srgbClr val="AF00DB"/>
                </a:solidFill>
                <a:effectLst/>
                <a:latin typeface="Courier New" panose="02070309020205020404" pitchFamily="49" charset="0"/>
              </a:rPr>
              <a:t>if</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not</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i.startswith</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8EA77ABE-B21A-BD75-4B9E-40A63F07D8C2}"/>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3C09259C-D4E5-51C2-2FC5-0DBBCE06ACA2}"/>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E4D5DEB-8A25-A0CA-B690-1F1865AAEB6C}"/>
              </a:ext>
            </a:extLst>
          </p:cNvPr>
          <p:cNvSpPr txBox="1"/>
          <p:nvPr/>
        </p:nvSpPr>
        <p:spPr>
          <a:xfrm>
            <a:off x="762000" y="2910516"/>
            <a:ext cx="8001960" cy="714042"/>
          </a:xfrm>
          <a:prstGeom prst="rect">
            <a:avLst/>
          </a:prstGeom>
          <a:noFill/>
          <a:ln w="19050">
            <a:solidFill>
              <a:srgbClr val="FF9300"/>
            </a:solidFill>
          </a:ln>
        </p:spPr>
        <p:txBody>
          <a:bodyPr wrap="square">
            <a:spAutoFit/>
          </a:bodyPr>
          <a:lstStyle/>
          <a:p>
            <a:pPr>
              <a:lnSpc>
                <a:spcPct val="130000"/>
              </a:lnSpc>
            </a:pPr>
            <a:r>
              <a:rPr lang="en-US" altLang="ja-JP" sz="1600" b="1">
                <a:solidFill>
                  <a:srgbClr val="000000"/>
                </a:solidFill>
                <a:latin typeface="Courier New" panose="02070309020205020404" pitchFamily="49" charset="0"/>
                <a:ea typeface="Meiryo" panose="020B0604030504040204" pitchFamily="34" charset="-128"/>
                <a:cs typeface="Courier New" panose="02070309020205020404" pitchFamily="49" charset="0"/>
              </a:rPr>
              <a:t>if not (</a:t>
            </a:r>
            <a:r>
              <a:rPr lang="ja-JP" altLang="en-US" sz="1600" b="1">
                <a:solidFill>
                  <a:srgbClr val="000000"/>
                </a:solidFill>
                <a:latin typeface="Courier New" panose="02070309020205020404" pitchFamily="49" charset="0"/>
                <a:ea typeface="Meiryo" panose="020B0604030504040204" pitchFamily="34" charset="-128"/>
                <a:cs typeface="Courier New" panose="02070309020205020404" pitchFamily="49" charset="0"/>
              </a:rPr>
              <a:t>条件式</a:t>
            </a:r>
            <a:r>
              <a:rPr lang="en-US" altLang="ja-JP" sz="1600" b="1">
                <a:solidFill>
                  <a:srgbClr val="000000"/>
                </a:solidFill>
                <a:latin typeface="Courier New" panose="02070309020205020404" pitchFamily="49" charset="0"/>
                <a:ea typeface="Meiryo" panose="020B0604030504040204" pitchFamily="34" charset="-128"/>
                <a:cs typeface="Courier New" panose="02070309020205020404" pitchFamily="49" charset="0"/>
              </a:rPr>
              <a:t>)</a:t>
            </a:r>
            <a:r>
              <a:rPr lang="ja-JP" altLang="en-US" sz="1600" b="1">
                <a:solidFill>
                  <a:srgbClr val="000000"/>
                </a:solidFill>
                <a:latin typeface="Courier New" panose="02070309020205020404" pitchFamily="49" charset="0"/>
                <a:ea typeface="Meiryo" panose="020B0604030504040204" pitchFamily="34" charset="-128"/>
                <a:cs typeface="Courier New" panose="02070309020205020404" pitchFamily="49" charset="0"/>
              </a:rPr>
              <a:t>：条件式</a:t>
            </a:r>
            <a:r>
              <a:rPr lang="ja-JP" altLang="en-US" sz="1600" b="1">
                <a:solidFill>
                  <a:srgbClr val="FF0000"/>
                </a:solidFill>
                <a:latin typeface="Courier New" panose="02070309020205020404" pitchFamily="49" charset="0"/>
                <a:ea typeface="Meiryo" panose="020B0604030504040204" pitchFamily="34" charset="-128"/>
                <a:cs typeface="Courier New" panose="02070309020205020404" pitchFamily="49" charset="0"/>
              </a:rPr>
              <a:t>ではない</a:t>
            </a:r>
            <a:r>
              <a:rPr lang="ja-JP" altLang="en-US" sz="1600" b="1">
                <a:solidFill>
                  <a:srgbClr val="000000"/>
                </a:solidFill>
                <a:latin typeface="Courier New" panose="02070309020205020404" pitchFamily="49" charset="0"/>
                <a:ea typeface="Meiryo" panose="020B0604030504040204" pitchFamily="34" charset="-128"/>
                <a:cs typeface="Courier New" panose="02070309020205020404" pitchFamily="49" charset="0"/>
              </a:rPr>
              <a:t>時にその前の指示を実行する</a:t>
            </a:r>
            <a:endParaRPr lang="en-US" altLang="ja-JP" sz="1600" b="1">
              <a:solidFill>
                <a:srgbClr val="000000"/>
              </a:solidFill>
              <a:latin typeface="Courier New" panose="02070309020205020404" pitchFamily="49" charset="0"/>
              <a:ea typeface="Meiryo" panose="020B0604030504040204" pitchFamily="34" charset="-128"/>
              <a:cs typeface="Courier New" panose="02070309020205020404" pitchFamily="49" charset="0"/>
            </a:endParaRPr>
          </a:p>
          <a:p>
            <a:pPr>
              <a:lnSpc>
                <a:spcPct val="130000"/>
              </a:lnSpc>
            </a:pPr>
            <a:r>
              <a:rPr lang="ja-JP" altLang="en-US" sz="1600"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条件式：</a:t>
            </a:r>
            <a:r>
              <a:rPr lang="en-US" altLang="ja-JP" sz="1600" b="1" err="1">
                <a:solidFill>
                  <a:srgbClr val="000000"/>
                </a:solidFill>
                <a:latin typeface="Courier New" panose="02070309020205020404" pitchFamily="49" charset="0"/>
                <a:ea typeface="Meiryo" panose="020B0604030504040204" pitchFamily="34" charset="-128"/>
                <a:cs typeface="Courier New" panose="02070309020205020404" pitchFamily="49" charset="0"/>
              </a:rPr>
              <a:t>i</a:t>
            </a:r>
            <a:r>
              <a:rPr lang="ja-JP" altLang="en-US" sz="1600" b="1">
                <a:solidFill>
                  <a:srgbClr val="000000"/>
                </a:solidFill>
                <a:latin typeface="Courier New" panose="02070309020205020404" pitchFamily="49" charset="0"/>
                <a:ea typeface="Meiryo" panose="020B0604030504040204" pitchFamily="34" charset="-128"/>
                <a:cs typeface="Courier New" panose="02070309020205020404" pitchFamily="49" charset="0"/>
              </a:rPr>
              <a:t>が</a:t>
            </a:r>
            <a:r>
              <a:rPr lang="en" altLang="ja-JP" sz="1600"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sz="1600"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から始まる文字列の時　</a:t>
            </a:r>
            <a:endParaRPr lang="en" altLang="ja-JP" sz="1600" b="1">
              <a:solidFill>
                <a:srgbClr val="000000"/>
              </a:solidFill>
              <a:effectLst/>
              <a:latin typeface="Courier New" panose="02070309020205020404" pitchFamily="49" charset="0"/>
              <a:ea typeface="Meiryo" panose="020B0604030504040204" pitchFamily="34" charset="-128"/>
              <a:cs typeface="Courier New" panose="02070309020205020404" pitchFamily="49" charset="0"/>
            </a:endParaRPr>
          </a:p>
        </p:txBody>
      </p:sp>
      <p:sp>
        <p:nvSpPr>
          <p:cNvPr id="7" name="テキスト ボックス 6">
            <a:extLst>
              <a:ext uri="{FF2B5EF4-FFF2-40B4-BE49-F238E27FC236}">
                <a16:creationId xmlns:a16="http://schemas.microsoft.com/office/drawing/2014/main" id="{A837B3EA-6969-C593-42A3-1E9E23730211}"/>
              </a:ext>
            </a:extLst>
          </p:cNvPr>
          <p:cNvSpPr txBox="1"/>
          <p:nvPr/>
        </p:nvSpPr>
        <p:spPr>
          <a:xfrm>
            <a:off x="381000" y="3827376"/>
            <a:ext cx="7279502" cy="1034129"/>
          </a:xfrm>
          <a:prstGeom prst="rect">
            <a:avLst/>
          </a:prstGeom>
          <a:noFill/>
          <a:ln w="38100">
            <a:solidFill>
              <a:srgbClr val="7030A0"/>
            </a:solidFill>
          </a:ln>
        </p:spPr>
        <p:txBody>
          <a:bodyPr wrap="square" rtlCol="0">
            <a:spAutoFit/>
          </a:bodyPr>
          <a:lstStyle/>
          <a:p>
            <a:pPr algn="just">
              <a:lnSpc>
                <a:spcPct val="130000"/>
              </a:lnSpc>
            </a:pPr>
            <a:r>
              <a:rPr lang="ja-JP" altLang="en-US"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ファイル名がドット「</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」から始まるファイル</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隠しファイル</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を除外して</a:t>
            </a:r>
            <a:r>
              <a:rPr lang="en" altLang="ja-JP" sz="1600"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sz="1600"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‘/content/images/COVID-NORMAL/healthy’)</a:t>
            </a:r>
            <a:r>
              <a:rPr lang="ja-JP" altLang="en-US" sz="1600"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ディレクトリ</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にあるファイル名を取得し、</a:t>
            </a:r>
            <a:r>
              <a:rPr lang="en-US" altLang="ja-JP" sz="16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list</a:t>
            </a:r>
            <a:r>
              <a:rPr lang="en-US" altLang="ja-JP" sz="1600" b="1" kern="100" err="1">
                <a:solidFill>
                  <a:schemeClr val="tx1"/>
                </a:solidFill>
                <a:latin typeface="Courier New" panose="02070309020205020404" pitchFamily="49" charset="0"/>
                <a:ea typeface="Meiryo" panose="020B0604030504040204" pitchFamily="34" charset="-128"/>
                <a:cs typeface="Courier New" panose="02070309020205020404" pitchFamily="49" charset="0"/>
              </a:rPr>
              <a:t>_healthy</a:t>
            </a:r>
            <a:r>
              <a:rPr lang="ja-JP" altLang="en-US" sz="1600" b="1" kern="100">
                <a:solidFill>
                  <a:schemeClr val="tx1"/>
                </a:solidFill>
                <a:latin typeface="Courier New" panose="02070309020205020404" pitchFamily="49" charset="0"/>
                <a:ea typeface="Meiryo" panose="020B0604030504040204" pitchFamily="34" charset="-128"/>
                <a:cs typeface="Courier New" panose="02070309020205020404" pitchFamily="49" charset="0"/>
              </a:rPr>
              <a:t>に代入する」という指示</a:t>
            </a:r>
            <a:endParaRPr kumimoji="1"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9" name="テキスト ボックス 8">
            <a:extLst>
              <a:ext uri="{FF2B5EF4-FFF2-40B4-BE49-F238E27FC236}">
                <a16:creationId xmlns:a16="http://schemas.microsoft.com/office/drawing/2014/main" id="{955E9735-DA53-C277-3984-FDA48F75F71A}"/>
              </a:ext>
            </a:extLst>
          </p:cNvPr>
          <p:cNvSpPr txBox="1"/>
          <p:nvPr/>
        </p:nvSpPr>
        <p:spPr>
          <a:xfrm>
            <a:off x="260406" y="900625"/>
            <a:ext cx="4581938" cy="369332"/>
          </a:xfrm>
          <a:prstGeom prst="rect">
            <a:avLst/>
          </a:prstGeom>
          <a:noFill/>
        </p:spPr>
        <p:txBody>
          <a:bodyPr wrap="square" lIns="91440" tIns="45720" rIns="91440" bIns="45720" anchor="t">
            <a:spAutoFit/>
          </a:bodyPr>
          <a:lstStyle/>
          <a:p>
            <a:r>
              <a:rPr lang="ja-JP" altLang="en-US" b="1">
                <a:solidFill>
                  <a:srgbClr val="002060"/>
                </a:solidFill>
                <a:latin typeface="Meiryo"/>
                <a:ea typeface="Meiryo"/>
              </a:rPr>
              <a:t>コード2-1-1の説明に戻ると</a:t>
            </a:r>
            <a:r>
              <a:rPr lang="en-US" altLang="ja-JP" b="1">
                <a:solidFill>
                  <a:srgbClr val="002060"/>
                </a:solidFill>
                <a:latin typeface="Meiryo"/>
                <a:ea typeface="Meiryo"/>
              </a:rPr>
              <a:t>…</a:t>
            </a:r>
            <a:r>
              <a:rPr lang="ja-JP" altLang="en-US" b="1">
                <a:solidFill>
                  <a:srgbClr val="002060"/>
                </a:solidFill>
                <a:latin typeface="Meiryo"/>
                <a:ea typeface="Meiryo"/>
              </a:rPr>
              <a:t> </a:t>
            </a:r>
            <a:endParaRPr lang="ja-JP" altLang="en-US"/>
          </a:p>
        </p:txBody>
      </p:sp>
      <p:sp>
        <p:nvSpPr>
          <p:cNvPr id="10" name="正方形/長方形 9">
            <a:extLst>
              <a:ext uri="{FF2B5EF4-FFF2-40B4-BE49-F238E27FC236}">
                <a16:creationId xmlns:a16="http://schemas.microsoft.com/office/drawing/2014/main" id="{B1B3862A-ACC2-423E-1F20-DD574D973B99}"/>
              </a:ext>
            </a:extLst>
          </p:cNvPr>
          <p:cNvSpPr/>
          <p:nvPr/>
        </p:nvSpPr>
        <p:spPr>
          <a:xfrm>
            <a:off x="3665350" y="1540904"/>
            <a:ext cx="4259450" cy="27738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00AB5E4-99B6-DA9E-85D8-604B906840E5}"/>
              </a:ext>
            </a:extLst>
          </p:cNvPr>
          <p:cNvSpPr/>
          <p:nvPr/>
        </p:nvSpPr>
        <p:spPr>
          <a:xfrm>
            <a:off x="2107095" y="1885592"/>
            <a:ext cx="2107096" cy="23382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7BA4F10-79BB-5755-2775-62CF89B2FC12}"/>
              </a:ext>
            </a:extLst>
          </p:cNvPr>
          <p:cNvSpPr/>
          <p:nvPr/>
        </p:nvSpPr>
        <p:spPr>
          <a:xfrm>
            <a:off x="7847022" y="1473605"/>
            <a:ext cx="350519" cy="510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2708CDB-864B-D900-91C8-7163C1A2A8FF}"/>
              </a:ext>
            </a:extLst>
          </p:cNvPr>
          <p:cNvSpPr/>
          <p:nvPr/>
        </p:nvSpPr>
        <p:spPr>
          <a:xfrm>
            <a:off x="1774213" y="1832668"/>
            <a:ext cx="350519" cy="510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3EB2EF1-5637-56CF-558B-0D68D85CEBF2}"/>
              </a:ext>
            </a:extLst>
          </p:cNvPr>
          <p:cNvSpPr txBox="1"/>
          <p:nvPr/>
        </p:nvSpPr>
        <p:spPr>
          <a:xfrm>
            <a:off x="563753" y="2461796"/>
            <a:ext cx="8398453" cy="338554"/>
          </a:xfrm>
          <a:prstGeom prst="rect">
            <a:avLst/>
          </a:prstGeom>
          <a:noFill/>
          <a:ln w="22225">
            <a:solidFill>
              <a:srgbClr val="00B050"/>
            </a:solidFill>
          </a:ln>
        </p:spPr>
        <p:txBody>
          <a:bodyPr wrap="none" rtlCol="0">
            <a:spAutoFit/>
          </a:bodyPr>
          <a:lstStyle/>
          <a:p>
            <a:r>
              <a:rPr kumimoji="1" lang="en-US" altLang="ja-JP" sz="1600" b="1" err="1">
                <a:latin typeface="Courier New" panose="02070309020205020404" pitchFamily="49" charset="0"/>
                <a:ea typeface="Meiryo" panose="020B0604030504040204" pitchFamily="34" charset="-128"/>
                <a:cs typeface="Courier New" panose="02070309020205020404" pitchFamily="49" charset="0"/>
              </a:rPr>
              <a:t>os.listdir</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a:t>
            </a:r>
            <a:r>
              <a:rPr kumimoji="1" lang="en-US" altLang="ja-JP" sz="1600" b="1" i="1">
                <a:latin typeface="Courier New" panose="02070309020205020404" pitchFamily="49" charset="0"/>
                <a:ea typeface="Meiryo" panose="020B0604030504040204" pitchFamily="34" charset="-128"/>
                <a:cs typeface="Courier New" panose="02070309020205020404" pitchFamily="49" charset="0"/>
              </a:rPr>
              <a:t>path</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path</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に存在するディレクトリ・ファイル名の一覧をリストで取得</a:t>
            </a:r>
          </a:p>
        </p:txBody>
      </p:sp>
      <p:cxnSp>
        <p:nvCxnSpPr>
          <p:cNvPr id="17" name="直線矢印コネクタ 16">
            <a:extLst>
              <a:ext uri="{FF2B5EF4-FFF2-40B4-BE49-F238E27FC236}">
                <a16:creationId xmlns:a16="http://schemas.microsoft.com/office/drawing/2014/main" id="{B2982ADC-881A-AE22-1881-77F465DC1474}"/>
              </a:ext>
            </a:extLst>
          </p:cNvPr>
          <p:cNvCxnSpPr>
            <a:cxnSpLocks/>
          </p:cNvCxnSpPr>
          <p:nvPr/>
        </p:nvCxnSpPr>
        <p:spPr>
          <a:xfrm flipH="1" flipV="1">
            <a:off x="7717863" y="1843771"/>
            <a:ext cx="245037" cy="60954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C7A90DA6-BE8A-88DB-D184-4F07F2341F58}"/>
              </a:ext>
            </a:extLst>
          </p:cNvPr>
          <p:cNvSpPr/>
          <p:nvPr/>
        </p:nvSpPr>
        <p:spPr>
          <a:xfrm>
            <a:off x="4273227" y="1883299"/>
            <a:ext cx="3226431" cy="277389"/>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B74E2913-DB2B-EDB4-CEED-030F3AC825AA}"/>
              </a:ext>
            </a:extLst>
          </p:cNvPr>
          <p:cNvCxnSpPr>
            <a:cxnSpLocks/>
          </p:cNvCxnSpPr>
          <p:nvPr/>
        </p:nvCxnSpPr>
        <p:spPr>
          <a:xfrm flipH="1" flipV="1">
            <a:off x="6705600" y="2190750"/>
            <a:ext cx="135444" cy="709232"/>
          </a:xfrm>
          <a:prstGeom prst="straightConnector1">
            <a:avLst/>
          </a:prstGeom>
          <a:ln w="25400">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EBA1571F-A029-B04F-5AD5-F73EEC3BC6CE}"/>
              </a:ext>
            </a:extLst>
          </p:cNvPr>
          <p:cNvSpPr/>
          <p:nvPr/>
        </p:nvSpPr>
        <p:spPr>
          <a:xfrm>
            <a:off x="256540" y="1447019"/>
            <a:ext cx="7941001" cy="896131"/>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id="{BFCE9BED-2573-9F9A-E656-9AD1136BDFB0}"/>
              </a:ext>
            </a:extLst>
          </p:cNvPr>
          <p:cNvCxnSpPr>
            <a:cxnSpLocks/>
          </p:cNvCxnSpPr>
          <p:nvPr/>
        </p:nvCxnSpPr>
        <p:spPr>
          <a:xfrm flipV="1">
            <a:off x="457200" y="2384682"/>
            <a:ext cx="0" cy="14426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C5916969-1C2E-E4D8-297B-58B6873DA179}"/>
              </a:ext>
            </a:extLst>
          </p:cNvPr>
          <p:cNvSpPr>
            <a:spLocks noGrp="1"/>
          </p:cNvSpPr>
          <p:nvPr>
            <p:ph type="sldNum" sz="quarter" idx="2"/>
          </p:nvPr>
        </p:nvSpPr>
        <p:spPr/>
        <p:txBody>
          <a:bodyPr/>
          <a:lstStyle/>
          <a:p>
            <a:fld id="{86CB4B4D-7CA3-9044-876B-883B54F8677D}" type="slidenum">
              <a:rPr lang="en-US" altLang="ja-JP" smtClean="0"/>
              <a:t>113</a:t>
            </a:fld>
            <a:endParaRPr lang="ja-JP" altLang="en-US"/>
          </a:p>
        </p:txBody>
      </p:sp>
      <p:sp>
        <p:nvSpPr>
          <p:cNvPr id="19" name="①学習モデルの選択…">
            <a:extLst>
              <a:ext uri="{FF2B5EF4-FFF2-40B4-BE49-F238E27FC236}">
                <a16:creationId xmlns:a16="http://schemas.microsoft.com/office/drawing/2014/main" id="{F2CA81DC-0866-9500-C015-A3D34C06FE2F}"/>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6" name="①学習モデルの選択(今回は線形回帰)…">
            <a:extLst>
              <a:ext uri="{FF2B5EF4-FFF2-40B4-BE49-F238E27FC236}">
                <a16:creationId xmlns:a16="http://schemas.microsoft.com/office/drawing/2014/main" id="{B5DF7AE5-AA84-37AB-46E2-F43D95517961}"/>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2219177891"/>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0FF7E-FBC8-2FAB-E411-B2F736DF2E5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335E698-3BF8-4659-8DDE-5D8BBA87681B}"/>
              </a:ext>
            </a:extLst>
          </p:cNvPr>
          <p:cNvSpPr/>
          <p:nvPr/>
        </p:nvSpPr>
        <p:spPr>
          <a:xfrm>
            <a:off x="304800" y="1031661"/>
            <a:ext cx="8534400" cy="1006689"/>
          </a:xfrm>
          <a:prstGeom prst="rect">
            <a:avLst/>
          </a:prstGeom>
          <a:solidFill>
            <a:srgbClr val="FDEEEC">
              <a:alpha val="808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前処理のゴール">
            <a:extLst>
              <a:ext uri="{FF2B5EF4-FFF2-40B4-BE49-F238E27FC236}">
                <a16:creationId xmlns:a16="http://schemas.microsoft.com/office/drawing/2014/main" id="{8FFB62AD-A872-4C54-E021-83ABA0395839}"/>
              </a:ext>
            </a:extLst>
          </p:cNvPr>
          <p:cNvSpPr txBox="1"/>
          <p:nvPr/>
        </p:nvSpPr>
        <p:spPr>
          <a:xfrm>
            <a:off x="152400" y="590550"/>
            <a:ext cx="1577355" cy="3462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000" b="1">
                <a:solidFill>
                  <a:schemeClr val="tx1"/>
                </a:solidFill>
                <a:latin typeface="Meiryo" panose="020B0604030504040204" pitchFamily="34" charset="-128"/>
                <a:ea typeface="Meiryo" panose="020B0604030504040204" pitchFamily="34" charset="-128"/>
              </a:rPr>
              <a:t>前処理の手順</a:t>
            </a:r>
            <a:endParaRPr sz="2000" b="1">
              <a:solidFill>
                <a:schemeClr val="tx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BCD8FA3C-EC19-1C5E-0851-F88F9A2F0A64}"/>
              </a:ext>
            </a:extLst>
          </p:cNvPr>
          <p:cNvSpPr txBox="1"/>
          <p:nvPr/>
        </p:nvSpPr>
        <p:spPr>
          <a:xfrm>
            <a:off x="399222" y="911123"/>
            <a:ext cx="8648700" cy="41996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rPr>
              <a:t>STEP1-1</a:t>
            </a:r>
            <a:r>
              <a:rPr lang="ja-JP" altLang="en-US" sz="1600" b="1">
                <a:solidFill>
                  <a:srgbClr val="0070C0"/>
                </a:solidFill>
                <a:latin typeface="Meiryo" panose="020B0604030504040204" pitchFamily="34" charset="-128"/>
                <a:ea typeface="Meiryo" panose="020B0604030504040204" pitchFamily="34" charset="-128"/>
              </a:rPr>
              <a:t>　画像ファイル名を取得　</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のフォルダからファイル名を取得して配列にして変数に代入</a:t>
            </a:r>
            <a:endParaRPr lang="en-US" altLang="ja-JP" sz="1600">
              <a:solidFill>
                <a:srgbClr val="000000"/>
              </a:solidFill>
              <a:latin typeface="Meiryo" panose="020B0604030504040204" pitchFamily="34" charset="-128"/>
              <a:ea typeface="Meiryo" panose="020B0604030504040204" pitchFamily="34" charset="-128"/>
              <a:cs typeface="ヒラギノ角ゴ ProN W6"/>
              <a:sym typeface="ヒラギノ角ゴ ProN W6"/>
            </a:endParaRPr>
          </a:p>
          <a:p>
            <a:pPr marL="274638" indent="-176213" algn="l" defTabSz="309563" rtl="0" hangingPunct="0">
              <a:lnSpc>
                <a:spcPct val="130000"/>
              </a:lnSpc>
              <a:buFont typeface="Wingdings" pitchFamily="2" charset="2"/>
              <a:buChar char="l"/>
            </a:pPr>
            <a:r>
              <a:rPr lang="ja-JP" altLang="en-US" sz="1600" b="1" u="sng">
                <a:latin typeface="Meiryo" panose="020B0604030504040204" pitchFamily="34" charset="-128"/>
                <a:ea typeface="Meiryo" panose="020B0604030504040204" pitchFamily="34" charset="-128"/>
              </a:rPr>
              <a:t>画像ファイル数が</a:t>
            </a:r>
            <a:r>
              <a:rPr lang="en-US" altLang="ja-JP" sz="1600" b="1" u="sng">
                <a:latin typeface="Meiryo" panose="020B0604030504040204" pitchFamily="34" charset="-128"/>
                <a:ea typeface="Meiryo" panose="020B0604030504040204" pitchFamily="34" charset="-128"/>
              </a:rPr>
              <a:t>116</a:t>
            </a:r>
            <a:r>
              <a:rPr lang="ja-JP" altLang="en-US" sz="1600" b="1" u="sng">
                <a:latin typeface="Meiryo" panose="020B0604030504040204" pitchFamily="34" charset="-128"/>
                <a:ea typeface="Meiryo" panose="020B0604030504040204" pitchFamily="34" charset="-128"/>
              </a:rPr>
              <a:t>枚ずつ</a:t>
            </a:r>
            <a:r>
              <a:rPr lang="en-US" altLang="ja-JP" sz="1600" b="1" u="sng">
                <a:latin typeface="Meiryo" panose="020B0604030504040204" pitchFamily="34" charset="-128"/>
                <a:ea typeface="Meiryo" panose="020B0604030504040204" pitchFamily="34" charset="-128"/>
              </a:rPr>
              <a:t>(Healthy</a:t>
            </a:r>
            <a:r>
              <a:rPr lang="ja-JP" altLang="en-US" sz="1600" b="1" u="sng">
                <a:latin typeface="Meiryo" panose="020B0604030504040204" pitchFamily="34" charset="-128"/>
                <a:ea typeface="Meiryo" panose="020B0604030504040204" pitchFamily="34" charset="-128"/>
              </a:rPr>
              <a:t>と</a:t>
            </a:r>
            <a:r>
              <a:rPr lang="en-US" altLang="ja-JP" sz="1600" b="1" u="sng">
                <a:latin typeface="Meiryo" panose="020B0604030504040204" pitchFamily="34" charset="-128"/>
                <a:ea typeface="Meiryo" panose="020B0604030504040204" pitchFamily="34" charset="-128"/>
              </a:rPr>
              <a:t>Covid19)</a:t>
            </a:r>
            <a:r>
              <a:rPr lang="ja-JP" altLang="en-US" sz="1600" b="1" u="sng">
                <a:latin typeface="Meiryo" panose="020B0604030504040204" pitchFamily="34" charset="-128"/>
                <a:ea typeface="Meiryo" panose="020B0604030504040204" pitchFamily="34" charset="-128"/>
              </a:rPr>
              <a:t>で計</a:t>
            </a:r>
            <a:r>
              <a:rPr lang="en-US" altLang="ja-JP" sz="1600" b="1" u="sng">
                <a:latin typeface="Meiryo" panose="020B0604030504040204" pitchFamily="34" charset="-128"/>
                <a:ea typeface="Meiryo" panose="020B0604030504040204" pitchFamily="34" charset="-128"/>
              </a:rPr>
              <a:t>232</a:t>
            </a:r>
            <a:r>
              <a:rPr lang="ja-JP" altLang="en-US" sz="1600" b="1" u="sng">
                <a:latin typeface="Meiryo" panose="020B0604030504040204" pitchFamily="34" charset="-128"/>
                <a:ea typeface="Meiryo" panose="020B0604030504040204" pitchFamily="34" charset="-128"/>
              </a:rPr>
              <a:t>枚であることの確認</a:t>
            </a:r>
            <a:endParaRPr lang="en-US" altLang="ja-JP" sz="1600" b="1" u="sng">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STEP1-2</a:t>
            </a:r>
            <a:r>
              <a:rPr lang="ja-JP" altLang="en-US"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　</a:t>
            </a:r>
            <a:r>
              <a:rPr lang="en-US" altLang="ja-JP" sz="1600" b="1">
                <a:solidFill>
                  <a:srgbClr val="0070C0"/>
                </a:solidFill>
                <a:latin typeface="Meiryo" panose="020B0604030504040204" pitchFamily="34" charset="-128"/>
                <a:ea typeface="Meiryo" panose="020B0604030504040204" pitchFamily="34" charset="-128"/>
              </a:rPr>
              <a:t>(232,64,64,1)</a:t>
            </a:r>
            <a:r>
              <a:rPr lang="ja-JP" altLang="en-US" sz="1600" b="1">
                <a:solidFill>
                  <a:srgbClr val="0070C0"/>
                </a:solidFill>
                <a:latin typeface="Meiryo" panose="020B0604030504040204" pitchFamily="34" charset="-128"/>
                <a:ea typeface="Meiryo" panose="020B0604030504040204" pitchFamily="34" charset="-128"/>
              </a:rPr>
              <a:t>の配列をあらかじめ作成</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ja-JP" altLang="en-US" sz="1600">
                <a:solidFill>
                  <a:srgbClr val="000000"/>
                </a:solidFill>
                <a:latin typeface="Meiryo" panose="020B0604030504040204" pitchFamily="34" charset="-128"/>
                <a:ea typeface="Meiryo" panose="020B0604030504040204" pitchFamily="34" charset="-128"/>
                <a:sym typeface="ヒラギノ角ゴ ProN W6"/>
              </a:rPr>
              <a:t>中身が</a:t>
            </a:r>
            <a:r>
              <a:rPr lang="en-US" altLang="ja-JP" sz="1600">
                <a:solidFill>
                  <a:srgbClr val="000000"/>
                </a:solidFill>
                <a:latin typeface="Meiryo" panose="020B0604030504040204" pitchFamily="34" charset="-128"/>
                <a:ea typeface="Meiryo" panose="020B0604030504040204" pitchFamily="34" charset="-128"/>
                <a:sym typeface="ヒラギノ角ゴ ProN W6"/>
              </a:rPr>
              <a:t>0</a:t>
            </a:r>
            <a:r>
              <a:rPr lang="ja-JP" altLang="en-US" sz="1600">
                <a:solidFill>
                  <a:srgbClr val="000000"/>
                </a:solidFill>
                <a:latin typeface="Meiryo" panose="020B0604030504040204" pitchFamily="34" charset="-128"/>
                <a:ea typeface="Meiryo" panose="020B0604030504040204" pitchFamily="34" charset="-128"/>
                <a:sym typeface="ヒラギノ角ゴ ProN W6"/>
              </a:rPr>
              <a:t>の配列を作成する</a:t>
            </a:r>
            <a:r>
              <a:rPr lang="en-US" altLang="ja-JP" sz="1600">
                <a:solidFill>
                  <a:srgbClr val="000000"/>
                </a:solidFill>
                <a:latin typeface="Meiryo" panose="020B0604030504040204" pitchFamily="34" charset="-128"/>
                <a:ea typeface="Meiryo" panose="020B0604030504040204" pitchFamily="34" charset="-128"/>
                <a:sym typeface="ヒラギノ角ゴ ProN W6"/>
              </a:rPr>
              <a:t> (232</a:t>
            </a:r>
            <a:r>
              <a:rPr lang="ja-JP" altLang="en-US" sz="1600">
                <a:solidFill>
                  <a:srgbClr val="000000"/>
                </a:solidFill>
                <a:latin typeface="Meiryo" panose="020B0604030504040204" pitchFamily="34" charset="-128"/>
                <a:ea typeface="Meiryo" panose="020B0604030504040204" pitchFamily="34" charset="-128"/>
                <a:sym typeface="ヒラギノ角ゴ ProN W6"/>
              </a:rPr>
              <a:t>枚画像データを</a:t>
            </a:r>
            <a:r>
              <a:rPr lang="en-US" altLang="ja-JP" sz="1600">
                <a:latin typeface="Meiryo" panose="020B0604030504040204" pitchFamily="34" charset="-128"/>
                <a:ea typeface="Meiryo" panose="020B0604030504040204" pitchFamily="34" charset="-128"/>
              </a:rPr>
              <a:t>64×64</a:t>
            </a:r>
            <a:r>
              <a:rPr lang="ja-JP" altLang="en-US" sz="1600">
                <a:latin typeface="Meiryo" panose="020B0604030504040204" pitchFamily="34" charset="-128"/>
                <a:ea typeface="Meiryo" panose="020B0604030504040204" pitchFamily="34" charset="-128"/>
              </a:rPr>
              <a:t>の白黒で読み込むため</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b="1">
              <a:solidFill>
                <a:srgbClr val="0070C0"/>
              </a:solidFill>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STEP1-3 </a:t>
            </a:r>
            <a:r>
              <a:rPr lang="ja-JP" altLang="en-US" sz="1600" b="1">
                <a:solidFill>
                  <a:srgbClr val="0070C0"/>
                </a:solidFill>
                <a:latin typeface="Meiryo" panose="020B0604030504040204" pitchFamily="34" charset="-128"/>
                <a:ea typeface="Meiryo" panose="020B0604030504040204" pitchFamily="34" charset="-128"/>
              </a:rPr>
              <a:t>画像ファイルの読み込みと配列への代入</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画像ファイルを順に読み込み</a:t>
            </a:r>
            <a:r>
              <a:rPr lang="en-US" altLang="ja-JP" sz="1600" b="1">
                <a:latin typeface="Meiryo" panose="020B0604030504040204" pitchFamily="34" charset="-128"/>
                <a:ea typeface="Meiryo" panose="020B0604030504040204" pitchFamily="34" charset="-128"/>
              </a:rPr>
              <a:t>STEP1-2</a:t>
            </a:r>
            <a:r>
              <a:rPr lang="ja-JP" altLang="en-US" sz="1600">
                <a:latin typeface="Meiryo" panose="020B0604030504040204" pitchFamily="34" charset="-128"/>
                <a:ea typeface="Meiryo" panose="020B0604030504040204" pitchFamily="34" charset="-128"/>
              </a:rPr>
              <a:t>で作成した配列に代入</a:t>
            </a:r>
            <a:r>
              <a:rPr lang="en-US" altLang="ja-JP" sz="1600">
                <a:latin typeface="Meiryo" panose="020B0604030504040204" pitchFamily="34" charset="-128"/>
                <a:ea typeface="Meiryo" panose="020B0604030504040204" pitchFamily="34" charset="-128"/>
              </a:rPr>
              <a:t>(Covid19=1, Healthy=0)</a:t>
            </a: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STEP1-4 </a:t>
            </a:r>
            <a:r>
              <a:rPr lang="en" altLang="ja-JP" sz="1600" b="1" err="1">
                <a:solidFill>
                  <a:srgbClr val="0070C0"/>
                </a:solidFill>
                <a:latin typeface="Meiryo" panose="020B0604030504040204" pitchFamily="34" charset="-128"/>
                <a:ea typeface="Meiryo" panose="020B0604030504040204" pitchFamily="34" charset="-128"/>
              </a:rPr>
              <a:t>x_train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特徴量</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と</a:t>
            </a:r>
            <a:r>
              <a:rPr lang="en" altLang="ja-JP" sz="1600" b="1" err="1">
                <a:solidFill>
                  <a:srgbClr val="0070C0"/>
                </a:solidFill>
                <a:latin typeface="Meiryo" panose="020B0604030504040204" pitchFamily="34" charset="-128"/>
                <a:ea typeface="Meiryo" panose="020B0604030504040204" pitchFamily="34" charset="-128"/>
              </a:rPr>
              <a:t>y_train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正解</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を作成</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nSpc>
                <a:spcPct val="130000"/>
              </a:lnSpc>
              <a:buFont typeface="Wingdings" pitchFamily="2" charset="2"/>
              <a:buChar char="l"/>
            </a:pPr>
            <a:r>
              <a:rPr lang="en-US" altLang="ja-JP" sz="1600" b="1">
                <a:latin typeface="Meiryo" panose="020B0604030504040204" pitchFamily="34" charset="-128"/>
                <a:ea typeface="Meiryo" panose="020B0604030504040204" pitchFamily="34" charset="-128"/>
              </a:rPr>
              <a:t>STEP1-3</a:t>
            </a:r>
            <a:r>
              <a:rPr lang="ja-JP" altLang="en-US" sz="1600">
                <a:latin typeface="Meiryo" panose="020B0604030504040204" pitchFamily="34" charset="-128"/>
                <a:ea typeface="Meiryo" panose="020B0604030504040204" pitchFamily="34" charset="-128"/>
              </a:rPr>
              <a:t>の配列をランダムにシャッフルして、</a:t>
            </a:r>
            <a:r>
              <a:rPr lang="en" altLang="ja-JP" sz="1600" err="1">
                <a:latin typeface="Meiryo" panose="020B0604030504040204" pitchFamily="34" charset="-128"/>
                <a:ea typeface="Meiryo" panose="020B0604030504040204" pitchFamily="34" charset="-128"/>
              </a:rPr>
              <a:t>x_train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特徴量データ</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と</a:t>
            </a:r>
            <a:r>
              <a:rPr lang="en" altLang="ja-JP" sz="1600" err="1">
                <a:latin typeface="Meiryo" panose="020B0604030504040204" pitchFamily="34" charset="-128"/>
                <a:ea typeface="Meiryo" panose="020B0604030504040204" pitchFamily="34" charset="-128"/>
              </a:rPr>
              <a:t>y_train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正解データ</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を作成</a:t>
            </a:r>
            <a:endParaRPr lang="en-US" altLang="ja-JP" sz="1600">
              <a:latin typeface="Meiryo" panose="020B0604030504040204" pitchFamily="34" charset="-128"/>
              <a:ea typeface="Meiryo" panose="020B0604030504040204" pitchFamily="34" charset="-128"/>
            </a:endParaRPr>
          </a:p>
          <a:p>
            <a:pPr marL="285750" indent="-187325">
              <a:lnSpc>
                <a:spcPct val="130000"/>
              </a:lnSpc>
              <a:buFont typeface="Wingdings" pitchFamily="2" charset="2"/>
              <a:buChar char="l"/>
            </a:pPr>
            <a:r>
              <a:rPr lang="en-US" altLang="ja-JP" sz="1600" err="1">
                <a:latin typeface="Meiryo" panose="020B0604030504040204" pitchFamily="34" charset="-128"/>
                <a:ea typeface="Meiryo" panose="020B0604030504040204" pitchFamily="34" charset="-128"/>
              </a:rPr>
              <a:t>x_train</a:t>
            </a:r>
            <a:r>
              <a:rPr lang="ja-JP" altLang="en-US" sz="1600">
                <a:latin typeface="Meiryo" panose="020B0604030504040204" pitchFamily="34" charset="-128"/>
                <a:ea typeface="Meiryo" panose="020B0604030504040204" pitchFamily="34" charset="-128"/>
              </a:rPr>
              <a:t>は</a:t>
            </a:r>
            <a:r>
              <a:rPr lang="en-US" altLang="ja-JP" sz="1600">
                <a:latin typeface="Meiryo" panose="020B0604030504040204" pitchFamily="34" charset="-128"/>
                <a:ea typeface="Meiryo" panose="020B0604030504040204" pitchFamily="34" charset="-128"/>
              </a:rPr>
              <a:t>(232,64,64,1)</a:t>
            </a:r>
            <a:r>
              <a:rPr lang="ja-JP" altLang="en-US" sz="1600">
                <a:latin typeface="Meiryo" panose="020B0604030504040204" pitchFamily="34" charset="-128"/>
                <a:ea typeface="Meiryo" panose="020B0604030504040204" pitchFamily="34" charset="-128"/>
              </a:rPr>
              <a:t>、</a:t>
            </a:r>
            <a:r>
              <a:rPr lang="en-US" altLang="ja-JP" sz="1600" err="1">
                <a:latin typeface="Meiryo" panose="020B0604030504040204" pitchFamily="34" charset="-128"/>
                <a:ea typeface="Meiryo" panose="020B0604030504040204" pitchFamily="34" charset="-128"/>
              </a:rPr>
              <a:t>y_train</a:t>
            </a:r>
            <a:r>
              <a:rPr lang="ja-JP" altLang="en-US" sz="1600">
                <a:latin typeface="Meiryo" panose="020B0604030504040204" pitchFamily="34" charset="-128"/>
                <a:ea typeface="Meiryo" panose="020B0604030504040204" pitchFamily="34" charset="-128"/>
              </a:rPr>
              <a:t>は</a:t>
            </a:r>
            <a:r>
              <a:rPr lang="en-US" altLang="ja-JP" sz="1600">
                <a:latin typeface="Meiryo" panose="020B0604030504040204" pitchFamily="34" charset="-128"/>
                <a:ea typeface="Meiryo" panose="020B0604030504040204" pitchFamily="34" charset="-128"/>
              </a:rPr>
              <a:t>(232,1)</a:t>
            </a:r>
            <a:r>
              <a:rPr lang="ja-JP" altLang="en-US" sz="1600">
                <a:latin typeface="Meiryo" panose="020B0604030504040204" pitchFamily="34" charset="-128"/>
                <a:ea typeface="Meiryo" panose="020B0604030504040204" pitchFamily="34" charset="-128"/>
              </a:rPr>
              <a:t>の配列構造をとる</a:t>
            </a:r>
          </a:p>
        </p:txBody>
      </p:sp>
      <p:sp>
        <p:nvSpPr>
          <p:cNvPr id="4" name="ニューラルネットワークとは(軽く復習)">
            <a:extLst>
              <a:ext uri="{FF2B5EF4-FFF2-40B4-BE49-F238E27FC236}">
                <a16:creationId xmlns:a16="http://schemas.microsoft.com/office/drawing/2014/main" id="{3A79842E-006A-F589-F5B8-8E2CFC8682D7}"/>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3D342762-053A-B840-3863-1833784F4376}"/>
              </a:ext>
            </a:extLst>
          </p:cNvPr>
          <p:cNvSpPr>
            <a:spLocks noGrp="1"/>
          </p:cNvSpPr>
          <p:nvPr>
            <p:ph type="sldNum" sz="quarter" idx="2"/>
          </p:nvPr>
        </p:nvSpPr>
        <p:spPr/>
        <p:txBody>
          <a:bodyPr/>
          <a:lstStyle/>
          <a:p>
            <a:fld id="{86CB4B4D-7CA3-9044-876B-883B54F8677D}" type="slidenum">
              <a:rPr lang="en-US" altLang="ja-JP" smtClean="0"/>
              <a:t>114</a:t>
            </a:fld>
            <a:endParaRPr lang="ja-JP" altLang="en-US"/>
          </a:p>
        </p:txBody>
      </p:sp>
      <p:sp>
        <p:nvSpPr>
          <p:cNvPr id="7" name="①学習モデルの選択…">
            <a:extLst>
              <a:ext uri="{FF2B5EF4-FFF2-40B4-BE49-F238E27FC236}">
                <a16:creationId xmlns:a16="http://schemas.microsoft.com/office/drawing/2014/main" id="{9B5C3448-B8CE-5724-B251-F01FD8BCFEB8}"/>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1743953439"/>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666F5-D5CB-C9A2-28DE-3618C1AF2495}"/>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9796285-3583-E791-867F-F728DE21C786}"/>
              </a:ext>
            </a:extLst>
          </p:cNvPr>
          <p:cNvSpPr txBox="1"/>
          <p:nvPr/>
        </p:nvSpPr>
        <p:spPr>
          <a:xfrm>
            <a:off x="315714" y="1125598"/>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コード2-1-6 ファイル名リストの要素数確認</a:t>
            </a:r>
            <a:endParaRPr lang="en-US" altLang="ja-JP" sz="2000" b="1">
              <a:solidFill>
                <a:srgbClr val="002060"/>
              </a:solidFill>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BE790AF4-D31B-A0C2-0755-1211A19C0544}"/>
              </a:ext>
            </a:extLst>
          </p:cNvPr>
          <p:cNvSpPr/>
          <p:nvPr/>
        </p:nvSpPr>
        <p:spPr>
          <a:xfrm>
            <a:off x="685800" y="1591811"/>
            <a:ext cx="5854303" cy="940051"/>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795E26"/>
                </a:solidFill>
                <a:effectLst/>
                <a:latin typeface="Courier New" panose="02070309020205020404" pitchFamily="49" charset="0"/>
              </a:rPr>
              <a:t>len</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list_healthy</a:t>
            </a:r>
            <a:r>
              <a:rPr lang="en" altLang="ja-JP" b="1">
                <a:solidFill>
                  <a:srgbClr val="000000"/>
                </a:solidFill>
                <a:effectLst/>
                <a:latin typeface="Courier New" panose="02070309020205020404" pitchFamily="49" charset="0"/>
              </a:rPr>
              <a:t>))</a:t>
            </a:r>
          </a:p>
          <a:p>
            <a:pPr>
              <a:lnSpc>
                <a:spcPct val="15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795E26"/>
                </a:solidFill>
                <a:effectLst/>
                <a:latin typeface="Courier New" panose="02070309020205020404" pitchFamily="49" charset="0"/>
              </a:rPr>
              <a:t>len</a:t>
            </a:r>
            <a:r>
              <a:rPr lang="en" altLang="ja-JP" b="1">
                <a:solidFill>
                  <a:srgbClr val="000000"/>
                </a:solidFill>
                <a:effectLst/>
                <a:latin typeface="Courier New" panose="02070309020205020404" pitchFamily="49" charset="0"/>
              </a:rPr>
              <a:t>(list_covid19))</a:t>
            </a:r>
          </a:p>
        </p:txBody>
      </p:sp>
      <p:sp>
        <p:nvSpPr>
          <p:cNvPr id="5" name="線形回帰で88歳の歯周病の歯の本数を予測する">
            <a:extLst>
              <a:ext uri="{FF2B5EF4-FFF2-40B4-BE49-F238E27FC236}">
                <a16:creationId xmlns:a16="http://schemas.microsoft.com/office/drawing/2014/main" id="{5E233136-E36A-293A-7ECD-7E11F0D4FA75}"/>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27B94675-4031-EB36-127F-6D39FD577050}"/>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9BCA3066-B943-80D6-A766-B99C36B2A8DC}"/>
              </a:ext>
            </a:extLst>
          </p:cNvPr>
          <p:cNvSpPr txBox="1"/>
          <p:nvPr/>
        </p:nvSpPr>
        <p:spPr>
          <a:xfrm>
            <a:off x="1828800" y="2689652"/>
            <a:ext cx="990600" cy="830997"/>
          </a:xfrm>
          <a:prstGeom prst="rect">
            <a:avLst/>
          </a:prstGeom>
          <a:noFill/>
        </p:spPr>
        <p:txBody>
          <a:bodyPr wrap="square">
            <a:spAutoFit/>
          </a:bodyPr>
          <a:lstStyle/>
          <a:p>
            <a:r>
              <a:rPr lang="en-US" altLang="ja-JP" sz="2400" b="1" i="0">
                <a:solidFill>
                  <a:srgbClr val="212121"/>
                </a:solidFill>
                <a:effectLst/>
                <a:latin typeface="Courier New" panose="02070309020205020404" pitchFamily="49" charset="0"/>
              </a:rPr>
              <a:t>116 </a:t>
            </a:r>
          </a:p>
          <a:p>
            <a:r>
              <a:rPr lang="en-US" altLang="ja-JP" sz="2400" b="1" i="0">
                <a:solidFill>
                  <a:srgbClr val="212121"/>
                </a:solidFill>
                <a:effectLst/>
                <a:latin typeface="Courier New" panose="02070309020205020404" pitchFamily="49" charset="0"/>
              </a:rPr>
              <a:t>116</a:t>
            </a:r>
            <a:endParaRPr lang="ja-JP" altLang="en-US" sz="2400" b="1"/>
          </a:p>
        </p:txBody>
      </p:sp>
      <p:sp>
        <p:nvSpPr>
          <p:cNvPr id="8" name="下矢印 7">
            <a:extLst>
              <a:ext uri="{FF2B5EF4-FFF2-40B4-BE49-F238E27FC236}">
                <a16:creationId xmlns:a16="http://schemas.microsoft.com/office/drawing/2014/main" id="{175C397C-78BB-C808-52A2-6FE03CA7E35C}"/>
              </a:ext>
            </a:extLst>
          </p:cNvPr>
          <p:cNvSpPr/>
          <p:nvPr/>
        </p:nvSpPr>
        <p:spPr>
          <a:xfrm rot="16200000" flipH="1">
            <a:off x="1339738" y="2692289"/>
            <a:ext cx="427268" cy="398456"/>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6" name="テキスト ボックス 5">
            <a:extLst>
              <a:ext uri="{FF2B5EF4-FFF2-40B4-BE49-F238E27FC236}">
                <a16:creationId xmlns:a16="http://schemas.microsoft.com/office/drawing/2014/main" id="{1E606B22-A407-A633-AA8D-A278F6900B2F}"/>
              </a:ext>
            </a:extLst>
          </p:cNvPr>
          <p:cNvSpPr txBox="1"/>
          <p:nvPr/>
        </p:nvSpPr>
        <p:spPr>
          <a:xfrm>
            <a:off x="3035297" y="3494877"/>
            <a:ext cx="5118709" cy="830997"/>
          </a:xfrm>
          <a:prstGeom prst="rect">
            <a:avLst/>
          </a:prstGeom>
          <a:noFill/>
        </p:spPr>
        <p:txBody>
          <a:bodyPr wrap="none" rtlCol="0">
            <a:spAutoFit/>
          </a:bodyPr>
          <a:lstStyle/>
          <a:p>
            <a:r>
              <a:rPr kumimoji="1" lang="en-US" altLang="ja-JP" sz="2400" b="1">
                <a:latin typeface="Meiryo" panose="020B0604030504040204" pitchFamily="34" charset="-128"/>
                <a:ea typeface="Meiryo" panose="020B0604030504040204" pitchFamily="34" charset="-128"/>
              </a:rPr>
              <a:t>116</a:t>
            </a:r>
            <a:r>
              <a:rPr kumimoji="1" lang="ja-JP" altLang="en-US" sz="2400" b="1">
                <a:latin typeface="Meiryo" panose="020B0604030504040204" pitchFamily="34" charset="-128"/>
                <a:ea typeface="Meiryo" panose="020B0604030504040204" pitchFamily="34" charset="-128"/>
              </a:rPr>
              <a:t>のファイル名があるということ</a:t>
            </a:r>
            <a:endParaRPr kumimoji="1" lang="en-US" altLang="ja-JP" sz="2400" b="1">
              <a:latin typeface="Meiryo" panose="020B0604030504040204" pitchFamily="34" charset="-128"/>
              <a:ea typeface="Meiryo" panose="020B0604030504040204" pitchFamily="34" charset="-128"/>
            </a:endParaRPr>
          </a:p>
          <a:p>
            <a:r>
              <a:rPr kumimoji="1" lang="ja-JP" altLang="en-US" sz="2400" b="1">
                <a:latin typeface="Meiryo" panose="020B0604030504040204" pitchFamily="34" charset="-128"/>
                <a:ea typeface="Meiryo" panose="020B0604030504040204" pitchFamily="34" charset="-128"/>
              </a:rPr>
              <a:t>　→画像ファイル</a:t>
            </a:r>
            <a:r>
              <a:rPr kumimoji="1" lang="en-US" altLang="ja-JP" sz="2400" b="1">
                <a:latin typeface="Meiryo" panose="020B0604030504040204" pitchFamily="34" charset="-128"/>
                <a:ea typeface="Meiryo" panose="020B0604030504040204" pitchFamily="34" charset="-128"/>
              </a:rPr>
              <a:t>116</a:t>
            </a:r>
            <a:r>
              <a:rPr kumimoji="1" lang="ja-JP" altLang="en-US" sz="2400" b="1">
                <a:latin typeface="Meiryo" panose="020B0604030504040204" pitchFamily="34" charset="-128"/>
                <a:ea typeface="Meiryo" panose="020B0604030504040204" pitchFamily="34" charset="-128"/>
              </a:rPr>
              <a:t>個ずつ</a:t>
            </a:r>
          </a:p>
        </p:txBody>
      </p:sp>
      <p:sp>
        <p:nvSpPr>
          <p:cNvPr id="11" name="テキスト ボックス 10">
            <a:extLst>
              <a:ext uri="{FF2B5EF4-FFF2-40B4-BE49-F238E27FC236}">
                <a16:creationId xmlns:a16="http://schemas.microsoft.com/office/drawing/2014/main" id="{005978BD-E7B1-2054-03DF-359931BC81AC}"/>
              </a:ext>
            </a:extLst>
          </p:cNvPr>
          <p:cNvSpPr txBox="1"/>
          <p:nvPr/>
        </p:nvSpPr>
        <p:spPr>
          <a:xfrm>
            <a:off x="2971800" y="2891516"/>
            <a:ext cx="4585446" cy="369332"/>
          </a:xfrm>
          <a:prstGeom prst="rect">
            <a:avLst/>
          </a:prstGeom>
          <a:noFill/>
        </p:spPr>
        <p:txBody>
          <a:bodyPr wrap="square">
            <a:spAutoFit/>
          </a:bodyPr>
          <a:lstStyle/>
          <a:p>
            <a:pPr marL="285750" indent="-285750">
              <a:buFont typeface="Wingdings" pitchFamily="2" charset="2"/>
              <a:buChar char="l"/>
            </a:pPr>
            <a:r>
              <a:rPr lang="en-US" altLang="ja-JP" sz="18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len</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関数で要素の数を取得</a:t>
            </a:r>
            <a:endParaRPr lang="ja-JP" altLang="en-US"/>
          </a:p>
        </p:txBody>
      </p:sp>
      <p:sp>
        <p:nvSpPr>
          <p:cNvPr id="2" name="スライド番号プレースホルダー 1">
            <a:extLst>
              <a:ext uri="{FF2B5EF4-FFF2-40B4-BE49-F238E27FC236}">
                <a16:creationId xmlns:a16="http://schemas.microsoft.com/office/drawing/2014/main" id="{3C5AE119-C63C-DA21-A54D-3025102202F5}"/>
              </a:ext>
            </a:extLst>
          </p:cNvPr>
          <p:cNvSpPr>
            <a:spLocks noGrp="1"/>
          </p:cNvSpPr>
          <p:nvPr>
            <p:ph type="sldNum" sz="quarter" idx="2"/>
          </p:nvPr>
        </p:nvSpPr>
        <p:spPr/>
        <p:txBody>
          <a:bodyPr/>
          <a:lstStyle/>
          <a:p>
            <a:fld id="{86CB4B4D-7CA3-9044-876B-883B54F8677D}" type="slidenum">
              <a:rPr lang="en-US" altLang="ja-JP" smtClean="0"/>
              <a:t>115</a:t>
            </a:fld>
            <a:endParaRPr lang="ja-JP" altLang="en-US"/>
          </a:p>
        </p:txBody>
      </p:sp>
      <p:sp>
        <p:nvSpPr>
          <p:cNvPr id="10" name="①学習モデルの選択…">
            <a:extLst>
              <a:ext uri="{FF2B5EF4-FFF2-40B4-BE49-F238E27FC236}">
                <a16:creationId xmlns:a16="http://schemas.microsoft.com/office/drawing/2014/main" id="{BE68FC14-AEF0-6CCA-729B-4B2578C0156A}"/>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6" name="①学習モデルの選択(今回は線形回帰)…">
            <a:extLst>
              <a:ext uri="{FF2B5EF4-FFF2-40B4-BE49-F238E27FC236}">
                <a16:creationId xmlns:a16="http://schemas.microsoft.com/office/drawing/2014/main" id="{FDB45D90-BF34-66C3-E69D-5BA0CD9FFC77}"/>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4035817131"/>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C7E7-4D9A-8D75-93D8-A7B47C5AFE55}"/>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009810-4EE5-EA01-F3C6-0CAACF6544A5}"/>
              </a:ext>
            </a:extLst>
          </p:cNvPr>
          <p:cNvSpPr txBox="1"/>
          <p:nvPr/>
        </p:nvSpPr>
        <p:spPr>
          <a:xfrm>
            <a:off x="304800" y="1082501"/>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a:t>
            </a:r>
            <a:r>
              <a:rPr lang="en-US" altLang="ja-JP" sz="2000" b="1">
                <a:solidFill>
                  <a:srgbClr val="002060"/>
                </a:solidFill>
                <a:latin typeface="Meiryo"/>
                <a:ea typeface="Meiryo"/>
              </a:rPr>
              <a:t>1-7</a:t>
            </a:r>
            <a:r>
              <a:rPr lang="ja-JP" altLang="en-US" sz="2000" b="1">
                <a:solidFill>
                  <a:srgbClr val="002060"/>
                </a:solidFill>
                <a:latin typeface="Meiryo"/>
                <a:ea typeface="Meiryo"/>
              </a:rPr>
              <a:t> 画像ファイル数の集計</a:t>
            </a:r>
            <a:endParaRPr lang="en-US" altLang="ja-JP" sz="2000" b="1">
              <a:solidFill>
                <a:srgbClr val="002060"/>
              </a:solidFill>
              <a:latin typeface="Meiryo"/>
              <a:ea typeface="Meiryo"/>
            </a:endParaRPr>
          </a:p>
        </p:txBody>
      </p:sp>
      <p:sp>
        <p:nvSpPr>
          <p:cNvPr id="4" name="正方形/長方形 3">
            <a:extLst>
              <a:ext uri="{FF2B5EF4-FFF2-40B4-BE49-F238E27FC236}">
                <a16:creationId xmlns:a16="http://schemas.microsoft.com/office/drawing/2014/main" id="{31CBB797-DEB7-E174-3239-72B247A2D261}"/>
              </a:ext>
            </a:extLst>
          </p:cNvPr>
          <p:cNvSpPr/>
          <p:nvPr/>
        </p:nvSpPr>
        <p:spPr>
          <a:xfrm>
            <a:off x="364391" y="1480329"/>
            <a:ext cx="6488817" cy="1549449"/>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b="1" err="1">
                <a:solidFill>
                  <a:srgbClr val="000000"/>
                </a:solidFill>
                <a:effectLst/>
                <a:latin typeface="Courier New" panose="02070309020205020404" pitchFamily="49" charset="0"/>
              </a:rPr>
              <a:t>num_healthy</a:t>
            </a:r>
            <a:r>
              <a:rPr lang="en" altLang="ja-JP" b="1">
                <a:solidFill>
                  <a:srgbClr val="000000"/>
                </a:solidFill>
                <a:effectLst/>
                <a:latin typeface="Courier New" panose="02070309020205020404" pitchFamily="49" charset="0"/>
              </a:rPr>
              <a:t> = </a:t>
            </a:r>
            <a:r>
              <a:rPr lang="en" altLang="ja-JP" b="1" err="1">
                <a:solidFill>
                  <a:srgbClr val="795E26"/>
                </a:solidFill>
                <a:effectLst/>
                <a:latin typeface="Courier New" panose="02070309020205020404" pitchFamily="49" charset="0"/>
              </a:rPr>
              <a:t>len</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list_healthy</a:t>
            </a:r>
            <a:r>
              <a:rPr lang="en" altLang="ja-JP" b="1">
                <a:solidFill>
                  <a:srgbClr val="000000"/>
                </a:solidFill>
                <a:effectLst/>
                <a:latin typeface="Courier New" panose="02070309020205020404" pitchFamily="49" charset="0"/>
              </a:rPr>
              <a:t>)</a:t>
            </a:r>
          </a:p>
          <a:p>
            <a:pPr>
              <a:lnSpc>
                <a:spcPct val="130000"/>
              </a:lnSpc>
            </a:pPr>
            <a:r>
              <a:rPr lang="en" altLang="ja-JP" b="1">
                <a:solidFill>
                  <a:srgbClr val="000000"/>
                </a:solidFill>
                <a:effectLst/>
                <a:latin typeface="Courier New" panose="02070309020205020404" pitchFamily="49" charset="0"/>
              </a:rPr>
              <a:t>num_covid19 = </a:t>
            </a:r>
            <a:r>
              <a:rPr lang="en" altLang="ja-JP" b="1" err="1">
                <a:solidFill>
                  <a:srgbClr val="795E26"/>
                </a:solidFill>
                <a:effectLst/>
                <a:latin typeface="Courier New" panose="02070309020205020404" pitchFamily="49" charset="0"/>
              </a:rPr>
              <a:t>len</a:t>
            </a:r>
            <a:r>
              <a:rPr lang="en" altLang="ja-JP" b="1">
                <a:solidFill>
                  <a:srgbClr val="000000"/>
                </a:solidFill>
                <a:effectLst/>
                <a:latin typeface="Courier New" panose="02070309020205020404" pitchFamily="49" charset="0"/>
              </a:rPr>
              <a:t>(list_covid19)</a:t>
            </a:r>
          </a:p>
          <a:p>
            <a:pPr>
              <a:lnSpc>
                <a:spcPct val="130000"/>
              </a:lnSpc>
            </a:pPr>
            <a:r>
              <a:rPr lang="en" altLang="ja-JP" b="1" err="1">
                <a:solidFill>
                  <a:srgbClr val="000000"/>
                </a:solidFill>
                <a:effectLst/>
                <a:latin typeface="Courier New" panose="02070309020205020404" pitchFamily="49" charset="0"/>
              </a:rPr>
              <a:t>num_all</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num_healthy</a:t>
            </a:r>
            <a:r>
              <a:rPr lang="en" altLang="ja-JP" b="1">
                <a:solidFill>
                  <a:srgbClr val="000000"/>
                </a:solidFill>
                <a:effectLst/>
                <a:latin typeface="Courier New" panose="02070309020205020404" pitchFamily="49" charset="0"/>
              </a:rPr>
              <a:t> + num_covid19</a:t>
            </a:r>
          </a:p>
          <a:p>
            <a:pPr>
              <a:lnSpc>
                <a:spcPct val="13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num_all</a:t>
            </a:r>
            <a:r>
              <a:rPr lang="en" altLang="ja-JP"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C88B5C19-727C-0E5E-33E4-B3A122165BDB}"/>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C53E864A-CCDC-7DFA-717A-A8B3F15C5248}"/>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7E7B3AEA-2629-A3CF-37CD-77DD6098A56E}"/>
              </a:ext>
            </a:extLst>
          </p:cNvPr>
          <p:cNvSpPr txBox="1"/>
          <p:nvPr/>
        </p:nvSpPr>
        <p:spPr>
          <a:xfrm>
            <a:off x="1158614" y="3277018"/>
            <a:ext cx="990600" cy="461665"/>
          </a:xfrm>
          <a:prstGeom prst="rect">
            <a:avLst/>
          </a:prstGeom>
          <a:noFill/>
        </p:spPr>
        <p:txBody>
          <a:bodyPr wrap="square">
            <a:spAutoFit/>
          </a:bodyPr>
          <a:lstStyle/>
          <a:p>
            <a:r>
              <a:rPr lang="en-US" altLang="ja-JP" sz="2400" b="1" i="0">
                <a:solidFill>
                  <a:srgbClr val="212121"/>
                </a:solidFill>
                <a:effectLst/>
                <a:latin typeface="Courier New" panose="02070309020205020404" pitchFamily="49" charset="0"/>
              </a:rPr>
              <a:t>232</a:t>
            </a:r>
            <a:endParaRPr lang="ja-JP" altLang="en-US" sz="2400" b="1"/>
          </a:p>
        </p:txBody>
      </p:sp>
      <p:sp>
        <p:nvSpPr>
          <p:cNvPr id="8" name="下矢印 7">
            <a:extLst>
              <a:ext uri="{FF2B5EF4-FFF2-40B4-BE49-F238E27FC236}">
                <a16:creationId xmlns:a16="http://schemas.microsoft.com/office/drawing/2014/main" id="{9E1BC840-F084-B0D6-2C17-8355EDA0BBFC}"/>
              </a:ext>
            </a:extLst>
          </p:cNvPr>
          <p:cNvSpPr/>
          <p:nvPr/>
        </p:nvSpPr>
        <p:spPr>
          <a:xfrm rot="16200000" flipH="1">
            <a:off x="730090" y="3286782"/>
            <a:ext cx="346247" cy="351046"/>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テキスト ボックス 8">
            <a:extLst>
              <a:ext uri="{FF2B5EF4-FFF2-40B4-BE49-F238E27FC236}">
                <a16:creationId xmlns:a16="http://schemas.microsoft.com/office/drawing/2014/main" id="{C4B818B3-D243-00E0-548B-8AA0ADF9043C}"/>
              </a:ext>
            </a:extLst>
          </p:cNvPr>
          <p:cNvSpPr txBox="1"/>
          <p:nvPr/>
        </p:nvSpPr>
        <p:spPr>
          <a:xfrm>
            <a:off x="2244215" y="3106891"/>
            <a:ext cx="6087600" cy="1538883"/>
          </a:xfrm>
          <a:prstGeom prst="rect">
            <a:avLst/>
          </a:prstGeom>
          <a:noFill/>
        </p:spPr>
        <p:txBody>
          <a:bodyPr wrap="square">
            <a:spAutoFit/>
          </a:bodyPr>
          <a:lstStyle/>
          <a:p>
            <a:pPr marL="285750" indent="-285750" algn="l">
              <a:lnSpc>
                <a:spcPct val="150000"/>
              </a:lnSpc>
              <a:buFont typeface="Wingdings" pitchFamily="2" charset="2"/>
              <a:buChar char="l"/>
            </a:pPr>
            <a:r>
              <a:rPr lang="en-US" altLang="ja-JP" sz="16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num_healthy</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と</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num_covid19</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はそれぞれ</a:t>
            </a:r>
            <a:r>
              <a:rPr lang="en-US" altLang="ja-JP" sz="16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list_healthy</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と</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list_covid19</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に含まれる画像ファイル名の数</a:t>
            </a:r>
            <a:endPar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gn="l">
              <a:lnSpc>
                <a:spcPct val="150000"/>
              </a:lnSpc>
              <a:buFont typeface="Wingdings" pitchFamily="2" charset="2"/>
              <a:buChar char="l"/>
            </a:pPr>
            <a:r>
              <a:rPr lang="en-US" altLang="ja-JP" sz="16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num_all</a:t>
            </a:r>
            <a:r>
              <a:rPr lang="ja-JP" altLang="en-US"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に合計値</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それぞれ</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116</a:t>
            </a:r>
            <a:r>
              <a:rPr lang="ja-JP" altLang="en-US" sz="1600" b="1" kern="100">
                <a:solidFill>
                  <a:schemeClr val="tx1"/>
                </a:solidFill>
                <a:latin typeface="Courier New" panose="02070309020205020404" pitchFamily="49" charset="0"/>
                <a:ea typeface="Meiryo" panose="020B0604030504040204" pitchFamily="34" charset="-128"/>
                <a:cs typeface="Courier New" panose="02070309020205020404" pitchFamily="49" charset="0"/>
              </a:rPr>
              <a:t>であるため</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合計</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232</a:t>
            </a:r>
            <a:r>
              <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にな</a:t>
            </a:r>
            <a:r>
              <a:rPr lang="ja-JP" altLang="en-US"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る</a:t>
            </a:r>
            <a:r>
              <a:rPr lang="en-US"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を代入する</a:t>
            </a:r>
            <a:endParaRPr lang="en-US" altLang="ja-JP" sz="1600" b="1" kern="100">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10" name="①学習モデルの選択(今回は線形回帰)…">
            <a:extLst>
              <a:ext uri="{FF2B5EF4-FFF2-40B4-BE49-F238E27FC236}">
                <a16:creationId xmlns:a16="http://schemas.microsoft.com/office/drawing/2014/main" id="{54546E66-C305-37A4-5B67-7C53D065C175}"/>
              </a:ext>
            </a:extLst>
          </p:cNvPr>
          <p:cNvSpPr txBox="1"/>
          <p:nvPr/>
        </p:nvSpPr>
        <p:spPr>
          <a:xfrm>
            <a:off x="0" y="491788"/>
            <a:ext cx="42141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latin typeface="Hiragino Maru Gothic ProN W4" panose="020F0400000000000000" pitchFamily="34" charset="-128"/>
                <a:ea typeface="Hiragino Maru Gothic ProN W4" panose="020F0400000000000000" pitchFamily="34" charset="-128"/>
              </a:rPr>
              <a:t>STEP1-1 </a:t>
            </a:r>
            <a:r>
              <a:rPr lang="ja-JP" altLang="en-US" sz="1600" b="1">
                <a:latin typeface="Hiragino Maru Gothic ProN W4" panose="020F0400000000000000" pitchFamily="34" charset="-128"/>
                <a:ea typeface="Hiragino Maru Gothic ProN W4" panose="020F0400000000000000" pitchFamily="34" charset="-128"/>
              </a:rPr>
              <a:t>画像ファイル名を取得</a:t>
            </a:r>
            <a:endParaRPr lang="en-US" altLang="ja-JP" sz="1600" b="1">
              <a:latin typeface="Hiragino Maru Gothic ProN W4" panose="020F0400000000000000" pitchFamily="34" charset="-128"/>
              <a:ea typeface="Hiragino Maru Gothic ProN W4" panose="020F0400000000000000" pitchFamily="34" charset="-128"/>
            </a:endParaRPr>
          </a:p>
        </p:txBody>
      </p:sp>
      <p:sp>
        <p:nvSpPr>
          <p:cNvPr id="2" name="スライド番号プレースホルダー 1">
            <a:extLst>
              <a:ext uri="{FF2B5EF4-FFF2-40B4-BE49-F238E27FC236}">
                <a16:creationId xmlns:a16="http://schemas.microsoft.com/office/drawing/2014/main" id="{E774568B-9A41-0972-1388-E7CFD1C99287}"/>
              </a:ext>
            </a:extLst>
          </p:cNvPr>
          <p:cNvSpPr>
            <a:spLocks noGrp="1"/>
          </p:cNvSpPr>
          <p:nvPr>
            <p:ph type="sldNum" sz="quarter" idx="2"/>
          </p:nvPr>
        </p:nvSpPr>
        <p:spPr/>
        <p:txBody>
          <a:bodyPr/>
          <a:lstStyle/>
          <a:p>
            <a:fld id="{86CB4B4D-7CA3-9044-876B-883B54F8677D}" type="slidenum">
              <a:rPr lang="en-US" altLang="ja-JP" smtClean="0"/>
              <a:t>116</a:t>
            </a:fld>
            <a:endParaRPr lang="ja-JP" altLang="en-US"/>
          </a:p>
        </p:txBody>
      </p:sp>
      <p:sp>
        <p:nvSpPr>
          <p:cNvPr id="13" name="①学習モデルの選択…">
            <a:extLst>
              <a:ext uri="{FF2B5EF4-FFF2-40B4-BE49-F238E27FC236}">
                <a16:creationId xmlns:a16="http://schemas.microsoft.com/office/drawing/2014/main" id="{1E84D650-110A-7B2F-A313-B8E14A051C1C}"/>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799186416"/>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5B87D-CF2D-4A75-96DC-CBF653BB08C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6239068-2E18-70DE-9604-B6390CF4138E}"/>
              </a:ext>
            </a:extLst>
          </p:cNvPr>
          <p:cNvSpPr/>
          <p:nvPr/>
        </p:nvSpPr>
        <p:spPr>
          <a:xfrm>
            <a:off x="304800" y="2038350"/>
            <a:ext cx="8534400" cy="792000"/>
          </a:xfrm>
          <a:prstGeom prst="rect">
            <a:avLst/>
          </a:prstGeom>
          <a:solidFill>
            <a:srgbClr val="FDEEEC">
              <a:alpha val="808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前処理のゴール">
            <a:extLst>
              <a:ext uri="{FF2B5EF4-FFF2-40B4-BE49-F238E27FC236}">
                <a16:creationId xmlns:a16="http://schemas.microsoft.com/office/drawing/2014/main" id="{1993710C-D563-AFF5-5AC2-C6836316E4EF}"/>
              </a:ext>
            </a:extLst>
          </p:cNvPr>
          <p:cNvSpPr txBox="1"/>
          <p:nvPr/>
        </p:nvSpPr>
        <p:spPr>
          <a:xfrm>
            <a:off x="152400" y="590550"/>
            <a:ext cx="1577355" cy="3462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000" b="1">
                <a:solidFill>
                  <a:schemeClr val="tx1"/>
                </a:solidFill>
                <a:latin typeface="Meiryo" panose="020B0604030504040204" pitchFamily="34" charset="-128"/>
                <a:ea typeface="Meiryo" panose="020B0604030504040204" pitchFamily="34" charset="-128"/>
              </a:rPr>
              <a:t>前処理の手順</a:t>
            </a:r>
            <a:endParaRPr sz="2000" b="1">
              <a:solidFill>
                <a:schemeClr val="tx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856896E6-23F7-28DE-4B8C-D8F9F32E1BA8}"/>
              </a:ext>
            </a:extLst>
          </p:cNvPr>
          <p:cNvSpPr txBox="1"/>
          <p:nvPr/>
        </p:nvSpPr>
        <p:spPr>
          <a:xfrm>
            <a:off x="399222" y="911123"/>
            <a:ext cx="8648700" cy="41996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rPr>
              <a:t>STEP1-1</a:t>
            </a:r>
            <a:r>
              <a:rPr lang="ja-JP" altLang="en-US" sz="1600" b="1">
                <a:solidFill>
                  <a:srgbClr val="0070C0"/>
                </a:solidFill>
                <a:latin typeface="Meiryo" panose="020B0604030504040204" pitchFamily="34" charset="-128"/>
                <a:ea typeface="Meiryo" panose="020B0604030504040204" pitchFamily="34" charset="-128"/>
              </a:rPr>
              <a:t>　画像ファイル名を取得　</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のフォルダからファイル名を取得して配列にして変数に代入</a:t>
            </a:r>
            <a:endParaRPr lang="en-US" altLang="ja-JP" sz="1600">
              <a:solidFill>
                <a:srgbClr val="000000"/>
              </a:solidFill>
              <a:latin typeface="Meiryo" panose="020B0604030504040204" pitchFamily="34" charset="-128"/>
              <a:ea typeface="Meiryo" panose="020B0604030504040204" pitchFamily="34" charset="-128"/>
              <a:cs typeface="ヒラギノ角ゴ ProN W6"/>
              <a:sym typeface="ヒラギノ角ゴ ProN W6"/>
            </a:endParaRPr>
          </a:p>
          <a:p>
            <a:pPr marL="274638" indent="-176213"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画像ファイル数が</a:t>
            </a:r>
            <a:r>
              <a:rPr lang="en-US" altLang="ja-JP" sz="1600">
                <a:latin typeface="Meiryo" panose="020B0604030504040204" pitchFamily="34" charset="-128"/>
                <a:ea typeface="Meiryo" panose="020B0604030504040204" pitchFamily="34" charset="-128"/>
              </a:rPr>
              <a:t>116</a:t>
            </a:r>
            <a:r>
              <a:rPr lang="ja-JP" altLang="en-US" sz="1600">
                <a:latin typeface="Meiryo" panose="020B0604030504040204" pitchFamily="34" charset="-128"/>
                <a:ea typeface="Meiryo" panose="020B0604030504040204" pitchFamily="34" charset="-128"/>
              </a:rPr>
              <a:t>枚ずつ</a:t>
            </a: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で計</a:t>
            </a:r>
            <a:r>
              <a:rPr lang="en-US" altLang="ja-JP" sz="1600">
                <a:latin typeface="Meiryo" panose="020B0604030504040204" pitchFamily="34" charset="-128"/>
                <a:ea typeface="Meiryo" panose="020B0604030504040204" pitchFamily="34" charset="-128"/>
              </a:rPr>
              <a:t>232</a:t>
            </a:r>
            <a:r>
              <a:rPr lang="ja-JP" altLang="en-US" sz="1600">
                <a:latin typeface="Meiryo" panose="020B0604030504040204" pitchFamily="34" charset="-128"/>
                <a:ea typeface="Meiryo" panose="020B0604030504040204" pitchFamily="34" charset="-128"/>
              </a:rPr>
              <a:t>枚であることの確認</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STEP1-2</a:t>
            </a:r>
            <a:r>
              <a:rPr lang="ja-JP" altLang="en-US"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　</a:t>
            </a:r>
            <a:r>
              <a:rPr lang="en-US" altLang="ja-JP" sz="1600" b="1">
                <a:solidFill>
                  <a:srgbClr val="0070C0"/>
                </a:solidFill>
                <a:latin typeface="Meiryo" panose="020B0604030504040204" pitchFamily="34" charset="-128"/>
                <a:ea typeface="Meiryo" panose="020B0604030504040204" pitchFamily="34" charset="-128"/>
              </a:rPr>
              <a:t>(232,64,64,1)</a:t>
            </a:r>
            <a:r>
              <a:rPr lang="ja-JP" altLang="en-US" sz="1600" b="1">
                <a:solidFill>
                  <a:srgbClr val="0070C0"/>
                </a:solidFill>
                <a:latin typeface="Meiryo" panose="020B0604030504040204" pitchFamily="34" charset="-128"/>
                <a:ea typeface="Meiryo" panose="020B0604030504040204" pitchFamily="34" charset="-128"/>
              </a:rPr>
              <a:t>の配列をあらかじめ作成</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ja-JP" altLang="en-US" sz="1600" b="1" u="sng">
                <a:solidFill>
                  <a:srgbClr val="000000"/>
                </a:solidFill>
                <a:latin typeface="Meiryo" panose="020B0604030504040204" pitchFamily="34" charset="-128"/>
                <a:ea typeface="Meiryo" panose="020B0604030504040204" pitchFamily="34" charset="-128"/>
                <a:sym typeface="ヒラギノ角ゴ ProN W6"/>
              </a:rPr>
              <a:t>値が</a:t>
            </a:r>
            <a:r>
              <a:rPr lang="en-US" altLang="ja-JP" sz="1600" b="1" u="sng">
                <a:solidFill>
                  <a:srgbClr val="000000"/>
                </a:solidFill>
                <a:latin typeface="Meiryo" panose="020B0604030504040204" pitchFamily="34" charset="-128"/>
                <a:ea typeface="Meiryo" panose="020B0604030504040204" pitchFamily="34" charset="-128"/>
                <a:sym typeface="ヒラギノ角ゴ ProN W6"/>
              </a:rPr>
              <a:t>0</a:t>
            </a:r>
            <a:r>
              <a:rPr lang="ja-JP" altLang="en-US" sz="1600" b="1" u="sng">
                <a:solidFill>
                  <a:srgbClr val="000000"/>
                </a:solidFill>
                <a:latin typeface="Meiryo" panose="020B0604030504040204" pitchFamily="34" charset="-128"/>
                <a:ea typeface="Meiryo" panose="020B0604030504040204" pitchFamily="34" charset="-128"/>
                <a:sym typeface="ヒラギノ角ゴ ProN W6"/>
              </a:rPr>
              <a:t>の配列を作成する</a:t>
            </a:r>
            <a:r>
              <a:rPr lang="en-US" altLang="ja-JP" sz="1600" b="1" u="sng">
                <a:solidFill>
                  <a:srgbClr val="000000"/>
                </a:solidFill>
                <a:latin typeface="Meiryo" panose="020B0604030504040204" pitchFamily="34" charset="-128"/>
                <a:ea typeface="Meiryo" panose="020B0604030504040204" pitchFamily="34" charset="-128"/>
                <a:sym typeface="ヒラギノ角ゴ ProN W6"/>
              </a:rPr>
              <a:t> (232</a:t>
            </a:r>
            <a:r>
              <a:rPr lang="ja-JP" altLang="en-US" sz="1600" b="1" u="sng">
                <a:solidFill>
                  <a:srgbClr val="000000"/>
                </a:solidFill>
                <a:latin typeface="Meiryo" panose="020B0604030504040204" pitchFamily="34" charset="-128"/>
                <a:ea typeface="Meiryo" panose="020B0604030504040204" pitchFamily="34" charset="-128"/>
                <a:sym typeface="ヒラギノ角ゴ ProN W6"/>
              </a:rPr>
              <a:t>枚画像データを</a:t>
            </a:r>
            <a:r>
              <a:rPr lang="en-US" altLang="ja-JP" sz="1600" b="1" u="sng">
                <a:latin typeface="Meiryo" panose="020B0604030504040204" pitchFamily="34" charset="-128"/>
                <a:ea typeface="Meiryo" panose="020B0604030504040204" pitchFamily="34" charset="-128"/>
              </a:rPr>
              <a:t>64×64</a:t>
            </a:r>
            <a:r>
              <a:rPr lang="ja-JP" altLang="en-US" sz="1600" b="1" u="sng">
                <a:latin typeface="Meiryo" panose="020B0604030504040204" pitchFamily="34" charset="-128"/>
                <a:ea typeface="Meiryo" panose="020B0604030504040204" pitchFamily="34" charset="-128"/>
              </a:rPr>
              <a:t>の白黒で読み込むため</a:t>
            </a:r>
            <a:r>
              <a:rPr lang="en-US"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 </a:t>
            </a:r>
            <a:endParaRPr lang="en-US" altLang="ja-JP" sz="1600" b="1" u="sng">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b="1">
              <a:solidFill>
                <a:srgbClr val="0070C0"/>
              </a:solidFill>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STEP1-3 </a:t>
            </a:r>
            <a:r>
              <a:rPr lang="ja-JP" altLang="en-US" sz="1600" b="1">
                <a:solidFill>
                  <a:srgbClr val="0070C0"/>
                </a:solidFill>
                <a:latin typeface="Meiryo" panose="020B0604030504040204" pitchFamily="34" charset="-128"/>
                <a:ea typeface="Meiryo" panose="020B0604030504040204" pitchFamily="34" charset="-128"/>
              </a:rPr>
              <a:t>画像ファイルの読み込みと配列への代入</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画像ファイルを順に読み込み</a:t>
            </a:r>
            <a:r>
              <a:rPr lang="en-US" altLang="ja-JP" sz="1600" b="1">
                <a:latin typeface="Meiryo" panose="020B0604030504040204" pitchFamily="34" charset="-128"/>
                <a:ea typeface="Meiryo" panose="020B0604030504040204" pitchFamily="34" charset="-128"/>
              </a:rPr>
              <a:t>STEP1-2</a:t>
            </a:r>
            <a:r>
              <a:rPr lang="ja-JP" altLang="en-US" sz="1600">
                <a:latin typeface="Meiryo" panose="020B0604030504040204" pitchFamily="34" charset="-128"/>
                <a:ea typeface="Meiryo" panose="020B0604030504040204" pitchFamily="34" charset="-128"/>
              </a:rPr>
              <a:t>で作成した配列に代入</a:t>
            </a:r>
            <a:r>
              <a:rPr lang="en-US" altLang="ja-JP" sz="1600">
                <a:latin typeface="Meiryo" panose="020B0604030504040204" pitchFamily="34" charset="-128"/>
                <a:ea typeface="Meiryo" panose="020B0604030504040204" pitchFamily="34" charset="-128"/>
              </a:rPr>
              <a:t>(Covid19=1, Healthy=0)</a:t>
            </a: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STEP1-4 </a:t>
            </a:r>
            <a:r>
              <a:rPr lang="en" altLang="ja-JP" sz="1600" b="1" err="1">
                <a:solidFill>
                  <a:srgbClr val="0070C0"/>
                </a:solidFill>
                <a:latin typeface="Meiryo" panose="020B0604030504040204" pitchFamily="34" charset="-128"/>
                <a:ea typeface="Meiryo" panose="020B0604030504040204" pitchFamily="34" charset="-128"/>
              </a:rPr>
              <a:t>x_train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特徴量</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と</a:t>
            </a:r>
            <a:r>
              <a:rPr lang="en" altLang="ja-JP" sz="1600" b="1" err="1">
                <a:solidFill>
                  <a:srgbClr val="0070C0"/>
                </a:solidFill>
                <a:latin typeface="Meiryo" panose="020B0604030504040204" pitchFamily="34" charset="-128"/>
                <a:ea typeface="Meiryo" panose="020B0604030504040204" pitchFamily="34" charset="-128"/>
              </a:rPr>
              <a:t>y_train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正解</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を作成</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nSpc>
                <a:spcPct val="130000"/>
              </a:lnSpc>
              <a:buFont typeface="Wingdings" pitchFamily="2" charset="2"/>
              <a:buChar char="l"/>
            </a:pPr>
            <a:r>
              <a:rPr lang="en-US" altLang="ja-JP" sz="1600" b="1">
                <a:latin typeface="Meiryo" panose="020B0604030504040204" pitchFamily="34" charset="-128"/>
                <a:ea typeface="Meiryo" panose="020B0604030504040204" pitchFamily="34" charset="-128"/>
              </a:rPr>
              <a:t>STEP1-3</a:t>
            </a:r>
            <a:r>
              <a:rPr lang="ja-JP" altLang="en-US" sz="1600">
                <a:latin typeface="Meiryo" panose="020B0604030504040204" pitchFamily="34" charset="-128"/>
                <a:ea typeface="Meiryo" panose="020B0604030504040204" pitchFamily="34" charset="-128"/>
              </a:rPr>
              <a:t>の配列をランダムにシャッフルして、</a:t>
            </a:r>
            <a:r>
              <a:rPr lang="en" altLang="ja-JP" sz="1600" err="1">
                <a:latin typeface="Meiryo" panose="020B0604030504040204" pitchFamily="34" charset="-128"/>
                <a:ea typeface="Meiryo" panose="020B0604030504040204" pitchFamily="34" charset="-128"/>
              </a:rPr>
              <a:t>x_train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特徴量データ</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と</a:t>
            </a:r>
            <a:r>
              <a:rPr lang="en" altLang="ja-JP" sz="1600" err="1">
                <a:latin typeface="Meiryo" panose="020B0604030504040204" pitchFamily="34" charset="-128"/>
                <a:ea typeface="Meiryo" panose="020B0604030504040204" pitchFamily="34" charset="-128"/>
              </a:rPr>
              <a:t>y_train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正解データ</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を作成</a:t>
            </a:r>
            <a:endParaRPr lang="en-US" altLang="ja-JP" sz="1600">
              <a:latin typeface="Meiryo" panose="020B0604030504040204" pitchFamily="34" charset="-128"/>
              <a:ea typeface="Meiryo" panose="020B0604030504040204" pitchFamily="34" charset="-128"/>
            </a:endParaRPr>
          </a:p>
          <a:p>
            <a:pPr marL="285750" indent="-187325">
              <a:lnSpc>
                <a:spcPct val="130000"/>
              </a:lnSpc>
              <a:buFont typeface="Wingdings" pitchFamily="2" charset="2"/>
              <a:buChar char="l"/>
            </a:pPr>
            <a:r>
              <a:rPr lang="en-US" altLang="ja-JP" sz="1600" err="1">
                <a:latin typeface="Meiryo" panose="020B0604030504040204" pitchFamily="34" charset="-128"/>
                <a:ea typeface="Meiryo" panose="020B0604030504040204" pitchFamily="34" charset="-128"/>
              </a:rPr>
              <a:t>x_train</a:t>
            </a:r>
            <a:r>
              <a:rPr lang="ja-JP" altLang="en-US" sz="1600">
                <a:latin typeface="Meiryo" panose="020B0604030504040204" pitchFamily="34" charset="-128"/>
                <a:ea typeface="Meiryo" panose="020B0604030504040204" pitchFamily="34" charset="-128"/>
              </a:rPr>
              <a:t>は</a:t>
            </a:r>
            <a:r>
              <a:rPr lang="en-US" altLang="ja-JP" sz="1600">
                <a:latin typeface="Meiryo" panose="020B0604030504040204" pitchFamily="34" charset="-128"/>
                <a:ea typeface="Meiryo" panose="020B0604030504040204" pitchFamily="34" charset="-128"/>
              </a:rPr>
              <a:t>(232,64,64,1)</a:t>
            </a:r>
            <a:r>
              <a:rPr lang="ja-JP" altLang="en-US" sz="1600">
                <a:latin typeface="Meiryo" panose="020B0604030504040204" pitchFamily="34" charset="-128"/>
                <a:ea typeface="Meiryo" panose="020B0604030504040204" pitchFamily="34" charset="-128"/>
              </a:rPr>
              <a:t>、</a:t>
            </a:r>
            <a:r>
              <a:rPr lang="en-US" altLang="ja-JP" sz="1600" err="1">
                <a:latin typeface="Meiryo" panose="020B0604030504040204" pitchFamily="34" charset="-128"/>
                <a:ea typeface="Meiryo" panose="020B0604030504040204" pitchFamily="34" charset="-128"/>
              </a:rPr>
              <a:t>y_train</a:t>
            </a:r>
            <a:r>
              <a:rPr lang="ja-JP" altLang="en-US" sz="1600">
                <a:latin typeface="Meiryo" panose="020B0604030504040204" pitchFamily="34" charset="-128"/>
                <a:ea typeface="Meiryo" panose="020B0604030504040204" pitchFamily="34" charset="-128"/>
              </a:rPr>
              <a:t>は</a:t>
            </a:r>
            <a:r>
              <a:rPr lang="en-US" altLang="ja-JP" sz="1600">
                <a:latin typeface="Meiryo" panose="020B0604030504040204" pitchFamily="34" charset="-128"/>
                <a:ea typeface="Meiryo" panose="020B0604030504040204" pitchFamily="34" charset="-128"/>
              </a:rPr>
              <a:t>(232,1)</a:t>
            </a:r>
            <a:r>
              <a:rPr lang="ja-JP" altLang="en-US" sz="1600">
                <a:latin typeface="Meiryo" panose="020B0604030504040204" pitchFamily="34" charset="-128"/>
                <a:ea typeface="Meiryo" panose="020B0604030504040204" pitchFamily="34" charset="-128"/>
              </a:rPr>
              <a:t>の配列構造をとる</a:t>
            </a:r>
          </a:p>
        </p:txBody>
      </p:sp>
      <p:sp>
        <p:nvSpPr>
          <p:cNvPr id="4" name="ニューラルネットワークとは(軽く復習)">
            <a:extLst>
              <a:ext uri="{FF2B5EF4-FFF2-40B4-BE49-F238E27FC236}">
                <a16:creationId xmlns:a16="http://schemas.microsoft.com/office/drawing/2014/main" id="{F9F9319C-A414-8244-8B9A-40984348913A}"/>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BBB62E91-4312-F5E2-E97E-FAD7F4B7863D}"/>
              </a:ext>
            </a:extLst>
          </p:cNvPr>
          <p:cNvSpPr>
            <a:spLocks noGrp="1"/>
          </p:cNvSpPr>
          <p:nvPr>
            <p:ph type="sldNum" sz="quarter" idx="2"/>
          </p:nvPr>
        </p:nvSpPr>
        <p:spPr/>
        <p:txBody>
          <a:bodyPr/>
          <a:lstStyle/>
          <a:p>
            <a:fld id="{86CB4B4D-7CA3-9044-876B-883B54F8677D}" type="slidenum">
              <a:rPr lang="en-US" altLang="ja-JP" smtClean="0"/>
              <a:t>117</a:t>
            </a:fld>
            <a:endParaRPr lang="ja-JP" altLang="en-US"/>
          </a:p>
        </p:txBody>
      </p:sp>
      <p:sp>
        <p:nvSpPr>
          <p:cNvPr id="7" name="①学習モデルの選択…">
            <a:extLst>
              <a:ext uri="{FF2B5EF4-FFF2-40B4-BE49-F238E27FC236}">
                <a16:creationId xmlns:a16="http://schemas.microsoft.com/office/drawing/2014/main" id="{F3DA9046-3EE0-B769-B6EE-D87FE8432C3D}"/>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3921993754"/>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A76A9-3BF9-3D8F-F6AE-B157048BE29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A7DAF61-9A80-C961-8354-ED9B3377D03D}"/>
              </a:ext>
            </a:extLst>
          </p:cNvPr>
          <p:cNvSpPr txBox="1"/>
          <p:nvPr/>
        </p:nvSpPr>
        <p:spPr>
          <a:xfrm>
            <a:off x="304799" y="1069103"/>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コード2-1-8 画像データ格納用</a:t>
            </a:r>
            <a:r>
              <a:rPr lang="en-US" altLang="ja-JP" sz="2000" b="1" err="1">
                <a:solidFill>
                  <a:srgbClr val="002060"/>
                </a:solidFill>
                <a:latin typeface="Meiryo"/>
                <a:ea typeface="Meiryo"/>
              </a:rPr>
              <a:t>numpy</a:t>
            </a:r>
            <a:r>
              <a:rPr lang="ja-JP" altLang="en-US" sz="2000" b="1">
                <a:solidFill>
                  <a:srgbClr val="002060"/>
                </a:solidFill>
                <a:latin typeface="Meiryo"/>
                <a:ea typeface="Meiryo"/>
              </a:rPr>
              <a:t>配列の作成</a:t>
            </a:r>
            <a:endParaRPr lang="en-US" altLang="ja-JP" sz="2000" b="1">
              <a:solidFill>
                <a:srgbClr val="002060"/>
              </a:solidFill>
              <a:latin typeface="Meiryo"/>
              <a:ea typeface="Meiryo"/>
            </a:endParaRPr>
          </a:p>
        </p:txBody>
      </p:sp>
      <p:sp>
        <p:nvSpPr>
          <p:cNvPr id="4" name="正方形/長方形 3">
            <a:extLst>
              <a:ext uri="{FF2B5EF4-FFF2-40B4-BE49-F238E27FC236}">
                <a16:creationId xmlns:a16="http://schemas.microsoft.com/office/drawing/2014/main" id="{C75714D3-FBC4-6126-3CFE-5A522495CEC8}"/>
              </a:ext>
            </a:extLst>
          </p:cNvPr>
          <p:cNvSpPr/>
          <p:nvPr/>
        </p:nvSpPr>
        <p:spPr>
          <a:xfrm>
            <a:off x="491237" y="1504950"/>
            <a:ext cx="7976578" cy="1549449"/>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b="1" err="1">
                <a:solidFill>
                  <a:srgbClr val="000000"/>
                </a:solidFill>
                <a:effectLst/>
                <a:latin typeface="Courier New" panose="02070309020205020404" pitchFamily="49" charset="0"/>
              </a:rPr>
              <a:t>images_temp</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np.zeros</a:t>
            </a:r>
            <a:r>
              <a:rPr lang="en" altLang="ja-JP" b="1">
                <a:solidFill>
                  <a:srgbClr val="000000"/>
                </a:solidFill>
                <a:effectLst/>
                <a:latin typeface="Courier New" panose="02070309020205020404" pitchFamily="49" charset="0"/>
              </a:rPr>
              <a:t>((num_all,</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1</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dtype</a:t>
            </a:r>
            <a:r>
              <a:rPr lang="en" altLang="ja-JP" b="1">
                <a:solidFill>
                  <a:srgbClr val="000000"/>
                </a:solidFill>
                <a:effectLst/>
                <a:latin typeface="Courier New" panose="02070309020205020404" pitchFamily="49" charset="0"/>
              </a:rPr>
              <a:t> = </a:t>
            </a:r>
            <a:r>
              <a:rPr lang="en" altLang="ja-JP" b="1">
                <a:solidFill>
                  <a:srgbClr val="257693"/>
                </a:solidFill>
                <a:effectLst/>
                <a:latin typeface="Courier New" panose="02070309020205020404" pitchFamily="49" charset="0"/>
              </a:rPr>
              <a:t>float</a:t>
            </a:r>
            <a:r>
              <a:rPr lang="en" altLang="ja-JP" b="1">
                <a:solidFill>
                  <a:srgbClr val="000000"/>
                </a:solidFill>
                <a:effectLst/>
                <a:latin typeface="Courier New" panose="02070309020205020404" pitchFamily="49" charset="0"/>
              </a:rPr>
              <a:t>)</a:t>
            </a:r>
          </a:p>
          <a:p>
            <a:pPr>
              <a:lnSpc>
                <a:spcPct val="130000"/>
              </a:lnSpc>
            </a:pPr>
            <a:r>
              <a:rPr lang="en" altLang="ja-JP" b="1" err="1">
                <a:solidFill>
                  <a:srgbClr val="000000"/>
                </a:solidFill>
                <a:effectLst/>
                <a:latin typeface="Courier New" panose="02070309020205020404" pitchFamily="49" charset="0"/>
              </a:rPr>
              <a:t>labels_temp</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np.zeros</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num_all</a:t>
            </a:r>
            <a:r>
              <a:rPr lang="en" altLang="ja-JP" b="1">
                <a:solidFill>
                  <a:srgbClr val="000000"/>
                </a:solidFill>
                <a:effectLst/>
                <a:latin typeface="Courier New" panose="02070309020205020404" pitchFamily="49" charset="0"/>
              </a:rPr>
              <a:t>, </a:t>
            </a:r>
            <a:r>
              <a:rPr lang="en" altLang="ja-JP" b="1">
                <a:solidFill>
                  <a:srgbClr val="116644"/>
                </a:solidFill>
                <a:effectLst/>
                <a:latin typeface="Courier New" panose="02070309020205020404" pitchFamily="49" charset="0"/>
              </a:rPr>
              <a:t>1</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dtype</a:t>
            </a:r>
            <a:r>
              <a:rPr lang="en" altLang="ja-JP" b="1">
                <a:solidFill>
                  <a:srgbClr val="000000"/>
                </a:solidFill>
                <a:effectLst/>
                <a:latin typeface="Courier New" panose="02070309020205020404" pitchFamily="49" charset="0"/>
              </a:rPr>
              <a:t> = </a:t>
            </a:r>
            <a:r>
              <a:rPr lang="en" altLang="ja-JP" b="1">
                <a:solidFill>
                  <a:srgbClr val="257693"/>
                </a:solidFill>
                <a:effectLst/>
                <a:latin typeface="Courier New" panose="02070309020205020404" pitchFamily="49" charset="0"/>
              </a:rPr>
              <a:t>int</a:t>
            </a:r>
            <a:r>
              <a:rPr lang="en" altLang="ja-JP" b="1">
                <a:solidFill>
                  <a:srgbClr val="000000"/>
                </a:solidFill>
                <a:effectLst/>
                <a:latin typeface="Courier New" panose="02070309020205020404" pitchFamily="49" charset="0"/>
              </a:rPr>
              <a:t>)</a:t>
            </a:r>
          </a:p>
          <a:p>
            <a:pPr>
              <a:lnSpc>
                <a:spcPct val="13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images_temp.shape</a:t>
            </a:r>
            <a:r>
              <a:rPr lang="en" altLang="ja-JP" b="1">
                <a:solidFill>
                  <a:srgbClr val="000000"/>
                </a:solidFill>
                <a:effectLst/>
                <a:latin typeface="Courier New" panose="02070309020205020404" pitchFamily="49" charset="0"/>
              </a:rPr>
              <a:t>)</a:t>
            </a:r>
          </a:p>
          <a:p>
            <a:pPr>
              <a:lnSpc>
                <a:spcPct val="13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labels_temp.shape</a:t>
            </a:r>
            <a:r>
              <a:rPr lang="en" altLang="ja-JP"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58157BE6-9EBA-4D11-2B55-DEE61943E5BD}"/>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B9BFDA8C-F950-D8C1-C134-F0E355B124AF}"/>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B122EA14-407E-DCFB-0068-FF4CA60E6A5F}"/>
              </a:ext>
            </a:extLst>
          </p:cNvPr>
          <p:cNvSpPr txBox="1"/>
          <p:nvPr/>
        </p:nvSpPr>
        <p:spPr>
          <a:xfrm>
            <a:off x="914400" y="3054399"/>
            <a:ext cx="3138168" cy="646331"/>
          </a:xfrm>
          <a:prstGeom prst="rect">
            <a:avLst/>
          </a:prstGeom>
          <a:noFill/>
        </p:spPr>
        <p:txBody>
          <a:bodyPr wrap="square">
            <a:spAutoFit/>
          </a:bodyPr>
          <a:lstStyle/>
          <a:p>
            <a:r>
              <a:rPr lang="en-US" altLang="ja-JP" b="1" i="0">
                <a:solidFill>
                  <a:srgbClr val="212121"/>
                </a:solidFill>
                <a:effectLst/>
                <a:latin typeface="Courier New" panose="02070309020205020404" pitchFamily="49" charset="0"/>
              </a:rPr>
              <a:t>(232, 64, 64, 1)</a:t>
            </a:r>
          </a:p>
          <a:p>
            <a:r>
              <a:rPr lang="en-US" altLang="ja-JP" b="1" i="0">
                <a:solidFill>
                  <a:srgbClr val="212121"/>
                </a:solidFill>
                <a:effectLst/>
                <a:latin typeface="Courier New" panose="02070309020205020404" pitchFamily="49" charset="0"/>
              </a:rPr>
              <a:t>(232, 1)</a:t>
            </a:r>
            <a:endParaRPr lang="ja-JP" altLang="en-US" b="1"/>
          </a:p>
        </p:txBody>
      </p:sp>
      <p:sp>
        <p:nvSpPr>
          <p:cNvPr id="8" name="下矢印 7">
            <a:extLst>
              <a:ext uri="{FF2B5EF4-FFF2-40B4-BE49-F238E27FC236}">
                <a16:creationId xmlns:a16="http://schemas.microsoft.com/office/drawing/2014/main" id="{430D2B46-F72C-8214-B4A7-D103EF87C6C9}"/>
              </a:ext>
            </a:extLst>
          </p:cNvPr>
          <p:cNvSpPr/>
          <p:nvPr/>
        </p:nvSpPr>
        <p:spPr>
          <a:xfrm rot="16200000" flipH="1">
            <a:off x="652596" y="3107834"/>
            <a:ext cx="346247" cy="351046"/>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3" name="テキスト ボックス 12">
            <a:extLst>
              <a:ext uri="{FF2B5EF4-FFF2-40B4-BE49-F238E27FC236}">
                <a16:creationId xmlns:a16="http://schemas.microsoft.com/office/drawing/2014/main" id="{C9E0ED8C-8560-EB41-ED99-DD48BEA5D344}"/>
              </a:ext>
            </a:extLst>
          </p:cNvPr>
          <p:cNvSpPr txBox="1"/>
          <p:nvPr/>
        </p:nvSpPr>
        <p:spPr>
          <a:xfrm>
            <a:off x="1" y="3694255"/>
            <a:ext cx="9143999" cy="1261884"/>
          </a:xfrm>
          <a:prstGeom prst="rect">
            <a:avLst/>
          </a:prstGeom>
          <a:noFill/>
        </p:spPr>
        <p:txBody>
          <a:bodyPr wrap="square">
            <a:spAutoFit/>
          </a:bodyPr>
          <a:lstStyle/>
          <a:p>
            <a:pPr marL="285750" indent="-285750">
              <a:lnSpc>
                <a:spcPct val="120000"/>
              </a:lnSpc>
              <a:buFont typeface="Wingdings" pitchFamily="2" charset="2"/>
              <a:buChar char="l"/>
            </a:pPr>
            <a:r>
              <a:rPr lang="en-US" altLang="ja-JP" sz="1600" b="1" err="1">
                <a:effectLst/>
                <a:latin typeface="Courier New" panose="02070309020205020404" pitchFamily="49" charset="0"/>
                <a:ea typeface="Meiryo" panose="020B0604030504040204" pitchFamily="34" charset="-128"/>
                <a:cs typeface="Courier New" panose="02070309020205020404" pitchFamily="49" charset="0"/>
              </a:rPr>
              <a:t>np.zeros</a:t>
            </a:r>
            <a:r>
              <a:rPr lang="en-US" altLang="ja-JP" sz="1600" b="1">
                <a:effectLst/>
                <a:latin typeface="Courier New" panose="02070309020205020404" pitchFamily="49" charset="0"/>
                <a:ea typeface="Meiryo" panose="020B0604030504040204" pitchFamily="34" charset="-128"/>
                <a:cs typeface="Courier New" panose="02070309020205020404" pitchFamily="49" charset="0"/>
              </a:rPr>
              <a:t>()</a:t>
            </a:r>
            <a:r>
              <a:rPr lang="ja-JP" altLang="en-US" sz="1600" b="1">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括弧の中に配列の形状を指定して、要素</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0</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からなる配列を作る関数</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20000"/>
              </a:lnSpc>
            </a:pP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1</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つ目の引数で作成する配列を指定　</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20000"/>
              </a:lnSpc>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　</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2</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つ目の引数でデータタイプを指定する</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 (float</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：浮動小数</a:t>
            </a:r>
            <a:r>
              <a:rPr lang="en-US" altLang="ja-JP" sz="14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ja-JP" altLang="en-US" sz="1400" b="1">
                <a:solidFill>
                  <a:schemeClr val="tx1"/>
                </a:solidFill>
                <a:latin typeface="Courier New" panose="02070309020205020404" pitchFamily="49" charset="0"/>
                <a:ea typeface="Meiryo" panose="020B0604030504040204" pitchFamily="34" charset="-128"/>
                <a:cs typeface="Courier New" panose="02070309020205020404" pitchFamily="49" charset="0"/>
              </a:rPr>
              <a:t>この後正規化するため</a:t>
            </a:r>
            <a:r>
              <a:rPr lang="en-US" altLang="ja-JP" sz="14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int</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：整数</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p>
          <a:p>
            <a:pPr marL="285750" indent="-285750">
              <a:lnSpc>
                <a:spcPct val="120000"/>
              </a:lnSpc>
              <a:buFont typeface="Wingdings" pitchFamily="2" charset="2"/>
              <a:buChar char="l"/>
            </a:pPr>
            <a:r>
              <a:rPr lang="en-US" altLang="ja-JP" sz="1600" b="1" err="1">
                <a:solidFill>
                  <a:schemeClr val="tx1"/>
                </a:solidFill>
                <a:latin typeface="Courier New" panose="02070309020205020404" pitchFamily="49" charset="0"/>
                <a:ea typeface="Meiryo" panose="020B0604030504040204" pitchFamily="34" charset="-128"/>
                <a:cs typeface="Courier New" panose="02070309020205020404" pitchFamily="49" charset="0"/>
              </a:rPr>
              <a:t>image_temp</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は</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(232,64,64,1)</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en-US" altLang="ja-JP" sz="1600" b="1" err="1">
                <a:solidFill>
                  <a:schemeClr val="tx1"/>
                </a:solidFill>
                <a:latin typeface="Courier New" panose="02070309020205020404" pitchFamily="49" charset="0"/>
                <a:ea typeface="Meiryo" panose="020B0604030504040204" pitchFamily="34" charset="-128"/>
                <a:cs typeface="Courier New" panose="02070309020205020404" pitchFamily="49" charset="0"/>
              </a:rPr>
              <a:t>labels_temp</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は</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(232,1)</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という配列構造を作成</a:t>
            </a:r>
          </a:p>
        </p:txBody>
      </p:sp>
      <p:sp>
        <p:nvSpPr>
          <p:cNvPr id="2" name="スライド番号プレースホルダー 1">
            <a:extLst>
              <a:ext uri="{FF2B5EF4-FFF2-40B4-BE49-F238E27FC236}">
                <a16:creationId xmlns:a16="http://schemas.microsoft.com/office/drawing/2014/main" id="{0711F45D-51D1-7A8B-6272-C1E14A8FFAC2}"/>
              </a:ext>
            </a:extLst>
          </p:cNvPr>
          <p:cNvSpPr>
            <a:spLocks noGrp="1"/>
          </p:cNvSpPr>
          <p:nvPr>
            <p:ph type="sldNum" sz="quarter" idx="2"/>
          </p:nvPr>
        </p:nvSpPr>
        <p:spPr/>
        <p:txBody>
          <a:bodyPr/>
          <a:lstStyle/>
          <a:p>
            <a:fld id="{86CB4B4D-7CA3-9044-876B-883B54F8677D}" type="slidenum">
              <a:rPr lang="en-US" altLang="ja-JP" smtClean="0"/>
              <a:t>118</a:t>
            </a:fld>
            <a:endParaRPr lang="ja-JP" altLang="en-US"/>
          </a:p>
        </p:txBody>
      </p:sp>
      <p:sp>
        <p:nvSpPr>
          <p:cNvPr id="11" name="①学習モデルの選択…">
            <a:extLst>
              <a:ext uri="{FF2B5EF4-FFF2-40B4-BE49-F238E27FC236}">
                <a16:creationId xmlns:a16="http://schemas.microsoft.com/office/drawing/2014/main" id="{F9FF57EB-87CF-C5EA-F17E-125ECD018952}"/>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9" name="①学習モデルの選択(今回は線形回帰)…">
            <a:extLst>
              <a:ext uri="{FF2B5EF4-FFF2-40B4-BE49-F238E27FC236}">
                <a16:creationId xmlns:a16="http://schemas.microsoft.com/office/drawing/2014/main" id="{FA1E08B4-5432-23A6-D0CF-48FF63CD0713}"/>
              </a:ext>
            </a:extLst>
          </p:cNvPr>
          <p:cNvSpPr txBox="1"/>
          <p:nvPr/>
        </p:nvSpPr>
        <p:spPr>
          <a:xfrm>
            <a:off x="-1" y="491490"/>
            <a:ext cx="50404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Hiragino Maru Gothic ProN W4" panose="020F0400000000000000" pitchFamily="34" charset="-128"/>
                <a:ea typeface="Hiragino Maru Gothic ProN W4" panose="020F0400000000000000" pitchFamily="34" charset="-128"/>
              </a:rPr>
              <a:t>STEP1-2 </a:t>
            </a:r>
            <a:r>
              <a:rPr lang="en-US" altLang="ja-JP" sz="1600" b="1">
                <a:solidFill>
                  <a:schemeClr val="tx1"/>
                </a:solidFill>
                <a:latin typeface="Meiryo" panose="020B0604030504040204" pitchFamily="34" charset="-128"/>
                <a:ea typeface="Meiryo" panose="020B0604030504040204" pitchFamily="34" charset="-128"/>
              </a:rPr>
              <a:t>(232,64,64,1)</a:t>
            </a:r>
            <a:r>
              <a:rPr lang="ja-JP" altLang="en-US" sz="1600" b="1">
                <a:solidFill>
                  <a:schemeClr val="tx1"/>
                </a:solidFill>
                <a:latin typeface="Meiryo" panose="020B0604030504040204" pitchFamily="34" charset="-128"/>
                <a:ea typeface="Meiryo" panose="020B0604030504040204" pitchFamily="34" charset="-128"/>
              </a:rPr>
              <a:t>の配列をあらかじめ作成</a:t>
            </a:r>
            <a:endParaRPr lang="en-US" altLang="ja-JP" sz="1600" b="1">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99884309"/>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87F85-2274-CF5E-C74C-B3939C9C2D7B}"/>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6B40989-1F80-C9DF-05C7-B37A3CE9437D}"/>
              </a:ext>
            </a:extLst>
          </p:cNvPr>
          <p:cNvSpPr txBox="1"/>
          <p:nvPr/>
        </p:nvSpPr>
        <p:spPr>
          <a:xfrm>
            <a:off x="211796" y="977727"/>
            <a:ext cx="6705600"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コード2-1</a:t>
            </a:r>
            <a:r>
              <a:rPr lang="en-US" altLang="ja-JP" sz="2000" b="1">
                <a:solidFill>
                  <a:srgbClr val="002060"/>
                </a:solidFill>
                <a:latin typeface="Meiryo"/>
                <a:ea typeface="Meiryo"/>
              </a:rPr>
              <a:t>-9 </a:t>
            </a:r>
            <a:r>
              <a:rPr lang="ja-JP" altLang="ja-JP" sz="2000" b="1">
                <a:solidFill>
                  <a:srgbClr val="002060"/>
                </a:solidFill>
                <a:effectLst/>
                <a:latin typeface="Meiryo"/>
                <a:ea typeface="Meiryo"/>
                <a:cs typeface="Times New Roman"/>
              </a:rPr>
              <a:t>画像データ格納用</a:t>
            </a:r>
            <a:r>
              <a:rPr lang="en-US" altLang="ja-JP" sz="2000" b="1" err="1">
                <a:solidFill>
                  <a:srgbClr val="002060"/>
                </a:solidFill>
                <a:effectLst/>
                <a:latin typeface="Meiryo"/>
                <a:ea typeface="Meiryo"/>
                <a:cs typeface="Times New Roman"/>
              </a:rPr>
              <a:t>numpy</a:t>
            </a:r>
            <a:r>
              <a:rPr lang="ja-JP" altLang="ja-JP" sz="2000" b="1">
                <a:solidFill>
                  <a:srgbClr val="002060"/>
                </a:solidFill>
                <a:effectLst/>
                <a:latin typeface="Meiryo"/>
                <a:ea typeface="Meiryo"/>
                <a:cs typeface="Times New Roman"/>
              </a:rPr>
              <a:t>配列</a:t>
            </a:r>
            <a:r>
              <a:rPr lang="ja-JP" altLang="en-US" sz="2000" b="1">
                <a:solidFill>
                  <a:srgbClr val="002060"/>
                </a:solidFill>
                <a:effectLst/>
                <a:latin typeface="Meiryo"/>
                <a:ea typeface="Meiryo"/>
                <a:cs typeface="Times New Roman"/>
              </a:rPr>
              <a:t>の値</a:t>
            </a:r>
            <a:r>
              <a:rPr lang="ja-JP" altLang="ja-JP" sz="2000" b="1">
                <a:solidFill>
                  <a:srgbClr val="002060"/>
                </a:solidFill>
                <a:effectLst/>
                <a:latin typeface="Meiryo"/>
                <a:ea typeface="Meiryo"/>
                <a:cs typeface="Times New Roman"/>
              </a:rPr>
              <a:t>の確認</a:t>
            </a:r>
            <a:r>
              <a:rPr lang="ja-JP" altLang="ja-JP" sz="2000" b="1">
                <a:solidFill>
                  <a:srgbClr val="002060"/>
                </a:solidFill>
                <a:latin typeface="Meiryo"/>
                <a:ea typeface="Meiryo"/>
              </a:rPr>
              <a:t> </a:t>
            </a:r>
            <a:endParaRPr lang="en-US" altLang="ja-JP" sz="2000" b="1">
              <a:solidFill>
                <a:srgbClr val="002060"/>
              </a:solidFill>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4D6BF1A5-3A44-3462-DDB0-C99A540C1901}"/>
              </a:ext>
            </a:extLst>
          </p:cNvPr>
          <p:cNvSpPr/>
          <p:nvPr/>
        </p:nvSpPr>
        <p:spPr>
          <a:xfrm>
            <a:off x="457201" y="1645660"/>
            <a:ext cx="4038600" cy="524553"/>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labels_temp</a:t>
            </a:r>
            <a:r>
              <a:rPr lang="en" altLang="ja-JP"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4F2A33A3-566F-A47B-D904-BD226F85A146}"/>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AF7F40F5-71FE-3048-5B70-3C2D91DDE9EF}"/>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下矢印 7">
            <a:extLst>
              <a:ext uri="{FF2B5EF4-FFF2-40B4-BE49-F238E27FC236}">
                <a16:creationId xmlns:a16="http://schemas.microsoft.com/office/drawing/2014/main" id="{9991E0A2-F83B-8F76-4D6F-C4C9187145B2}"/>
              </a:ext>
            </a:extLst>
          </p:cNvPr>
          <p:cNvSpPr/>
          <p:nvPr/>
        </p:nvSpPr>
        <p:spPr>
          <a:xfrm rot="16200000" flipH="1">
            <a:off x="4714848" y="1683859"/>
            <a:ext cx="400106" cy="533400"/>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0" name="テキスト ボックス 9">
            <a:extLst>
              <a:ext uri="{FF2B5EF4-FFF2-40B4-BE49-F238E27FC236}">
                <a16:creationId xmlns:a16="http://schemas.microsoft.com/office/drawing/2014/main" id="{019917DD-1038-5B85-57FB-F6E0A04403D4}"/>
              </a:ext>
            </a:extLst>
          </p:cNvPr>
          <p:cNvSpPr txBox="1"/>
          <p:nvPr/>
        </p:nvSpPr>
        <p:spPr>
          <a:xfrm>
            <a:off x="562957" y="4219878"/>
            <a:ext cx="5449112" cy="400110"/>
          </a:xfrm>
          <a:prstGeom prst="rect">
            <a:avLst/>
          </a:prstGeom>
          <a:noFill/>
        </p:spPr>
        <p:txBody>
          <a:bodyPr wrap="square">
            <a:spAutoFit/>
          </a:bodyPr>
          <a:lstStyle/>
          <a:p>
            <a:r>
              <a:rPr lang="ja-JP" altLang="ja-JP" sz="2000" b="1">
                <a:effectLst/>
                <a:latin typeface="Meiryo" panose="020B0604030504040204" pitchFamily="34" charset="-128"/>
                <a:ea typeface="Meiryo" panose="020B0604030504040204" pitchFamily="34" charset="-128"/>
                <a:cs typeface="Times New Roman" panose="02020603050405020304" pitchFamily="18" charset="0"/>
              </a:rPr>
              <a:t>全ての要素が</a:t>
            </a:r>
            <a:r>
              <a:rPr lang="en-US" altLang="ja-JP" sz="2000" b="1">
                <a:effectLst/>
                <a:latin typeface="Meiryo" panose="020B0604030504040204" pitchFamily="34" charset="-128"/>
                <a:ea typeface="Meiryo" panose="020B0604030504040204" pitchFamily="34" charset="-128"/>
                <a:cs typeface="Times New Roman" panose="02020603050405020304" pitchFamily="18" charset="0"/>
              </a:rPr>
              <a:t>0</a:t>
            </a:r>
            <a:r>
              <a:rPr lang="ja-JP" altLang="ja-JP" sz="2000" b="1">
                <a:effectLst/>
                <a:latin typeface="Meiryo" panose="020B0604030504040204" pitchFamily="34" charset="-128"/>
                <a:ea typeface="Meiryo" panose="020B0604030504040204" pitchFamily="34" charset="-128"/>
                <a:cs typeface="Times New Roman" panose="02020603050405020304" pitchFamily="18" charset="0"/>
              </a:rPr>
              <a:t>となっていることが確認でき</a:t>
            </a:r>
            <a:r>
              <a:rPr lang="ja-JP" altLang="en-US" sz="2000" b="1">
                <a:effectLst/>
                <a:latin typeface="Meiryo" panose="020B0604030504040204" pitchFamily="34" charset="-128"/>
                <a:ea typeface="Meiryo" panose="020B0604030504040204" pitchFamily="34" charset="-128"/>
                <a:cs typeface="Times New Roman" panose="02020603050405020304" pitchFamily="18" charset="0"/>
              </a:rPr>
              <a:t>る</a:t>
            </a:r>
            <a:endParaRPr lang="ja-JP" altLang="en-US" sz="2000" b="1">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92BB2BE5-CF32-17B4-B241-15ADB56B66E7}"/>
              </a:ext>
            </a:extLst>
          </p:cNvPr>
          <p:cNvSpPr/>
          <p:nvPr/>
        </p:nvSpPr>
        <p:spPr>
          <a:xfrm>
            <a:off x="460378" y="3094975"/>
            <a:ext cx="4038600" cy="524553"/>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images_temp</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0</a:t>
            </a:r>
            <a:r>
              <a:rPr lang="en" altLang="ja-JP" b="1">
                <a:solidFill>
                  <a:srgbClr val="000000"/>
                </a:solidFill>
                <a:effectLst/>
                <a:latin typeface="Courier New" panose="02070309020205020404" pitchFamily="49" charset="0"/>
              </a:rPr>
              <a:t>])</a:t>
            </a:r>
          </a:p>
        </p:txBody>
      </p:sp>
      <p:sp>
        <p:nvSpPr>
          <p:cNvPr id="13" name="下矢印 12">
            <a:extLst>
              <a:ext uri="{FF2B5EF4-FFF2-40B4-BE49-F238E27FC236}">
                <a16:creationId xmlns:a16="http://schemas.microsoft.com/office/drawing/2014/main" id="{60D8559A-889A-39F1-54A8-9CAFFDF27B6D}"/>
              </a:ext>
            </a:extLst>
          </p:cNvPr>
          <p:cNvSpPr/>
          <p:nvPr/>
        </p:nvSpPr>
        <p:spPr>
          <a:xfrm rot="16200000" flipH="1">
            <a:off x="5242201" y="2665528"/>
            <a:ext cx="360000" cy="1548000"/>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pic>
        <p:nvPicPr>
          <p:cNvPr id="15" name="図 14" descr="グラフィカル ユーザー インターフェイス, テキスト, アプリケーション, Word&#10;&#10;自動的に生成された説明">
            <a:extLst>
              <a:ext uri="{FF2B5EF4-FFF2-40B4-BE49-F238E27FC236}">
                <a16:creationId xmlns:a16="http://schemas.microsoft.com/office/drawing/2014/main" id="{69670F37-F724-5B14-58FF-68963F032E4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311080" y="1598972"/>
            <a:ext cx="554773" cy="3460708"/>
          </a:xfrm>
          <a:prstGeom prst="rect">
            <a:avLst/>
          </a:prstGeom>
        </p:spPr>
      </p:pic>
      <p:pic>
        <p:nvPicPr>
          <p:cNvPr id="17" name="図 16" descr="グラフィカル ユーザー インターフェイス, テキスト, アプリケーション, Word&#10;&#10;自動的に生成された説明">
            <a:extLst>
              <a:ext uri="{FF2B5EF4-FFF2-40B4-BE49-F238E27FC236}">
                <a16:creationId xmlns:a16="http://schemas.microsoft.com/office/drawing/2014/main" id="{B120C563-07A1-120D-625C-D592B9A0385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50332" y="1452814"/>
            <a:ext cx="792410" cy="1527972"/>
          </a:xfrm>
          <a:prstGeom prst="rect">
            <a:avLst/>
          </a:prstGeom>
        </p:spPr>
      </p:pic>
      <p:sp>
        <p:nvSpPr>
          <p:cNvPr id="7" name="①学習モデルの選択(今回は線形回帰)…">
            <a:extLst>
              <a:ext uri="{FF2B5EF4-FFF2-40B4-BE49-F238E27FC236}">
                <a16:creationId xmlns:a16="http://schemas.microsoft.com/office/drawing/2014/main" id="{22387503-7B33-5C41-A071-53A1312C0C42}"/>
              </a:ext>
            </a:extLst>
          </p:cNvPr>
          <p:cNvSpPr txBox="1"/>
          <p:nvPr/>
        </p:nvSpPr>
        <p:spPr>
          <a:xfrm>
            <a:off x="-1" y="491490"/>
            <a:ext cx="504049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solidFill>
                  <a:schemeClr val="tx1"/>
                </a:solidFill>
                <a:latin typeface="Hiragino Maru Gothic ProN W4" panose="020F0400000000000000" pitchFamily="34" charset="-128"/>
                <a:ea typeface="Hiragino Maru Gothic ProN W4" panose="020F0400000000000000" pitchFamily="34" charset="-128"/>
              </a:rPr>
              <a:t>STEP1-2 </a:t>
            </a:r>
            <a:r>
              <a:rPr lang="en-US" altLang="ja-JP" sz="1600" b="1">
                <a:solidFill>
                  <a:schemeClr val="tx1"/>
                </a:solidFill>
                <a:latin typeface="Meiryo" panose="020B0604030504040204" pitchFamily="34" charset="-128"/>
                <a:ea typeface="Meiryo" panose="020B0604030504040204" pitchFamily="34" charset="-128"/>
              </a:rPr>
              <a:t>(232,64,64,1)</a:t>
            </a:r>
            <a:r>
              <a:rPr lang="ja-JP" altLang="en-US" sz="1600" b="1">
                <a:solidFill>
                  <a:schemeClr val="tx1"/>
                </a:solidFill>
                <a:latin typeface="Meiryo" panose="020B0604030504040204" pitchFamily="34" charset="-128"/>
                <a:ea typeface="Meiryo" panose="020B0604030504040204" pitchFamily="34" charset="-128"/>
              </a:rPr>
              <a:t>の配列をあらかじめ作成</a:t>
            </a:r>
            <a:endParaRPr lang="en-US" altLang="ja-JP" sz="1600" b="1">
              <a:solidFill>
                <a:schemeClr val="tx1"/>
              </a:solidFill>
              <a:latin typeface="Meiryo" panose="020B0604030504040204" pitchFamily="34" charset="-128"/>
              <a:ea typeface="Meiryo" panose="020B0604030504040204" pitchFamily="34" charset="-128"/>
            </a:endParaRPr>
          </a:p>
        </p:txBody>
      </p:sp>
      <p:sp>
        <p:nvSpPr>
          <p:cNvPr id="2" name="スライド番号プレースホルダー 1">
            <a:extLst>
              <a:ext uri="{FF2B5EF4-FFF2-40B4-BE49-F238E27FC236}">
                <a16:creationId xmlns:a16="http://schemas.microsoft.com/office/drawing/2014/main" id="{4F4BF36F-9BD5-EA66-8230-1B551C15D088}"/>
              </a:ext>
            </a:extLst>
          </p:cNvPr>
          <p:cNvSpPr>
            <a:spLocks noGrp="1"/>
          </p:cNvSpPr>
          <p:nvPr>
            <p:ph type="sldNum" sz="quarter" idx="2"/>
          </p:nvPr>
        </p:nvSpPr>
        <p:spPr/>
        <p:txBody>
          <a:bodyPr/>
          <a:lstStyle/>
          <a:p>
            <a:fld id="{86CB4B4D-7CA3-9044-876B-883B54F8677D}" type="slidenum">
              <a:rPr lang="en-US" altLang="ja-JP" smtClean="0"/>
              <a:t>119</a:t>
            </a:fld>
            <a:endParaRPr lang="ja-JP" altLang="en-US"/>
          </a:p>
        </p:txBody>
      </p:sp>
      <p:sp>
        <p:nvSpPr>
          <p:cNvPr id="14" name="①学習モデルの選択…">
            <a:extLst>
              <a:ext uri="{FF2B5EF4-FFF2-40B4-BE49-F238E27FC236}">
                <a16:creationId xmlns:a16="http://schemas.microsoft.com/office/drawing/2014/main" id="{45F524C6-0650-3EC1-C564-7FEB4E9789C1}"/>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152669312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B02DF7B7-E163-A318-F2E3-608BB034087F}"/>
              </a:ext>
            </a:extLst>
          </p:cNvPr>
          <p:cNvPicPr>
            <a:picLocks noChangeAspect="1"/>
          </p:cNvPicPr>
          <p:nvPr/>
        </p:nvPicPr>
        <p:blipFill rotWithShape="1">
          <a:blip r:embed="rId2">
            <a:extLst>
              <a:ext uri="{28A0092B-C50C-407E-A947-70E740481C1C}">
                <a14:useLocalDpi xmlns:a14="http://schemas.microsoft.com/office/drawing/2010/main" val="0"/>
              </a:ext>
            </a:extLst>
          </a:blip>
          <a:srcRect l="7458" t="50064" r="11179"/>
          <a:stretch/>
        </p:blipFill>
        <p:spPr>
          <a:xfrm>
            <a:off x="0" y="2255722"/>
            <a:ext cx="8026896" cy="2771123"/>
          </a:xfrm>
          <a:prstGeom prst="rect">
            <a:avLst/>
          </a:prstGeom>
        </p:spPr>
      </p:pic>
      <p:sp>
        <p:nvSpPr>
          <p:cNvPr id="256" name="樹状突起"/>
          <p:cNvSpPr txBox="1"/>
          <p:nvPr/>
        </p:nvSpPr>
        <p:spPr>
          <a:xfrm>
            <a:off x="212459" y="3535983"/>
            <a:ext cx="756617"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樹状突起</a:t>
            </a:r>
            <a:endParaRPr sz="1400" dirty="0"/>
          </a:p>
        </p:txBody>
      </p:sp>
      <p:sp>
        <p:nvSpPr>
          <p:cNvPr id="257" name="軸索末端(シナプス)"/>
          <p:cNvSpPr txBox="1"/>
          <p:nvPr/>
        </p:nvSpPr>
        <p:spPr>
          <a:xfrm>
            <a:off x="5711510" y="2634179"/>
            <a:ext cx="1606209"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軸索末端</a:t>
            </a:r>
            <a:r>
              <a:rPr sz="1400" dirty="0"/>
              <a:t>(</a:t>
            </a:r>
            <a:r>
              <a:rPr sz="1400" dirty="0" err="1"/>
              <a:t>シナプス</a:t>
            </a:r>
            <a:r>
              <a:rPr sz="1400" dirty="0"/>
              <a:t>)</a:t>
            </a:r>
          </a:p>
        </p:txBody>
      </p:sp>
      <p:sp>
        <p:nvSpPr>
          <p:cNvPr id="258" name="軸索"/>
          <p:cNvSpPr txBox="1"/>
          <p:nvPr/>
        </p:nvSpPr>
        <p:spPr>
          <a:xfrm>
            <a:off x="6213250" y="4661403"/>
            <a:ext cx="397545"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a:t>
            </a:r>
            <a:endParaRPr sz="1400" dirty="0"/>
          </a:p>
        </p:txBody>
      </p:sp>
      <p:sp>
        <p:nvSpPr>
          <p:cNvPr id="259" name="細胞体"/>
          <p:cNvSpPr txBox="1"/>
          <p:nvPr/>
        </p:nvSpPr>
        <p:spPr>
          <a:xfrm>
            <a:off x="2894543" y="2260188"/>
            <a:ext cx="577081"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細胞体</a:t>
            </a:r>
            <a:endParaRPr sz="1400" dirty="0"/>
          </a:p>
        </p:txBody>
      </p:sp>
      <p:sp>
        <p:nvSpPr>
          <p:cNvPr id="260" name="線"/>
          <p:cNvSpPr/>
          <p:nvPr/>
        </p:nvSpPr>
        <p:spPr>
          <a:xfrm flipH="1" flipV="1">
            <a:off x="5870480" y="4041648"/>
            <a:ext cx="378969" cy="585216"/>
          </a:xfrm>
          <a:prstGeom prst="line">
            <a:avLst/>
          </a:prstGeom>
          <a:ln w="25400">
            <a:solidFill>
              <a:srgbClr val="000000"/>
            </a:solidFill>
            <a:miter lim="400000"/>
          </a:ln>
        </p:spPr>
        <p:txBody>
          <a:bodyPr lIns="19050" tIns="19050" rIns="19050" bIns="19050" anchor="ctr"/>
          <a:lstStyle/>
          <a:p>
            <a:endParaRPr sz="1400"/>
          </a:p>
        </p:txBody>
      </p:sp>
      <p:sp>
        <p:nvSpPr>
          <p:cNvPr id="261" name="線"/>
          <p:cNvSpPr/>
          <p:nvPr/>
        </p:nvSpPr>
        <p:spPr>
          <a:xfrm flipV="1">
            <a:off x="6317563" y="2888095"/>
            <a:ext cx="0" cy="481418"/>
          </a:xfrm>
          <a:prstGeom prst="line">
            <a:avLst/>
          </a:prstGeom>
          <a:ln w="25400">
            <a:solidFill>
              <a:srgbClr val="000000"/>
            </a:solidFill>
            <a:miter lim="400000"/>
          </a:ln>
        </p:spPr>
        <p:txBody>
          <a:bodyPr lIns="19050" tIns="19050" rIns="19050" bIns="19050" anchor="ctr"/>
          <a:lstStyle/>
          <a:p>
            <a:endParaRPr sz="1400"/>
          </a:p>
        </p:txBody>
      </p:sp>
      <p:sp>
        <p:nvSpPr>
          <p:cNvPr id="262" name="線"/>
          <p:cNvSpPr/>
          <p:nvPr/>
        </p:nvSpPr>
        <p:spPr>
          <a:xfrm flipV="1">
            <a:off x="2890447" y="2535237"/>
            <a:ext cx="116048" cy="840882"/>
          </a:xfrm>
          <a:prstGeom prst="line">
            <a:avLst/>
          </a:prstGeom>
          <a:ln w="25400">
            <a:solidFill>
              <a:srgbClr val="000000"/>
            </a:solidFill>
            <a:miter lim="400000"/>
          </a:ln>
        </p:spPr>
        <p:txBody>
          <a:bodyPr lIns="19050" tIns="19050" rIns="19050" bIns="19050" anchor="ctr"/>
          <a:lstStyle/>
          <a:p>
            <a:endParaRPr sz="1400"/>
          </a:p>
        </p:txBody>
      </p:sp>
      <p:sp>
        <p:nvSpPr>
          <p:cNvPr id="263" name="線"/>
          <p:cNvSpPr/>
          <p:nvPr/>
        </p:nvSpPr>
        <p:spPr>
          <a:xfrm flipV="1">
            <a:off x="977312" y="3376120"/>
            <a:ext cx="616474" cy="286821"/>
          </a:xfrm>
          <a:prstGeom prst="line">
            <a:avLst/>
          </a:prstGeom>
          <a:ln w="25400">
            <a:solidFill>
              <a:srgbClr val="000000"/>
            </a:solidFill>
            <a:miter lim="400000"/>
          </a:ln>
        </p:spPr>
        <p:txBody>
          <a:bodyPr lIns="19050" tIns="19050" rIns="19050" bIns="19050" anchor="ctr"/>
          <a:lstStyle/>
          <a:p>
            <a:endParaRPr sz="1400"/>
          </a:p>
        </p:txBody>
      </p:sp>
      <p:sp>
        <p:nvSpPr>
          <p:cNvPr id="2" name="ニューラルネットワークとは(軽く復習)">
            <a:extLst>
              <a:ext uri="{FF2B5EF4-FFF2-40B4-BE49-F238E27FC236}">
                <a16:creationId xmlns:a16="http://schemas.microsoft.com/office/drawing/2014/main" id="{F6834E17-622B-63C1-63EC-EC4C08570F52}"/>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3" name="ニューロンは、細胞体、樹状突起、軸索からなり、樹状突起から入力された…">
            <a:extLst>
              <a:ext uri="{FF2B5EF4-FFF2-40B4-BE49-F238E27FC236}">
                <a16:creationId xmlns:a16="http://schemas.microsoft.com/office/drawing/2014/main" id="{D62BC691-36F8-D76C-5948-93F3C853372B}"/>
              </a:ext>
            </a:extLst>
          </p:cNvPr>
          <p:cNvSpPr txBox="1"/>
          <p:nvPr/>
        </p:nvSpPr>
        <p:spPr>
          <a:xfrm>
            <a:off x="664902" y="851595"/>
            <a:ext cx="7835478"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lang="ja-JP" altLang="en-US" sz="1600"/>
              <a:t>・</a:t>
            </a:r>
            <a:r>
              <a:rPr sz="1600" dirty="0" err="1"/>
              <a:t>ニューロンは、</a:t>
            </a:r>
            <a:r>
              <a:rPr sz="1600" dirty="0" err="1">
                <a:solidFill>
                  <a:srgbClr val="FF0000"/>
                </a:solidFill>
              </a:rPr>
              <a:t>樹状突起</a:t>
            </a:r>
            <a:r>
              <a:rPr lang="ja-JP" altLang="en-US" sz="1600"/>
              <a:t>、</a:t>
            </a:r>
            <a:r>
              <a:rPr lang="ja-JP" altLang="en-US" sz="1600">
                <a:solidFill>
                  <a:srgbClr val="FF0000"/>
                </a:solidFill>
              </a:rPr>
              <a:t>細胞体</a:t>
            </a:r>
            <a:r>
              <a:rPr sz="1600" dirty="0"/>
              <a:t>、</a:t>
            </a:r>
            <a:r>
              <a:rPr sz="1600" dirty="0" err="1">
                <a:solidFill>
                  <a:srgbClr val="FF0000"/>
                </a:solidFill>
              </a:rPr>
              <a:t>軸索</a:t>
            </a:r>
            <a:r>
              <a:rPr sz="1600" dirty="0" err="1"/>
              <a:t>からな</a:t>
            </a:r>
            <a:r>
              <a:rPr lang="ja-JP" altLang="en-US" sz="1600"/>
              <a:t>る</a:t>
            </a:r>
            <a:endParaRPr lang="en-US" altLang="ja-JP" sz="1600" dirty="0"/>
          </a:p>
          <a:p>
            <a:pPr algn="l">
              <a:defRPr sz="5300">
                <a:latin typeface="ヒラギノ丸ゴ ProN W4"/>
                <a:ea typeface="ヒラギノ丸ゴ ProN W4"/>
                <a:cs typeface="ヒラギノ丸ゴ ProN W4"/>
                <a:sym typeface="ヒラギノ丸ゴ ProN W4"/>
              </a:defRPr>
            </a:pPr>
            <a:r>
              <a:rPr lang="ja-JP" altLang="en-US" sz="1600"/>
              <a:t>・ニューロンは、</a:t>
            </a:r>
            <a:r>
              <a:rPr sz="1600" dirty="0" err="1"/>
              <a:t>樹状突起から入力された電気信号</a:t>
            </a:r>
            <a:r>
              <a:rPr lang="ja-JP" altLang="en-US" sz="1600"/>
              <a:t>が</a:t>
            </a:r>
            <a:r>
              <a:rPr sz="1600" dirty="0" err="1"/>
              <a:t>神経細胞内の電位を超えるか</a:t>
            </a:r>
            <a:endParaRPr lang="en-US" sz="1600" dirty="0"/>
          </a:p>
          <a:p>
            <a:pPr algn="l">
              <a:defRPr sz="5300">
                <a:latin typeface="ヒラギノ丸ゴ ProN W4"/>
                <a:ea typeface="ヒラギノ丸ゴ ProN W4"/>
                <a:cs typeface="ヒラギノ丸ゴ ProN W4"/>
                <a:sym typeface="ヒラギノ丸ゴ ProN W4"/>
              </a:defRPr>
            </a:pPr>
            <a:r>
              <a:rPr lang="ja-JP" altLang="en-US" sz="1600"/>
              <a:t>　</a:t>
            </a:r>
            <a:r>
              <a:rPr sz="1600" dirty="0" err="1"/>
              <a:t>どうかの</a:t>
            </a:r>
            <a:r>
              <a:rPr sz="1600" dirty="0" err="1">
                <a:solidFill>
                  <a:srgbClr val="FF0000"/>
                </a:solidFill>
              </a:rPr>
              <a:t>閾値</a:t>
            </a:r>
            <a:r>
              <a:rPr sz="1600" dirty="0" err="1"/>
              <a:t>を持ってい</a:t>
            </a:r>
            <a:r>
              <a:rPr lang="ja-JP" altLang="en-US" sz="1600"/>
              <a:t>る</a:t>
            </a:r>
            <a:endParaRPr sz="1600" dirty="0"/>
          </a:p>
          <a:p>
            <a:pPr algn="l">
              <a:defRPr sz="5300">
                <a:latin typeface="ヒラギノ丸ゴ ProN W4"/>
                <a:ea typeface="ヒラギノ丸ゴ ProN W4"/>
                <a:cs typeface="ヒラギノ丸ゴ ProN W4"/>
                <a:sym typeface="ヒラギノ丸ゴ ProN W4"/>
              </a:defRPr>
            </a:pPr>
            <a:r>
              <a:rPr lang="ja-JP" altLang="en-US" sz="1600"/>
              <a:t>・</a:t>
            </a:r>
            <a:r>
              <a:rPr sz="1600" dirty="0" err="1"/>
              <a:t>閾値を超えるとニューロンは興奮状態となり、軸索</a:t>
            </a:r>
            <a:r>
              <a:rPr lang="ja-JP" altLang="en-US" sz="1600"/>
              <a:t>末端</a:t>
            </a:r>
            <a:r>
              <a:rPr sz="1600" dirty="0" err="1"/>
              <a:t>から電気信号が出力される</a:t>
            </a:r>
            <a:endParaRPr sz="1600" dirty="0"/>
          </a:p>
        </p:txBody>
      </p:sp>
      <p:sp>
        <p:nvSpPr>
          <p:cNvPr id="4" name="スライド番号プレースホルダー 3">
            <a:extLst>
              <a:ext uri="{FF2B5EF4-FFF2-40B4-BE49-F238E27FC236}">
                <a16:creationId xmlns:a16="http://schemas.microsoft.com/office/drawing/2014/main" id="{CF056A34-27A0-3475-B8CF-BD8119CE5377}"/>
              </a:ext>
            </a:extLst>
          </p:cNvPr>
          <p:cNvSpPr>
            <a:spLocks noGrp="1"/>
          </p:cNvSpPr>
          <p:nvPr>
            <p:ph type="sldNum" sz="quarter" idx="2"/>
          </p:nvPr>
        </p:nvSpPr>
        <p:spPr>
          <a:xfrm>
            <a:off x="8500380" y="4788361"/>
            <a:ext cx="247293" cy="217432"/>
          </a:xfrm>
        </p:spPr>
        <p:txBody>
          <a:bodyPr/>
          <a:lstStyle/>
          <a:p>
            <a:fld id="{86CB4B4D-7CA3-9044-876B-883B54F8677D}" type="slidenum">
              <a:rPr lang="en-US" altLang="ja-JP" sz="1200" smtClean="0"/>
              <a:t>12</a:t>
            </a:fld>
            <a:endParaRPr lang="ja-JP" altLang="en-US" sz="1200"/>
          </a:p>
        </p:txBody>
      </p:sp>
      <p:sp>
        <p:nvSpPr>
          <p:cNvPr id="8" name="線">
            <a:extLst>
              <a:ext uri="{FF2B5EF4-FFF2-40B4-BE49-F238E27FC236}">
                <a16:creationId xmlns:a16="http://schemas.microsoft.com/office/drawing/2014/main" id="{240E2B3A-C6CC-756D-4171-FF490F7BEF3D}"/>
              </a:ext>
            </a:extLst>
          </p:cNvPr>
          <p:cNvSpPr/>
          <p:nvPr/>
        </p:nvSpPr>
        <p:spPr>
          <a:xfrm>
            <a:off x="3381288" y="3535983"/>
            <a:ext cx="2233395" cy="628579"/>
          </a:xfrm>
          <a:custGeom>
            <a:avLst/>
            <a:gdLst/>
            <a:ahLst/>
            <a:cxnLst>
              <a:cxn ang="0">
                <a:pos x="wd2" y="hd2"/>
              </a:cxn>
              <a:cxn ang="5400000">
                <a:pos x="wd2" y="hd2"/>
              </a:cxn>
              <a:cxn ang="10800000">
                <a:pos x="wd2" y="hd2"/>
              </a:cxn>
              <a:cxn ang="16200000">
                <a:pos x="wd2" y="hd2"/>
              </a:cxn>
            </a:cxnLst>
            <a:rect l="0" t="0" r="r" b="b"/>
            <a:pathLst>
              <a:path w="21600" h="20894" extrusionOk="0">
                <a:moveTo>
                  <a:pt x="0" y="0"/>
                </a:moveTo>
                <a:cubicBezTo>
                  <a:pt x="2519" y="12281"/>
                  <a:pt x="6530" y="19944"/>
                  <a:pt x="10894" y="20812"/>
                </a:cubicBezTo>
                <a:cubicBezTo>
                  <a:pt x="14858" y="21600"/>
                  <a:pt x="18737" y="16676"/>
                  <a:pt x="21600" y="7223"/>
                </a:cubicBezTo>
              </a:path>
            </a:pathLst>
          </a:custGeom>
          <a:ln w="76200">
            <a:solidFill>
              <a:srgbClr val="000000"/>
            </a:solidFill>
            <a:miter lim="400000"/>
            <a:tailEnd type="triangle"/>
          </a:ln>
        </p:spPr>
        <p:txBody>
          <a:bodyPr lIns="19050" tIns="19050" rIns="19050" bIns="19050" anchor="ctr"/>
          <a:lstStyle/>
          <a:p>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CC707-AE75-FAFC-184D-E2AD8973955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1A248C5-9F8E-EDE7-11E0-09D4A3C6A42F}"/>
              </a:ext>
            </a:extLst>
          </p:cNvPr>
          <p:cNvSpPr/>
          <p:nvPr/>
        </p:nvSpPr>
        <p:spPr>
          <a:xfrm>
            <a:off x="304800" y="2876550"/>
            <a:ext cx="8743122" cy="762000"/>
          </a:xfrm>
          <a:prstGeom prst="rect">
            <a:avLst/>
          </a:prstGeom>
          <a:solidFill>
            <a:srgbClr val="FDEEEC">
              <a:alpha val="808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前処理のゴール">
            <a:extLst>
              <a:ext uri="{FF2B5EF4-FFF2-40B4-BE49-F238E27FC236}">
                <a16:creationId xmlns:a16="http://schemas.microsoft.com/office/drawing/2014/main" id="{4957B269-9F90-72A4-AC1B-19C29CD776FD}"/>
              </a:ext>
            </a:extLst>
          </p:cNvPr>
          <p:cNvSpPr txBox="1"/>
          <p:nvPr/>
        </p:nvSpPr>
        <p:spPr>
          <a:xfrm>
            <a:off x="152400" y="590550"/>
            <a:ext cx="1577355" cy="3462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000" b="1">
                <a:solidFill>
                  <a:schemeClr val="tx1"/>
                </a:solidFill>
                <a:latin typeface="Meiryo" panose="020B0604030504040204" pitchFamily="34" charset="-128"/>
                <a:ea typeface="Meiryo" panose="020B0604030504040204" pitchFamily="34" charset="-128"/>
              </a:rPr>
              <a:t>前処理の手順</a:t>
            </a:r>
            <a:endParaRPr sz="2000" b="1">
              <a:solidFill>
                <a:schemeClr val="tx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03120191-CF98-71E2-0644-B7184BB7D10C}"/>
              </a:ext>
            </a:extLst>
          </p:cNvPr>
          <p:cNvSpPr txBox="1"/>
          <p:nvPr/>
        </p:nvSpPr>
        <p:spPr>
          <a:xfrm>
            <a:off x="399222" y="911123"/>
            <a:ext cx="8648700" cy="41996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rPr>
              <a:t>STEP1-1</a:t>
            </a:r>
            <a:r>
              <a:rPr lang="ja-JP" altLang="en-US" sz="1600" b="1">
                <a:solidFill>
                  <a:srgbClr val="0070C0"/>
                </a:solidFill>
                <a:latin typeface="Meiryo" panose="020B0604030504040204" pitchFamily="34" charset="-128"/>
                <a:ea typeface="Meiryo" panose="020B0604030504040204" pitchFamily="34" charset="-128"/>
              </a:rPr>
              <a:t>　画像ファイル名を取得　</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のフォルダからファイル名を取得して配列にして変数に代入</a:t>
            </a:r>
            <a:endParaRPr lang="en-US" altLang="ja-JP" sz="1600">
              <a:solidFill>
                <a:srgbClr val="000000"/>
              </a:solidFill>
              <a:latin typeface="Meiryo" panose="020B0604030504040204" pitchFamily="34" charset="-128"/>
              <a:ea typeface="Meiryo" panose="020B0604030504040204" pitchFamily="34" charset="-128"/>
              <a:cs typeface="ヒラギノ角ゴ ProN W6"/>
              <a:sym typeface="ヒラギノ角ゴ ProN W6"/>
            </a:endParaRPr>
          </a:p>
          <a:p>
            <a:pPr marL="274638" indent="-176213"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画像ファイル数が</a:t>
            </a:r>
            <a:r>
              <a:rPr lang="en-US" altLang="ja-JP" sz="1600">
                <a:latin typeface="Meiryo" panose="020B0604030504040204" pitchFamily="34" charset="-128"/>
                <a:ea typeface="Meiryo" panose="020B0604030504040204" pitchFamily="34" charset="-128"/>
              </a:rPr>
              <a:t>116</a:t>
            </a:r>
            <a:r>
              <a:rPr lang="ja-JP" altLang="en-US" sz="1600">
                <a:latin typeface="Meiryo" panose="020B0604030504040204" pitchFamily="34" charset="-128"/>
                <a:ea typeface="Meiryo" panose="020B0604030504040204" pitchFamily="34" charset="-128"/>
              </a:rPr>
              <a:t>枚ずつ</a:t>
            </a: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で計</a:t>
            </a:r>
            <a:r>
              <a:rPr lang="en-US" altLang="ja-JP" sz="1600">
                <a:latin typeface="Meiryo" panose="020B0604030504040204" pitchFamily="34" charset="-128"/>
                <a:ea typeface="Meiryo" panose="020B0604030504040204" pitchFamily="34" charset="-128"/>
              </a:rPr>
              <a:t>232</a:t>
            </a:r>
            <a:r>
              <a:rPr lang="ja-JP" altLang="en-US" sz="1600">
                <a:latin typeface="Meiryo" panose="020B0604030504040204" pitchFamily="34" charset="-128"/>
                <a:ea typeface="Meiryo" panose="020B0604030504040204" pitchFamily="34" charset="-128"/>
              </a:rPr>
              <a:t>枚であることの確認</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STEP1-2</a:t>
            </a:r>
            <a:r>
              <a:rPr lang="ja-JP" altLang="en-US"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　</a:t>
            </a:r>
            <a:r>
              <a:rPr lang="en-US" altLang="ja-JP" sz="1600" b="1">
                <a:solidFill>
                  <a:srgbClr val="0070C0"/>
                </a:solidFill>
                <a:latin typeface="Meiryo" panose="020B0604030504040204" pitchFamily="34" charset="-128"/>
                <a:ea typeface="Meiryo" panose="020B0604030504040204" pitchFamily="34" charset="-128"/>
              </a:rPr>
              <a:t>(232,64,64,1)</a:t>
            </a:r>
            <a:r>
              <a:rPr lang="ja-JP" altLang="en-US" sz="1600" b="1">
                <a:solidFill>
                  <a:srgbClr val="0070C0"/>
                </a:solidFill>
                <a:latin typeface="Meiryo" panose="020B0604030504040204" pitchFamily="34" charset="-128"/>
                <a:ea typeface="Meiryo" panose="020B0604030504040204" pitchFamily="34" charset="-128"/>
              </a:rPr>
              <a:t>の配列をあらかじめ作成</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ja-JP" altLang="en-US" sz="1600">
                <a:solidFill>
                  <a:srgbClr val="000000"/>
                </a:solidFill>
                <a:latin typeface="Meiryo" panose="020B0604030504040204" pitchFamily="34" charset="-128"/>
                <a:ea typeface="Meiryo" panose="020B0604030504040204" pitchFamily="34" charset="-128"/>
                <a:sym typeface="ヒラギノ角ゴ ProN W6"/>
              </a:rPr>
              <a:t>中身が</a:t>
            </a:r>
            <a:r>
              <a:rPr lang="en-US" altLang="ja-JP" sz="1600">
                <a:solidFill>
                  <a:srgbClr val="000000"/>
                </a:solidFill>
                <a:latin typeface="Meiryo" panose="020B0604030504040204" pitchFamily="34" charset="-128"/>
                <a:ea typeface="Meiryo" panose="020B0604030504040204" pitchFamily="34" charset="-128"/>
                <a:sym typeface="ヒラギノ角ゴ ProN W6"/>
              </a:rPr>
              <a:t>0</a:t>
            </a:r>
            <a:r>
              <a:rPr lang="ja-JP" altLang="en-US" sz="1600">
                <a:solidFill>
                  <a:srgbClr val="000000"/>
                </a:solidFill>
                <a:latin typeface="Meiryo" panose="020B0604030504040204" pitchFamily="34" charset="-128"/>
                <a:ea typeface="Meiryo" panose="020B0604030504040204" pitchFamily="34" charset="-128"/>
                <a:sym typeface="ヒラギノ角ゴ ProN W6"/>
              </a:rPr>
              <a:t>の配列を作成する</a:t>
            </a:r>
            <a:r>
              <a:rPr lang="en-US" altLang="ja-JP" sz="1600">
                <a:solidFill>
                  <a:srgbClr val="000000"/>
                </a:solidFill>
                <a:latin typeface="Meiryo" panose="020B0604030504040204" pitchFamily="34" charset="-128"/>
                <a:ea typeface="Meiryo" panose="020B0604030504040204" pitchFamily="34" charset="-128"/>
                <a:sym typeface="ヒラギノ角ゴ ProN W6"/>
              </a:rPr>
              <a:t> (232</a:t>
            </a:r>
            <a:r>
              <a:rPr lang="ja-JP" altLang="en-US" sz="1600">
                <a:solidFill>
                  <a:srgbClr val="000000"/>
                </a:solidFill>
                <a:latin typeface="Meiryo" panose="020B0604030504040204" pitchFamily="34" charset="-128"/>
                <a:ea typeface="Meiryo" panose="020B0604030504040204" pitchFamily="34" charset="-128"/>
                <a:sym typeface="ヒラギノ角ゴ ProN W6"/>
              </a:rPr>
              <a:t>枚画像データを</a:t>
            </a:r>
            <a:r>
              <a:rPr lang="en-US" altLang="ja-JP" sz="1600">
                <a:latin typeface="Meiryo" panose="020B0604030504040204" pitchFamily="34" charset="-128"/>
                <a:ea typeface="Meiryo" panose="020B0604030504040204" pitchFamily="34" charset="-128"/>
              </a:rPr>
              <a:t>64×64</a:t>
            </a:r>
            <a:r>
              <a:rPr lang="ja-JP" altLang="en-US" sz="1600">
                <a:latin typeface="Meiryo" panose="020B0604030504040204" pitchFamily="34" charset="-128"/>
                <a:ea typeface="Meiryo" panose="020B0604030504040204" pitchFamily="34" charset="-128"/>
              </a:rPr>
              <a:t>の白黒で読み込むため</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b="1">
              <a:solidFill>
                <a:srgbClr val="0070C0"/>
              </a:solidFill>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STEP1-3 </a:t>
            </a:r>
            <a:r>
              <a:rPr lang="ja-JP" altLang="en-US" sz="1600" b="1">
                <a:solidFill>
                  <a:srgbClr val="0070C0"/>
                </a:solidFill>
                <a:latin typeface="Meiryo" panose="020B0604030504040204" pitchFamily="34" charset="-128"/>
                <a:ea typeface="Meiryo" panose="020B0604030504040204" pitchFamily="34" charset="-128"/>
              </a:rPr>
              <a:t>画像ファイルの読み込みと配列への代入</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gn="l" defTabSz="309563" rtl="0" hangingPunct="0">
              <a:lnSpc>
                <a:spcPct val="130000"/>
              </a:lnSpc>
              <a:buFont typeface="Wingdings" pitchFamily="2" charset="2"/>
              <a:buChar char="l"/>
            </a:pPr>
            <a:r>
              <a:rPr lang="ja-JP" altLang="en-US" sz="1600" b="1" u="sng">
                <a:latin typeface="Meiryo" panose="020B0604030504040204" pitchFamily="34" charset="-128"/>
                <a:ea typeface="Meiryo" panose="020B0604030504040204" pitchFamily="34" charset="-128"/>
              </a:rPr>
              <a:t>画像ファイルを順に読み込み</a:t>
            </a:r>
            <a:r>
              <a:rPr lang="en-US" altLang="ja-JP" sz="1600" b="1" u="sng">
                <a:latin typeface="Meiryo" panose="020B0604030504040204" pitchFamily="34" charset="-128"/>
                <a:ea typeface="Meiryo" panose="020B0604030504040204" pitchFamily="34" charset="-128"/>
              </a:rPr>
              <a:t>STEP1-2</a:t>
            </a:r>
            <a:r>
              <a:rPr lang="ja-JP" altLang="en-US" sz="1600" b="1" u="sng">
                <a:latin typeface="Meiryo" panose="020B0604030504040204" pitchFamily="34" charset="-128"/>
                <a:ea typeface="Meiryo" panose="020B0604030504040204" pitchFamily="34" charset="-128"/>
              </a:rPr>
              <a:t>で作成した配列に代入</a:t>
            </a:r>
            <a:r>
              <a:rPr lang="en-US" altLang="ja-JP" sz="1600" b="1" u="sng">
                <a:latin typeface="Meiryo" panose="020B0604030504040204" pitchFamily="34" charset="-128"/>
                <a:ea typeface="Meiryo" panose="020B0604030504040204" pitchFamily="34" charset="-128"/>
              </a:rPr>
              <a:t>(Covid19=1, Healthy=0)</a:t>
            </a: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STEP1-4 </a:t>
            </a:r>
            <a:r>
              <a:rPr lang="en" altLang="ja-JP" sz="1600" b="1" err="1">
                <a:solidFill>
                  <a:srgbClr val="0070C0"/>
                </a:solidFill>
                <a:latin typeface="Meiryo" panose="020B0604030504040204" pitchFamily="34" charset="-128"/>
                <a:ea typeface="Meiryo" panose="020B0604030504040204" pitchFamily="34" charset="-128"/>
              </a:rPr>
              <a:t>x_train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特徴量</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と</a:t>
            </a:r>
            <a:r>
              <a:rPr lang="en" altLang="ja-JP" sz="1600" b="1" err="1">
                <a:solidFill>
                  <a:srgbClr val="0070C0"/>
                </a:solidFill>
                <a:latin typeface="Meiryo" panose="020B0604030504040204" pitchFamily="34" charset="-128"/>
                <a:ea typeface="Meiryo" panose="020B0604030504040204" pitchFamily="34" charset="-128"/>
              </a:rPr>
              <a:t>y_train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正解</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を作成</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nSpc>
                <a:spcPct val="130000"/>
              </a:lnSpc>
              <a:buFont typeface="Wingdings" pitchFamily="2" charset="2"/>
              <a:buChar char="l"/>
            </a:pPr>
            <a:r>
              <a:rPr lang="en-US" altLang="ja-JP" sz="1600" b="1">
                <a:latin typeface="Meiryo" panose="020B0604030504040204" pitchFamily="34" charset="-128"/>
                <a:ea typeface="Meiryo" panose="020B0604030504040204" pitchFamily="34" charset="-128"/>
              </a:rPr>
              <a:t>STEP1-3</a:t>
            </a:r>
            <a:r>
              <a:rPr lang="ja-JP" altLang="en-US" sz="1600">
                <a:latin typeface="Meiryo" panose="020B0604030504040204" pitchFamily="34" charset="-128"/>
                <a:ea typeface="Meiryo" panose="020B0604030504040204" pitchFamily="34" charset="-128"/>
              </a:rPr>
              <a:t>の配列をランダムにシャッフルして、</a:t>
            </a:r>
            <a:r>
              <a:rPr lang="en" altLang="ja-JP" sz="1600" err="1">
                <a:latin typeface="Meiryo" panose="020B0604030504040204" pitchFamily="34" charset="-128"/>
                <a:ea typeface="Meiryo" panose="020B0604030504040204" pitchFamily="34" charset="-128"/>
              </a:rPr>
              <a:t>x_train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特徴量データ</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と</a:t>
            </a:r>
            <a:r>
              <a:rPr lang="en" altLang="ja-JP" sz="1600" err="1">
                <a:latin typeface="Meiryo" panose="020B0604030504040204" pitchFamily="34" charset="-128"/>
                <a:ea typeface="Meiryo" panose="020B0604030504040204" pitchFamily="34" charset="-128"/>
              </a:rPr>
              <a:t>y_train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正解データ</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を作成</a:t>
            </a:r>
            <a:endParaRPr lang="en-US" altLang="ja-JP" sz="1600">
              <a:latin typeface="Meiryo" panose="020B0604030504040204" pitchFamily="34" charset="-128"/>
              <a:ea typeface="Meiryo" panose="020B0604030504040204" pitchFamily="34" charset="-128"/>
            </a:endParaRPr>
          </a:p>
          <a:p>
            <a:pPr marL="285750" indent="-187325">
              <a:lnSpc>
                <a:spcPct val="130000"/>
              </a:lnSpc>
              <a:buFont typeface="Wingdings" pitchFamily="2" charset="2"/>
              <a:buChar char="l"/>
            </a:pPr>
            <a:r>
              <a:rPr lang="en-US" altLang="ja-JP" sz="1600" err="1">
                <a:latin typeface="Meiryo" panose="020B0604030504040204" pitchFamily="34" charset="-128"/>
                <a:ea typeface="Meiryo" panose="020B0604030504040204" pitchFamily="34" charset="-128"/>
              </a:rPr>
              <a:t>x_train</a:t>
            </a:r>
            <a:r>
              <a:rPr lang="ja-JP" altLang="en-US" sz="1600">
                <a:latin typeface="Meiryo" panose="020B0604030504040204" pitchFamily="34" charset="-128"/>
                <a:ea typeface="Meiryo" panose="020B0604030504040204" pitchFamily="34" charset="-128"/>
              </a:rPr>
              <a:t>は</a:t>
            </a:r>
            <a:r>
              <a:rPr lang="en-US" altLang="ja-JP" sz="1600">
                <a:latin typeface="Meiryo" panose="020B0604030504040204" pitchFamily="34" charset="-128"/>
                <a:ea typeface="Meiryo" panose="020B0604030504040204" pitchFamily="34" charset="-128"/>
              </a:rPr>
              <a:t>(232,64,64,1)</a:t>
            </a:r>
            <a:r>
              <a:rPr lang="ja-JP" altLang="en-US" sz="1600">
                <a:latin typeface="Meiryo" panose="020B0604030504040204" pitchFamily="34" charset="-128"/>
                <a:ea typeface="Meiryo" panose="020B0604030504040204" pitchFamily="34" charset="-128"/>
              </a:rPr>
              <a:t>、</a:t>
            </a:r>
            <a:r>
              <a:rPr lang="en-US" altLang="ja-JP" sz="1600" err="1">
                <a:latin typeface="Meiryo" panose="020B0604030504040204" pitchFamily="34" charset="-128"/>
                <a:ea typeface="Meiryo" panose="020B0604030504040204" pitchFamily="34" charset="-128"/>
              </a:rPr>
              <a:t>y_train</a:t>
            </a:r>
            <a:r>
              <a:rPr lang="ja-JP" altLang="en-US" sz="1600">
                <a:latin typeface="Meiryo" panose="020B0604030504040204" pitchFamily="34" charset="-128"/>
                <a:ea typeface="Meiryo" panose="020B0604030504040204" pitchFamily="34" charset="-128"/>
              </a:rPr>
              <a:t>は</a:t>
            </a:r>
            <a:r>
              <a:rPr lang="en-US" altLang="ja-JP" sz="1600">
                <a:latin typeface="Meiryo" panose="020B0604030504040204" pitchFamily="34" charset="-128"/>
                <a:ea typeface="Meiryo" panose="020B0604030504040204" pitchFamily="34" charset="-128"/>
              </a:rPr>
              <a:t>(232,1)</a:t>
            </a:r>
            <a:r>
              <a:rPr lang="ja-JP" altLang="en-US" sz="1600">
                <a:latin typeface="Meiryo" panose="020B0604030504040204" pitchFamily="34" charset="-128"/>
                <a:ea typeface="Meiryo" panose="020B0604030504040204" pitchFamily="34" charset="-128"/>
              </a:rPr>
              <a:t>の配列構造をとる</a:t>
            </a:r>
          </a:p>
        </p:txBody>
      </p:sp>
      <p:sp>
        <p:nvSpPr>
          <p:cNvPr id="4" name="ニューラルネットワークとは(軽く復習)">
            <a:extLst>
              <a:ext uri="{FF2B5EF4-FFF2-40B4-BE49-F238E27FC236}">
                <a16:creationId xmlns:a16="http://schemas.microsoft.com/office/drawing/2014/main" id="{170B0570-139A-8B70-66C0-6EC258893B53}"/>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35DF6204-25BA-6256-5A98-9622F0C8429F}"/>
              </a:ext>
            </a:extLst>
          </p:cNvPr>
          <p:cNvSpPr>
            <a:spLocks noGrp="1"/>
          </p:cNvSpPr>
          <p:nvPr>
            <p:ph type="sldNum" sz="quarter" idx="2"/>
          </p:nvPr>
        </p:nvSpPr>
        <p:spPr/>
        <p:txBody>
          <a:bodyPr/>
          <a:lstStyle/>
          <a:p>
            <a:fld id="{86CB4B4D-7CA3-9044-876B-883B54F8677D}" type="slidenum">
              <a:rPr lang="en-US" altLang="ja-JP" smtClean="0"/>
              <a:t>120</a:t>
            </a:fld>
            <a:endParaRPr lang="ja-JP" altLang="en-US"/>
          </a:p>
        </p:txBody>
      </p:sp>
      <p:sp>
        <p:nvSpPr>
          <p:cNvPr id="7" name="①学習モデルの選択…">
            <a:extLst>
              <a:ext uri="{FF2B5EF4-FFF2-40B4-BE49-F238E27FC236}">
                <a16:creationId xmlns:a16="http://schemas.microsoft.com/office/drawing/2014/main" id="{3572924C-4053-4D11-67EF-37B38EAF798F}"/>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2511466693"/>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00AD2-3108-160C-E1B5-93B84DCEAB4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3310381-3E78-8CC7-419D-C7C9395E95A0}"/>
              </a:ext>
            </a:extLst>
          </p:cNvPr>
          <p:cNvSpPr txBox="1"/>
          <p:nvPr/>
        </p:nvSpPr>
        <p:spPr>
          <a:xfrm>
            <a:off x="211796" y="977727"/>
            <a:ext cx="6705600"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コード2-1-10</a:t>
            </a:r>
            <a:r>
              <a:rPr lang="en-US" altLang="ja-JP" sz="2000" b="1">
                <a:solidFill>
                  <a:srgbClr val="002060"/>
                </a:solidFill>
                <a:latin typeface="Meiryo"/>
                <a:ea typeface="Meiryo"/>
              </a:rPr>
              <a:t> </a:t>
            </a:r>
            <a:r>
              <a:rPr lang="ja-JP" altLang="ja-JP" sz="2000" b="1">
                <a:solidFill>
                  <a:srgbClr val="002060"/>
                </a:solidFill>
                <a:effectLst/>
                <a:latin typeface="Meiryo"/>
                <a:ea typeface="Meiryo"/>
                <a:cs typeface="Times New Roman"/>
              </a:rPr>
              <a:t>画像データ</a:t>
            </a:r>
            <a:r>
              <a:rPr lang="ja-JP" altLang="en-US" sz="2000" b="1">
                <a:solidFill>
                  <a:srgbClr val="002060"/>
                </a:solidFill>
                <a:effectLst/>
                <a:latin typeface="Meiryo"/>
                <a:ea typeface="Meiryo"/>
                <a:cs typeface="Times New Roman"/>
              </a:rPr>
              <a:t>の読み込み</a:t>
            </a:r>
            <a:endParaRPr lang="en-US" altLang="ja-JP" sz="2000"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B77A9ECA-96D6-A609-EF80-6492835E7B55}"/>
              </a:ext>
            </a:extLst>
          </p:cNvPr>
          <p:cNvSpPr/>
          <p:nvPr/>
        </p:nvSpPr>
        <p:spPr>
          <a:xfrm>
            <a:off x="114300" y="1452814"/>
            <a:ext cx="8915400" cy="2103447"/>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b="1">
                <a:solidFill>
                  <a:srgbClr val="000000"/>
                </a:solidFill>
                <a:effectLst/>
                <a:latin typeface="Courier New" panose="02070309020205020404" pitchFamily="49" charset="0"/>
              </a:rPr>
              <a:t>path = </a:t>
            </a:r>
            <a:r>
              <a:rPr lang="en" altLang="ja-JP" b="1">
                <a:solidFill>
                  <a:srgbClr val="A31515"/>
                </a:solidFill>
                <a:effectLst/>
                <a:latin typeface="Courier New" panose="02070309020205020404" pitchFamily="49" charset="0"/>
              </a:rPr>
              <a:t>'/content/images/COVID-NORMAL'</a:t>
            </a:r>
            <a:endParaRPr lang="en" altLang="ja-JP" b="1">
              <a:solidFill>
                <a:srgbClr val="000000"/>
              </a:solidFill>
              <a:effectLst/>
              <a:latin typeface="Courier New" panose="02070309020205020404" pitchFamily="49" charset="0"/>
            </a:endParaRPr>
          </a:p>
          <a:p>
            <a:pPr>
              <a:lnSpc>
                <a:spcPct val="120000"/>
              </a:lnSpc>
            </a:pPr>
            <a:r>
              <a:rPr lang="en" altLang="ja-JP" b="1">
                <a:solidFill>
                  <a:srgbClr val="AF00DB"/>
                </a:solidFill>
                <a:effectLst/>
                <a:latin typeface="Courier New" panose="02070309020205020404" pitchFamily="49" charset="0"/>
              </a:rPr>
              <a:t>for</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a:t>
            </a:r>
            <a:r>
              <a:rPr lang="en" altLang="ja-JP" b="1">
                <a:solidFill>
                  <a:srgbClr val="0000FF"/>
                </a:solidFill>
                <a:effectLst/>
                <a:latin typeface="Courier New" panose="02070309020205020404" pitchFamily="49" charset="0"/>
              </a:rPr>
              <a:t>in</a:t>
            </a:r>
            <a:r>
              <a:rPr lang="en" altLang="ja-JP" b="1">
                <a:solidFill>
                  <a:srgbClr val="000000"/>
                </a:solidFill>
                <a:effectLst/>
                <a:latin typeface="Courier New" panose="02070309020205020404" pitchFamily="49" charset="0"/>
              </a:rPr>
              <a:t> </a:t>
            </a:r>
            <a:r>
              <a:rPr lang="en" altLang="ja-JP" b="1">
                <a:solidFill>
                  <a:srgbClr val="795E26"/>
                </a:solidFill>
                <a:effectLst/>
                <a:latin typeface="Courier New" panose="02070309020205020404" pitchFamily="49" charset="0"/>
              </a:rPr>
              <a:t>range</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num_healthy</a:t>
            </a:r>
            <a:r>
              <a:rPr lang="en" altLang="ja-JP" b="1">
                <a:solidFill>
                  <a:srgbClr val="0070C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a:p>
            <a:pPr>
              <a:lnSpc>
                <a:spcPct val="120000"/>
              </a:lnSpc>
            </a:pPr>
            <a:r>
              <a:rPr lang="en" altLang="ja-JP" b="1">
                <a:solidFill>
                  <a:srgbClr val="001080"/>
                </a:solidFill>
                <a:latin typeface="Courier New" panose="02070309020205020404" pitchFamily="49" charset="0"/>
              </a:rPr>
              <a:t>  </a:t>
            </a:r>
            <a:r>
              <a:rPr lang="en" altLang="ja-JP" b="1">
                <a:solidFill>
                  <a:srgbClr val="001080"/>
                </a:solidFill>
                <a:effectLst/>
                <a:latin typeface="Courier New" panose="02070309020205020404" pitchFamily="49" charset="0"/>
              </a:rPr>
              <a:t>file</a:t>
            </a:r>
            <a:r>
              <a:rPr lang="en" altLang="ja-JP" b="1">
                <a:solidFill>
                  <a:srgbClr val="000000"/>
                </a:solidFill>
                <a:effectLst/>
                <a:latin typeface="Courier New" panose="02070309020205020404" pitchFamily="49" charset="0"/>
              </a:rPr>
              <a:t> = </a:t>
            </a:r>
            <a:r>
              <a:rPr lang="en" altLang="ja-JP" b="1">
                <a:solidFill>
                  <a:srgbClr val="0000FF"/>
                </a:solidFill>
                <a:effectLst/>
                <a:latin typeface="Courier New" panose="02070309020205020404" pitchFamily="49" charset="0"/>
              </a:rPr>
              <a:t>f</a:t>
            </a:r>
            <a:r>
              <a:rPr lang="en" altLang="ja-JP" b="1">
                <a:solidFill>
                  <a:srgbClr val="A31515"/>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path</a:t>
            </a:r>
            <a:r>
              <a:rPr lang="en" altLang="ja-JP" b="1">
                <a:solidFill>
                  <a:srgbClr val="0070C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/healthy/</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list_healthy</a:t>
            </a:r>
            <a:r>
              <a:rPr lang="en" altLang="ja-JP" b="1">
                <a:solidFill>
                  <a:srgbClr val="00B05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i</a:t>
            </a:r>
            <a:r>
              <a:rPr lang="en" altLang="ja-JP" b="1">
                <a:solidFill>
                  <a:srgbClr val="00B050"/>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t>
            </a:r>
            <a:endParaRPr lang="en" altLang="ja-JP" b="1">
              <a:solidFill>
                <a:srgbClr val="000000"/>
              </a:solidFill>
              <a:effectLst/>
              <a:latin typeface="Courier New" panose="02070309020205020404" pitchFamily="49" charset="0"/>
            </a:endParaRPr>
          </a:p>
          <a:p>
            <a:pPr>
              <a:lnSpc>
                <a:spcPct val="120000"/>
              </a:lnSpc>
            </a:pP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file_img</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load_img</a:t>
            </a:r>
            <a:r>
              <a:rPr lang="en" altLang="ja-JP" b="1">
                <a:solidFill>
                  <a:srgbClr val="0070C0"/>
                </a:solidFill>
                <a:effectLst/>
                <a:latin typeface="Courier New" panose="02070309020205020404" pitchFamily="49" charset="0"/>
              </a:rPr>
              <a:t>(</a:t>
            </a:r>
            <a:r>
              <a:rPr lang="en" altLang="ja-JP" b="1">
                <a:solidFill>
                  <a:srgbClr val="001080"/>
                </a:solidFill>
                <a:effectLst/>
                <a:latin typeface="Courier New" panose="02070309020205020404" pitchFamily="49" charset="0"/>
              </a:rPr>
              <a:t>file</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color_mode</a:t>
            </a:r>
            <a:r>
              <a:rPr lang="en" altLang="ja-JP" b="1">
                <a:solidFill>
                  <a:srgbClr val="000000"/>
                </a:solidFill>
                <a:effectLst/>
                <a:latin typeface="Courier New" panose="02070309020205020404" pitchFamily="49" charset="0"/>
              </a:rPr>
              <a:t> = </a:t>
            </a:r>
            <a:r>
              <a:rPr lang="en" altLang="ja-JP" b="1">
                <a:solidFill>
                  <a:srgbClr val="A31515"/>
                </a:solidFill>
                <a:effectLst/>
                <a:latin typeface="Courier New" panose="02070309020205020404" pitchFamily="49" charset="0"/>
              </a:rPr>
              <a:t>'grayscale’</a:t>
            </a:r>
            <a:r>
              <a:rPr lang="en" altLang="ja-JP" b="1">
                <a:solidFill>
                  <a:srgbClr val="000000"/>
                </a:solidFill>
                <a:effectLst/>
                <a:latin typeface="Courier New" panose="02070309020205020404" pitchFamily="49" charset="0"/>
              </a:rPr>
              <a:t>,   </a:t>
            </a:r>
          </a:p>
          <a:p>
            <a:pPr>
              <a:lnSpc>
                <a:spcPct val="120000"/>
              </a:lnSpc>
            </a:pPr>
            <a:r>
              <a:rPr lang="en" altLang="ja-JP" b="1">
                <a:solidFill>
                  <a:srgbClr val="000000"/>
                </a:solidFill>
                <a:latin typeface="Courier New" panose="02070309020205020404" pitchFamily="49" charset="0"/>
              </a:rPr>
              <a:t> 		</a:t>
            </a:r>
            <a:r>
              <a:rPr lang="en" altLang="ja-JP" b="1" err="1">
                <a:solidFill>
                  <a:srgbClr val="000000"/>
                </a:solidFill>
                <a:effectLst/>
                <a:latin typeface="Courier New" panose="02070309020205020404" pitchFamily="49" charset="0"/>
              </a:rPr>
              <a:t>target_size</a:t>
            </a:r>
            <a:r>
              <a:rPr lang="en" altLang="ja-JP" b="1">
                <a:solidFill>
                  <a:srgbClr val="000000"/>
                </a:solidFill>
                <a:effectLst/>
                <a:latin typeface="Courier New" panose="02070309020205020404" pitchFamily="49" charset="0"/>
              </a:rPr>
              <a:t> = </a:t>
            </a:r>
            <a:r>
              <a:rPr lang="en" altLang="ja-JP" b="1">
                <a:solidFill>
                  <a:srgbClr val="0070C0"/>
                </a:solidFill>
                <a:effectLst/>
                <a:latin typeface="Courier New" panose="02070309020205020404" pitchFamily="49" charset="0"/>
              </a:rPr>
              <a:t>(</a:t>
            </a:r>
            <a:r>
              <a:rPr lang="en" altLang="ja-JP" b="1">
                <a:solidFill>
                  <a:srgbClr val="00B050"/>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00B050"/>
                </a:solidFill>
                <a:effectLst/>
                <a:latin typeface="Courier New" panose="02070309020205020404" pitchFamily="49" charset="0"/>
              </a:rPr>
              <a:t>64</a:t>
            </a:r>
            <a:r>
              <a:rPr lang="en" altLang="ja-JP" b="1">
                <a:solidFill>
                  <a:srgbClr val="0070C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 interpolation = </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lanczos</a:t>
            </a:r>
            <a:r>
              <a:rPr lang="en" altLang="ja-JP" b="1">
                <a:solidFill>
                  <a:srgbClr val="A31515"/>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p>
          <a:p>
            <a:pPr>
              <a:lnSpc>
                <a:spcPct val="120000"/>
              </a:lnSpc>
            </a:pPr>
            <a:r>
              <a:rPr lang="en" altLang="ja-JP" b="1">
                <a:solidFill>
                  <a:srgbClr val="000000"/>
                </a:solidFill>
                <a:latin typeface="Courier New" panose="02070309020205020404" pitchFamily="49" charset="0"/>
              </a:rPr>
              <a:t>  </a:t>
            </a:r>
            <a:r>
              <a:rPr lang="en" altLang="ja-JP" b="1" err="1">
                <a:solidFill>
                  <a:srgbClr val="000000"/>
                </a:solidFill>
                <a:effectLst/>
                <a:latin typeface="Courier New" panose="02070309020205020404" pitchFamily="49" charset="0"/>
              </a:rPr>
              <a:t>images_temp</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i</a:t>
            </a:r>
            <a:r>
              <a:rPr lang="en" altLang="ja-JP" b="1">
                <a:solidFill>
                  <a:srgbClr val="0070C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img_to_array</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file_img</a:t>
            </a:r>
            <a:r>
              <a:rPr lang="en" altLang="ja-JP" b="1">
                <a:solidFill>
                  <a:srgbClr val="0070C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r>
              <a:rPr lang="en" altLang="ja-JP" b="1">
                <a:solidFill>
                  <a:srgbClr val="00B050"/>
                </a:solidFill>
                <a:effectLst/>
                <a:latin typeface="Courier New" panose="02070309020205020404" pitchFamily="49" charset="0"/>
              </a:rPr>
              <a:t>255</a:t>
            </a:r>
          </a:p>
        </p:txBody>
      </p:sp>
      <p:sp>
        <p:nvSpPr>
          <p:cNvPr id="5" name="線形回帰で88歳の歯周病の歯の本数を予測する">
            <a:extLst>
              <a:ext uri="{FF2B5EF4-FFF2-40B4-BE49-F238E27FC236}">
                <a16:creationId xmlns:a16="http://schemas.microsoft.com/office/drawing/2014/main" id="{25F26981-BC69-86CC-9BFE-6BD5DA25E8AA}"/>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8998D3D3-4897-F4A1-C974-0715316A9C99}"/>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①学習モデルの選択(今回は線形回帰)…">
            <a:extLst>
              <a:ext uri="{FF2B5EF4-FFF2-40B4-BE49-F238E27FC236}">
                <a16:creationId xmlns:a16="http://schemas.microsoft.com/office/drawing/2014/main" id="{EBACE151-4D9C-FE18-6CC1-89E72FC046F5}"/>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
        <p:nvSpPr>
          <p:cNvPr id="2" name="スライド番号プレースホルダー 1">
            <a:extLst>
              <a:ext uri="{FF2B5EF4-FFF2-40B4-BE49-F238E27FC236}">
                <a16:creationId xmlns:a16="http://schemas.microsoft.com/office/drawing/2014/main" id="{91FCDE14-6E7D-C8EA-9663-F6DFA628FB05}"/>
              </a:ext>
            </a:extLst>
          </p:cNvPr>
          <p:cNvSpPr>
            <a:spLocks noGrp="1"/>
          </p:cNvSpPr>
          <p:nvPr>
            <p:ph type="sldNum" sz="quarter" idx="2"/>
          </p:nvPr>
        </p:nvSpPr>
        <p:spPr/>
        <p:txBody>
          <a:bodyPr/>
          <a:lstStyle/>
          <a:p>
            <a:fld id="{86CB4B4D-7CA3-9044-876B-883B54F8677D}" type="slidenum">
              <a:rPr lang="en-US" altLang="ja-JP" smtClean="0"/>
              <a:t>121</a:t>
            </a:fld>
            <a:endParaRPr lang="ja-JP" altLang="en-US"/>
          </a:p>
        </p:txBody>
      </p:sp>
      <p:sp>
        <p:nvSpPr>
          <p:cNvPr id="9" name="①学習モデルの選択…">
            <a:extLst>
              <a:ext uri="{FF2B5EF4-FFF2-40B4-BE49-F238E27FC236}">
                <a16:creationId xmlns:a16="http://schemas.microsoft.com/office/drawing/2014/main" id="{7D4F9A15-9385-5BF3-8434-BF28F414150C}"/>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1702746838"/>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5C48-414D-DFF5-7EDF-768FB174B73D}"/>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9A8D002D-F6D1-635E-5E17-F3F173E62F63}"/>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9F6CA59-D338-CF6B-706D-5CD4A467D077}"/>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F3B35C44-0B3A-7839-CF24-1F030979E175}"/>
              </a:ext>
            </a:extLst>
          </p:cNvPr>
          <p:cNvSpPr txBox="1"/>
          <p:nvPr/>
        </p:nvSpPr>
        <p:spPr>
          <a:xfrm>
            <a:off x="762000" y="2952750"/>
            <a:ext cx="7003089" cy="743280"/>
          </a:xfrm>
          <a:prstGeom prst="rect">
            <a:avLst/>
          </a:prstGeom>
          <a:noFill/>
          <a:ln w="19050">
            <a:solidFill>
              <a:srgbClr val="FF9300"/>
            </a:solidFill>
          </a:ln>
        </p:spPr>
        <p:txBody>
          <a:bodyPr wrap="square">
            <a:spAutoFit/>
          </a:bodyPr>
          <a:lstStyle/>
          <a:p>
            <a:pPr algn="just">
              <a:lnSpc>
                <a:spcPct val="120000"/>
              </a:lnSpc>
            </a:pPr>
            <a:r>
              <a:rPr lang="en-US" altLang="ja-JP" b="1" kern="100">
                <a:effectLst/>
                <a:latin typeface="Courier New" panose="02070309020205020404" pitchFamily="49" charset="0"/>
                <a:ea typeface="Meiryo" panose="020B0604030504040204" pitchFamily="34" charset="-128"/>
                <a:cs typeface="Courier New" panose="02070309020205020404" pitchFamily="49" charset="0"/>
              </a:rPr>
              <a:t>COVID-NORMAL</a:t>
            </a:r>
            <a:r>
              <a:rPr lang="ja-JP" altLang="ja-JP" b="1" kern="100">
                <a:effectLst/>
                <a:latin typeface="Courier New" panose="02070309020205020404" pitchFamily="49" charset="0"/>
                <a:ea typeface="Meiryo" panose="020B0604030504040204" pitchFamily="34" charset="-128"/>
                <a:cs typeface="Courier New" panose="02070309020205020404" pitchFamily="49" charset="0"/>
              </a:rPr>
              <a:t>までのフォルダの場所（パス</a:t>
            </a:r>
            <a:r>
              <a:rPr lang="en-US" altLang="ja-JP" b="1" kern="100">
                <a:effectLst/>
                <a:latin typeface="Courier New" panose="02070309020205020404" pitchFamily="49" charset="0"/>
                <a:ea typeface="Meiryo" panose="020B0604030504040204" pitchFamily="34" charset="-128"/>
                <a:cs typeface="Courier New" panose="02070309020205020404" pitchFamily="49" charset="0"/>
              </a:rPr>
              <a:t>)</a:t>
            </a:r>
            <a:r>
              <a:rPr lang="ja-JP" altLang="ja-JP" b="1" kern="100">
                <a:effectLst/>
                <a:latin typeface="Courier New" panose="02070309020205020404" pitchFamily="49" charset="0"/>
                <a:ea typeface="Meiryo" panose="020B0604030504040204" pitchFamily="34" charset="-128"/>
                <a:cs typeface="Courier New" panose="02070309020205020404" pitchFamily="49" charset="0"/>
              </a:rPr>
              <a:t>が長いので、「</a:t>
            </a:r>
            <a:r>
              <a:rPr lang="en-US" altLang="ja-JP" b="1" kern="100">
                <a:effectLst/>
                <a:latin typeface="Courier New" panose="02070309020205020404" pitchFamily="49" charset="0"/>
                <a:ea typeface="Meiryo" panose="020B0604030504040204" pitchFamily="34" charset="-128"/>
                <a:cs typeface="Courier New" panose="02070309020205020404" pitchFamily="49" charset="0"/>
              </a:rPr>
              <a:t>path</a:t>
            </a:r>
            <a:r>
              <a:rPr lang="ja-JP" altLang="ja-JP" b="1" kern="100">
                <a:effectLst/>
                <a:latin typeface="Courier New" panose="02070309020205020404" pitchFamily="49" charset="0"/>
                <a:ea typeface="Meiryo" panose="020B0604030504040204" pitchFamily="34" charset="-128"/>
                <a:cs typeface="Courier New" panose="02070309020205020404" pitchFamily="49" charset="0"/>
              </a:rPr>
              <a:t>」という変数に文字列データとして代入</a:t>
            </a:r>
          </a:p>
        </p:txBody>
      </p:sp>
      <p:sp>
        <p:nvSpPr>
          <p:cNvPr id="8" name="正方形/長方形 7">
            <a:extLst>
              <a:ext uri="{FF2B5EF4-FFF2-40B4-BE49-F238E27FC236}">
                <a16:creationId xmlns:a16="http://schemas.microsoft.com/office/drawing/2014/main" id="{E4CFB78B-37C8-04BA-B86E-959C76090F93}"/>
              </a:ext>
            </a:extLst>
          </p:cNvPr>
          <p:cNvSpPr/>
          <p:nvPr/>
        </p:nvSpPr>
        <p:spPr>
          <a:xfrm>
            <a:off x="304800" y="908943"/>
            <a:ext cx="4800600" cy="367407"/>
          </a:xfrm>
          <a:prstGeom prst="rect">
            <a:avLst/>
          </a:prstGeom>
          <a:noFill/>
          <a:ln w="1905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54899AEE-BD25-2C10-B314-6D20208F01B7}"/>
              </a:ext>
            </a:extLst>
          </p:cNvPr>
          <p:cNvCxnSpPr>
            <a:cxnSpLocks/>
          </p:cNvCxnSpPr>
          <p:nvPr/>
        </p:nvCxnSpPr>
        <p:spPr>
          <a:xfrm flipH="1" flipV="1">
            <a:off x="4800600" y="1321238"/>
            <a:ext cx="1219200" cy="1600200"/>
          </a:xfrm>
          <a:prstGeom prst="straightConnector1">
            <a:avLst/>
          </a:prstGeom>
          <a:ln w="25400">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188B2960-5852-3E45-B742-327D1A9B144A}"/>
              </a:ext>
            </a:extLst>
          </p:cNvPr>
          <p:cNvSpPr/>
          <p:nvPr/>
        </p:nvSpPr>
        <p:spPr>
          <a:xfrm>
            <a:off x="221819" y="907534"/>
            <a:ext cx="9144000" cy="1881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sz="1600" b="1">
                <a:solidFill>
                  <a:srgbClr val="000000"/>
                </a:solidFill>
                <a:effectLst/>
                <a:latin typeface="Courier New" panose="02070309020205020404" pitchFamily="49" charset="0"/>
              </a:rPr>
              <a:t>path = </a:t>
            </a:r>
            <a:r>
              <a:rPr lang="en" altLang="ja-JP" sz="1600" b="1">
                <a:solidFill>
                  <a:srgbClr val="A31515"/>
                </a:solidFill>
                <a:effectLst/>
                <a:latin typeface="Courier New" panose="02070309020205020404" pitchFamily="49" charset="0"/>
              </a:rPr>
              <a:t>'/content/images/COVID-NORMAL'</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num_healthy</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20000"/>
              </a:lnSpc>
            </a:pPr>
            <a:r>
              <a:rPr lang="en" altLang="ja-JP" sz="1600" b="1">
                <a:solidFill>
                  <a:srgbClr val="001080"/>
                </a:solidFill>
                <a:latin typeface="Courier New" panose="02070309020205020404" pitchFamily="49" charset="0"/>
              </a:rPr>
              <a:t>  </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/healthy/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list_healthy</a:t>
            </a:r>
            <a:r>
              <a:rPr lang="en" altLang="ja-JP" sz="1600" b="1">
                <a:solidFill>
                  <a:srgbClr val="00B05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70C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 = </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0070C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interpolation =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255</a:t>
            </a:r>
          </a:p>
        </p:txBody>
      </p:sp>
      <p:sp>
        <p:nvSpPr>
          <p:cNvPr id="4" name="スライド番号プレースホルダー 3">
            <a:extLst>
              <a:ext uri="{FF2B5EF4-FFF2-40B4-BE49-F238E27FC236}">
                <a16:creationId xmlns:a16="http://schemas.microsoft.com/office/drawing/2014/main" id="{393CFC2C-C835-3428-70FF-49F47EED53DC}"/>
              </a:ext>
            </a:extLst>
          </p:cNvPr>
          <p:cNvSpPr>
            <a:spLocks noGrp="1"/>
          </p:cNvSpPr>
          <p:nvPr>
            <p:ph type="sldNum" sz="quarter" idx="2"/>
          </p:nvPr>
        </p:nvSpPr>
        <p:spPr/>
        <p:txBody>
          <a:bodyPr/>
          <a:lstStyle/>
          <a:p>
            <a:fld id="{86CB4B4D-7CA3-9044-876B-883B54F8677D}" type="slidenum">
              <a:rPr lang="en-US" altLang="ja-JP" smtClean="0"/>
              <a:t>122</a:t>
            </a:fld>
            <a:endParaRPr lang="ja-JP" altLang="en-US"/>
          </a:p>
        </p:txBody>
      </p:sp>
      <p:sp>
        <p:nvSpPr>
          <p:cNvPr id="3" name="①学習モデルの選択…">
            <a:extLst>
              <a:ext uri="{FF2B5EF4-FFF2-40B4-BE49-F238E27FC236}">
                <a16:creationId xmlns:a16="http://schemas.microsoft.com/office/drawing/2014/main" id="{BE96DC38-93BD-E729-278C-49E0601CDCB6}"/>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9" name="①学習モデルの選択(今回は線形回帰)…">
            <a:extLst>
              <a:ext uri="{FF2B5EF4-FFF2-40B4-BE49-F238E27FC236}">
                <a16:creationId xmlns:a16="http://schemas.microsoft.com/office/drawing/2014/main" id="{D52B6835-FED7-4E34-9760-DD6A97A12B1A}"/>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1789491469"/>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C41B-B96D-9867-679E-33F83B28A2FB}"/>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9079F55E-E209-FA5D-3DC7-3EE3585ED8D3}"/>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016E0D83-7CD8-F58B-D4F9-F586171E0B6C}"/>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401683C0-6BDB-D8F2-59E4-516AC6B74D69}"/>
              </a:ext>
            </a:extLst>
          </p:cNvPr>
          <p:cNvSpPr/>
          <p:nvPr/>
        </p:nvSpPr>
        <p:spPr>
          <a:xfrm>
            <a:off x="330421" y="1262018"/>
            <a:ext cx="8661179" cy="1528773"/>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879A9C-2EF4-3C86-108D-5EDE81A0C665}"/>
              </a:ext>
            </a:extLst>
          </p:cNvPr>
          <p:cNvSpPr txBox="1"/>
          <p:nvPr/>
        </p:nvSpPr>
        <p:spPr>
          <a:xfrm>
            <a:off x="1461903" y="2872110"/>
            <a:ext cx="4581938" cy="369332"/>
          </a:xfrm>
          <a:prstGeom prst="rect">
            <a:avLst/>
          </a:prstGeom>
          <a:noFill/>
        </p:spPr>
        <p:txBody>
          <a:bodyPr wrap="square">
            <a:spAutoFit/>
          </a:bodyPr>
          <a:lstStyle/>
          <a:p>
            <a:pPr algn="just"/>
            <a:r>
              <a:rPr lang="ja-JP"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健康な肺の</a:t>
            </a:r>
            <a:r>
              <a:rPr lang="en-US"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X</a:t>
            </a:r>
            <a:r>
              <a:rPr lang="ja-JP"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線画像</a:t>
            </a:r>
            <a:r>
              <a:rPr lang="en-US"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(Healthy)</a:t>
            </a:r>
            <a:r>
              <a:rPr lang="ja-JP"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を読み込む</a:t>
            </a:r>
            <a:endParaRPr lang="en-US"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EC82B06A-A996-08B8-D965-E6329A8E2E0F}"/>
              </a:ext>
            </a:extLst>
          </p:cNvPr>
          <p:cNvSpPr/>
          <p:nvPr/>
        </p:nvSpPr>
        <p:spPr>
          <a:xfrm>
            <a:off x="221819" y="907534"/>
            <a:ext cx="9144000" cy="1881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sz="1600" b="1">
                <a:solidFill>
                  <a:srgbClr val="000000"/>
                </a:solidFill>
                <a:effectLst/>
                <a:latin typeface="Courier New" panose="02070309020205020404" pitchFamily="49" charset="0"/>
              </a:rPr>
              <a:t>path = </a:t>
            </a:r>
            <a:r>
              <a:rPr lang="en" altLang="ja-JP" sz="1600" b="1">
                <a:solidFill>
                  <a:srgbClr val="A31515"/>
                </a:solidFill>
                <a:effectLst/>
                <a:latin typeface="Courier New" panose="02070309020205020404" pitchFamily="49" charset="0"/>
              </a:rPr>
              <a:t>'/content/images/COVID-NORMAL'</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num_healthy</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20000"/>
              </a:lnSpc>
            </a:pPr>
            <a:r>
              <a:rPr lang="en" altLang="ja-JP" sz="1600" b="1">
                <a:solidFill>
                  <a:srgbClr val="001080"/>
                </a:solidFill>
                <a:latin typeface="Courier New" panose="02070309020205020404" pitchFamily="49" charset="0"/>
              </a:rPr>
              <a:t>  </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/healthy/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list_healthy</a:t>
            </a:r>
            <a:r>
              <a:rPr lang="en" altLang="ja-JP" sz="1600" b="1">
                <a:solidFill>
                  <a:srgbClr val="00B05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70C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 = </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0070C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interpolation =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255</a:t>
            </a:r>
          </a:p>
        </p:txBody>
      </p:sp>
      <p:sp>
        <p:nvSpPr>
          <p:cNvPr id="4" name="スライド番号プレースホルダー 3">
            <a:extLst>
              <a:ext uri="{FF2B5EF4-FFF2-40B4-BE49-F238E27FC236}">
                <a16:creationId xmlns:a16="http://schemas.microsoft.com/office/drawing/2014/main" id="{3D178CAF-BBD9-793E-B903-0DCF535608DD}"/>
              </a:ext>
            </a:extLst>
          </p:cNvPr>
          <p:cNvSpPr>
            <a:spLocks noGrp="1"/>
          </p:cNvSpPr>
          <p:nvPr>
            <p:ph type="sldNum" sz="quarter" idx="2"/>
          </p:nvPr>
        </p:nvSpPr>
        <p:spPr/>
        <p:txBody>
          <a:bodyPr/>
          <a:lstStyle/>
          <a:p>
            <a:fld id="{86CB4B4D-7CA3-9044-876B-883B54F8677D}" type="slidenum">
              <a:rPr lang="en-US" altLang="ja-JP" dirty="0" smtClean="0"/>
              <a:t>123</a:t>
            </a:fld>
            <a:endParaRPr lang="ja-JP" altLang="en-US"/>
          </a:p>
        </p:txBody>
      </p:sp>
      <p:sp>
        <p:nvSpPr>
          <p:cNvPr id="3" name="①学習モデルの選択…">
            <a:extLst>
              <a:ext uri="{FF2B5EF4-FFF2-40B4-BE49-F238E27FC236}">
                <a16:creationId xmlns:a16="http://schemas.microsoft.com/office/drawing/2014/main" id="{21FA4BDD-F105-E8C6-1B82-28CEB631EF41}"/>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0" name="①学習モデルの選択(今回は線形回帰)…">
            <a:extLst>
              <a:ext uri="{FF2B5EF4-FFF2-40B4-BE49-F238E27FC236}">
                <a16:creationId xmlns:a16="http://schemas.microsoft.com/office/drawing/2014/main" id="{36CD11DA-6DAE-1FE9-81D1-6EE8F33279F6}"/>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2294687141"/>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0ECC0-2390-6541-91DB-037CDA0EA7F3}"/>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F6B984D1-98F7-22C8-4724-436CC2238C70}"/>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E903F317-E101-A068-6620-EBDDF28DE098}"/>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3E6BD9DE-61D2-9268-0BD9-434FD5EB1A62}"/>
              </a:ext>
            </a:extLst>
          </p:cNvPr>
          <p:cNvSpPr/>
          <p:nvPr/>
        </p:nvSpPr>
        <p:spPr>
          <a:xfrm>
            <a:off x="330421" y="1262019"/>
            <a:ext cx="3327179" cy="312886"/>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5F902B2-C633-B3B4-C8F8-771B1E2FE475}"/>
              </a:ext>
            </a:extLst>
          </p:cNvPr>
          <p:cNvSpPr txBox="1"/>
          <p:nvPr/>
        </p:nvSpPr>
        <p:spPr>
          <a:xfrm>
            <a:off x="378901" y="2966322"/>
            <a:ext cx="7670579" cy="888705"/>
          </a:xfrm>
          <a:prstGeom prst="rect">
            <a:avLst/>
          </a:prstGeom>
          <a:noFill/>
          <a:ln w="19050">
            <a:solidFill>
              <a:srgbClr val="00B050"/>
            </a:solidFill>
          </a:ln>
        </p:spPr>
        <p:txBody>
          <a:bodyPr wrap="square" rtlCol="0">
            <a:spAutoFit/>
          </a:bodyPr>
          <a:lstStyle/>
          <a:p>
            <a:pPr>
              <a:lnSpc>
                <a:spcPct val="150000"/>
              </a:lnSpc>
            </a:pPr>
            <a:r>
              <a:rPr kumimoji="1" lang="en-US" altLang="ja-JP" b="1">
                <a:latin typeface="Courier New" panose="02070309020205020404" pitchFamily="49" charset="0"/>
                <a:ea typeface="Meiryo" panose="020B0604030504040204" pitchFamily="34" charset="-128"/>
                <a:cs typeface="Courier New" panose="02070309020205020404" pitchFamily="49" charset="0"/>
              </a:rPr>
              <a:t>0~115(</a:t>
            </a:r>
            <a:r>
              <a:rPr kumimoji="1" lang="en-US" altLang="ja-JP" b="1" err="1">
                <a:latin typeface="Courier New" panose="02070309020205020404" pitchFamily="49" charset="0"/>
                <a:ea typeface="Meiryo" panose="020B0604030504040204" pitchFamily="34" charset="-128"/>
                <a:cs typeface="Courier New" panose="02070309020205020404" pitchFamily="49" charset="0"/>
              </a:rPr>
              <a:t>num_healthy</a:t>
            </a:r>
            <a:r>
              <a:rPr kumimoji="1" lang="ja-JP" altLang="en-US" b="1">
                <a:latin typeface="Courier New" panose="02070309020205020404" pitchFamily="49" charset="0"/>
                <a:ea typeface="Meiryo" panose="020B0604030504040204" pitchFamily="34" charset="-128"/>
                <a:cs typeface="Courier New" panose="02070309020205020404" pitchFamily="49" charset="0"/>
              </a:rPr>
              <a:t>が</a:t>
            </a:r>
            <a:r>
              <a:rPr kumimoji="1" lang="en-US" altLang="ja-JP" b="1">
                <a:latin typeface="Courier New" panose="02070309020205020404" pitchFamily="49" charset="0"/>
                <a:ea typeface="Meiryo" panose="020B0604030504040204" pitchFamily="34" charset="-128"/>
                <a:cs typeface="Courier New" panose="02070309020205020404" pitchFamily="49" charset="0"/>
              </a:rPr>
              <a:t>116</a:t>
            </a:r>
            <a:r>
              <a:rPr kumimoji="1" lang="ja-JP" altLang="en-US" b="1">
                <a:latin typeface="Courier New" panose="02070309020205020404" pitchFamily="49" charset="0"/>
                <a:ea typeface="Meiryo" panose="020B0604030504040204" pitchFamily="34" charset="-128"/>
                <a:cs typeface="Courier New" panose="02070309020205020404" pitchFamily="49" charset="0"/>
              </a:rPr>
              <a:t>なので</a:t>
            </a:r>
            <a:r>
              <a:rPr kumimoji="1" lang="en-US" altLang="ja-JP" b="1">
                <a:latin typeface="Courier New" panose="02070309020205020404" pitchFamily="49" charset="0"/>
                <a:ea typeface="Meiryo" panose="020B0604030504040204" pitchFamily="34" charset="-128"/>
                <a:cs typeface="Courier New" panose="02070309020205020404" pitchFamily="49" charset="0"/>
              </a:rPr>
              <a:t>)</a:t>
            </a:r>
            <a:r>
              <a:rPr kumimoji="1" lang="ja-JP" altLang="en-US" b="1">
                <a:latin typeface="Courier New" panose="02070309020205020404" pitchFamily="49" charset="0"/>
                <a:ea typeface="Meiryo" panose="020B0604030504040204" pitchFamily="34" charset="-128"/>
                <a:cs typeface="Courier New" panose="02070309020205020404" pitchFamily="49" charset="0"/>
              </a:rPr>
              <a:t>までを順に</a:t>
            </a:r>
            <a:r>
              <a:rPr kumimoji="1" lang="en-US" altLang="ja-JP" b="1" err="1">
                <a:latin typeface="Courier New" panose="02070309020205020404" pitchFamily="49" charset="0"/>
                <a:ea typeface="Meiryo" panose="020B0604030504040204" pitchFamily="34" charset="-128"/>
                <a:cs typeface="Courier New" panose="02070309020205020404" pitchFamily="49" charset="0"/>
              </a:rPr>
              <a:t>i</a:t>
            </a:r>
            <a:r>
              <a:rPr kumimoji="1" lang="ja-JP" altLang="en-US" b="1">
                <a:latin typeface="Courier New" panose="02070309020205020404" pitchFamily="49" charset="0"/>
                <a:ea typeface="Meiryo" panose="020B0604030504040204" pitchFamily="34" charset="-128"/>
                <a:cs typeface="Courier New" panose="02070309020205020404" pitchFamily="49" charset="0"/>
              </a:rPr>
              <a:t>という変数に代入して</a:t>
            </a:r>
            <a:r>
              <a:rPr kumimoji="1" lang="en-US" altLang="ja-JP" b="1">
                <a:latin typeface="Courier New" panose="02070309020205020404" pitchFamily="49" charset="0"/>
                <a:ea typeface="Meiryo" panose="020B0604030504040204" pitchFamily="34" charset="-128"/>
                <a:cs typeface="Courier New" panose="02070309020205020404" pitchFamily="49" charset="0"/>
              </a:rPr>
              <a:t>for</a:t>
            </a:r>
            <a:r>
              <a:rPr kumimoji="1" lang="ja-JP" altLang="en-US" b="1">
                <a:latin typeface="Courier New" panose="02070309020205020404" pitchFamily="49" charset="0"/>
                <a:ea typeface="Meiryo" panose="020B0604030504040204" pitchFamily="34" charset="-128"/>
                <a:cs typeface="Courier New" panose="02070309020205020404" pitchFamily="49" charset="0"/>
              </a:rPr>
              <a:t>の処理内容を実行</a:t>
            </a:r>
          </a:p>
        </p:txBody>
      </p:sp>
      <p:cxnSp>
        <p:nvCxnSpPr>
          <p:cNvPr id="9" name="直線矢印コネクタ 8">
            <a:extLst>
              <a:ext uri="{FF2B5EF4-FFF2-40B4-BE49-F238E27FC236}">
                <a16:creationId xmlns:a16="http://schemas.microsoft.com/office/drawing/2014/main" id="{EF4EB414-F570-3078-04B7-0CAAEE4BE977}"/>
              </a:ext>
            </a:extLst>
          </p:cNvPr>
          <p:cNvCxnSpPr>
            <a:cxnSpLocks/>
          </p:cNvCxnSpPr>
          <p:nvPr/>
        </p:nvCxnSpPr>
        <p:spPr>
          <a:xfrm flipV="1">
            <a:off x="469724" y="1610723"/>
            <a:ext cx="0" cy="134830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83BBFDC6-C72F-3682-271C-7624246235AF}"/>
              </a:ext>
            </a:extLst>
          </p:cNvPr>
          <p:cNvSpPr txBox="1"/>
          <p:nvPr/>
        </p:nvSpPr>
        <p:spPr>
          <a:xfrm>
            <a:off x="1638771" y="4030558"/>
            <a:ext cx="5181600" cy="400110"/>
          </a:xfrm>
          <a:prstGeom prst="rect">
            <a:avLst/>
          </a:prstGeom>
          <a:noFill/>
        </p:spPr>
        <p:txBody>
          <a:bodyPr wrap="square">
            <a:spAutoFit/>
          </a:bodyPr>
          <a:lstStyle/>
          <a:p>
            <a:r>
              <a:rPr lang="en-US"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3</a:t>
            </a:r>
            <a:r>
              <a:rPr lang="ja-JP"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6</a:t>
            </a:r>
            <a:r>
              <a:rPr lang="ja-JP"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行目に書かれた内容を</a:t>
            </a:r>
            <a:r>
              <a:rPr lang="en-US"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116</a:t>
            </a:r>
            <a:r>
              <a:rPr lang="ja-JP"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回繰り返す</a:t>
            </a:r>
            <a:endParaRPr lang="ja-JP" altLang="en-US" sz="2000" b="1">
              <a:solidFill>
                <a:srgbClr val="C00000"/>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15" name="下矢印 14">
            <a:extLst>
              <a:ext uri="{FF2B5EF4-FFF2-40B4-BE49-F238E27FC236}">
                <a16:creationId xmlns:a16="http://schemas.microsoft.com/office/drawing/2014/main" id="{0BD1A7B8-8458-F96F-1023-7DF1128B8340}"/>
              </a:ext>
            </a:extLst>
          </p:cNvPr>
          <p:cNvSpPr/>
          <p:nvPr/>
        </p:nvSpPr>
        <p:spPr>
          <a:xfrm rot="16200000" flipH="1">
            <a:off x="1110256" y="3946039"/>
            <a:ext cx="400106" cy="533400"/>
          </a:xfrm>
          <a:prstGeom prst="down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6" name="正方形/長方形 15">
            <a:extLst>
              <a:ext uri="{FF2B5EF4-FFF2-40B4-BE49-F238E27FC236}">
                <a16:creationId xmlns:a16="http://schemas.microsoft.com/office/drawing/2014/main" id="{92D91E1B-01FD-CE6F-0962-3367EE1ACC2F}"/>
              </a:ext>
            </a:extLst>
          </p:cNvPr>
          <p:cNvSpPr/>
          <p:nvPr/>
        </p:nvSpPr>
        <p:spPr>
          <a:xfrm>
            <a:off x="221819" y="907534"/>
            <a:ext cx="9144000" cy="1881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sz="1600" b="1">
                <a:solidFill>
                  <a:srgbClr val="000000"/>
                </a:solidFill>
                <a:effectLst/>
                <a:latin typeface="Courier New" panose="02070309020205020404" pitchFamily="49" charset="0"/>
              </a:rPr>
              <a:t>path = </a:t>
            </a:r>
            <a:r>
              <a:rPr lang="en" altLang="ja-JP" sz="1600" b="1">
                <a:solidFill>
                  <a:srgbClr val="A31515"/>
                </a:solidFill>
                <a:effectLst/>
                <a:latin typeface="Courier New" panose="02070309020205020404" pitchFamily="49" charset="0"/>
              </a:rPr>
              <a:t>'/content/images/COVID-NORMAL'</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num_healthy</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20000"/>
              </a:lnSpc>
            </a:pPr>
            <a:r>
              <a:rPr lang="en" altLang="ja-JP" sz="1600" b="1">
                <a:solidFill>
                  <a:srgbClr val="001080"/>
                </a:solidFill>
                <a:latin typeface="Courier New" panose="02070309020205020404" pitchFamily="49" charset="0"/>
              </a:rPr>
              <a:t>  </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/healthy/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list_healthy</a:t>
            </a:r>
            <a:r>
              <a:rPr lang="en" altLang="ja-JP" sz="1600" b="1">
                <a:solidFill>
                  <a:srgbClr val="00B05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70C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 = </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0070C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interpolation =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255</a:t>
            </a:r>
          </a:p>
        </p:txBody>
      </p:sp>
      <p:sp>
        <p:nvSpPr>
          <p:cNvPr id="6" name="スライド番号プレースホルダー 5">
            <a:extLst>
              <a:ext uri="{FF2B5EF4-FFF2-40B4-BE49-F238E27FC236}">
                <a16:creationId xmlns:a16="http://schemas.microsoft.com/office/drawing/2014/main" id="{59C9C397-46C3-AC37-C7B3-838B190854A1}"/>
              </a:ext>
            </a:extLst>
          </p:cNvPr>
          <p:cNvSpPr>
            <a:spLocks noGrp="1"/>
          </p:cNvSpPr>
          <p:nvPr>
            <p:ph type="sldNum" sz="quarter" idx="2"/>
          </p:nvPr>
        </p:nvSpPr>
        <p:spPr/>
        <p:txBody>
          <a:bodyPr/>
          <a:lstStyle/>
          <a:p>
            <a:fld id="{86CB4B4D-7CA3-9044-876B-883B54F8677D}" type="slidenum">
              <a:rPr lang="en-US" altLang="ja-JP" dirty="0" smtClean="0"/>
              <a:t>124</a:t>
            </a:fld>
            <a:endParaRPr lang="ja-JP" altLang="en-US"/>
          </a:p>
        </p:txBody>
      </p:sp>
      <p:sp>
        <p:nvSpPr>
          <p:cNvPr id="4" name="①学習モデルの選択…">
            <a:extLst>
              <a:ext uri="{FF2B5EF4-FFF2-40B4-BE49-F238E27FC236}">
                <a16:creationId xmlns:a16="http://schemas.microsoft.com/office/drawing/2014/main" id="{54CE9730-E9F4-AAB4-FDFA-D37F271B0254}"/>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0" name="①学習モデルの選択(今回は線形回帰)…">
            <a:extLst>
              <a:ext uri="{FF2B5EF4-FFF2-40B4-BE49-F238E27FC236}">
                <a16:creationId xmlns:a16="http://schemas.microsoft.com/office/drawing/2014/main" id="{F1D4265C-8C38-9AF0-93F0-0D968E7B4F2C}"/>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2612097093"/>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CCC9-403A-BC8A-E1B3-205A4E0F8A8D}"/>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A24C6FB9-C315-E8DF-D1A5-F54B0156F104}"/>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3FA951D7-5A52-DBF9-E8C5-2241A5FA7177}"/>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60223239-B481-8B7C-7109-ADC47F41B7A4}"/>
              </a:ext>
            </a:extLst>
          </p:cNvPr>
          <p:cNvSpPr/>
          <p:nvPr/>
        </p:nvSpPr>
        <p:spPr>
          <a:xfrm>
            <a:off x="596503" y="1536980"/>
            <a:ext cx="5347097" cy="348969"/>
          </a:xfrm>
          <a:prstGeom prst="rect">
            <a:avLst/>
          </a:prstGeom>
          <a:noFill/>
          <a:ln w="19050">
            <a:solidFill>
              <a:srgbClr val="FF8A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8A916B0B-616F-3050-F63B-24329B1A5F0C}"/>
              </a:ext>
            </a:extLst>
          </p:cNvPr>
          <p:cNvSpPr txBox="1"/>
          <p:nvPr/>
        </p:nvSpPr>
        <p:spPr>
          <a:xfrm>
            <a:off x="378901" y="2974475"/>
            <a:ext cx="7670579" cy="888705"/>
          </a:xfrm>
          <a:prstGeom prst="rect">
            <a:avLst/>
          </a:prstGeom>
          <a:noFill/>
          <a:ln w="19050">
            <a:solidFill>
              <a:srgbClr val="FF8AD8"/>
            </a:solidFill>
          </a:ln>
        </p:spPr>
        <p:txBody>
          <a:bodyPr wrap="square" rtlCol="0">
            <a:spAutoFit/>
          </a:bodyPr>
          <a:lstStyle/>
          <a:p>
            <a:pPr>
              <a:lnSpc>
                <a:spcPct val="150000"/>
              </a:lnSpc>
            </a:pPr>
            <a:r>
              <a:rPr kumimoji="1" lang="ja-JP" altLang="en-US" b="1">
                <a:latin typeface="Courier New" panose="02070309020205020404" pitchFamily="49" charset="0"/>
                <a:ea typeface="Meiryo" panose="020B0604030504040204" pitchFamily="34" charset="-128"/>
                <a:cs typeface="Courier New" panose="02070309020205020404" pitchFamily="49" charset="0"/>
              </a:rPr>
              <a:t>フォーマット文字リテラル　</a:t>
            </a:r>
            <a:r>
              <a:rPr lang="en-US" altLang="ja-JP" sz="1800" b="1" u="sng">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f</a:t>
            </a:r>
            <a:r>
              <a:rPr lang="en" altLang="ja-JP" sz="1800" b="1" u="sng">
                <a:solidFill>
                  <a:schemeClr val="tx1"/>
                </a:solidFill>
                <a:effectLst/>
                <a:latin typeface="Courier New" panose="02070309020205020404" pitchFamily="49" charset="0"/>
              </a:rPr>
              <a:t>'</a:t>
            </a:r>
            <a:r>
              <a:rPr lang="en-US" altLang="ja-JP" sz="1800" b="1" u="sng">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u="sng">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変数名</a:t>
            </a:r>
            <a:r>
              <a:rPr lang="en-US" altLang="ja-JP" sz="1800" b="1" u="sng">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sz="1800" b="1" u="sng">
                <a:solidFill>
                  <a:schemeClr val="tx1"/>
                </a:solidFill>
                <a:effectLst/>
                <a:latin typeface="Courier New" panose="02070309020205020404" pitchFamily="49" charset="0"/>
              </a:rPr>
              <a:t>'</a:t>
            </a:r>
            <a:r>
              <a:rPr lang="en-US" altLang="ja-JP" sz="1800" b="1" u="sng">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a:t>
            </a:r>
            <a:r>
              <a:rPr lang="ja-JP" altLang="en-US" sz="18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文字</a:t>
            </a:r>
            <a:r>
              <a:rPr lang="ja-JP" altLang="en-US" sz="1800" b="1">
                <a:effectLst/>
                <a:latin typeface="Courier New" panose="02070309020205020404" pitchFamily="49" charset="0"/>
                <a:ea typeface="Meiryo" panose="020B0604030504040204" pitchFamily="34" charset="-128"/>
                <a:cs typeface="Courier New" panose="02070309020205020404" pitchFamily="49" charset="0"/>
              </a:rPr>
              <a:t>を変数として認識させる</a:t>
            </a:r>
            <a:endParaRPr lang="en-US" altLang="ja-JP" sz="1800" b="1">
              <a:effectLst/>
              <a:latin typeface="Courier New" panose="02070309020205020404" pitchFamily="49" charset="0"/>
              <a:ea typeface="Meiryo" panose="020B0604030504040204" pitchFamily="34" charset="-128"/>
              <a:cs typeface="Courier New" panose="02070309020205020404" pitchFamily="49" charset="0"/>
            </a:endParaRPr>
          </a:p>
          <a:p>
            <a:pPr>
              <a:lnSpc>
                <a:spcPct val="150000"/>
              </a:lnSpc>
            </a:pPr>
            <a:r>
              <a:rPr lang="en" altLang="ja-JP" sz="1800" b="1">
                <a:solidFill>
                  <a:srgbClr val="0000FF"/>
                </a:solidFill>
                <a:effectLst/>
                <a:latin typeface="Courier New" panose="02070309020205020404" pitchFamily="49" charset="0"/>
              </a:rPr>
              <a:t>f</a:t>
            </a:r>
            <a:r>
              <a:rPr lang="en" altLang="ja-JP" sz="1800" b="1">
                <a:solidFill>
                  <a:srgbClr val="A31515"/>
                </a:solidFill>
                <a:effectLst/>
                <a:latin typeface="Courier New" panose="02070309020205020404" pitchFamily="49" charset="0"/>
              </a:rPr>
              <a:t>'</a:t>
            </a:r>
            <a:r>
              <a:rPr lang="en" altLang="ja-JP" sz="1800" b="1">
                <a:solidFill>
                  <a:srgbClr val="000000"/>
                </a:solidFill>
                <a:effectLst/>
                <a:latin typeface="Courier New" panose="02070309020205020404" pitchFamily="49" charset="0"/>
              </a:rPr>
              <a:t>{path}</a:t>
            </a:r>
            <a:r>
              <a:rPr lang="en" altLang="ja-JP" sz="1800" b="1">
                <a:solidFill>
                  <a:srgbClr val="A31515"/>
                </a:solidFill>
                <a:effectLst/>
                <a:latin typeface="Courier New" panose="02070309020205020404" pitchFamily="49" charset="0"/>
              </a:rPr>
              <a:t>/healthy/</a:t>
            </a:r>
            <a:r>
              <a:rPr lang="en" altLang="ja-JP" sz="1800" b="1">
                <a:solidFill>
                  <a:srgbClr val="000000"/>
                </a:solidFill>
                <a:effectLst/>
                <a:latin typeface="Courier New" panose="02070309020205020404" pitchFamily="49" charset="0"/>
              </a:rPr>
              <a:t>{</a:t>
            </a:r>
            <a:r>
              <a:rPr lang="en" altLang="ja-JP" sz="1800" b="1" err="1">
                <a:solidFill>
                  <a:srgbClr val="000000"/>
                </a:solidFill>
                <a:effectLst/>
                <a:latin typeface="Courier New" panose="02070309020205020404" pitchFamily="49" charset="0"/>
              </a:rPr>
              <a:t>list_healthy</a:t>
            </a:r>
            <a:r>
              <a:rPr lang="en" altLang="ja-JP" sz="1800" b="1">
                <a:solidFill>
                  <a:srgbClr val="000000"/>
                </a:solidFill>
                <a:effectLst/>
                <a:latin typeface="Courier New" panose="02070309020205020404" pitchFamily="49" charset="0"/>
              </a:rPr>
              <a:t>[</a:t>
            </a:r>
            <a:r>
              <a:rPr lang="en" altLang="ja-JP" sz="1800" b="1" err="1">
                <a:solidFill>
                  <a:srgbClr val="000000"/>
                </a:solidFill>
                <a:effectLst/>
                <a:latin typeface="Courier New" panose="02070309020205020404" pitchFamily="49" charset="0"/>
              </a:rPr>
              <a:t>i</a:t>
            </a:r>
            <a:r>
              <a:rPr lang="en" altLang="ja-JP" sz="1800" b="1">
                <a:solidFill>
                  <a:srgbClr val="000000"/>
                </a:solidFill>
                <a:effectLst/>
                <a:latin typeface="Courier New" panose="02070309020205020404" pitchFamily="49" charset="0"/>
              </a:rPr>
              <a:t>]}</a:t>
            </a:r>
            <a:r>
              <a:rPr lang="en" altLang="ja-JP" sz="1800" b="1">
                <a:solidFill>
                  <a:srgbClr val="A31515"/>
                </a:solidFill>
                <a:effectLst/>
                <a:latin typeface="Courier New" panose="02070309020205020404" pitchFamily="49" charset="0"/>
              </a:rPr>
              <a:t>'</a:t>
            </a:r>
            <a:endParaRPr lang="en-US" altLang="ja-JP" sz="1800" b="1">
              <a:effectLst/>
              <a:latin typeface="Courier New" panose="02070309020205020404" pitchFamily="49" charset="0"/>
              <a:ea typeface="Meiryo" panose="020B0604030504040204" pitchFamily="34" charset="-128"/>
              <a:cs typeface="Courier New" panose="02070309020205020404" pitchFamily="49" charset="0"/>
            </a:endParaRPr>
          </a:p>
        </p:txBody>
      </p:sp>
      <p:cxnSp>
        <p:nvCxnSpPr>
          <p:cNvPr id="9" name="直線矢印コネクタ 8">
            <a:extLst>
              <a:ext uri="{FF2B5EF4-FFF2-40B4-BE49-F238E27FC236}">
                <a16:creationId xmlns:a16="http://schemas.microsoft.com/office/drawing/2014/main" id="{76568F29-D15F-AC26-C252-FE2BD2D2EA49}"/>
              </a:ext>
            </a:extLst>
          </p:cNvPr>
          <p:cNvCxnSpPr>
            <a:cxnSpLocks/>
          </p:cNvCxnSpPr>
          <p:nvPr/>
        </p:nvCxnSpPr>
        <p:spPr>
          <a:xfrm flipV="1">
            <a:off x="1143000" y="1897596"/>
            <a:ext cx="0" cy="1076879"/>
          </a:xfrm>
          <a:prstGeom prst="straightConnector1">
            <a:avLst/>
          </a:prstGeom>
          <a:ln w="28575">
            <a:solidFill>
              <a:srgbClr val="FF8AD8"/>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1ACF7EFD-A36D-9C3D-90A6-8F39E1FD7D84}"/>
              </a:ext>
            </a:extLst>
          </p:cNvPr>
          <p:cNvSpPr/>
          <p:nvPr/>
        </p:nvSpPr>
        <p:spPr>
          <a:xfrm>
            <a:off x="221819" y="907534"/>
            <a:ext cx="9144000" cy="1881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sz="1600" b="1">
                <a:solidFill>
                  <a:srgbClr val="000000"/>
                </a:solidFill>
                <a:effectLst/>
                <a:latin typeface="Courier New" panose="02070309020205020404" pitchFamily="49" charset="0"/>
              </a:rPr>
              <a:t>path = </a:t>
            </a:r>
            <a:r>
              <a:rPr lang="en" altLang="ja-JP" sz="1600" b="1">
                <a:solidFill>
                  <a:srgbClr val="A31515"/>
                </a:solidFill>
                <a:effectLst/>
                <a:latin typeface="Courier New" panose="02070309020205020404" pitchFamily="49" charset="0"/>
              </a:rPr>
              <a:t>'/content/images/COVID-NORMAL'</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num_healthy</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20000"/>
              </a:lnSpc>
            </a:pPr>
            <a:r>
              <a:rPr lang="en" altLang="ja-JP" sz="1600" b="1">
                <a:solidFill>
                  <a:srgbClr val="001080"/>
                </a:solidFill>
                <a:latin typeface="Courier New" panose="02070309020205020404" pitchFamily="49" charset="0"/>
              </a:rPr>
              <a:t>  </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/healthy/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list_healthy</a:t>
            </a:r>
            <a:r>
              <a:rPr lang="en" altLang="ja-JP" sz="1600" b="1">
                <a:solidFill>
                  <a:srgbClr val="00B05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70C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 = </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0070C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interpolation =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255</a:t>
            </a:r>
          </a:p>
        </p:txBody>
      </p:sp>
      <p:sp>
        <p:nvSpPr>
          <p:cNvPr id="6" name="スライド番号プレースホルダー 5">
            <a:extLst>
              <a:ext uri="{FF2B5EF4-FFF2-40B4-BE49-F238E27FC236}">
                <a16:creationId xmlns:a16="http://schemas.microsoft.com/office/drawing/2014/main" id="{F929EBA1-5E80-4D49-066A-C256D0FD4BF9}"/>
              </a:ext>
            </a:extLst>
          </p:cNvPr>
          <p:cNvSpPr>
            <a:spLocks noGrp="1"/>
          </p:cNvSpPr>
          <p:nvPr>
            <p:ph type="sldNum" sz="quarter" idx="2"/>
          </p:nvPr>
        </p:nvSpPr>
        <p:spPr/>
        <p:txBody>
          <a:bodyPr/>
          <a:lstStyle/>
          <a:p>
            <a:fld id="{86CB4B4D-7CA3-9044-876B-883B54F8677D}" type="slidenum">
              <a:rPr lang="en-US" altLang="ja-JP" dirty="0" smtClean="0"/>
              <a:t>125</a:t>
            </a:fld>
            <a:endParaRPr lang="ja-JP" altLang="en-US"/>
          </a:p>
        </p:txBody>
      </p:sp>
      <p:sp>
        <p:nvSpPr>
          <p:cNvPr id="4" name="①学習モデルの選択…">
            <a:extLst>
              <a:ext uri="{FF2B5EF4-FFF2-40B4-BE49-F238E27FC236}">
                <a16:creationId xmlns:a16="http://schemas.microsoft.com/office/drawing/2014/main" id="{CFBBC32E-5884-C670-A486-4D5FD5E8F4B8}"/>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0" name="①学習モデルの選択(今回は線形回帰)…">
            <a:extLst>
              <a:ext uri="{FF2B5EF4-FFF2-40B4-BE49-F238E27FC236}">
                <a16:creationId xmlns:a16="http://schemas.microsoft.com/office/drawing/2014/main" id="{4A5FA0F7-8A5D-466B-2A88-226B0590FF13}"/>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2061427645"/>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6CDA-D193-FA37-F025-10D205D32E6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2AE0EFC-F18C-1AC6-F00A-BBBEA1BCF4D6}"/>
              </a:ext>
            </a:extLst>
          </p:cNvPr>
          <p:cNvSpPr txBox="1"/>
          <p:nvPr/>
        </p:nvSpPr>
        <p:spPr>
          <a:xfrm>
            <a:off x="211796" y="993116"/>
            <a:ext cx="67056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cs typeface="Courier New"/>
              </a:rPr>
              <a:t>コード2</a:t>
            </a:r>
            <a:r>
              <a:rPr lang="en-US" altLang="ja-JP" b="1">
                <a:solidFill>
                  <a:srgbClr val="002060"/>
                </a:solidFill>
                <a:latin typeface="Meiryo"/>
                <a:ea typeface="Meiryo"/>
                <a:cs typeface="Courier New"/>
              </a:rPr>
              <a:t>-1-11 </a:t>
            </a:r>
            <a:r>
              <a:rPr kumimoji="1" lang="ja-JP" altLang="en-US" b="1">
                <a:solidFill>
                  <a:srgbClr val="002060"/>
                </a:solidFill>
                <a:latin typeface="Courier New"/>
                <a:ea typeface="Meiryo"/>
                <a:cs typeface="Courier New"/>
              </a:rPr>
              <a:t>フォーマット文字リテラル</a:t>
            </a:r>
            <a:r>
              <a:rPr lang="ja-JP" altLang="ja-JP" b="1">
                <a:solidFill>
                  <a:srgbClr val="002060"/>
                </a:solidFill>
                <a:effectLst/>
                <a:latin typeface="Meiryo"/>
                <a:ea typeface="Meiryo"/>
                <a:cs typeface="Courier New"/>
              </a:rPr>
              <a:t>の例</a:t>
            </a:r>
            <a:r>
              <a:rPr lang="ja-JP" altLang="ja-JP" b="1">
                <a:solidFill>
                  <a:srgbClr val="002060"/>
                </a:solidFill>
                <a:latin typeface="Meiryo"/>
                <a:ea typeface="Meiryo"/>
                <a:cs typeface="Courier New"/>
              </a:rPr>
              <a:t> </a:t>
            </a:r>
            <a:endParaRPr lang="en-US" altLang="ja-JP" b="1">
              <a:solidFill>
                <a:srgbClr val="002060"/>
              </a:solidFill>
              <a:latin typeface="Meiryo" panose="020B0604030504040204" pitchFamily="34" charset="-128"/>
              <a:ea typeface="Meiryo" panose="020B0604030504040204" pitchFamily="34" charset="-128"/>
              <a:cs typeface="Courier New" panose="02070309020205020404" pitchFamily="49" charset="0"/>
            </a:endParaRPr>
          </a:p>
        </p:txBody>
      </p:sp>
      <p:sp>
        <p:nvSpPr>
          <p:cNvPr id="4" name="正方形/長方形 3">
            <a:extLst>
              <a:ext uri="{FF2B5EF4-FFF2-40B4-BE49-F238E27FC236}">
                <a16:creationId xmlns:a16="http://schemas.microsoft.com/office/drawing/2014/main" id="{0BC2EE19-91EB-5CF1-CDB9-AC526DA9496A}"/>
              </a:ext>
            </a:extLst>
          </p:cNvPr>
          <p:cNvSpPr/>
          <p:nvPr/>
        </p:nvSpPr>
        <p:spPr>
          <a:xfrm>
            <a:off x="381000" y="1425136"/>
            <a:ext cx="4191000" cy="2269646"/>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name = </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石丸</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endParaRPr lang="ja-JP" altLang="en-US" sz="800" b="1">
              <a:solidFill>
                <a:srgbClr val="000000"/>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30000"/>
              </a:lnSpc>
            </a:pPr>
            <a:r>
              <a:rPr lang="en" altLang="ja-JP" b="1">
                <a:solidFill>
                  <a:srgbClr val="795E26"/>
                </a:solidFill>
                <a:effectLst/>
                <a:latin typeface="Courier New" panose="02070309020205020404" pitchFamily="49" charset="0"/>
                <a:ea typeface="Meiryo" panose="020B0604030504040204" pitchFamily="34" charset="-128"/>
                <a:cs typeface="Courier New" panose="02070309020205020404" pitchFamily="49" charset="0"/>
              </a:rPr>
              <a:t>print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(name)</a:t>
            </a:r>
          </a:p>
          <a:p>
            <a:pPr>
              <a:lnSpc>
                <a:spcPct val="130000"/>
              </a:lnSpc>
            </a:pPr>
            <a:r>
              <a:rPr lang="en" altLang="ja-JP" b="1">
                <a:solidFill>
                  <a:srgbClr val="795E26"/>
                </a:solidFill>
                <a:effectLst/>
                <a:latin typeface="Courier New" panose="02070309020205020404" pitchFamily="49" charset="0"/>
                <a:ea typeface="Meiryo" panose="020B0604030504040204" pitchFamily="34" charset="-128"/>
                <a:cs typeface="Courier New" panose="02070309020205020404" pitchFamily="49" charset="0"/>
              </a:rPr>
              <a:t>print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'name'</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p>
          <a:p>
            <a:pPr>
              <a:lnSpc>
                <a:spcPct val="130000"/>
              </a:lnSpc>
            </a:pPr>
            <a:r>
              <a:rPr lang="en" altLang="ja-JP" b="1">
                <a:solidFill>
                  <a:srgbClr val="795E26"/>
                </a:solidFill>
                <a:effectLst/>
                <a:latin typeface="Courier New" panose="02070309020205020404" pitchFamily="49" charset="0"/>
                <a:ea typeface="Meiryo" panose="020B0604030504040204" pitchFamily="34" charset="-128"/>
                <a:cs typeface="Courier New" panose="02070309020205020404" pitchFamily="49" charset="0"/>
              </a:rPr>
              <a:t>print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b="1">
                <a:solidFill>
                  <a:srgbClr val="0000FF"/>
                </a:solidFill>
                <a:effectLst/>
                <a:latin typeface="Courier New" panose="02070309020205020404" pitchFamily="49" charset="0"/>
                <a:ea typeface="Meiryo" panose="020B0604030504040204" pitchFamily="34" charset="-128"/>
                <a:cs typeface="Courier New" panose="02070309020205020404" pitchFamily="49" charset="0"/>
              </a:rPr>
              <a:t>f</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{name}</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p>
          <a:p>
            <a:pPr>
              <a:lnSpc>
                <a:spcPct val="130000"/>
              </a:lnSpc>
            </a:pPr>
            <a:r>
              <a:rPr lang="en" altLang="ja-JP" b="1">
                <a:solidFill>
                  <a:srgbClr val="795E26"/>
                </a:solidFill>
                <a:effectLst/>
                <a:latin typeface="Courier New" panose="02070309020205020404" pitchFamily="49" charset="0"/>
                <a:ea typeface="Meiryo" panose="020B0604030504040204" pitchFamily="34" charset="-128"/>
                <a:cs typeface="Courier New" panose="02070309020205020404" pitchFamily="49" charset="0"/>
              </a:rPr>
              <a:t>print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私の名前は</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name</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です</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p>
          <a:p>
            <a:pPr>
              <a:lnSpc>
                <a:spcPct val="130000"/>
              </a:lnSpc>
            </a:pPr>
            <a:r>
              <a:rPr lang="en" altLang="ja-JP" b="1">
                <a:solidFill>
                  <a:srgbClr val="795E26"/>
                </a:solidFill>
                <a:effectLst/>
                <a:latin typeface="Courier New" panose="02070309020205020404" pitchFamily="49" charset="0"/>
                <a:ea typeface="Meiryo" panose="020B0604030504040204" pitchFamily="34" charset="-128"/>
                <a:cs typeface="Courier New" panose="02070309020205020404" pitchFamily="49" charset="0"/>
              </a:rPr>
              <a:t>print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b="1">
                <a:solidFill>
                  <a:srgbClr val="0000FF"/>
                </a:solidFill>
                <a:effectLst/>
                <a:latin typeface="Courier New" panose="02070309020205020404" pitchFamily="49" charset="0"/>
                <a:ea typeface="Meiryo" panose="020B0604030504040204" pitchFamily="34" charset="-128"/>
                <a:cs typeface="Courier New" panose="02070309020205020404" pitchFamily="49" charset="0"/>
              </a:rPr>
              <a:t>f</a:t>
            </a:r>
            <a:r>
              <a:rPr lang="en"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私の名前は</a:t>
            </a:r>
            <a:r>
              <a:rPr lang="en-US"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r>
              <a:rPr lang="en"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name}</a:t>
            </a:r>
            <a:r>
              <a:rPr lang="ja-JP" altLang="en-US"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です</a:t>
            </a:r>
            <a:r>
              <a:rPr lang="en-US" altLang="ja-JP" b="1">
                <a:solidFill>
                  <a:srgbClr val="A31515"/>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b="1">
                <a:solidFill>
                  <a:srgbClr val="000000"/>
                </a:solidFill>
                <a:effectLst/>
                <a:latin typeface="Courier New" panose="02070309020205020404" pitchFamily="49" charset="0"/>
                <a:ea typeface="Meiryo" panose="020B0604030504040204" pitchFamily="34" charset="-128"/>
                <a:cs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94FE9D2A-C412-5D1F-FBAE-F7BACD22B80B}"/>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19375F4-28EE-C0AC-1497-77C1FF84A6C2}"/>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E247B290-A279-4F34-77F6-53E42331C515}"/>
              </a:ext>
            </a:extLst>
          </p:cNvPr>
          <p:cNvSpPr txBox="1"/>
          <p:nvPr/>
        </p:nvSpPr>
        <p:spPr>
          <a:xfrm>
            <a:off x="5186186" y="1789731"/>
            <a:ext cx="2748987" cy="1872051"/>
          </a:xfrm>
          <a:prstGeom prst="rect">
            <a:avLst/>
          </a:prstGeom>
          <a:noFill/>
          <a:ln>
            <a:noFill/>
          </a:ln>
        </p:spPr>
        <p:txBody>
          <a:bodyPr wrap="square">
            <a:spAutoFit/>
          </a:bodyPr>
          <a:lstStyle/>
          <a:p>
            <a:pPr>
              <a:lnSpc>
                <a:spcPct val="130000"/>
              </a:lnSpc>
            </a:pPr>
            <a:r>
              <a:rPr lang="ja-JP" altLang="en-US"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rPr>
              <a:t>石丸 </a:t>
            </a:r>
            <a:endParaRPr lang="en-US" altLang="ja-JP"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30000"/>
              </a:lnSpc>
            </a:pPr>
            <a:r>
              <a:rPr lang="en" altLang="ja-JP"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rPr>
              <a:t>name</a:t>
            </a:r>
          </a:p>
          <a:p>
            <a:pPr>
              <a:lnSpc>
                <a:spcPct val="130000"/>
              </a:lnSpc>
            </a:pPr>
            <a:r>
              <a:rPr lang="ja-JP" altLang="en-US" b="1">
                <a:solidFill>
                  <a:srgbClr val="212121"/>
                </a:solidFill>
                <a:latin typeface="Courier New" panose="02070309020205020404" pitchFamily="49" charset="0"/>
                <a:ea typeface="Meiryo" panose="020B0604030504040204" pitchFamily="34" charset="-128"/>
                <a:cs typeface="Courier New" panose="02070309020205020404" pitchFamily="49" charset="0"/>
              </a:rPr>
              <a:t>石丸</a:t>
            </a:r>
            <a:endParaRPr lang="en-US" altLang="ja-JP"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30000"/>
              </a:lnSpc>
            </a:pPr>
            <a:r>
              <a:rPr lang="ja-JP" altLang="en-US"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rPr>
              <a:t>私の名前は</a:t>
            </a:r>
            <a:r>
              <a:rPr lang="en" altLang="ja-JP"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rPr>
              <a:t>name</a:t>
            </a:r>
            <a:r>
              <a:rPr lang="ja-JP" altLang="en-US"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rPr>
              <a:t>です </a:t>
            </a:r>
            <a:endParaRPr lang="en-US" altLang="ja-JP"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30000"/>
              </a:lnSpc>
            </a:pPr>
            <a:r>
              <a:rPr lang="ja-JP" altLang="en-US"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rPr>
              <a:t>私の名前は</a:t>
            </a:r>
            <a:r>
              <a:rPr lang="ja-JP" altLang="en-US" b="1">
                <a:solidFill>
                  <a:srgbClr val="212121"/>
                </a:solidFill>
                <a:latin typeface="Courier New" panose="02070309020205020404" pitchFamily="49" charset="0"/>
                <a:ea typeface="Meiryo" panose="020B0604030504040204" pitchFamily="34" charset="-128"/>
                <a:cs typeface="Courier New" panose="02070309020205020404" pitchFamily="49" charset="0"/>
              </a:rPr>
              <a:t>石丸</a:t>
            </a:r>
            <a:r>
              <a:rPr lang="ja-JP" altLang="en-US" b="1" i="0">
                <a:solidFill>
                  <a:srgbClr val="212121"/>
                </a:solidFill>
                <a:effectLst/>
                <a:latin typeface="Courier New" panose="02070309020205020404" pitchFamily="49" charset="0"/>
                <a:ea typeface="Meiryo" panose="020B0604030504040204" pitchFamily="34" charset="-128"/>
                <a:cs typeface="Courier New" panose="02070309020205020404" pitchFamily="49" charset="0"/>
              </a:rPr>
              <a:t>です</a:t>
            </a:r>
            <a:endParaRPr lang="ja-JP" altLang="en-US" b="1">
              <a:latin typeface="Courier New" panose="02070309020205020404" pitchFamily="49" charset="0"/>
              <a:ea typeface="Meiryo" panose="020B0604030504040204" pitchFamily="34" charset="-128"/>
              <a:cs typeface="Courier New" panose="02070309020205020404" pitchFamily="49" charset="0"/>
            </a:endParaRPr>
          </a:p>
        </p:txBody>
      </p:sp>
      <p:sp>
        <p:nvSpPr>
          <p:cNvPr id="9" name="テキスト ボックス 8">
            <a:extLst>
              <a:ext uri="{FF2B5EF4-FFF2-40B4-BE49-F238E27FC236}">
                <a16:creationId xmlns:a16="http://schemas.microsoft.com/office/drawing/2014/main" id="{3BFF4D9D-6FF3-8449-C80E-84C5FDB41CF9}"/>
              </a:ext>
            </a:extLst>
          </p:cNvPr>
          <p:cNvSpPr txBox="1"/>
          <p:nvPr/>
        </p:nvSpPr>
        <p:spPr>
          <a:xfrm>
            <a:off x="280202" y="3981315"/>
            <a:ext cx="8122171" cy="584775"/>
          </a:xfrm>
          <a:prstGeom prst="rect">
            <a:avLst/>
          </a:prstGeom>
          <a:noFill/>
        </p:spPr>
        <p:txBody>
          <a:bodyPr wrap="square">
            <a:spAutoFit/>
          </a:bodyPr>
          <a:lstStyle/>
          <a:p>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文字列として扱うための「</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」の中に変数名を入れて、変数として認識させるためには、</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3</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行目のように「</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」の前に</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f</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を入れて、変数を「</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」で囲う必要があります。</a:t>
            </a:r>
            <a:endParaRPr lang="ja-JP" altLang="en-US" sz="1600" b="1">
              <a:solidFill>
                <a:schemeClr val="tx1"/>
              </a:solidFill>
              <a:latin typeface="Meiryo" panose="020B0604030504040204" pitchFamily="34" charset="-128"/>
              <a:ea typeface="Meiryo" panose="020B0604030504040204" pitchFamily="34" charset="-128"/>
            </a:endParaRPr>
          </a:p>
        </p:txBody>
      </p:sp>
      <p:sp>
        <p:nvSpPr>
          <p:cNvPr id="10" name="下矢印 9">
            <a:extLst>
              <a:ext uri="{FF2B5EF4-FFF2-40B4-BE49-F238E27FC236}">
                <a16:creationId xmlns:a16="http://schemas.microsoft.com/office/drawing/2014/main" id="{D22450E2-32FA-1C3E-5FCC-AE205B52427D}"/>
              </a:ext>
            </a:extLst>
          </p:cNvPr>
          <p:cNvSpPr/>
          <p:nvPr/>
        </p:nvSpPr>
        <p:spPr>
          <a:xfrm rot="16200000" flipH="1">
            <a:off x="4711281" y="1642296"/>
            <a:ext cx="183221" cy="76659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1" name="下矢印 10">
            <a:extLst>
              <a:ext uri="{FF2B5EF4-FFF2-40B4-BE49-F238E27FC236}">
                <a16:creationId xmlns:a16="http://schemas.microsoft.com/office/drawing/2014/main" id="{039B0E6E-0404-9885-8D17-4EDFA22F70DF}"/>
              </a:ext>
            </a:extLst>
          </p:cNvPr>
          <p:cNvSpPr/>
          <p:nvPr/>
        </p:nvSpPr>
        <p:spPr>
          <a:xfrm rot="16200000" flipH="1">
            <a:off x="4711280" y="2000138"/>
            <a:ext cx="183221" cy="76659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3" name="下矢印 12">
            <a:extLst>
              <a:ext uri="{FF2B5EF4-FFF2-40B4-BE49-F238E27FC236}">
                <a16:creationId xmlns:a16="http://schemas.microsoft.com/office/drawing/2014/main" id="{ADA22C53-CBFC-E4F9-9E9A-124F2B1F789A}"/>
              </a:ext>
            </a:extLst>
          </p:cNvPr>
          <p:cNvSpPr/>
          <p:nvPr/>
        </p:nvSpPr>
        <p:spPr>
          <a:xfrm rot="16200000" flipH="1">
            <a:off x="4711280" y="2343775"/>
            <a:ext cx="183221" cy="76659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4" name="下矢印 13">
            <a:extLst>
              <a:ext uri="{FF2B5EF4-FFF2-40B4-BE49-F238E27FC236}">
                <a16:creationId xmlns:a16="http://schemas.microsoft.com/office/drawing/2014/main" id="{30857D64-A42B-D814-A241-DFFBAA772877}"/>
              </a:ext>
            </a:extLst>
          </p:cNvPr>
          <p:cNvSpPr/>
          <p:nvPr/>
        </p:nvSpPr>
        <p:spPr>
          <a:xfrm rot="16200000" flipH="1">
            <a:off x="4711281" y="2706869"/>
            <a:ext cx="183221" cy="76659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5" name="下矢印 14">
            <a:extLst>
              <a:ext uri="{FF2B5EF4-FFF2-40B4-BE49-F238E27FC236}">
                <a16:creationId xmlns:a16="http://schemas.microsoft.com/office/drawing/2014/main" id="{89DA37D4-744F-EC2C-DED8-C78B6124758F}"/>
              </a:ext>
            </a:extLst>
          </p:cNvPr>
          <p:cNvSpPr/>
          <p:nvPr/>
        </p:nvSpPr>
        <p:spPr>
          <a:xfrm rot="16200000" flipH="1">
            <a:off x="4711282" y="3074277"/>
            <a:ext cx="183221" cy="76659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8" name="スライド番号プレースホルダー 7">
            <a:extLst>
              <a:ext uri="{FF2B5EF4-FFF2-40B4-BE49-F238E27FC236}">
                <a16:creationId xmlns:a16="http://schemas.microsoft.com/office/drawing/2014/main" id="{E04F64A0-25FD-BFA7-3754-934D49719EB4}"/>
              </a:ext>
            </a:extLst>
          </p:cNvPr>
          <p:cNvSpPr>
            <a:spLocks noGrp="1"/>
          </p:cNvSpPr>
          <p:nvPr>
            <p:ph type="sldNum" sz="quarter" idx="2"/>
          </p:nvPr>
        </p:nvSpPr>
        <p:spPr/>
        <p:txBody>
          <a:bodyPr/>
          <a:lstStyle/>
          <a:p>
            <a:fld id="{86CB4B4D-7CA3-9044-876B-883B54F8677D}" type="slidenum">
              <a:rPr lang="en-US" altLang="ja-JP" dirty="0" smtClean="0"/>
              <a:t>126</a:t>
            </a:fld>
            <a:endParaRPr lang="ja-JP" altLang="en-US"/>
          </a:p>
        </p:txBody>
      </p:sp>
      <p:sp>
        <p:nvSpPr>
          <p:cNvPr id="6" name="①学習モデルの選択…">
            <a:extLst>
              <a:ext uri="{FF2B5EF4-FFF2-40B4-BE49-F238E27FC236}">
                <a16:creationId xmlns:a16="http://schemas.microsoft.com/office/drawing/2014/main" id="{AB426F95-C4F2-46DA-E4B8-1209044D1710}"/>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7" name="①学習モデルの選択(今回は線形回帰)…">
            <a:extLst>
              <a:ext uri="{FF2B5EF4-FFF2-40B4-BE49-F238E27FC236}">
                <a16:creationId xmlns:a16="http://schemas.microsoft.com/office/drawing/2014/main" id="{9DA246B0-CC52-ACF3-C8F7-471B632AC30C}"/>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1456869640"/>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0125F-1457-3F9B-EF86-0501AC863A64}"/>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00BFD8C6-5EF5-071F-9799-AFDE9E56AA93}"/>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3D86196-29AC-1A0A-B8E8-1F15B4A9966A}"/>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1609391E-F023-4748-29EB-F74B65716350}"/>
              </a:ext>
            </a:extLst>
          </p:cNvPr>
          <p:cNvSpPr/>
          <p:nvPr/>
        </p:nvSpPr>
        <p:spPr>
          <a:xfrm>
            <a:off x="596503" y="1536980"/>
            <a:ext cx="5347097" cy="348969"/>
          </a:xfrm>
          <a:prstGeom prst="rect">
            <a:avLst/>
          </a:prstGeom>
          <a:noFill/>
          <a:ln w="19050">
            <a:solidFill>
              <a:srgbClr val="FF8A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9D21426-0251-E36C-CE88-25F1025DF0D5}"/>
              </a:ext>
            </a:extLst>
          </p:cNvPr>
          <p:cNvSpPr txBox="1"/>
          <p:nvPr/>
        </p:nvSpPr>
        <p:spPr>
          <a:xfrm>
            <a:off x="395466" y="2759150"/>
            <a:ext cx="7670579" cy="888705"/>
          </a:xfrm>
          <a:prstGeom prst="rect">
            <a:avLst/>
          </a:prstGeom>
          <a:noFill/>
          <a:ln w="19050">
            <a:solidFill>
              <a:srgbClr val="FF8AD8"/>
            </a:solidFill>
          </a:ln>
        </p:spPr>
        <p:txBody>
          <a:bodyPr wrap="square" rtlCol="0">
            <a:spAutoFit/>
          </a:bodyPr>
          <a:lstStyle/>
          <a:p>
            <a:pPr>
              <a:lnSpc>
                <a:spcPct val="150000"/>
              </a:lnSpc>
            </a:pPr>
            <a:r>
              <a:rPr kumimoji="1" lang="ja-JP" altLang="en-US" b="1">
                <a:latin typeface="Courier New" panose="02070309020205020404" pitchFamily="49" charset="0"/>
                <a:ea typeface="Meiryo" panose="020B0604030504040204" pitchFamily="34" charset="-128"/>
                <a:cs typeface="Courier New" panose="02070309020205020404" pitchFamily="49" charset="0"/>
              </a:rPr>
              <a:t>フォーマット文字リテラル　</a:t>
            </a:r>
            <a:r>
              <a:rPr lang="en-US" altLang="ja-JP" sz="1800" b="1" u="sng">
                <a:effectLst/>
                <a:latin typeface="Courier New" panose="02070309020205020404" pitchFamily="49" charset="0"/>
                <a:ea typeface="Meiryo" panose="020B0604030504040204" pitchFamily="34" charset="-128"/>
                <a:cs typeface="Courier New" panose="02070309020205020404" pitchFamily="49" charset="0"/>
              </a:rPr>
              <a:t>f‘{</a:t>
            </a:r>
            <a:r>
              <a:rPr lang="ja-JP" altLang="ja-JP" sz="1800" b="1" u="sng">
                <a:effectLst/>
                <a:latin typeface="Courier New" panose="02070309020205020404" pitchFamily="49" charset="0"/>
                <a:ea typeface="Meiryo" panose="020B0604030504040204" pitchFamily="34" charset="-128"/>
                <a:cs typeface="Courier New" panose="02070309020205020404" pitchFamily="49" charset="0"/>
              </a:rPr>
              <a:t>変数名</a:t>
            </a:r>
            <a:r>
              <a:rPr lang="en-US" altLang="ja-JP" sz="1800" b="1" u="sng">
                <a:effectLst/>
                <a:latin typeface="Courier New" panose="02070309020205020404" pitchFamily="49" charset="0"/>
                <a:ea typeface="Meiryo" panose="020B0604030504040204" pitchFamily="34" charset="-128"/>
                <a:cs typeface="Courier New" panose="02070309020205020404" pitchFamily="49" charset="0"/>
              </a:rPr>
              <a:t>}’</a:t>
            </a:r>
            <a:r>
              <a:rPr lang="en-US" altLang="ja-JP" sz="1800" b="1">
                <a:effectLst/>
                <a:latin typeface="Courier New" panose="02070309020205020404" pitchFamily="49" charset="0"/>
                <a:ea typeface="Meiryo" panose="020B0604030504040204" pitchFamily="34" charset="-128"/>
                <a:cs typeface="Courier New" panose="02070309020205020404" pitchFamily="49" charset="0"/>
              </a:rPr>
              <a:t> </a:t>
            </a:r>
            <a:r>
              <a:rPr lang="ja-JP" altLang="en-US" sz="1800" b="1">
                <a:effectLst/>
                <a:latin typeface="Courier New" panose="02070309020205020404" pitchFamily="49" charset="0"/>
                <a:ea typeface="Meiryo" panose="020B0604030504040204" pitchFamily="34" charset="-128"/>
                <a:cs typeface="Courier New" panose="02070309020205020404" pitchFamily="49" charset="0"/>
              </a:rPr>
              <a:t>文字を変数として認識させる</a:t>
            </a:r>
            <a:endParaRPr lang="en-US" altLang="ja-JP" sz="1800" b="1">
              <a:effectLst/>
              <a:latin typeface="Courier New" panose="02070309020205020404" pitchFamily="49" charset="0"/>
              <a:ea typeface="Meiryo" panose="020B0604030504040204" pitchFamily="34" charset="-128"/>
              <a:cs typeface="Courier New" panose="02070309020205020404" pitchFamily="49" charset="0"/>
            </a:endParaRPr>
          </a:p>
          <a:p>
            <a:pPr>
              <a:lnSpc>
                <a:spcPct val="150000"/>
              </a:lnSpc>
            </a:pPr>
            <a:r>
              <a:rPr lang="en" altLang="ja-JP" sz="1800" b="1">
                <a:solidFill>
                  <a:srgbClr val="0000FF"/>
                </a:solidFill>
                <a:effectLst/>
                <a:latin typeface="Courier New" panose="02070309020205020404" pitchFamily="49" charset="0"/>
              </a:rPr>
              <a:t>f</a:t>
            </a:r>
            <a:r>
              <a:rPr lang="en" altLang="ja-JP" sz="1800" b="1">
                <a:solidFill>
                  <a:srgbClr val="A31515"/>
                </a:solidFill>
                <a:effectLst/>
                <a:latin typeface="Courier New" panose="02070309020205020404" pitchFamily="49" charset="0"/>
              </a:rPr>
              <a:t>'</a:t>
            </a:r>
            <a:r>
              <a:rPr lang="en" altLang="ja-JP" sz="1800" b="1">
                <a:solidFill>
                  <a:srgbClr val="000000"/>
                </a:solidFill>
                <a:effectLst/>
                <a:latin typeface="Courier New" panose="02070309020205020404" pitchFamily="49" charset="0"/>
              </a:rPr>
              <a:t>{path}</a:t>
            </a:r>
            <a:r>
              <a:rPr lang="en" altLang="ja-JP" sz="1800" b="1">
                <a:solidFill>
                  <a:srgbClr val="A31515"/>
                </a:solidFill>
                <a:effectLst/>
                <a:latin typeface="Courier New" panose="02070309020205020404" pitchFamily="49" charset="0"/>
              </a:rPr>
              <a:t>/healthy/</a:t>
            </a:r>
            <a:r>
              <a:rPr lang="en" altLang="ja-JP" sz="1800" b="1">
                <a:solidFill>
                  <a:srgbClr val="000000"/>
                </a:solidFill>
                <a:effectLst/>
                <a:latin typeface="Courier New" panose="02070309020205020404" pitchFamily="49" charset="0"/>
              </a:rPr>
              <a:t>{</a:t>
            </a:r>
            <a:r>
              <a:rPr lang="en" altLang="ja-JP" sz="1800" b="1" err="1">
                <a:solidFill>
                  <a:srgbClr val="000000"/>
                </a:solidFill>
                <a:effectLst/>
                <a:latin typeface="Courier New" panose="02070309020205020404" pitchFamily="49" charset="0"/>
              </a:rPr>
              <a:t>list_healthy</a:t>
            </a:r>
            <a:r>
              <a:rPr lang="en" altLang="ja-JP" sz="1800" b="1">
                <a:solidFill>
                  <a:srgbClr val="000000"/>
                </a:solidFill>
                <a:effectLst/>
                <a:latin typeface="Courier New" panose="02070309020205020404" pitchFamily="49" charset="0"/>
              </a:rPr>
              <a:t>[</a:t>
            </a:r>
            <a:r>
              <a:rPr lang="en" altLang="ja-JP" sz="1800" b="1" err="1">
                <a:solidFill>
                  <a:srgbClr val="000000"/>
                </a:solidFill>
                <a:effectLst/>
                <a:latin typeface="Courier New" panose="02070309020205020404" pitchFamily="49" charset="0"/>
              </a:rPr>
              <a:t>i</a:t>
            </a:r>
            <a:r>
              <a:rPr lang="en" altLang="ja-JP" sz="1800" b="1">
                <a:solidFill>
                  <a:srgbClr val="000000"/>
                </a:solidFill>
                <a:effectLst/>
                <a:latin typeface="Courier New" panose="02070309020205020404" pitchFamily="49" charset="0"/>
              </a:rPr>
              <a:t>]}</a:t>
            </a:r>
            <a:r>
              <a:rPr lang="en" altLang="ja-JP" sz="1800" b="1">
                <a:solidFill>
                  <a:srgbClr val="A31515"/>
                </a:solidFill>
                <a:effectLst/>
                <a:latin typeface="Courier New" panose="02070309020205020404" pitchFamily="49" charset="0"/>
              </a:rPr>
              <a:t>’</a:t>
            </a:r>
            <a:endParaRPr lang="en-US" altLang="ja-JP" sz="1800" b="1">
              <a:effectLst/>
              <a:latin typeface="Courier New" panose="02070309020205020404" pitchFamily="49" charset="0"/>
              <a:ea typeface="Meiryo" panose="020B0604030504040204" pitchFamily="34" charset="-128"/>
              <a:cs typeface="Courier New" panose="02070309020205020404" pitchFamily="49" charset="0"/>
            </a:endParaRPr>
          </a:p>
        </p:txBody>
      </p:sp>
      <p:cxnSp>
        <p:nvCxnSpPr>
          <p:cNvPr id="9" name="直線矢印コネクタ 8">
            <a:extLst>
              <a:ext uri="{FF2B5EF4-FFF2-40B4-BE49-F238E27FC236}">
                <a16:creationId xmlns:a16="http://schemas.microsoft.com/office/drawing/2014/main" id="{97C01A04-3723-8C3C-B893-500F5EF4F45B}"/>
              </a:ext>
            </a:extLst>
          </p:cNvPr>
          <p:cNvCxnSpPr>
            <a:cxnSpLocks/>
          </p:cNvCxnSpPr>
          <p:nvPr/>
        </p:nvCxnSpPr>
        <p:spPr>
          <a:xfrm flipV="1">
            <a:off x="1143000" y="1897596"/>
            <a:ext cx="0" cy="861554"/>
          </a:xfrm>
          <a:prstGeom prst="straightConnector1">
            <a:avLst/>
          </a:prstGeom>
          <a:ln w="28575">
            <a:solidFill>
              <a:srgbClr val="FF8AD8"/>
            </a:solidFill>
            <a:tailEnd type="triangle"/>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A6637BEC-A3CB-C3BA-FB18-6D6AFC174F63}"/>
              </a:ext>
            </a:extLst>
          </p:cNvPr>
          <p:cNvSpPr/>
          <p:nvPr/>
        </p:nvSpPr>
        <p:spPr>
          <a:xfrm>
            <a:off x="762000" y="3292026"/>
            <a:ext cx="838200" cy="30083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42C100F-A9D4-7200-D114-7F0B2AEFB00B}"/>
              </a:ext>
            </a:extLst>
          </p:cNvPr>
          <p:cNvSpPr/>
          <p:nvPr/>
        </p:nvSpPr>
        <p:spPr>
          <a:xfrm>
            <a:off x="324678" y="973310"/>
            <a:ext cx="4704522" cy="30083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A2422057-8383-7224-6BEF-B3188189D603}"/>
              </a:ext>
            </a:extLst>
          </p:cNvPr>
          <p:cNvCxnSpPr>
            <a:cxnSpLocks/>
          </p:cNvCxnSpPr>
          <p:nvPr/>
        </p:nvCxnSpPr>
        <p:spPr>
          <a:xfrm>
            <a:off x="365649" y="1331709"/>
            <a:ext cx="358251" cy="2114404"/>
          </a:xfrm>
          <a:prstGeom prst="straightConnector1">
            <a:avLst/>
          </a:prstGeom>
          <a:ln w="25400">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0187B6C-58E8-B497-5D8E-C395DB545DBE}"/>
              </a:ext>
            </a:extLst>
          </p:cNvPr>
          <p:cNvSpPr txBox="1"/>
          <p:nvPr/>
        </p:nvSpPr>
        <p:spPr>
          <a:xfrm>
            <a:off x="354353" y="3817350"/>
            <a:ext cx="8435294" cy="636328"/>
          </a:xfrm>
          <a:prstGeom prst="rect">
            <a:avLst/>
          </a:prstGeom>
          <a:noFill/>
        </p:spPr>
        <p:txBody>
          <a:bodyPr wrap="square">
            <a:spAutoFit/>
          </a:bodyPr>
          <a:lstStyle/>
          <a:p>
            <a:pPr>
              <a:lnSpc>
                <a:spcPct val="130000"/>
              </a:lnSpc>
            </a:pPr>
            <a:r>
              <a:rPr lang="en" altLang="ja-JP" sz="1400" b="1" err="1">
                <a:solidFill>
                  <a:srgbClr val="000000"/>
                </a:solidFill>
                <a:effectLst/>
                <a:latin typeface="Courier New" panose="02070309020205020404" pitchFamily="49" charset="0"/>
              </a:rPr>
              <a:t>list_healthy</a:t>
            </a:r>
            <a:r>
              <a:rPr lang="en" altLang="ja-JP" sz="1400" b="1">
                <a:solidFill>
                  <a:srgbClr val="000000"/>
                </a:solidFill>
                <a:effectLst/>
                <a:latin typeface="Courier New" panose="02070309020205020404" pitchFamily="49" charset="0"/>
              </a:rPr>
              <a:t> = [</a:t>
            </a:r>
            <a:r>
              <a:rPr lang="en" altLang="ja-JP" sz="1400" b="1" err="1">
                <a:solidFill>
                  <a:srgbClr val="000000"/>
                </a:solidFill>
                <a:effectLst/>
                <a:latin typeface="Courier New" panose="02070309020205020404" pitchFamily="49" charset="0"/>
              </a:rPr>
              <a:t>i</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for</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i</a:t>
            </a:r>
            <a:r>
              <a:rPr lang="en" altLang="ja-JP" sz="1400" b="1">
                <a:solidFill>
                  <a:srgbClr val="000000"/>
                </a:solidFill>
                <a:effectLst/>
                <a:latin typeface="Courier New" panose="02070309020205020404" pitchFamily="49" charset="0"/>
              </a:rPr>
              <a:t> </a:t>
            </a:r>
            <a:r>
              <a:rPr lang="en" altLang="ja-JP" sz="1400" b="1">
                <a:solidFill>
                  <a:srgbClr val="0000FF"/>
                </a:solidFill>
                <a:effectLst/>
                <a:latin typeface="Courier New" panose="02070309020205020404" pitchFamily="49" charset="0"/>
              </a:rPr>
              <a:t>in</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os.listdir</a:t>
            </a:r>
            <a:r>
              <a:rPr lang="en" altLang="ja-JP" sz="1400" b="1">
                <a:solidFill>
                  <a:srgbClr val="000000"/>
                </a:solidFill>
                <a:effectLst/>
                <a:latin typeface="Courier New" panose="02070309020205020404" pitchFamily="49" charset="0"/>
              </a:rPr>
              <a:t>(</a:t>
            </a:r>
            <a:r>
              <a:rPr lang="en" altLang="ja-JP" sz="1400" b="1">
                <a:solidFill>
                  <a:srgbClr val="A31515"/>
                </a:solidFill>
                <a:effectLst/>
                <a:latin typeface="Courier New" panose="02070309020205020404" pitchFamily="49" charset="0"/>
              </a:rPr>
              <a:t>'/content/images/COVID-NORMAL/healthy’</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if</a:t>
            </a:r>
            <a:r>
              <a:rPr lang="en" altLang="ja-JP" sz="1400" b="1">
                <a:solidFill>
                  <a:srgbClr val="000000"/>
                </a:solidFill>
                <a:effectLst/>
                <a:latin typeface="Courier New" panose="02070309020205020404" pitchFamily="49" charset="0"/>
              </a:rPr>
              <a:t> </a:t>
            </a:r>
            <a:r>
              <a:rPr lang="en" altLang="ja-JP" sz="1400" b="1">
                <a:solidFill>
                  <a:srgbClr val="0000FF"/>
                </a:solidFill>
                <a:effectLst/>
                <a:latin typeface="Courier New" panose="02070309020205020404" pitchFamily="49" charset="0"/>
              </a:rPr>
              <a:t>not</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i.startswith</a:t>
            </a:r>
            <a:r>
              <a:rPr lang="en" altLang="ja-JP" sz="1400" b="1">
                <a:solidFill>
                  <a:srgbClr val="000000"/>
                </a:solidFill>
                <a:effectLst/>
                <a:latin typeface="Courier New" panose="02070309020205020404" pitchFamily="49" charset="0"/>
              </a:rPr>
              <a:t>(</a:t>
            </a:r>
            <a:r>
              <a:rPr lang="en" altLang="ja-JP" sz="1400" b="1">
                <a:solidFill>
                  <a:srgbClr val="A31515"/>
                </a:solidFill>
                <a:effectLst/>
                <a:latin typeface="Courier New" panose="02070309020205020404" pitchFamily="49" charset="0"/>
              </a:rPr>
              <a:t>'.'</a:t>
            </a:r>
            <a:r>
              <a:rPr lang="en" altLang="ja-JP" sz="1400" b="1">
                <a:solidFill>
                  <a:srgbClr val="000000"/>
                </a:solidFill>
                <a:effectLst/>
                <a:latin typeface="Courier New" panose="02070309020205020404" pitchFamily="49" charset="0"/>
              </a:rPr>
              <a:t>)]</a:t>
            </a:r>
          </a:p>
        </p:txBody>
      </p:sp>
      <p:sp>
        <p:nvSpPr>
          <p:cNvPr id="10" name="正方形/長方形 9">
            <a:extLst>
              <a:ext uri="{FF2B5EF4-FFF2-40B4-BE49-F238E27FC236}">
                <a16:creationId xmlns:a16="http://schemas.microsoft.com/office/drawing/2014/main" id="{AC4ECE6F-A718-A4BE-CEC2-87341D8AD8AC}"/>
              </a:ext>
            </a:extLst>
          </p:cNvPr>
          <p:cNvSpPr/>
          <p:nvPr/>
        </p:nvSpPr>
        <p:spPr>
          <a:xfrm>
            <a:off x="2924848" y="3312469"/>
            <a:ext cx="2102049" cy="30083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E48B8E9F-3B92-3296-F53F-81CE39253513}"/>
              </a:ext>
            </a:extLst>
          </p:cNvPr>
          <p:cNvSpPr/>
          <p:nvPr/>
        </p:nvSpPr>
        <p:spPr>
          <a:xfrm>
            <a:off x="378901" y="3840422"/>
            <a:ext cx="8305800" cy="636328"/>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9C93E931-81A7-21BD-4BD6-661487A4CF65}"/>
              </a:ext>
            </a:extLst>
          </p:cNvPr>
          <p:cNvCxnSpPr>
            <a:cxnSpLocks/>
          </p:cNvCxnSpPr>
          <p:nvPr/>
        </p:nvCxnSpPr>
        <p:spPr>
          <a:xfrm flipV="1">
            <a:off x="3381076" y="3610620"/>
            <a:ext cx="0" cy="21509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803A509F-72EF-BF03-5718-F0BC1ED36B9F}"/>
              </a:ext>
            </a:extLst>
          </p:cNvPr>
          <p:cNvSpPr txBox="1"/>
          <p:nvPr/>
        </p:nvSpPr>
        <p:spPr>
          <a:xfrm>
            <a:off x="143895" y="4534458"/>
            <a:ext cx="8435294" cy="523220"/>
          </a:xfrm>
          <a:prstGeom prst="rect">
            <a:avLst/>
          </a:prstGeom>
          <a:noFill/>
        </p:spPr>
        <p:txBody>
          <a:bodyPr wrap="square" rtlCol="0">
            <a:spAutoFit/>
          </a:bodyPr>
          <a:lstStyle/>
          <a:p>
            <a:r>
              <a:rPr kumimoji="1" lang="en-US" altLang="ja-JP" sz="1400" b="1" err="1">
                <a:latin typeface="Courier New" panose="02070309020205020404" pitchFamily="49" charset="0"/>
                <a:ea typeface="Meiryo" panose="020B0604030504040204" pitchFamily="34" charset="-128"/>
                <a:cs typeface="Courier New" panose="02070309020205020404" pitchFamily="49" charset="0"/>
              </a:rPr>
              <a:t>i</a:t>
            </a:r>
            <a:r>
              <a:rPr kumimoji="1" lang="en-US" altLang="ja-JP" sz="1400" b="1">
                <a:latin typeface="Courier New" panose="02070309020205020404" pitchFamily="49" charset="0"/>
                <a:ea typeface="Meiryo" panose="020B0604030504040204" pitchFamily="34" charset="-128"/>
                <a:cs typeface="Courier New" panose="02070309020205020404" pitchFamily="49" charset="0"/>
              </a:rPr>
              <a:t>=0</a:t>
            </a:r>
            <a:r>
              <a:rPr kumimoji="1" lang="ja-JP" altLang="en-US" sz="1400" b="1">
                <a:latin typeface="Courier New" panose="02070309020205020404" pitchFamily="49" charset="0"/>
                <a:ea typeface="Meiryo" panose="020B0604030504040204" pitchFamily="34" charset="-128"/>
                <a:cs typeface="Courier New" panose="02070309020205020404" pitchFamily="49" charset="0"/>
              </a:rPr>
              <a:t>の時：</a:t>
            </a:r>
            <a:r>
              <a:rPr kumimoji="1" lang="en-US" altLang="ja-JP" sz="1400" b="1">
                <a:latin typeface="Courier New" panose="02070309020205020404" pitchFamily="49" charset="0"/>
                <a:ea typeface="Meiryo" panose="020B0604030504040204" pitchFamily="34" charset="-128"/>
                <a:cs typeface="Courier New" panose="02070309020205020404" pitchFamily="49" charset="0"/>
              </a:rPr>
              <a:t>file =</a:t>
            </a:r>
            <a:r>
              <a:rPr lang="en" altLang="ja-JP" sz="1400" b="1">
                <a:solidFill>
                  <a:srgbClr val="A31515"/>
                </a:solidFill>
                <a:effectLst/>
                <a:latin typeface="Courier New" panose="02070309020205020404" pitchFamily="49" charset="0"/>
              </a:rPr>
              <a:t> </a:t>
            </a:r>
            <a:r>
              <a:rPr lang="en" altLang="ja-JP" sz="1400" b="1">
                <a:solidFill>
                  <a:schemeClr val="tx1"/>
                </a:solidFill>
                <a:effectLst/>
                <a:latin typeface="Courier New" panose="02070309020205020404" pitchFamily="49" charset="0"/>
              </a:rPr>
              <a:t>/content/images/COVID-NORMAL/healthy/</a:t>
            </a:r>
          </a:p>
          <a:p>
            <a:r>
              <a:rPr lang="en" altLang="ja-JP" sz="1400" b="1" i="0">
                <a:solidFill>
                  <a:schemeClr val="tx1"/>
                </a:solidFill>
                <a:latin typeface="Courier New" panose="02070309020205020404" pitchFamily="49" charset="0"/>
              </a:rPr>
              <a:t>	</a:t>
            </a:r>
            <a:r>
              <a:rPr lang="en" altLang="ja-JP" sz="1400" b="1" i="0">
                <a:solidFill>
                  <a:schemeClr val="tx1"/>
                </a:solidFill>
                <a:effectLst/>
                <a:latin typeface="Courier New" panose="02070309020205020404" pitchFamily="49" charset="0"/>
              </a:rPr>
              <a:t>DX.1.2.840.113564.1722810162.20200403113227763540.1203801020003.jpg</a:t>
            </a:r>
            <a:r>
              <a:rPr kumimoji="1" lang="en-US" altLang="ja-JP" sz="1400" b="1">
                <a:solidFill>
                  <a:schemeClr val="tx1"/>
                </a:solidFill>
                <a:latin typeface="Courier New" panose="02070309020205020404" pitchFamily="49" charset="0"/>
                <a:ea typeface="Meiryo" panose="020B0604030504040204" pitchFamily="34" charset="-128"/>
                <a:cs typeface="Courier New" panose="02070309020205020404" pitchFamily="49" charset="0"/>
              </a:rPr>
              <a:t>  </a:t>
            </a:r>
            <a:endParaRPr kumimoji="1" lang="ja-JP" altLang="en-US" sz="14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26" name="正方形/長方形 25">
            <a:extLst>
              <a:ext uri="{FF2B5EF4-FFF2-40B4-BE49-F238E27FC236}">
                <a16:creationId xmlns:a16="http://schemas.microsoft.com/office/drawing/2014/main" id="{10248F12-8A4F-BA28-F2EF-1370499AF13E}"/>
              </a:ext>
            </a:extLst>
          </p:cNvPr>
          <p:cNvSpPr/>
          <p:nvPr/>
        </p:nvSpPr>
        <p:spPr>
          <a:xfrm>
            <a:off x="221819" y="907534"/>
            <a:ext cx="9144000" cy="1881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sz="1600" b="1">
                <a:solidFill>
                  <a:srgbClr val="000000"/>
                </a:solidFill>
                <a:effectLst/>
                <a:latin typeface="Courier New" panose="02070309020205020404" pitchFamily="49" charset="0"/>
              </a:rPr>
              <a:t>path = </a:t>
            </a:r>
            <a:r>
              <a:rPr lang="en" altLang="ja-JP" sz="1600" b="1">
                <a:solidFill>
                  <a:srgbClr val="A31515"/>
                </a:solidFill>
                <a:effectLst/>
                <a:latin typeface="Courier New" panose="02070309020205020404" pitchFamily="49" charset="0"/>
              </a:rPr>
              <a:t>'/content/images/COVID-NORMAL'</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num_healthy</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20000"/>
              </a:lnSpc>
            </a:pPr>
            <a:r>
              <a:rPr lang="en" altLang="ja-JP" sz="1600" b="1">
                <a:solidFill>
                  <a:srgbClr val="001080"/>
                </a:solidFill>
                <a:latin typeface="Courier New" panose="02070309020205020404" pitchFamily="49" charset="0"/>
              </a:rPr>
              <a:t>  </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/healthy/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list_healthy</a:t>
            </a:r>
            <a:r>
              <a:rPr lang="en" altLang="ja-JP" sz="1600" b="1">
                <a:solidFill>
                  <a:srgbClr val="00B05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70C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 = </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0070C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interpolation =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255</a:t>
            </a:r>
          </a:p>
        </p:txBody>
      </p:sp>
      <p:sp>
        <p:nvSpPr>
          <p:cNvPr id="14" name="スライド番号プレースホルダー 13">
            <a:extLst>
              <a:ext uri="{FF2B5EF4-FFF2-40B4-BE49-F238E27FC236}">
                <a16:creationId xmlns:a16="http://schemas.microsoft.com/office/drawing/2014/main" id="{78DCD9EC-9C10-697A-4FAB-3A2DA5A4F797}"/>
              </a:ext>
            </a:extLst>
          </p:cNvPr>
          <p:cNvSpPr>
            <a:spLocks noGrp="1"/>
          </p:cNvSpPr>
          <p:nvPr>
            <p:ph type="sldNum" sz="quarter" idx="2"/>
          </p:nvPr>
        </p:nvSpPr>
        <p:spPr/>
        <p:txBody>
          <a:bodyPr/>
          <a:lstStyle/>
          <a:p>
            <a:fld id="{86CB4B4D-7CA3-9044-876B-883B54F8677D}" type="slidenum">
              <a:rPr lang="en-US" altLang="ja-JP" dirty="0" smtClean="0"/>
              <a:t>127</a:t>
            </a:fld>
            <a:endParaRPr lang="ja-JP" altLang="en-US"/>
          </a:p>
        </p:txBody>
      </p:sp>
      <p:sp>
        <p:nvSpPr>
          <p:cNvPr id="4" name="①学習モデルの選択…">
            <a:extLst>
              <a:ext uri="{FF2B5EF4-FFF2-40B4-BE49-F238E27FC236}">
                <a16:creationId xmlns:a16="http://schemas.microsoft.com/office/drawing/2014/main" id="{16300317-BD5A-7AE4-F0E4-CB441A173129}"/>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8" name="①学習モデルの選択(今回は線形回帰)…">
            <a:extLst>
              <a:ext uri="{FF2B5EF4-FFF2-40B4-BE49-F238E27FC236}">
                <a16:creationId xmlns:a16="http://schemas.microsoft.com/office/drawing/2014/main" id="{81A3257E-92E9-BD1A-49EA-D88C18C29EB3}"/>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2337377795"/>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E45EE-F0F3-87A5-B051-300DAD1AC367}"/>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6B22649-B5DC-A2BD-74AE-EF706B1043E3}"/>
              </a:ext>
            </a:extLst>
          </p:cNvPr>
          <p:cNvSpPr/>
          <p:nvPr/>
        </p:nvSpPr>
        <p:spPr>
          <a:xfrm>
            <a:off x="221819" y="907534"/>
            <a:ext cx="9144000" cy="1881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sz="1600" b="1">
                <a:solidFill>
                  <a:srgbClr val="000000"/>
                </a:solidFill>
                <a:effectLst/>
                <a:latin typeface="Courier New" panose="02070309020205020404" pitchFamily="49" charset="0"/>
              </a:rPr>
              <a:t>path = </a:t>
            </a:r>
            <a:r>
              <a:rPr lang="en" altLang="ja-JP" sz="1600" b="1">
                <a:solidFill>
                  <a:srgbClr val="A31515"/>
                </a:solidFill>
                <a:effectLst/>
                <a:latin typeface="Courier New" panose="02070309020205020404" pitchFamily="49" charset="0"/>
              </a:rPr>
              <a:t>'/content/images/COVID-NORMAL'</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num_healthy</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20000"/>
              </a:lnSpc>
            </a:pPr>
            <a:r>
              <a:rPr lang="en" altLang="ja-JP" sz="1600" b="1">
                <a:solidFill>
                  <a:srgbClr val="001080"/>
                </a:solidFill>
                <a:latin typeface="Courier New" panose="02070309020205020404" pitchFamily="49" charset="0"/>
              </a:rPr>
              <a:t>  </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/healthy/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list_healthy</a:t>
            </a:r>
            <a:r>
              <a:rPr lang="en" altLang="ja-JP" sz="1600" b="1">
                <a:solidFill>
                  <a:srgbClr val="00B05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70C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 = </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0070C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interpolation =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255</a:t>
            </a:r>
          </a:p>
        </p:txBody>
      </p:sp>
      <p:sp>
        <p:nvSpPr>
          <p:cNvPr id="5" name="線形回帰で88歳の歯周病の歯の本数を予測する">
            <a:extLst>
              <a:ext uri="{FF2B5EF4-FFF2-40B4-BE49-F238E27FC236}">
                <a16:creationId xmlns:a16="http://schemas.microsoft.com/office/drawing/2014/main" id="{516538E9-5BBE-EA3C-2FC2-CAC10177136B}"/>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780BEE02-87D2-54CF-C59B-00BE6E270859}"/>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6D841648-BD34-E1B4-2A11-91ED47663ACA}"/>
              </a:ext>
            </a:extLst>
          </p:cNvPr>
          <p:cNvSpPr/>
          <p:nvPr/>
        </p:nvSpPr>
        <p:spPr>
          <a:xfrm>
            <a:off x="533400" y="1848238"/>
            <a:ext cx="8458200" cy="631202"/>
          </a:xfrm>
          <a:prstGeom prst="rect">
            <a:avLst/>
          </a:prstGeom>
          <a:noFill/>
          <a:ln w="19050">
            <a:solidFill>
              <a:srgbClr val="00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FCC852-9017-CFCA-340C-9BF078CA8672}"/>
              </a:ext>
            </a:extLst>
          </p:cNvPr>
          <p:cNvSpPr txBox="1"/>
          <p:nvPr/>
        </p:nvSpPr>
        <p:spPr>
          <a:xfrm>
            <a:off x="533400" y="3420144"/>
            <a:ext cx="8305800" cy="1200329"/>
          </a:xfrm>
          <a:prstGeom prst="rect">
            <a:avLst/>
          </a:prstGeom>
          <a:noFill/>
          <a:ln w="19050">
            <a:solidFill>
              <a:srgbClr val="008F00"/>
            </a:solidFill>
          </a:ln>
        </p:spPr>
        <p:txBody>
          <a:bodyPr wrap="square" rtlCol="0">
            <a:spAutoFit/>
          </a:bodyPr>
          <a:lstStyle/>
          <a:p>
            <a:r>
              <a:rPr lang="en-US" altLang="ja-JP" sz="1800" b="1" kern="100" err="1">
                <a:effectLst/>
                <a:latin typeface="Courier New" panose="02070309020205020404" pitchFamily="49" charset="0"/>
                <a:ea typeface="Meiryo" panose="020B0604030504040204" pitchFamily="34" charset="-128"/>
                <a:cs typeface="Courier New" panose="02070309020205020404" pitchFamily="49" charset="0"/>
              </a:rPr>
              <a:t>load_</a:t>
            </a:r>
            <a:r>
              <a:rPr lang="en-US" altLang="ja-JP" sz="18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img</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関数</a:t>
            </a:r>
            <a:r>
              <a:rPr lang="ja-JP" altLang="en-US"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画像ファイルを「</a:t>
            </a:r>
            <a:r>
              <a:rPr lang="en-US" altLang="ja-JP" sz="18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file_img</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」に読み込んで</a:t>
            </a:r>
            <a:r>
              <a:rPr lang="ja-JP" altLang="en-US"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いる</a:t>
            </a:r>
            <a:endPar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endPar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引数で、ファイル名</a:t>
            </a:r>
            <a:r>
              <a:rPr lang="ja-JP" altLang="en-US"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file)</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、カラーモード</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白黒</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grayscale)</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、画像サイズ</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(64, 64)</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、画像サイズを変換する際の補完方法</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8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lanczos</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を指定</a:t>
            </a:r>
            <a:endPar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cxnSp>
        <p:nvCxnSpPr>
          <p:cNvPr id="9" name="直線矢印コネクタ 8">
            <a:extLst>
              <a:ext uri="{FF2B5EF4-FFF2-40B4-BE49-F238E27FC236}">
                <a16:creationId xmlns:a16="http://schemas.microsoft.com/office/drawing/2014/main" id="{809F54AD-1AB8-D16C-30CE-8B7A7A21F804}"/>
              </a:ext>
            </a:extLst>
          </p:cNvPr>
          <p:cNvCxnSpPr>
            <a:cxnSpLocks/>
          </p:cNvCxnSpPr>
          <p:nvPr/>
        </p:nvCxnSpPr>
        <p:spPr>
          <a:xfrm flipH="1" flipV="1">
            <a:off x="6553200" y="2504072"/>
            <a:ext cx="533400" cy="916072"/>
          </a:xfrm>
          <a:prstGeom prst="straightConnector1">
            <a:avLst/>
          </a:prstGeom>
          <a:ln w="25400">
            <a:solidFill>
              <a:srgbClr val="008F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638A9E6C-0797-8D73-E608-A0B80819FE68}"/>
              </a:ext>
            </a:extLst>
          </p:cNvPr>
          <p:cNvSpPr/>
          <p:nvPr/>
        </p:nvSpPr>
        <p:spPr>
          <a:xfrm>
            <a:off x="3048000" y="1885950"/>
            <a:ext cx="609600" cy="211920"/>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78EF6C2-A7BC-03FA-CC11-7284A386F4EE}"/>
              </a:ext>
            </a:extLst>
          </p:cNvPr>
          <p:cNvSpPr/>
          <p:nvPr/>
        </p:nvSpPr>
        <p:spPr>
          <a:xfrm>
            <a:off x="549014" y="1563553"/>
            <a:ext cx="609600" cy="211920"/>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A79F0C35-7474-664D-5F47-5571F346BFC1}"/>
              </a:ext>
            </a:extLst>
          </p:cNvPr>
          <p:cNvSpPr>
            <a:spLocks noGrp="1"/>
          </p:cNvSpPr>
          <p:nvPr>
            <p:ph type="sldNum" sz="quarter" idx="2"/>
          </p:nvPr>
        </p:nvSpPr>
        <p:spPr/>
        <p:txBody>
          <a:bodyPr/>
          <a:lstStyle/>
          <a:p>
            <a:fld id="{86CB4B4D-7CA3-9044-876B-883B54F8677D}" type="slidenum">
              <a:rPr lang="en-US" altLang="ja-JP" dirty="0" smtClean="0"/>
              <a:t>128</a:t>
            </a:fld>
            <a:endParaRPr lang="ja-JP" altLang="en-US"/>
          </a:p>
        </p:txBody>
      </p:sp>
      <p:sp>
        <p:nvSpPr>
          <p:cNvPr id="4" name="①学習モデルの選択…">
            <a:extLst>
              <a:ext uri="{FF2B5EF4-FFF2-40B4-BE49-F238E27FC236}">
                <a16:creationId xmlns:a16="http://schemas.microsoft.com/office/drawing/2014/main" id="{EF7F917E-0E67-DA5C-1DF1-D6DAC233B7D1}"/>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0" name="①学習モデルの選択(今回は線形回帰)…">
            <a:extLst>
              <a:ext uri="{FF2B5EF4-FFF2-40B4-BE49-F238E27FC236}">
                <a16:creationId xmlns:a16="http://schemas.microsoft.com/office/drawing/2014/main" id="{48AD9B75-97BE-2254-216E-CA31F5E419A4}"/>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1835361759"/>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BD17-5F3D-A193-7D28-684023E1746B}"/>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2AE0B159-F125-161D-D014-957C32D416D0}"/>
              </a:ext>
            </a:extLst>
          </p:cNvPr>
          <p:cNvSpPr/>
          <p:nvPr/>
        </p:nvSpPr>
        <p:spPr>
          <a:xfrm>
            <a:off x="221819" y="907534"/>
            <a:ext cx="9144000" cy="188184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sz="1600" b="1">
                <a:solidFill>
                  <a:srgbClr val="000000"/>
                </a:solidFill>
                <a:effectLst/>
                <a:latin typeface="Courier New" panose="02070309020205020404" pitchFamily="49" charset="0"/>
              </a:rPr>
              <a:t>path = </a:t>
            </a:r>
            <a:r>
              <a:rPr lang="en" altLang="ja-JP" sz="1600" b="1">
                <a:solidFill>
                  <a:srgbClr val="A31515"/>
                </a:solidFill>
                <a:effectLst/>
                <a:latin typeface="Courier New" panose="02070309020205020404" pitchFamily="49" charset="0"/>
              </a:rPr>
              <a:t>'/content/images/COVID-NORMAL'</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num_healthy</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20000"/>
              </a:lnSpc>
            </a:pPr>
            <a:r>
              <a:rPr lang="en" altLang="ja-JP" sz="1600" b="1">
                <a:solidFill>
                  <a:srgbClr val="001080"/>
                </a:solidFill>
                <a:latin typeface="Courier New" panose="02070309020205020404" pitchFamily="49" charset="0"/>
              </a:rPr>
              <a:t>  </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/healthy/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list_healthy</a:t>
            </a:r>
            <a:r>
              <a:rPr lang="en" altLang="ja-JP" sz="1600" b="1">
                <a:solidFill>
                  <a:srgbClr val="00B05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pPr>
              <a:lnSpc>
                <a:spcPct val="120000"/>
              </a:lnSpc>
            </a:pP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70C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 = </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0070C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64</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interpolation =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pPr>
              <a:lnSpc>
                <a:spcPct val="120000"/>
              </a:lnSpc>
            </a:pPr>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255</a:t>
            </a:r>
          </a:p>
        </p:txBody>
      </p:sp>
      <p:sp>
        <p:nvSpPr>
          <p:cNvPr id="5" name="線形回帰で88歳の歯周病の歯の本数を予測する">
            <a:extLst>
              <a:ext uri="{FF2B5EF4-FFF2-40B4-BE49-F238E27FC236}">
                <a16:creationId xmlns:a16="http://schemas.microsoft.com/office/drawing/2014/main" id="{C6700363-8EC4-2606-CCA3-238E6EE43DD7}"/>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DA909729-94AC-1D8A-C357-49EEC18586E6}"/>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3AEA7099-821A-CFBF-91A9-EC5126B9A3B5}"/>
              </a:ext>
            </a:extLst>
          </p:cNvPr>
          <p:cNvSpPr/>
          <p:nvPr/>
        </p:nvSpPr>
        <p:spPr>
          <a:xfrm>
            <a:off x="533400" y="2397980"/>
            <a:ext cx="5394586" cy="402352"/>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8835CB4-462D-9BBE-3C65-398BBFC39500}"/>
              </a:ext>
            </a:extLst>
          </p:cNvPr>
          <p:cNvSpPr txBox="1"/>
          <p:nvPr/>
        </p:nvSpPr>
        <p:spPr>
          <a:xfrm>
            <a:off x="1158614" y="3473135"/>
            <a:ext cx="7223386" cy="646331"/>
          </a:xfrm>
          <a:prstGeom prst="rect">
            <a:avLst/>
          </a:prstGeom>
          <a:noFill/>
          <a:ln w="19050">
            <a:solidFill>
              <a:srgbClr val="7030A0"/>
            </a:solidFill>
          </a:ln>
        </p:spPr>
        <p:txBody>
          <a:bodyPr wrap="square" rtlCol="0">
            <a:spAutoFit/>
          </a:bodyPr>
          <a:lstStyle/>
          <a:p>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コード</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18-9</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で作った</a:t>
            </a:r>
            <a:r>
              <a:rPr kumimoji="1" lang="en-US" altLang="ja-JP" b="1" err="1">
                <a:solidFill>
                  <a:schemeClr val="tx1"/>
                </a:solidFill>
                <a:latin typeface="Courier New" panose="02070309020205020404" pitchFamily="49" charset="0"/>
                <a:ea typeface="Meiryo" panose="020B0604030504040204" pitchFamily="34" charset="-128"/>
                <a:cs typeface="Courier New" panose="02070309020205020404" pitchFamily="49" charset="0"/>
              </a:rPr>
              <a:t>images_temp</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の</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kumimoji="1" lang="en-US" altLang="ja-JP" b="1" err="1">
                <a:solidFill>
                  <a:schemeClr val="tx1"/>
                </a:solidFill>
                <a:latin typeface="Courier New" panose="02070309020205020404" pitchFamily="49" charset="0"/>
                <a:ea typeface="Meiryo" panose="020B0604030504040204" pitchFamily="34" charset="-128"/>
                <a:cs typeface="Courier New" panose="02070309020205020404" pitchFamily="49" charset="0"/>
              </a:rPr>
              <a:t>i</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番目に、</a:t>
            </a:r>
            <a:r>
              <a:rPr kumimoji="1" lang="en-US" altLang="ja-JP" b="1" err="1">
                <a:solidFill>
                  <a:schemeClr val="tx1"/>
                </a:solidFill>
                <a:latin typeface="Courier New" panose="02070309020205020404" pitchFamily="49" charset="0"/>
                <a:ea typeface="Meiryo" panose="020B0604030504040204" pitchFamily="34" charset="-128"/>
                <a:cs typeface="Courier New" panose="02070309020205020404" pitchFamily="49" charset="0"/>
              </a:rPr>
              <a:t>file_img</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を配列データ</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(64×64×1)</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に変換した値</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/255</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を代入する</a:t>
            </a:r>
          </a:p>
        </p:txBody>
      </p:sp>
      <p:cxnSp>
        <p:nvCxnSpPr>
          <p:cNvPr id="9" name="直線矢印コネクタ 8">
            <a:extLst>
              <a:ext uri="{FF2B5EF4-FFF2-40B4-BE49-F238E27FC236}">
                <a16:creationId xmlns:a16="http://schemas.microsoft.com/office/drawing/2014/main" id="{FD8947BA-74D5-A56F-758B-7D6B83B92FE5}"/>
              </a:ext>
            </a:extLst>
          </p:cNvPr>
          <p:cNvCxnSpPr>
            <a:cxnSpLocks/>
          </p:cNvCxnSpPr>
          <p:nvPr/>
        </p:nvCxnSpPr>
        <p:spPr>
          <a:xfrm flipH="1" flipV="1">
            <a:off x="5958279" y="2660212"/>
            <a:ext cx="975921" cy="8106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64C0A4F6-C2A0-EA01-5721-66E378041AB9}"/>
              </a:ext>
            </a:extLst>
          </p:cNvPr>
          <p:cNvSpPr/>
          <p:nvPr/>
        </p:nvSpPr>
        <p:spPr>
          <a:xfrm>
            <a:off x="4267200" y="2464178"/>
            <a:ext cx="990600" cy="259972"/>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264B596-BE4A-BC4B-5830-5FA8A14CA7AB}"/>
              </a:ext>
            </a:extLst>
          </p:cNvPr>
          <p:cNvSpPr/>
          <p:nvPr/>
        </p:nvSpPr>
        <p:spPr>
          <a:xfrm>
            <a:off x="533400" y="1885950"/>
            <a:ext cx="1080000" cy="259972"/>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94C3E93-7915-5BEF-75E5-14D8F67EEE2F}"/>
              </a:ext>
            </a:extLst>
          </p:cNvPr>
          <p:cNvSpPr txBox="1"/>
          <p:nvPr/>
        </p:nvSpPr>
        <p:spPr>
          <a:xfrm>
            <a:off x="788504" y="2866756"/>
            <a:ext cx="3783496" cy="356251"/>
          </a:xfrm>
          <a:prstGeom prst="rect">
            <a:avLst/>
          </a:prstGeom>
          <a:noFill/>
        </p:spPr>
        <p:txBody>
          <a:bodyPr wrap="square">
            <a:spAutoFit/>
          </a:bodyPr>
          <a:lstStyle/>
          <a:p>
            <a:pPr>
              <a:lnSpc>
                <a:spcPct val="130000"/>
              </a:lnSpc>
            </a:pPr>
            <a:r>
              <a:rPr lang="ja-JP" altLang="en-US" sz="1400" b="1">
                <a:solidFill>
                  <a:srgbClr val="002060"/>
                </a:solidFill>
                <a:latin typeface="Courier New" panose="02070309020205020404" pitchFamily="49" charset="0"/>
                <a:ea typeface="Meiryo" panose="020B0604030504040204" pitchFamily="34" charset="-128"/>
                <a:cs typeface="Courier New" panose="02070309020205020404" pitchFamily="49" charset="0"/>
              </a:rPr>
              <a:t>コード</a:t>
            </a:r>
            <a:r>
              <a:rPr lang="en-US" altLang="ja-JP" sz="1400" b="1">
                <a:solidFill>
                  <a:srgbClr val="002060"/>
                </a:solidFill>
                <a:latin typeface="Courier New" panose="02070309020205020404" pitchFamily="49" charset="0"/>
                <a:ea typeface="Meiryo" panose="020B0604030504040204" pitchFamily="34" charset="-128"/>
                <a:cs typeface="Courier New" panose="02070309020205020404" pitchFamily="49" charset="0"/>
              </a:rPr>
              <a:t>18-9</a:t>
            </a:r>
            <a:r>
              <a:rPr lang="ja-JP" altLang="en-US" sz="1400" b="1">
                <a:solidFill>
                  <a:srgbClr val="002060"/>
                </a:solidFill>
                <a:latin typeface="Courier New" panose="02070309020205020404" pitchFamily="49" charset="0"/>
                <a:ea typeface="Meiryo" panose="020B0604030504040204" pitchFamily="34" charset="-128"/>
                <a:cs typeface="Courier New" panose="02070309020205020404" pitchFamily="49" charset="0"/>
              </a:rPr>
              <a:t>で作った </a:t>
            </a:r>
            <a:r>
              <a:rPr lang="en" altLang="ja-JP" sz="1400" b="1" err="1">
                <a:solidFill>
                  <a:srgbClr val="002060"/>
                </a:solidFill>
                <a:effectLst/>
                <a:latin typeface="Courier New" panose="02070309020205020404" pitchFamily="49" charset="0"/>
                <a:ea typeface="Meiryo" panose="020B0604030504040204" pitchFamily="34" charset="-128"/>
                <a:cs typeface="Courier New" panose="02070309020205020404" pitchFamily="49" charset="0"/>
              </a:rPr>
              <a:t>images_temp</a:t>
            </a:r>
            <a:endParaRPr lang="en" altLang="ja-JP" sz="1400" b="1">
              <a:solidFill>
                <a:srgbClr val="002060"/>
              </a:solidFill>
              <a:effectLst/>
              <a:latin typeface="Courier New" panose="02070309020205020404" pitchFamily="49" charset="0"/>
              <a:ea typeface="Meiryo" panose="020B0604030504040204" pitchFamily="34" charset="-128"/>
              <a:cs typeface="Courier New" panose="02070309020205020404" pitchFamily="49" charset="0"/>
            </a:endParaRPr>
          </a:p>
        </p:txBody>
      </p:sp>
      <p:sp>
        <p:nvSpPr>
          <p:cNvPr id="16" name="正方形/長方形 15">
            <a:extLst>
              <a:ext uri="{FF2B5EF4-FFF2-40B4-BE49-F238E27FC236}">
                <a16:creationId xmlns:a16="http://schemas.microsoft.com/office/drawing/2014/main" id="{4591D7FA-EF34-463F-E7EC-4DDE64142923}"/>
              </a:ext>
            </a:extLst>
          </p:cNvPr>
          <p:cNvSpPr/>
          <p:nvPr/>
        </p:nvSpPr>
        <p:spPr>
          <a:xfrm>
            <a:off x="549022" y="2428524"/>
            <a:ext cx="1798983" cy="306820"/>
          </a:xfrm>
          <a:prstGeom prst="rect">
            <a:avLst/>
          </a:prstGeom>
          <a:noFill/>
          <a:ln w="19050">
            <a:solidFill>
              <a:srgbClr val="4F74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5EE4C02-F95E-2B8A-B346-8F029A093436}"/>
              </a:ext>
            </a:extLst>
          </p:cNvPr>
          <p:cNvSpPr/>
          <p:nvPr/>
        </p:nvSpPr>
        <p:spPr>
          <a:xfrm>
            <a:off x="2566665" y="2886724"/>
            <a:ext cx="1319535" cy="306820"/>
          </a:xfrm>
          <a:prstGeom prst="rect">
            <a:avLst/>
          </a:prstGeom>
          <a:noFill/>
          <a:ln w="19050">
            <a:solidFill>
              <a:srgbClr val="4F74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C95F8AFF-5DC7-F653-2E71-832CBBDE2D15}"/>
              </a:ext>
            </a:extLst>
          </p:cNvPr>
          <p:cNvSpPr txBox="1"/>
          <p:nvPr/>
        </p:nvSpPr>
        <p:spPr>
          <a:xfrm>
            <a:off x="1448513" y="4221999"/>
            <a:ext cx="6922088" cy="369332"/>
          </a:xfrm>
          <a:prstGeom prst="rect">
            <a:avLst/>
          </a:prstGeom>
          <a:noFill/>
        </p:spPr>
        <p:txBody>
          <a:bodyPr wrap="none" rtlCol="0">
            <a:spAutoFit/>
          </a:bodyPr>
          <a:lstStyle/>
          <a:p>
            <a:r>
              <a:rPr kumimoji="1" lang="en-US" altLang="ja-JP" b="1">
                <a:solidFill>
                  <a:srgbClr val="7030A0"/>
                </a:solidFill>
                <a:latin typeface="Courier New" panose="02070309020205020404" pitchFamily="49" charset="0"/>
                <a:ea typeface="Meiryo" panose="020B0604030504040204" pitchFamily="34" charset="-128"/>
                <a:cs typeface="Courier New" panose="02070309020205020404" pitchFamily="49" charset="0"/>
              </a:rPr>
              <a:t>255</a:t>
            </a:r>
            <a:r>
              <a:rPr kumimoji="1" lang="ja-JP" altLang="en-US" b="1">
                <a:solidFill>
                  <a:srgbClr val="7030A0"/>
                </a:solidFill>
                <a:latin typeface="Courier New" panose="02070309020205020404" pitchFamily="49" charset="0"/>
                <a:ea typeface="Meiryo" panose="020B0604030504040204" pitchFamily="34" charset="-128"/>
                <a:cs typeface="Courier New" panose="02070309020205020404" pitchFamily="49" charset="0"/>
              </a:rPr>
              <a:t>で割るのは正規化の処理</a:t>
            </a:r>
            <a:r>
              <a:rPr kumimoji="1" lang="en-US" altLang="ja-JP" b="1">
                <a:solidFill>
                  <a:srgbClr val="7030A0"/>
                </a:solidFill>
                <a:latin typeface="Courier New" panose="02070309020205020404" pitchFamily="49" charset="0"/>
                <a:ea typeface="Meiryo" panose="020B0604030504040204" pitchFamily="34" charset="-128"/>
                <a:cs typeface="Courier New" panose="02070309020205020404" pitchFamily="49" charset="0"/>
              </a:rPr>
              <a:t>(</a:t>
            </a:r>
            <a:r>
              <a:rPr kumimoji="1" lang="ja-JP" altLang="en-US" b="1">
                <a:solidFill>
                  <a:srgbClr val="7030A0"/>
                </a:solidFill>
                <a:latin typeface="Courier New" panose="02070309020205020404" pitchFamily="49" charset="0"/>
                <a:ea typeface="Meiryo" panose="020B0604030504040204" pitchFamily="34" charset="-128"/>
                <a:cs typeface="Courier New" panose="02070309020205020404" pitchFamily="49" charset="0"/>
              </a:rPr>
              <a:t>全ての数値を</a:t>
            </a:r>
            <a:r>
              <a:rPr kumimoji="1" lang="en-US" altLang="ja-JP" b="1">
                <a:solidFill>
                  <a:srgbClr val="7030A0"/>
                </a:solidFill>
                <a:latin typeface="Courier New" panose="02070309020205020404" pitchFamily="49" charset="0"/>
                <a:ea typeface="Meiryo" panose="020B0604030504040204" pitchFamily="34" charset="-128"/>
                <a:cs typeface="Courier New" panose="02070309020205020404" pitchFamily="49" charset="0"/>
              </a:rPr>
              <a:t>0~1</a:t>
            </a:r>
            <a:r>
              <a:rPr kumimoji="1" lang="ja-JP" altLang="en-US" b="1">
                <a:solidFill>
                  <a:srgbClr val="7030A0"/>
                </a:solidFill>
                <a:latin typeface="Courier New" panose="02070309020205020404" pitchFamily="49" charset="0"/>
                <a:ea typeface="Meiryo" panose="020B0604030504040204" pitchFamily="34" charset="-128"/>
                <a:cs typeface="Courier New" panose="02070309020205020404" pitchFamily="49" charset="0"/>
              </a:rPr>
              <a:t>に変換すること</a:t>
            </a:r>
            <a:r>
              <a:rPr kumimoji="1" lang="en-US" altLang="ja-JP" b="1">
                <a:solidFill>
                  <a:srgbClr val="7030A0"/>
                </a:solidFill>
                <a:latin typeface="Courier New" panose="02070309020205020404" pitchFamily="49" charset="0"/>
                <a:ea typeface="Meiryo" panose="020B0604030504040204" pitchFamily="34" charset="-128"/>
                <a:cs typeface="Courier New" panose="02070309020205020404" pitchFamily="49" charset="0"/>
              </a:rPr>
              <a:t>)</a:t>
            </a:r>
            <a:endParaRPr kumimoji="1" lang="ja-JP" altLang="en-US" b="1">
              <a:solidFill>
                <a:srgbClr val="7030A0"/>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7" name="スライド番号プレースホルダー 6">
            <a:extLst>
              <a:ext uri="{FF2B5EF4-FFF2-40B4-BE49-F238E27FC236}">
                <a16:creationId xmlns:a16="http://schemas.microsoft.com/office/drawing/2014/main" id="{8E6F41CB-62F2-8BBF-750D-2A099F6BE9CF}"/>
              </a:ext>
            </a:extLst>
          </p:cNvPr>
          <p:cNvSpPr>
            <a:spLocks noGrp="1"/>
          </p:cNvSpPr>
          <p:nvPr>
            <p:ph type="sldNum" sz="quarter" idx="2"/>
          </p:nvPr>
        </p:nvSpPr>
        <p:spPr/>
        <p:txBody>
          <a:bodyPr/>
          <a:lstStyle/>
          <a:p>
            <a:fld id="{86CB4B4D-7CA3-9044-876B-883B54F8677D}" type="slidenum">
              <a:rPr lang="en-US" altLang="ja-JP" dirty="0" smtClean="0"/>
              <a:t>129</a:t>
            </a:fld>
            <a:endParaRPr lang="ja-JP" altLang="en-US"/>
          </a:p>
        </p:txBody>
      </p:sp>
      <p:sp>
        <p:nvSpPr>
          <p:cNvPr id="6" name="①学習モデルの選択…">
            <a:extLst>
              <a:ext uri="{FF2B5EF4-FFF2-40B4-BE49-F238E27FC236}">
                <a16:creationId xmlns:a16="http://schemas.microsoft.com/office/drawing/2014/main" id="{2EB4DF8A-8632-A503-4371-9D647340F174}"/>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3" name="①学習モデルの選択(今回は線形回帰)…">
            <a:extLst>
              <a:ext uri="{FF2B5EF4-FFF2-40B4-BE49-F238E27FC236}">
                <a16:creationId xmlns:a16="http://schemas.microsoft.com/office/drawing/2014/main" id="{ECC409A1-CA81-9D66-7A12-749495679EEE}"/>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48413380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B02DF7B7-E163-A318-F2E3-608BB034087F}"/>
              </a:ext>
            </a:extLst>
          </p:cNvPr>
          <p:cNvPicPr>
            <a:picLocks noChangeAspect="1"/>
          </p:cNvPicPr>
          <p:nvPr/>
        </p:nvPicPr>
        <p:blipFill rotWithShape="1">
          <a:blip r:embed="rId3">
            <a:extLst>
              <a:ext uri="{28A0092B-C50C-407E-A947-70E740481C1C}">
                <a14:useLocalDpi xmlns:a14="http://schemas.microsoft.com/office/drawing/2010/main" val="0"/>
              </a:ext>
            </a:extLst>
          </a:blip>
          <a:srcRect l="7458" t="50064" r="11179"/>
          <a:stretch/>
        </p:blipFill>
        <p:spPr>
          <a:xfrm>
            <a:off x="0" y="2255722"/>
            <a:ext cx="8026896" cy="2771123"/>
          </a:xfrm>
          <a:prstGeom prst="rect">
            <a:avLst/>
          </a:prstGeom>
        </p:spPr>
      </p:pic>
      <p:sp>
        <p:nvSpPr>
          <p:cNvPr id="256" name="樹状突起"/>
          <p:cNvSpPr txBox="1"/>
          <p:nvPr/>
        </p:nvSpPr>
        <p:spPr>
          <a:xfrm>
            <a:off x="212459" y="3535983"/>
            <a:ext cx="756617"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樹状突起</a:t>
            </a:r>
            <a:endParaRPr sz="1400" dirty="0"/>
          </a:p>
        </p:txBody>
      </p:sp>
      <p:sp>
        <p:nvSpPr>
          <p:cNvPr id="257" name="軸索末端(シナプス)"/>
          <p:cNvSpPr txBox="1"/>
          <p:nvPr/>
        </p:nvSpPr>
        <p:spPr>
          <a:xfrm>
            <a:off x="5711510" y="2634179"/>
            <a:ext cx="1606209"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軸索末端</a:t>
            </a:r>
            <a:r>
              <a:rPr sz="1400" dirty="0"/>
              <a:t>(</a:t>
            </a:r>
            <a:r>
              <a:rPr sz="1400" dirty="0" err="1"/>
              <a:t>シナプス</a:t>
            </a:r>
            <a:r>
              <a:rPr sz="1400" dirty="0"/>
              <a:t>)</a:t>
            </a:r>
          </a:p>
        </p:txBody>
      </p:sp>
      <p:sp>
        <p:nvSpPr>
          <p:cNvPr id="258" name="軸索"/>
          <p:cNvSpPr txBox="1"/>
          <p:nvPr/>
        </p:nvSpPr>
        <p:spPr>
          <a:xfrm>
            <a:off x="6213250" y="4661403"/>
            <a:ext cx="397545"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a:t>
            </a:r>
            <a:endParaRPr sz="1400" dirty="0"/>
          </a:p>
        </p:txBody>
      </p:sp>
      <p:sp>
        <p:nvSpPr>
          <p:cNvPr id="259" name="細胞体"/>
          <p:cNvSpPr txBox="1"/>
          <p:nvPr/>
        </p:nvSpPr>
        <p:spPr>
          <a:xfrm>
            <a:off x="2894543" y="2260188"/>
            <a:ext cx="577081"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細胞体</a:t>
            </a:r>
            <a:endParaRPr sz="1400" dirty="0"/>
          </a:p>
        </p:txBody>
      </p:sp>
      <p:sp>
        <p:nvSpPr>
          <p:cNvPr id="260" name="線"/>
          <p:cNvSpPr/>
          <p:nvPr/>
        </p:nvSpPr>
        <p:spPr>
          <a:xfrm flipH="1" flipV="1">
            <a:off x="5870480" y="4041648"/>
            <a:ext cx="378969" cy="585216"/>
          </a:xfrm>
          <a:prstGeom prst="line">
            <a:avLst/>
          </a:prstGeom>
          <a:ln w="25400">
            <a:solidFill>
              <a:srgbClr val="000000"/>
            </a:solidFill>
            <a:miter lim="400000"/>
          </a:ln>
        </p:spPr>
        <p:txBody>
          <a:bodyPr lIns="19050" tIns="19050" rIns="19050" bIns="19050" anchor="ctr"/>
          <a:lstStyle/>
          <a:p>
            <a:endParaRPr sz="1400"/>
          </a:p>
        </p:txBody>
      </p:sp>
      <p:sp>
        <p:nvSpPr>
          <p:cNvPr id="261" name="線"/>
          <p:cNvSpPr/>
          <p:nvPr/>
        </p:nvSpPr>
        <p:spPr>
          <a:xfrm flipV="1">
            <a:off x="6317563" y="2888095"/>
            <a:ext cx="0" cy="481418"/>
          </a:xfrm>
          <a:prstGeom prst="line">
            <a:avLst/>
          </a:prstGeom>
          <a:ln w="25400">
            <a:solidFill>
              <a:srgbClr val="000000"/>
            </a:solidFill>
            <a:miter lim="400000"/>
          </a:ln>
        </p:spPr>
        <p:txBody>
          <a:bodyPr lIns="19050" tIns="19050" rIns="19050" bIns="19050" anchor="ctr"/>
          <a:lstStyle/>
          <a:p>
            <a:endParaRPr sz="1400"/>
          </a:p>
        </p:txBody>
      </p:sp>
      <p:sp>
        <p:nvSpPr>
          <p:cNvPr id="262" name="線"/>
          <p:cNvSpPr/>
          <p:nvPr/>
        </p:nvSpPr>
        <p:spPr>
          <a:xfrm flipV="1">
            <a:off x="2890447" y="2535237"/>
            <a:ext cx="116048" cy="840882"/>
          </a:xfrm>
          <a:prstGeom prst="line">
            <a:avLst/>
          </a:prstGeom>
          <a:ln w="25400">
            <a:solidFill>
              <a:srgbClr val="000000"/>
            </a:solidFill>
            <a:miter lim="400000"/>
          </a:ln>
        </p:spPr>
        <p:txBody>
          <a:bodyPr lIns="19050" tIns="19050" rIns="19050" bIns="19050" anchor="ctr"/>
          <a:lstStyle/>
          <a:p>
            <a:endParaRPr sz="1400"/>
          </a:p>
        </p:txBody>
      </p:sp>
      <p:sp>
        <p:nvSpPr>
          <p:cNvPr id="263" name="線"/>
          <p:cNvSpPr/>
          <p:nvPr/>
        </p:nvSpPr>
        <p:spPr>
          <a:xfrm flipV="1">
            <a:off x="977312" y="3376120"/>
            <a:ext cx="616474" cy="286821"/>
          </a:xfrm>
          <a:prstGeom prst="line">
            <a:avLst/>
          </a:prstGeom>
          <a:ln w="25400">
            <a:solidFill>
              <a:srgbClr val="000000"/>
            </a:solidFill>
            <a:miter lim="400000"/>
          </a:ln>
        </p:spPr>
        <p:txBody>
          <a:bodyPr lIns="19050" tIns="19050" rIns="19050" bIns="19050" anchor="ctr"/>
          <a:lstStyle/>
          <a:p>
            <a:endParaRPr sz="1400"/>
          </a:p>
        </p:txBody>
      </p:sp>
      <p:sp>
        <p:nvSpPr>
          <p:cNvPr id="2" name="ニューラルネットワークとは(軽く復習)">
            <a:extLst>
              <a:ext uri="{FF2B5EF4-FFF2-40B4-BE49-F238E27FC236}">
                <a16:creationId xmlns:a16="http://schemas.microsoft.com/office/drawing/2014/main" id="{F6834E17-622B-63C1-63EC-EC4C08570F52}"/>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3" name="ニューロンは、細胞体、樹状突起、軸索からなり、樹状突起から入力された…">
            <a:extLst>
              <a:ext uri="{FF2B5EF4-FFF2-40B4-BE49-F238E27FC236}">
                <a16:creationId xmlns:a16="http://schemas.microsoft.com/office/drawing/2014/main" id="{D62BC691-36F8-D76C-5948-93F3C853372B}"/>
              </a:ext>
            </a:extLst>
          </p:cNvPr>
          <p:cNvSpPr txBox="1"/>
          <p:nvPr/>
        </p:nvSpPr>
        <p:spPr>
          <a:xfrm>
            <a:off x="664902" y="851595"/>
            <a:ext cx="7835478"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lang="ja-JP" altLang="en-US" sz="1600"/>
              <a:t>・</a:t>
            </a:r>
            <a:r>
              <a:rPr sz="1600" dirty="0" err="1"/>
              <a:t>ニューロンは、</a:t>
            </a:r>
            <a:r>
              <a:rPr sz="1600" dirty="0" err="1">
                <a:solidFill>
                  <a:srgbClr val="FF0000"/>
                </a:solidFill>
              </a:rPr>
              <a:t>樹状突起</a:t>
            </a:r>
            <a:r>
              <a:rPr lang="ja-JP" altLang="en-US" sz="1600"/>
              <a:t>、</a:t>
            </a:r>
            <a:r>
              <a:rPr lang="ja-JP" altLang="en-US" sz="1600">
                <a:solidFill>
                  <a:srgbClr val="FF0000"/>
                </a:solidFill>
              </a:rPr>
              <a:t>細胞体</a:t>
            </a:r>
            <a:r>
              <a:rPr sz="1600" dirty="0"/>
              <a:t>、</a:t>
            </a:r>
            <a:r>
              <a:rPr sz="1600" dirty="0" err="1">
                <a:solidFill>
                  <a:srgbClr val="FF0000"/>
                </a:solidFill>
              </a:rPr>
              <a:t>軸索</a:t>
            </a:r>
            <a:r>
              <a:rPr sz="1600" dirty="0" err="1"/>
              <a:t>からな</a:t>
            </a:r>
            <a:r>
              <a:rPr lang="ja-JP" altLang="en-US" sz="1600"/>
              <a:t>る</a:t>
            </a:r>
            <a:endParaRPr lang="en-US" altLang="ja-JP" sz="1600" dirty="0"/>
          </a:p>
          <a:p>
            <a:pPr algn="l">
              <a:defRPr sz="5300">
                <a:latin typeface="ヒラギノ丸ゴ ProN W4"/>
                <a:ea typeface="ヒラギノ丸ゴ ProN W4"/>
                <a:cs typeface="ヒラギノ丸ゴ ProN W4"/>
                <a:sym typeface="ヒラギノ丸ゴ ProN W4"/>
              </a:defRPr>
            </a:pPr>
            <a:r>
              <a:rPr lang="ja-JP" altLang="en-US" sz="1600"/>
              <a:t>・ニューロンは、</a:t>
            </a:r>
            <a:r>
              <a:rPr sz="1600" dirty="0" err="1"/>
              <a:t>樹状突起から入力された電気信号</a:t>
            </a:r>
            <a:r>
              <a:rPr lang="ja-JP" altLang="en-US" sz="1600"/>
              <a:t>が</a:t>
            </a:r>
            <a:r>
              <a:rPr sz="1600" dirty="0" err="1"/>
              <a:t>神経細胞内の電位を超えるか</a:t>
            </a:r>
            <a:endParaRPr lang="en-US" sz="1600" dirty="0"/>
          </a:p>
          <a:p>
            <a:pPr algn="l">
              <a:defRPr sz="5300">
                <a:latin typeface="ヒラギノ丸ゴ ProN W4"/>
                <a:ea typeface="ヒラギノ丸ゴ ProN W4"/>
                <a:cs typeface="ヒラギノ丸ゴ ProN W4"/>
                <a:sym typeface="ヒラギノ丸ゴ ProN W4"/>
              </a:defRPr>
            </a:pPr>
            <a:r>
              <a:rPr lang="ja-JP" altLang="en-US" sz="1600"/>
              <a:t>　</a:t>
            </a:r>
            <a:r>
              <a:rPr sz="1600" dirty="0" err="1"/>
              <a:t>どうかの</a:t>
            </a:r>
            <a:r>
              <a:rPr sz="1600" dirty="0" err="1">
                <a:solidFill>
                  <a:srgbClr val="FF0000"/>
                </a:solidFill>
              </a:rPr>
              <a:t>閾値</a:t>
            </a:r>
            <a:r>
              <a:rPr sz="1600" dirty="0" err="1"/>
              <a:t>を持ってい</a:t>
            </a:r>
            <a:r>
              <a:rPr lang="ja-JP" altLang="en-US" sz="1600"/>
              <a:t>る</a:t>
            </a:r>
            <a:endParaRPr sz="1600" dirty="0"/>
          </a:p>
          <a:p>
            <a:pPr algn="l">
              <a:defRPr sz="5300">
                <a:latin typeface="ヒラギノ丸ゴ ProN W4"/>
                <a:ea typeface="ヒラギノ丸ゴ ProN W4"/>
                <a:cs typeface="ヒラギノ丸ゴ ProN W4"/>
                <a:sym typeface="ヒラギノ丸ゴ ProN W4"/>
              </a:defRPr>
            </a:pPr>
            <a:r>
              <a:rPr lang="ja-JP" altLang="en-US" sz="1600"/>
              <a:t>・</a:t>
            </a:r>
            <a:r>
              <a:rPr sz="1600" dirty="0" err="1"/>
              <a:t>閾値を超えるとニューロンは興奮状態となり、軸索</a:t>
            </a:r>
            <a:r>
              <a:rPr lang="ja-JP" altLang="en-US" sz="1600"/>
              <a:t>末端</a:t>
            </a:r>
            <a:r>
              <a:rPr sz="1600" dirty="0" err="1"/>
              <a:t>から電気信号が出力される</a:t>
            </a:r>
            <a:endParaRPr sz="1600" dirty="0"/>
          </a:p>
        </p:txBody>
      </p:sp>
      <p:sp>
        <p:nvSpPr>
          <p:cNvPr id="4" name="スライド番号プレースホルダー 3">
            <a:extLst>
              <a:ext uri="{FF2B5EF4-FFF2-40B4-BE49-F238E27FC236}">
                <a16:creationId xmlns:a16="http://schemas.microsoft.com/office/drawing/2014/main" id="{CF056A34-27A0-3475-B8CF-BD8119CE5377}"/>
              </a:ext>
            </a:extLst>
          </p:cNvPr>
          <p:cNvSpPr>
            <a:spLocks noGrp="1"/>
          </p:cNvSpPr>
          <p:nvPr>
            <p:ph type="sldNum" sz="quarter" idx="2"/>
          </p:nvPr>
        </p:nvSpPr>
        <p:spPr>
          <a:xfrm>
            <a:off x="8500380" y="4788361"/>
            <a:ext cx="247293" cy="217432"/>
          </a:xfrm>
        </p:spPr>
        <p:txBody>
          <a:bodyPr/>
          <a:lstStyle/>
          <a:p>
            <a:fld id="{86CB4B4D-7CA3-9044-876B-883B54F8677D}" type="slidenum">
              <a:rPr lang="en-US" altLang="ja-JP" sz="1200" smtClean="0"/>
              <a:t>13</a:t>
            </a:fld>
            <a:endParaRPr lang="ja-JP" altLang="en-US" sz="1200"/>
          </a:p>
        </p:txBody>
      </p:sp>
      <p:sp>
        <p:nvSpPr>
          <p:cNvPr id="8" name="線">
            <a:extLst>
              <a:ext uri="{FF2B5EF4-FFF2-40B4-BE49-F238E27FC236}">
                <a16:creationId xmlns:a16="http://schemas.microsoft.com/office/drawing/2014/main" id="{240E2B3A-C6CC-756D-4171-FF490F7BEF3D}"/>
              </a:ext>
            </a:extLst>
          </p:cNvPr>
          <p:cNvSpPr/>
          <p:nvPr/>
        </p:nvSpPr>
        <p:spPr>
          <a:xfrm>
            <a:off x="3381288" y="3535983"/>
            <a:ext cx="2233395" cy="628579"/>
          </a:xfrm>
          <a:custGeom>
            <a:avLst/>
            <a:gdLst/>
            <a:ahLst/>
            <a:cxnLst>
              <a:cxn ang="0">
                <a:pos x="wd2" y="hd2"/>
              </a:cxn>
              <a:cxn ang="5400000">
                <a:pos x="wd2" y="hd2"/>
              </a:cxn>
              <a:cxn ang="10800000">
                <a:pos x="wd2" y="hd2"/>
              </a:cxn>
              <a:cxn ang="16200000">
                <a:pos x="wd2" y="hd2"/>
              </a:cxn>
            </a:cxnLst>
            <a:rect l="0" t="0" r="r" b="b"/>
            <a:pathLst>
              <a:path w="21600" h="20894" extrusionOk="0">
                <a:moveTo>
                  <a:pt x="0" y="0"/>
                </a:moveTo>
                <a:cubicBezTo>
                  <a:pt x="2519" y="12281"/>
                  <a:pt x="6530" y="19944"/>
                  <a:pt x="10894" y="20812"/>
                </a:cubicBezTo>
                <a:cubicBezTo>
                  <a:pt x="14858" y="21600"/>
                  <a:pt x="18737" y="16676"/>
                  <a:pt x="21600" y="7223"/>
                </a:cubicBezTo>
              </a:path>
            </a:pathLst>
          </a:custGeom>
          <a:ln w="76200">
            <a:solidFill>
              <a:srgbClr val="000000"/>
            </a:solidFill>
            <a:miter lim="400000"/>
            <a:tailEnd type="triangle"/>
          </a:ln>
        </p:spPr>
        <p:txBody>
          <a:bodyPr lIns="19050" tIns="19050" rIns="19050" bIns="19050" anchor="ctr"/>
          <a:lstStyle/>
          <a:p>
            <a:endParaRPr/>
          </a:p>
        </p:txBody>
      </p:sp>
      <p:sp>
        <p:nvSpPr>
          <p:cNvPr id="5" name="入力">
            <a:extLst>
              <a:ext uri="{FF2B5EF4-FFF2-40B4-BE49-F238E27FC236}">
                <a16:creationId xmlns:a16="http://schemas.microsoft.com/office/drawing/2014/main" id="{C91DE8EC-03DD-4234-6C20-156F62481B30}"/>
              </a:ext>
            </a:extLst>
          </p:cNvPr>
          <p:cNvSpPr txBox="1"/>
          <p:nvPr/>
        </p:nvSpPr>
        <p:spPr>
          <a:xfrm>
            <a:off x="292686" y="2111080"/>
            <a:ext cx="500137" cy="315471"/>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sz="1800" dirty="0" err="1"/>
              <a:t>入力</a:t>
            </a:r>
            <a:endParaRPr sz="1200" dirty="0"/>
          </a:p>
        </p:txBody>
      </p:sp>
      <p:sp>
        <p:nvSpPr>
          <p:cNvPr id="6" name="角丸四角形">
            <a:extLst>
              <a:ext uri="{FF2B5EF4-FFF2-40B4-BE49-F238E27FC236}">
                <a16:creationId xmlns:a16="http://schemas.microsoft.com/office/drawing/2014/main" id="{323A58CF-C585-FC87-FEBF-8A26C8A8BCB2}"/>
              </a:ext>
            </a:extLst>
          </p:cNvPr>
          <p:cNvSpPr/>
          <p:nvPr/>
        </p:nvSpPr>
        <p:spPr>
          <a:xfrm>
            <a:off x="1304021" y="2010686"/>
            <a:ext cx="568664"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9" name="入力x1">
            <a:extLst>
              <a:ext uri="{FF2B5EF4-FFF2-40B4-BE49-F238E27FC236}">
                <a16:creationId xmlns:a16="http://schemas.microsoft.com/office/drawing/2014/main" id="{00077A16-A065-FA56-2E09-803772AFB49A}"/>
              </a:ext>
            </a:extLst>
          </p:cNvPr>
          <p:cNvSpPr txBox="1"/>
          <p:nvPr/>
        </p:nvSpPr>
        <p:spPr>
          <a:xfrm>
            <a:off x="1331824" y="2064065"/>
            <a:ext cx="415178"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a:t>入力</a:t>
            </a:r>
            <a:r>
              <a:rPr lang="en-US" sz="1200">
                <a:latin typeface="Apple Chancery"/>
                <a:ea typeface="Apple Chancery"/>
                <a:cs typeface="Apple Chancery"/>
                <a:sym typeface="Apple Chancery"/>
              </a:rPr>
              <a:t>1</a:t>
            </a:r>
            <a:endParaRPr sz="1200" baseline="-5999">
              <a:latin typeface="Apple Chancery"/>
              <a:ea typeface="Apple Chancery"/>
              <a:cs typeface="Apple Chancery"/>
              <a:sym typeface="Apple Chancery"/>
            </a:endParaRPr>
          </a:p>
        </p:txBody>
      </p:sp>
      <p:sp>
        <p:nvSpPr>
          <p:cNvPr id="10" name="角丸四角形">
            <a:extLst>
              <a:ext uri="{FF2B5EF4-FFF2-40B4-BE49-F238E27FC236}">
                <a16:creationId xmlns:a16="http://schemas.microsoft.com/office/drawing/2014/main" id="{EE24857C-BE77-90D9-CC49-B33E20499A09}"/>
              </a:ext>
            </a:extLst>
          </p:cNvPr>
          <p:cNvSpPr/>
          <p:nvPr/>
        </p:nvSpPr>
        <p:spPr>
          <a:xfrm>
            <a:off x="622403" y="2718427"/>
            <a:ext cx="568663"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11" name="入力x2">
            <a:extLst>
              <a:ext uri="{FF2B5EF4-FFF2-40B4-BE49-F238E27FC236}">
                <a16:creationId xmlns:a16="http://schemas.microsoft.com/office/drawing/2014/main" id="{E37FC4B9-3289-B8C4-2ECC-6557471F0334}"/>
              </a:ext>
            </a:extLst>
          </p:cNvPr>
          <p:cNvSpPr txBox="1"/>
          <p:nvPr/>
        </p:nvSpPr>
        <p:spPr>
          <a:xfrm>
            <a:off x="664902" y="2754343"/>
            <a:ext cx="436017"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dirty="0"/>
              <a:t>入力</a:t>
            </a:r>
            <a:r>
              <a:rPr lang="en-US" sz="1200" dirty="0">
                <a:latin typeface="Apple Chancery"/>
                <a:ea typeface="Apple Chancery"/>
                <a:cs typeface="Apple Chancery"/>
                <a:sym typeface="Apple Chancery"/>
              </a:rPr>
              <a:t>2</a:t>
            </a:r>
            <a:endParaRPr sz="1200" baseline="-5999" dirty="0">
              <a:latin typeface="Apple Chancery"/>
              <a:ea typeface="Apple Chancery"/>
              <a:cs typeface="Apple Chancery"/>
              <a:sym typeface="Apple Chancery"/>
            </a:endParaRPr>
          </a:p>
        </p:txBody>
      </p:sp>
      <p:sp>
        <p:nvSpPr>
          <p:cNvPr id="12" name="角丸四角形">
            <a:extLst>
              <a:ext uri="{FF2B5EF4-FFF2-40B4-BE49-F238E27FC236}">
                <a16:creationId xmlns:a16="http://schemas.microsoft.com/office/drawing/2014/main" id="{9851FFBB-AEA1-A813-CC47-E19F4E0024A6}"/>
              </a:ext>
            </a:extLst>
          </p:cNvPr>
          <p:cNvSpPr/>
          <p:nvPr/>
        </p:nvSpPr>
        <p:spPr>
          <a:xfrm>
            <a:off x="525272" y="3830340"/>
            <a:ext cx="568663"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13" name="入力x3">
            <a:extLst>
              <a:ext uri="{FF2B5EF4-FFF2-40B4-BE49-F238E27FC236}">
                <a16:creationId xmlns:a16="http://schemas.microsoft.com/office/drawing/2014/main" id="{DB7EB5AA-F26F-5A9F-6EA4-1BEC03B883CC}"/>
              </a:ext>
            </a:extLst>
          </p:cNvPr>
          <p:cNvSpPr txBox="1"/>
          <p:nvPr/>
        </p:nvSpPr>
        <p:spPr>
          <a:xfrm>
            <a:off x="553075" y="3883719"/>
            <a:ext cx="419987"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a:t>入力</a:t>
            </a:r>
            <a:r>
              <a:rPr lang="en-US" sz="1200">
                <a:latin typeface="Apple Chancery"/>
                <a:ea typeface="Apple Chancery"/>
                <a:cs typeface="Apple Chancery"/>
                <a:sym typeface="Apple Chancery"/>
              </a:rPr>
              <a:t>3</a:t>
            </a:r>
            <a:endParaRPr sz="1200" baseline="-5999">
              <a:latin typeface="Apple Chancery"/>
              <a:ea typeface="Apple Chancery"/>
              <a:cs typeface="Apple Chancery"/>
              <a:sym typeface="Apple Chancery"/>
            </a:endParaRPr>
          </a:p>
        </p:txBody>
      </p:sp>
      <p:sp>
        <p:nvSpPr>
          <p:cNvPr id="14" name="矢印: 右 1">
            <a:extLst>
              <a:ext uri="{FF2B5EF4-FFF2-40B4-BE49-F238E27FC236}">
                <a16:creationId xmlns:a16="http://schemas.microsoft.com/office/drawing/2014/main" id="{0A4EDAE4-648D-E92C-4746-E57A1A746CC4}"/>
              </a:ext>
            </a:extLst>
          </p:cNvPr>
          <p:cNvSpPr/>
          <p:nvPr/>
        </p:nvSpPr>
        <p:spPr>
          <a:xfrm rot="2510839">
            <a:off x="1876536" y="2377871"/>
            <a:ext cx="533675" cy="354700"/>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5" name="矢印: 右 2">
            <a:extLst>
              <a:ext uri="{FF2B5EF4-FFF2-40B4-BE49-F238E27FC236}">
                <a16:creationId xmlns:a16="http://schemas.microsoft.com/office/drawing/2014/main" id="{AAD087D2-EADE-DB1F-0987-BC71506CF094}"/>
              </a:ext>
            </a:extLst>
          </p:cNvPr>
          <p:cNvSpPr/>
          <p:nvPr/>
        </p:nvSpPr>
        <p:spPr>
          <a:xfrm rot="1147403">
            <a:off x="1256739" y="2809262"/>
            <a:ext cx="315029" cy="443255"/>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6" name="矢印: 右 3">
            <a:extLst>
              <a:ext uri="{FF2B5EF4-FFF2-40B4-BE49-F238E27FC236}">
                <a16:creationId xmlns:a16="http://schemas.microsoft.com/office/drawing/2014/main" id="{EE1C0BAE-83C8-9B5E-98C7-061566160BB4}"/>
              </a:ext>
            </a:extLst>
          </p:cNvPr>
          <p:cNvSpPr/>
          <p:nvPr/>
        </p:nvSpPr>
        <p:spPr>
          <a:xfrm rot="20799501">
            <a:off x="1155425" y="3773114"/>
            <a:ext cx="438148" cy="383380"/>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Tree>
    <p:extLst>
      <p:ext uri="{BB962C8B-B14F-4D97-AF65-F5344CB8AC3E}">
        <p14:creationId xmlns:p14="http://schemas.microsoft.com/office/powerpoint/2010/main" val="201587697"/>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a:extLst>
              <a:ext uri="{FF2B5EF4-FFF2-40B4-BE49-F238E27FC236}">
                <a16:creationId xmlns:a16="http://schemas.microsoft.com/office/drawing/2014/main" id="{FDD291B1-05EF-D474-52BB-5780F078B0A4}"/>
              </a:ext>
            </a:extLst>
          </p:cNvPr>
          <p:cNvSpPr/>
          <p:nvPr/>
        </p:nvSpPr>
        <p:spPr>
          <a:xfrm>
            <a:off x="2163536" y="2973529"/>
            <a:ext cx="6879441" cy="2112821"/>
          </a:xfrm>
          <a:prstGeom prst="roundRect">
            <a:avLst>
              <a:gd name="adj" fmla="val 850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A2E1EE5C-8833-3390-C4C6-6C67AAA7D2A8}"/>
              </a:ext>
            </a:extLst>
          </p:cNvPr>
          <p:cNvSpPr/>
          <p:nvPr/>
        </p:nvSpPr>
        <p:spPr>
          <a:xfrm>
            <a:off x="4977968" y="3023541"/>
            <a:ext cx="3937432" cy="1997326"/>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a:extLst>
              <a:ext uri="{FF2B5EF4-FFF2-40B4-BE49-F238E27FC236}">
                <a16:creationId xmlns:a16="http://schemas.microsoft.com/office/drawing/2014/main" id="{6E0F6AD5-41A6-FF9A-A7D9-6BF7C1878168}"/>
              </a:ext>
            </a:extLst>
          </p:cNvPr>
          <p:cNvSpPr/>
          <p:nvPr/>
        </p:nvSpPr>
        <p:spPr>
          <a:xfrm>
            <a:off x="130628" y="523835"/>
            <a:ext cx="8854440" cy="2374486"/>
          </a:xfrm>
          <a:prstGeom prst="roundRect">
            <a:avLst>
              <a:gd name="adj" fmla="val 10822"/>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E6DDAF91-7F7D-8EAF-4280-5397C9F2BEE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69381" y="3404853"/>
            <a:ext cx="681494" cy="685167"/>
          </a:xfrm>
          <a:prstGeom prst="rect">
            <a:avLst/>
          </a:prstGeom>
        </p:spPr>
      </p:pic>
      <p:sp>
        <p:nvSpPr>
          <p:cNvPr id="6" name="250枚の全て読み込んで、(学習+検証用データ) = (250, 64, 64, 1)を作る">
            <a:extLst>
              <a:ext uri="{FF2B5EF4-FFF2-40B4-BE49-F238E27FC236}">
                <a16:creationId xmlns:a16="http://schemas.microsoft.com/office/drawing/2014/main" id="{EB9D5009-7224-2F2C-B353-2CE7F36FEC51}"/>
              </a:ext>
            </a:extLst>
          </p:cNvPr>
          <p:cNvSpPr txBox="1"/>
          <p:nvPr/>
        </p:nvSpPr>
        <p:spPr>
          <a:xfrm>
            <a:off x="531488" y="2285264"/>
            <a:ext cx="1144544"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labels_temp</a:t>
            </a:r>
            <a:endParaRPr sz="1500" err="1">
              <a:latin typeface="Hiragino Maru Gothic ProN W4" panose="020F0400000000000000" pitchFamily="34" charset="-128"/>
              <a:ea typeface="Hiragino Maru Gothic ProN W4" panose="020F0400000000000000" pitchFamily="34" charset="-128"/>
            </a:endParaRPr>
          </a:p>
        </p:txBody>
      </p:sp>
      <p:sp>
        <p:nvSpPr>
          <p:cNvPr id="7" name="250枚の全て読み込んで、(学習+検証用データ) = (250, 64, 64, 1)を作る">
            <a:extLst>
              <a:ext uri="{FF2B5EF4-FFF2-40B4-BE49-F238E27FC236}">
                <a16:creationId xmlns:a16="http://schemas.microsoft.com/office/drawing/2014/main" id="{9BC131C6-4A4E-B57B-5692-810B10472483}"/>
              </a:ext>
            </a:extLst>
          </p:cNvPr>
          <p:cNvSpPr txBox="1"/>
          <p:nvPr/>
        </p:nvSpPr>
        <p:spPr>
          <a:xfrm>
            <a:off x="498808" y="1064964"/>
            <a:ext cx="1266372"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images_temp</a:t>
            </a:r>
            <a:endParaRPr sz="1500" err="1">
              <a:latin typeface="Hiragino Maru Gothic ProN W4" panose="020F0400000000000000" pitchFamily="34" charset="-128"/>
              <a:ea typeface="Hiragino Maru Gothic ProN W4" panose="020F0400000000000000" pitchFamily="34" charset="-128"/>
            </a:endParaRPr>
          </a:p>
        </p:txBody>
      </p:sp>
      <p:sp>
        <p:nvSpPr>
          <p:cNvPr id="8" name="250枚の全て読み込んで、(学習+検証用データ) = (250, 64, 64, 1)を作る">
            <a:extLst>
              <a:ext uri="{FF2B5EF4-FFF2-40B4-BE49-F238E27FC236}">
                <a16:creationId xmlns:a16="http://schemas.microsoft.com/office/drawing/2014/main" id="{F3A6CA02-E28D-6306-DD94-9AF3354F13A7}"/>
              </a:ext>
            </a:extLst>
          </p:cNvPr>
          <p:cNvSpPr txBox="1"/>
          <p:nvPr/>
        </p:nvSpPr>
        <p:spPr>
          <a:xfrm>
            <a:off x="495495" y="140676"/>
            <a:ext cx="8213787"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800" b="1">
                <a:latin typeface="Meiryo" panose="020B0604030504040204" pitchFamily="34" charset="-128"/>
                <a:ea typeface="Meiryo" panose="020B0604030504040204" pitchFamily="34" charset="-128"/>
              </a:rPr>
              <a:t>(</a:t>
            </a:r>
            <a:r>
              <a:rPr sz="1800" b="1">
                <a:latin typeface="Meiryo" panose="020B0604030504040204" pitchFamily="34" charset="-128"/>
                <a:ea typeface="Meiryo" panose="020B0604030504040204" pitchFamily="34" charset="-128"/>
              </a:rPr>
              <a:t>2</a:t>
            </a:r>
            <a:r>
              <a:rPr lang="en-US" sz="1800" b="1">
                <a:latin typeface="Meiryo" panose="020B0604030504040204" pitchFamily="34" charset="-128"/>
                <a:ea typeface="Meiryo" panose="020B0604030504040204" pitchFamily="34" charset="-128"/>
              </a:rPr>
              <a:t>32</a:t>
            </a:r>
            <a:r>
              <a:rPr sz="1800" b="1">
                <a:latin typeface="Meiryo" panose="020B0604030504040204" pitchFamily="34" charset="-128"/>
                <a:ea typeface="Meiryo" panose="020B0604030504040204" pitchFamily="34" charset="-128"/>
              </a:rPr>
              <a:t>, 64, 64, 1)</a:t>
            </a:r>
            <a:r>
              <a:rPr lang="ja-JP" altLang="en-US" sz="1800" b="1">
                <a:latin typeface="Meiryo" panose="020B0604030504040204" pitchFamily="34" charset="-128"/>
                <a:ea typeface="Meiryo" panose="020B0604030504040204" pitchFamily="34" charset="-128"/>
              </a:rPr>
              <a:t>の配列をあらかじめ作って画像データの配列を代入していく</a:t>
            </a:r>
            <a:endParaRPr sz="1800" b="1">
              <a:latin typeface="Meiryo" panose="020B0604030504040204" pitchFamily="34" charset="-128"/>
              <a:ea typeface="Meiryo" panose="020B0604030504040204" pitchFamily="34" charset="-128"/>
            </a:endParaRPr>
          </a:p>
        </p:txBody>
      </p:sp>
      <p:sp>
        <p:nvSpPr>
          <p:cNvPr id="9" name="250枚の全て読み込んで、(学習+検証用データ) = (250, 64, 64, 1)を作る">
            <a:extLst>
              <a:ext uri="{FF2B5EF4-FFF2-40B4-BE49-F238E27FC236}">
                <a16:creationId xmlns:a16="http://schemas.microsoft.com/office/drawing/2014/main" id="{32FEA626-C1BD-E7EA-6376-5C57BF168DC0}"/>
              </a:ext>
            </a:extLst>
          </p:cNvPr>
          <p:cNvSpPr txBox="1"/>
          <p:nvPr/>
        </p:nvSpPr>
        <p:spPr>
          <a:xfrm>
            <a:off x="392973" y="1347487"/>
            <a:ext cx="1545295"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a:t>
            </a:r>
            <a:r>
              <a:rPr sz="1500">
                <a:latin typeface="Hiragino Maru Gothic ProN W4" panose="020F0400000000000000" pitchFamily="34" charset="-128"/>
                <a:ea typeface="Hiragino Maru Gothic ProN W4" panose="020F0400000000000000" pitchFamily="34" charset="-128"/>
              </a:rPr>
              <a:t>2</a:t>
            </a:r>
            <a:r>
              <a:rPr lang="en-US" sz="1500">
                <a:latin typeface="Hiragino Maru Gothic ProN W4" panose="020F0400000000000000" pitchFamily="34" charset="-128"/>
                <a:ea typeface="Hiragino Maru Gothic ProN W4" panose="020F0400000000000000" pitchFamily="34" charset="-128"/>
              </a:rPr>
              <a:t>32</a:t>
            </a:r>
            <a:r>
              <a:rPr sz="1500">
                <a:latin typeface="Hiragino Maru Gothic ProN W4" panose="020F0400000000000000" pitchFamily="34" charset="-128"/>
                <a:ea typeface="Hiragino Maru Gothic ProN W4" panose="020F0400000000000000" pitchFamily="34" charset="-128"/>
              </a:rPr>
              <a:t>, 64, 64, 1)</a:t>
            </a:r>
          </a:p>
        </p:txBody>
      </p:sp>
      <p:sp>
        <p:nvSpPr>
          <p:cNvPr id="10" name="250枚の全て読み込んで、(学習+検証用データ) = (250, 64, 64, 1)を作る">
            <a:extLst>
              <a:ext uri="{FF2B5EF4-FFF2-40B4-BE49-F238E27FC236}">
                <a16:creationId xmlns:a16="http://schemas.microsoft.com/office/drawing/2014/main" id="{4CAE1A85-422D-BEE7-A375-D5989A90EDFB}"/>
              </a:ext>
            </a:extLst>
          </p:cNvPr>
          <p:cNvSpPr txBox="1"/>
          <p:nvPr/>
        </p:nvSpPr>
        <p:spPr>
          <a:xfrm>
            <a:off x="668507" y="2546538"/>
            <a:ext cx="801501"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a:t>
            </a:r>
            <a:r>
              <a:rPr sz="1500">
                <a:latin typeface="Hiragino Maru Gothic ProN W4" panose="020F0400000000000000" pitchFamily="34" charset="-128"/>
                <a:ea typeface="Hiragino Maru Gothic ProN W4" panose="020F0400000000000000" pitchFamily="34" charset="-128"/>
              </a:rPr>
              <a:t>2</a:t>
            </a:r>
            <a:r>
              <a:rPr lang="en-US" sz="1500">
                <a:latin typeface="Hiragino Maru Gothic ProN W4" panose="020F0400000000000000" pitchFamily="34" charset="-128"/>
                <a:ea typeface="Hiragino Maru Gothic ProN W4" panose="020F0400000000000000" pitchFamily="34" charset="-128"/>
              </a:rPr>
              <a:t>32</a:t>
            </a:r>
            <a:r>
              <a:rPr sz="1500">
                <a:latin typeface="Hiragino Maru Gothic ProN W4" panose="020F0400000000000000" pitchFamily="34" charset="-128"/>
                <a:ea typeface="Hiragino Maru Gothic ProN W4" panose="020F0400000000000000" pitchFamily="34" charset="-128"/>
              </a:rPr>
              <a:t>, 1)</a:t>
            </a:r>
          </a:p>
        </p:txBody>
      </p:sp>
      <p:sp>
        <p:nvSpPr>
          <p:cNvPr id="11" name="250枚の全て読み込んで、(学習+検証用データ) = (250, 64, 64, 1)を作る">
            <a:extLst>
              <a:ext uri="{FF2B5EF4-FFF2-40B4-BE49-F238E27FC236}">
                <a16:creationId xmlns:a16="http://schemas.microsoft.com/office/drawing/2014/main" id="{BEF7EBA1-4D9B-1AA4-413E-70099BF4924F}"/>
              </a:ext>
            </a:extLst>
          </p:cNvPr>
          <p:cNvSpPr txBox="1"/>
          <p:nvPr/>
        </p:nvSpPr>
        <p:spPr>
          <a:xfrm>
            <a:off x="2595497" y="884991"/>
            <a:ext cx="1314462" cy="961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[[[0][0]...[0]]</a:t>
            </a:r>
          </a:p>
          <a:p>
            <a:r>
              <a:rPr lang="en-US" sz="1500">
                <a:latin typeface="Hiragino Maru Gothic ProN W4" panose="020F0400000000000000" pitchFamily="34" charset="-128"/>
                <a:ea typeface="Hiragino Maru Gothic ProN W4" panose="020F0400000000000000" pitchFamily="34" charset="-128"/>
              </a:rPr>
              <a:t> [[0][0]...[0]]</a:t>
            </a:r>
          </a:p>
          <a:p>
            <a:r>
              <a:rPr lang="en-US" sz="1500">
                <a:latin typeface="Hiragino Maru Gothic ProN W4" panose="020F0400000000000000" pitchFamily="34" charset="-128"/>
                <a:ea typeface="Hiragino Maru Gothic ProN W4" panose="020F0400000000000000" pitchFamily="34" charset="-128"/>
              </a:rPr>
              <a:t>  ...</a:t>
            </a:r>
          </a:p>
          <a:p>
            <a:r>
              <a:rPr lang="en-US" sz="1500">
                <a:latin typeface="Hiragino Maru Gothic ProN W4" panose="020F0400000000000000" pitchFamily="34" charset="-128"/>
                <a:ea typeface="Hiragino Maru Gothic ProN W4" panose="020F0400000000000000" pitchFamily="34" charset="-128"/>
              </a:rPr>
              <a:t> [[0][0]...[0]]]</a:t>
            </a:r>
            <a:endParaRPr sz="1500">
              <a:latin typeface="Hiragino Maru Gothic ProN W4" panose="020F0400000000000000" pitchFamily="34" charset="-128"/>
              <a:ea typeface="Hiragino Maru Gothic ProN W4" panose="020F0400000000000000" pitchFamily="34" charset="-128"/>
            </a:endParaRPr>
          </a:p>
        </p:txBody>
      </p:sp>
      <p:sp>
        <p:nvSpPr>
          <p:cNvPr id="12" name="250枚の全て読み込んで、(学習+検証用データ) = (250, 64, 64, 1)を作る">
            <a:extLst>
              <a:ext uri="{FF2B5EF4-FFF2-40B4-BE49-F238E27FC236}">
                <a16:creationId xmlns:a16="http://schemas.microsoft.com/office/drawing/2014/main" id="{0467FA1B-615B-76CF-3FF8-600C34832C40}"/>
              </a:ext>
            </a:extLst>
          </p:cNvPr>
          <p:cNvSpPr txBox="1"/>
          <p:nvPr/>
        </p:nvSpPr>
        <p:spPr>
          <a:xfrm>
            <a:off x="4207377" y="891490"/>
            <a:ext cx="1314462" cy="961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[[[0][0]...[0]]</a:t>
            </a:r>
          </a:p>
          <a:p>
            <a:r>
              <a:rPr lang="en-US" sz="1500">
                <a:latin typeface="Hiragino Maru Gothic ProN W4" panose="020F0400000000000000" pitchFamily="34" charset="-128"/>
                <a:ea typeface="Hiragino Maru Gothic ProN W4" panose="020F0400000000000000" pitchFamily="34" charset="-128"/>
              </a:rPr>
              <a:t> [[0][0]...[0]]</a:t>
            </a:r>
          </a:p>
          <a:p>
            <a:r>
              <a:rPr lang="en-US" sz="1500">
                <a:latin typeface="Hiragino Maru Gothic ProN W4" panose="020F0400000000000000" pitchFamily="34" charset="-128"/>
                <a:ea typeface="Hiragino Maru Gothic ProN W4" panose="020F0400000000000000" pitchFamily="34" charset="-128"/>
              </a:rPr>
              <a:t>  ...</a:t>
            </a:r>
          </a:p>
          <a:p>
            <a:r>
              <a:rPr lang="en-US" sz="1500">
                <a:latin typeface="Hiragino Maru Gothic ProN W4" panose="020F0400000000000000" pitchFamily="34" charset="-128"/>
                <a:ea typeface="Hiragino Maru Gothic ProN W4" panose="020F0400000000000000" pitchFamily="34" charset="-128"/>
              </a:rPr>
              <a:t> [[0][0]...[0]]]</a:t>
            </a:r>
            <a:endParaRPr sz="1500">
              <a:latin typeface="Hiragino Maru Gothic ProN W4" panose="020F0400000000000000" pitchFamily="34" charset="-128"/>
              <a:ea typeface="Hiragino Maru Gothic ProN W4" panose="020F0400000000000000" pitchFamily="34" charset="-128"/>
            </a:endParaRPr>
          </a:p>
        </p:txBody>
      </p:sp>
      <p:sp>
        <p:nvSpPr>
          <p:cNvPr id="13" name="250枚の全て読み込んで、(学習+検証用データ) = (250, 64, 64, 1)を作る">
            <a:extLst>
              <a:ext uri="{FF2B5EF4-FFF2-40B4-BE49-F238E27FC236}">
                <a16:creationId xmlns:a16="http://schemas.microsoft.com/office/drawing/2014/main" id="{A2C7AA92-3DA2-9E32-BF74-4130F855C787}"/>
              </a:ext>
            </a:extLst>
          </p:cNvPr>
          <p:cNvSpPr txBox="1"/>
          <p:nvPr/>
        </p:nvSpPr>
        <p:spPr>
          <a:xfrm>
            <a:off x="6864263" y="891490"/>
            <a:ext cx="1314462" cy="961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[[[0][0]...[0]]</a:t>
            </a:r>
          </a:p>
          <a:p>
            <a:r>
              <a:rPr lang="en-US" sz="1500">
                <a:latin typeface="Hiragino Maru Gothic ProN W4" panose="020F0400000000000000" pitchFamily="34" charset="-128"/>
                <a:ea typeface="Hiragino Maru Gothic ProN W4" panose="020F0400000000000000" pitchFamily="34" charset="-128"/>
              </a:rPr>
              <a:t> [[0][0]...[0]]</a:t>
            </a:r>
          </a:p>
          <a:p>
            <a:r>
              <a:rPr lang="en-US" sz="1500">
                <a:latin typeface="Hiragino Maru Gothic ProN W4" panose="020F0400000000000000" pitchFamily="34" charset="-128"/>
                <a:ea typeface="Hiragino Maru Gothic ProN W4" panose="020F0400000000000000" pitchFamily="34" charset="-128"/>
              </a:rPr>
              <a:t>  ...</a:t>
            </a:r>
          </a:p>
          <a:p>
            <a:r>
              <a:rPr lang="en-US" sz="1500">
                <a:latin typeface="Hiragino Maru Gothic ProN W4" panose="020F0400000000000000" pitchFamily="34" charset="-128"/>
                <a:ea typeface="Hiragino Maru Gothic ProN W4" panose="020F0400000000000000" pitchFamily="34" charset="-128"/>
              </a:rPr>
              <a:t> [[0][0]...[0]]]</a:t>
            </a:r>
            <a:endParaRPr sz="1500">
              <a:latin typeface="Hiragino Maru Gothic ProN W4" panose="020F0400000000000000" pitchFamily="34" charset="-128"/>
              <a:ea typeface="Hiragino Maru Gothic ProN W4" panose="020F0400000000000000" pitchFamily="34" charset="-128"/>
            </a:endParaRPr>
          </a:p>
        </p:txBody>
      </p:sp>
      <p:sp>
        <p:nvSpPr>
          <p:cNvPr id="14" name="250枚の全て読み込んで、(学習+検証用データ) = (250, 64, 64, 1)を作る">
            <a:extLst>
              <a:ext uri="{FF2B5EF4-FFF2-40B4-BE49-F238E27FC236}">
                <a16:creationId xmlns:a16="http://schemas.microsoft.com/office/drawing/2014/main" id="{1BA0724C-A56D-2210-0584-F66028F85E93}"/>
              </a:ext>
            </a:extLst>
          </p:cNvPr>
          <p:cNvSpPr txBox="1"/>
          <p:nvPr/>
        </p:nvSpPr>
        <p:spPr>
          <a:xfrm>
            <a:off x="2481283" y="523837"/>
            <a:ext cx="1538883"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images_temp</a:t>
            </a:r>
            <a:r>
              <a:rPr lang="en-US" sz="1500">
                <a:latin typeface="Hiragino Maru Gothic ProN W4" panose="020F0400000000000000" pitchFamily="34" charset="-128"/>
                <a:ea typeface="Hiragino Maru Gothic ProN W4" panose="020F0400000000000000" pitchFamily="34" charset="-128"/>
              </a:rPr>
              <a:t>[0]</a:t>
            </a:r>
            <a:endParaRPr sz="1500">
              <a:latin typeface="Hiragino Maru Gothic ProN W4" panose="020F0400000000000000" pitchFamily="34" charset="-128"/>
              <a:ea typeface="Hiragino Maru Gothic ProN W4" panose="020F0400000000000000" pitchFamily="34" charset="-128"/>
            </a:endParaRPr>
          </a:p>
        </p:txBody>
      </p:sp>
      <p:sp>
        <p:nvSpPr>
          <p:cNvPr id="16" name="250枚の全て読み込んで、(学習+検証用データ) = (250, 64, 64, 1)を作る">
            <a:extLst>
              <a:ext uri="{FF2B5EF4-FFF2-40B4-BE49-F238E27FC236}">
                <a16:creationId xmlns:a16="http://schemas.microsoft.com/office/drawing/2014/main" id="{9845CD4C-9B50-7FCF-99D8-1779025C30B7}"/>
              </a:ext>
            </a:extLst>
          </p:cNvPr>
          <p:cNvSpPr txBox="1"/>
          <p:nvPr/>
        </p:nvSpPr>
        <p:spPr>
          <a:xfrm>
            <a:off x="4188034" y="546978"/>
            <a:ext cx="1538883"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images_temp</a:t>
            </a:r>
            <a:r>
              <a:rPr lang="en-US" sz="1500">
                <a:latin typeface="Hiragino Maru Gothic ProN W4" panose="020F0400000000000000" pitchFamily="34" charset="-128"/>
                <a:ea typeface="Hiragino Maru Gothic ProN W4" panose="020F0400000000000000" pitchFamily="34" charset="-128"/>
              </a:rPr>
              <a:t>[1]</a:t>
            </a:r>
            <a:endParaRPr sz="1500">
              <a:latin typeface="Hiragino Maru Gothic ProN W4" panose="020F0400000000000000" pitchFamily="34" charset="-128"/>
              <a:ea typeface="Hiragino Maru Gothic ProN W4" panose="020F0400000000000000" pitchFamily="34" charset="-128"/>
            </a:endParaRPr>
          </a:p>
        </p:txBody>
      </p:sp>
      <p:sp>
        <p:nvSpPr>
          <p:cNvPr id="17" name="250枚の全て読み込んで、(学習+検証用データ) = (250, 64, 64, 1)を作る">
            <a:extLst>
              <a:ext uri="{FF2B5EF4-FFF2-40B4-BE49-F238E27FC236}">
                <a16:creationId xmlns:a16="http://schemas.microsoft.com/office/drawing/2014/main" id="{B398655B-F45E-9F82-E29F-E1D8026C81CD}"/>
              </a:ext>
            </a:extLst>
          </p:cNvPr>
          <p:cNvSpPr txBox="1"/>
          <p:nvPr/>
        </p:nvSpPr>
        <p:spPr>
          <a:xfrm>
            <a:off x="6625016" y="523836"/>
            <a:ext cx="1788951"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images_temp</a:t>
            </a:r>
            <a:r>
              <a:rPr lang="en-US" sz="1500">
                <a:latin typeface="Hiragino Maru Gothic ProN W4" panose="020F0400000000000000" pitchFamily="34" charset="-128"/>
                <a:ea typeface="Hiragino Maru Gothic ProN W4" panose="020F0400000000000000" pitchFamily="34" charset="-128"/>
              </a:rPr>
              <a:t>[231]</a:t>
            </a:r>
            <a:endParaRPr sz="1500">
              <a:latin typeface="Hiragino Maru Gothic ProN W4" panose="020F0400000000000000" pitchFamily="34" charset="-128"/>
              <a:ea typeface="Hiragino Maru Gothic ProN W4" panose="020F0400000000000000" pitchFamily="34" charset="-128"/>
            </a:endParaRPr>
          </a:p>
        </p:txBody>
      </p:sp>
      <p:sp>
        <p:nvSpPr>
          <p:cNvPr id="2" name="250枚の全て読み込んで、(学習+検証用データ) = (250, 64, 64, 1)を作る">
            <a:extLst>
              <a:ext uri="{FF2B5EF4-FFF2-40B4-BE49-F238E27FC236}">
                <a16:creationId xmlns:a16="http://schemas.microsoft.com/office/drawing/2014/main" id="{D9CFA64B-BB8C-2BBA-6182-3792718CAC78}"/>
              </a:ext>
            </a:extLst>
          </p:cNvPr>
          <p:cNvSpPr txBox="1"/>
          <p:nvPr/>
        </p:nvSpPr>
        <p:spPr>
          <a:xfrm>
            <a:off x="2394981" y="875162"/>
            <a:ext cx="242561"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a:t>
            </a:r>
            <a:endParaRPr sz="1500">
              <a:latin typeface="Hiragino Maru Gothic ProN W4" panose="020F0400000000000000" pitchFamily="34" charset="-128"/>
              <a:ea typeface="Hiragino Maru Gothic ProN W4" panose="020F0400000000000000" pitchFamily="34" charset="-128"/>
            </a:endParaRPr>
          </a:p>
        </p:txBody>
      </p:sp>
      <p:sp>
        <p:nvSpPr>
          <p:cNvPr id="3" name="250枚の全て読み込んで、(学習+検証用データ) = (250, 64, 64, 1)を作る">
            <a:extLst>
              <a:ext uri="{FF2B5EF4-FFF2-40B4-BE49-F238E27FC236}">
                <a16:creationId xmlns:a16="http://schemas.microsoft.com/office/drawing/2014/main" id="{0000582E-BDC2-7B45-F012-59DC4D619F74}"/>
              </a:ext>
            </a:extLst>
          </p:cNvPr>
          <p:cNvSpPr txBox="1"/>
          <p:nvPr/>
        </p:nvSpPr>
        <p:spPr>
          <a:xfrm>
            <a:off x="8289320" y="1575925"/>
            <a:ext cx="242561"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a:t>
            </a:r>
            <a:endParaRPr sz="1500">
              <a:latin typeface="Hiragino Maru Gothic ProN W4" panose="020F0400000000000000" pitchFamily="34" charset="-128"/>
              <a:ea typeface="Hiragino Maru Gothic ProN W4" panose="020F0400000000000000" pitchFamily="34" charset="-128"/>
            </a:endParaRPr>
          </a:p>
        </p:txBody>
      </p:sp>
      <p:sp>
        <p:nvSpPr>
          <p:cNvPr id="18" name="250枚の全て読み込んで、(学習+検証用データ) = (250, 64, 64, 1)を作る">
            <a:extLst>
              <a:ext uri="{FF2B5EF4-FFF2-40B4-BE49-F238E27FC236}">
                <a16:creationId xmlns:a16="http://schemas.microsoft.com/office/drawing/2014/main" id="{B98F9B08-9336-37A0-C0C2-2D550E84744E}"/>
              </a:ext>
            </a:extLst>
          </p:cNvPr>
          <p:cNvSpPr txBox="1"/>
          <p:nvPr/>
        </p:nvSpPr>
        <p:spPr>
          <a:xfrm>
            <a:off x="2394981" y="2403544"/>
            <a:ext cx="5985613"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a:t>
            </a:r>
            <a:r>
              <a:rPr lang="ja-JP" altLang="en-US" sz="1500">
                <a:latin typeface="Hiragino Maru Gothic ProN W4" panose="020F0400000000000000" pitchFamily="34" charset="-128"/>
                <a:ea typeface="Hiragino Maru Gothic ProN W4" panose="020F0400000000000000" pitchFamily="34" charset="-128"/>
              </a:rPr>
              <a:t>　　　　</a:t>
            </a:r>
            <a:r>
              <a:rPr lang="en-US" sz="1500">
                <a:latin typeface="Hiragino Maru Gothic ProN W4" panose="020F0400000000000000" pitchFamily="34" charset="-128"/>
                <a:ea typeface="Hiragino Maru Gothic ProN W4" panose="020F0400000000000000" pitchFamily="34" charset="-128"/>
              </a:rPr>
              <a:t>[0]</a:t>
            </a:r>
            <a:r>
              <a:rPr lang="ja-JP" altLang="en-US" sz="1500">
                <a:latin typeface="Hiragino Maru Gothic ProN W4" panose="020F0400000000000000" pitchFamily="34" charset="-128"/>
                <a:ea typeface="Hiragino Maru Gothic ProN W4" panose="020F0400000000000000" pitchFamily="34" charset="-128"/>
              </a:rPr>
              <a:t>　　　　　　</a:t>
            </a:r>
            <a:r>
              <a:rPr lang="en-US" sz="1500">
                <a:latin typeface="Hiragino Maru Gothic ProN W4" panose="020F0400000000000000" pitchFamily="34" charset="-128"/>
                <a:ea typeface="Hiragino Maru Gothic ProN W4" panose="020F0400000000000000" pitchFamily="34" charset="-128"/>
              </a:rPr>
              <a:t>[0]</a:t>
            </a:r>
            <a:r>
              <a:rPr lang="ja-JP" altLang="en-US" sz="1500">
                <a:latin typeface="Hiragino Maru Gothic ProN W4" panose="020F0400000000000000" pitchFamily="34" charset="-128"/>
                <a:ea typeface="Hiragino Maru Gothic ProN W4" panose="020F0400000000000000" pitchFamily="34" charset="-128"/>
              </a:rPr>
              <a:t>　　　　　　</a:t>
            </a:r>
            <a:r>
              <a:rPr lang="en-US" sz="1500">
                <a:latin typeface="Hiragino Maru Gothic ProN W4" panose="020F0400000000000000" pitchFamily="34" charset="-128"/>
                <a:ea typeface="Hiragino Maru Gothic ProN W4" panose="020F0400000000000000" pitchFamily="34" charset="-128"/>
              </a:rPr>
              <a:t>...</a:t>
            </a:r>
            <a:r>
              <a:rPr lang="ja-JP" altLang="en-US" sz="1500">
                <a:latin typeface="Hiragino Maru Gothic ProN W4" panose="020F0400000000000000" pitchFamily="34" charset="-128"/>
                <a:ea typeface="Hiragino Maru Gothic ProN W4" panose="020F0400000000000000" pitchFamily="34" charset="-128"/>
              </a:rPr>
              <a:t>　　　　　　　</a:t>
            </a:r>
            <a:r>
              <a:rPr lang="en-US" sz="1500">
                <a:latin typeface="Hiragino Maru Gothic ProN W4" panose="020F0400000000000000" pitchFamily="34" charset="-128"/>
                <a:ea typeface="Hiragino Maru Gothic ProN W4" panose="020F0400000000000000" pitchFamily="34" charset="-128"/>
              </a:rPr>
              <a:t>[0]</a:t>
            </a:r>
            <a:r>
              <a:rPr lang="ja-JP" altLang="en-US" sz="1500">
                <a:latin typeface="Hiragino Maru Gothic ProN W4" panose="020F0400000000000000" pitchFamily="34" charset="-128"/>
                <a:ea typeface="Hiragino Maru Gothic ProN W4" panose="020F0400000000000000" pitchFamily="34" charset="-128"/>
              </a:rPr>
              <a:t>　　</a:t>
            </a:r>
            <a:r>
              <a:rPr lang="en-US" sz="1500">
                <a:latin typeface="Hiragino Maru Gothic ProN W4" panose="020F0400000000000000" pitchFamily="34" charset="-128"/>
                <a:ea typeface="Hiragino Maru Gothic ProN W4" panose="020F0400000000000000" pitchFamily="34" charset="-128"/>
              </a:rPr>
              <a:t>]</a:t>
            </a:r>
          </a:p>
        </p:txBody>
      </p:sp>
      <p:sp>
        <p:nvSpPr>
          <p:cNvPr id="19" name="250枚の全て読み込んで、(学習+検証用データ) = (250, 64, 64, 1)を作る">
            <a:extLst>
              <a:ext uri="{FF2B5EF4-FFF2-40B4-BE49-F238E27FC236}">
                <a16:creationId xmlns:a16="http://schemas.microsoft.com/office/drawing/2014/main" id="{2DA4766B-5A91-40B3-D14A-038A99954430}"/>
              </a:ext>
            </a:extLst>
          </p:cNvPr>
          <p:cNvSpPr txBox="1"/>
          <p:nvPr/>
        </p:nvSpPr>
        <p:spPr>
          <a:xfrm>
            <a:off x="2595498" y="1991728"/>
            <a:ext cx="1417055"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labels_temp</a:t>
            </a:r>
            <a:r>
              <a:rPr lang="en-US" sz="1500">
                <a:latin typeface="Hiragino Maru Gothic ProN W4" panose="020F0400000000000000" pitchFamily="34" charset="-128"/>
                <a:ea typeface="Hiragino Maru Gothic ProN W4" panose="020F0400000000000000" pitchFamily="34" charset="-128"/>
              </a:rPr>
              <a:t>[0]</a:t>
            </a:r>
          </a:p>
        </p:txBody>
      </p:sp>
      <p:sp>
        <p:nvSpPr>
          <p:cNvPr id="20" name="正方形/長方形 19">
            <a:extLst>
              <a:ext uri="{FF2B5EF4-FFF2-40B4-BE49-F238E27FC236}">
                <a16:creationId xmlns:a16="http://schemas.microsoft.com/office/drawing/2014/main" id="{4FCC249B-54EF-D2D2-0658-D183D8CC6285}"/>
              </a:ext>
            </a:extLst>
          </p:cNvPr>
          <p:cNvSpPr/>
          <p:nvPr/>
        </p:nvSpPr>
        <p:spPr>
          <a:xfrm>
            <a:off x="293914" y="816281"/>
            <a:ext cx="8441872" cy="110232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F3E8A9C0-E43E-393D-FAD5-0D6027271E3F}"/>
              </a:ext>
            </a:extLst>
          </p:cNvPr>
          <p:cNvSpPr/>
          <p:nvPr/>
        </p:nvSpPr>
        <p:spPr>
          <a:xfrm>
            <a:off x="293913" y="2261031"/>
            <a:ext cx="8441872" cy="57101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250枚の全て読み込んで、(学習+検証用データ) = (250, 64, 64, 1)を作る">
            <a:extLst>
              <a:ext uri="{FF2B5EF4-FFF2-40B4-BE49-F238E27FC236}">
                <a16:creationId xmlns:a16="http://schemas.microsoft.com/office/drawing/2014/main" id="{2BD97D23-D677-144F-6BDB-21099D773CAB}"/>
              </a:ext>
            </a:extLst>
          </p:cNvPr>
          <p:cNvSpPr txBox="1"/>
          <p:nvPr/>
        </p:nvSpPr>
        <p:spPr>
          <a:xfrm>
            <a:off x="4207378" y="1987945"/>
            <a:ext cx="1417055"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labels_temp</a:t>
            </a:r>
            <a:r>
              <a:rPr lang="en-US" sz="1500">
                <a:latin typeface="Hiragino Maru Gothic ProN W4" panose="020F0400000000000000" pitchFamily="34" charset="-128"/>
                <a:ea typeface="Hiragino Maru Gothic ProN W4" panose="020F0400000000000000" pitchFamily="34" charset="-128"/>
              </a:rPr>
              <a:t>[1]</a:t>
            </a:r>
          </a:p>
        </p:txBody>
      </p:sp>
      <p:sp>
        <p:nvSpPr>
          <p:cNvPr id="23" name="250枚の全て読み込んで、(学習+検証用データ) = (250, 64, 64, 1)を作る">
            <a:extLst>
              <a:ext uri="{FF2B5EF4-FFF2-40B4-BE49-F238E27FC236}">
                <a16:creationId xmlns:a16="http://schemas.microsoft.com/office/drawing/2014/main" id="{A030DA34-0E44-6821-736B-A2C0A539080E}"/>
              </a:ext>
            </a:extLst>
          </p:cNvPr>
          <p:cNvSpPr txBox="1"/>
          <p:nvPr/>
        </p:nvSpPr>
        <p:spPr>
          <a:xfrm>
            <a:off x="6864264" y="1979881"/>
            <a:ext cx="1667123"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labels_temp</a:t>
            </a:r>
            <a:r>
              <a:rPr lang="en-US" sz="1500">
                <a:latin typeface="Hiragino Maru Gothic ProN W4" panose="020F0400000000000000" pitchFamily="34" charset="-128"/>
                <a:ea typeface="Hiragino Maru Gothic ProN W4" panose="020F0400000000000000" pitchFamily="34" charset="-128"/>
              </a:rPr>
              <a:t>[231]</a:t>
            </a:r>
          </a:p>
        </p:txBody>
      </p:sp>
      <p:pic>
        <p:nvPicPr>
          <p:cNvPr id="24" name="図 23">
            <a:extLst>
              <a:ext uri="{FF2B5EF4-FFF2-40B4-BE49-F238E27FC236}">
                <a16:creationId xmlns:a16="http://schemas.microsoft.com/office/drawing/2014/main" id="{E9DEB004-209A-EDDD-B916-A2AB00CC0B3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1765" y="3477974"/>
            <a:ext cx="681494" cy="685167"/>
          </a:xfrm>
          <a:prstGeom prst="rect">
            <a:avLst/>
          </a:prstGeom>
        </p:spPr>
      </p:pic>
      <p:pic>
        <p:nvPicPr>
          <p:cNvPr id="25" name="図 24">
            <a:extLst>
              <a:ext uri="{FF2B5EF4-FFF2-40B4-BE49-F238E27FC236}">
                <a16:creationId xmlns:a16="http://schemas.microsoft.com/office/drawing/2014/main" id="{5CECAB8E-5444-8CCB-05FC-19E3CF273C2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59826" y="3783997"/>
            <a:ext cx="681494" cy="685167"/>
          </a:xfrm>
          <a:prstGeom prst="rect">
            <a:avLst/>
          </a:prstGeom>
        </p:spPr>
      </p:pic>
      <p:pic>
        <p:nvPicPr>
          <p:cNvPr id="26" name="図 25">
            <a:extLst>
              <a:ext uri="{FF2B5EF4-FFF2-40B4-BE49-F238E27FC236}">
                <a16:creationId xmlns:a16="http://schemas.microsoft.com/office/drawing/2014/main" id="{F28AA23C-3957-6412-2EFF-DDCA06AEC35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4719" y="3900449"/>
            <a:ext cx="681494" cy="685167"/>
          </a:xfrm>
          <a:prstGeom prst="rect">
            <a:avLst/>
          </a:prstGeom>
        </p:spPr>
      </p:pic>
      <p:sp>
        <p:nvSpPr>
          <p:cNvPr id="27" name="250枚の全て読み込んで、(学習+検証用データ) = (250, 64, 64, 1)を作る">
            <a:extLst>
              <a:ext uri="{FF2B5EF4-FFF2-40B4-BE49-F238E27FC236}">
                <a16:creationId xmlns:a16="http://schemas.microsoft.com/office/drawing/2014/main" id="{2196BCE6-7B42-51F9-B905-4C98C0B510BE}"/>
              </a:ext>
            </a:extLst>
          </p:cNvPr>
          <p:cNvSpPr txBox="1"/>
          <p:nvPr/>
        </p:nvSpPr>
        <p:spPr>
          <a:xfrm>
            <a:off x="2239887" y="3147179"/>
            <a:ext cx="2385268"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b="1" err="1">
                <a:latin typeface="Meiryo" panose="020B0604030504040204" pitchFamily="34" charset="-128"/>
                <a:ea typeface="Meiryo" panose="020B0604030504040204" pitchFamily="34" charset="-128"/>
              </a:rPr>
              <a:t>画像を読み込み</a:t>
            </a:r>
            <a:r>
              <a:rPr lang="ja-JP" altLang="en-US" sz="1500" b="1">
                <a:latin typeface="Meiryo" panose="020B0604030504040204" pitchFamily="34" charset="-128"/>
                <a:ea typeface="Meiryo" panose="020B0604030504040204" pitchFamily="34" charset="-128"/>
              </a:rPr>
              <a:t>配列に変換</a:t>
            </a:r>
            <a:endParaRPr lang="en-US" altLang="ja-JP" sz="1500" b="1">
              <a:latin typeface="Meiryo" panose="020B0604030504040204" pitchFamily="34" charset="-128"/>
              <a:ea typeface="Meiryo" panose="020B0604030504040204" pitchFamily="34" charset="-128"/>
            </a:endParaRPr>
          </a:p>
        </p:txBody>
      </p:sp>
      <p:sp>
        <p:nvSpPr>
          <p:cNvPr id="28" name="250枚の全て読み込んで、(学習+検証用データ) = (250, 64, 64, 1)を作る">
            <a:extLst>
              <a:ext uri="{FF2B5EF4-FFF2-40B4-BE49-F238E27FC236}">
                <a16:creationId xmlns:a16="http://schemas.microsoft.com/office/drawing/2014/main" id="{C27571D4-92B2-685E-CB12-9B9202D1A053}"/>
              </a:ext>
            </a:extLst>
          </p:cNvPr>
          <p:cNvSpPr txBox="1"/>
          <p:nvPr/>
        </p:nvSpPr>
        <p:spPr>
          <a:xfrm>
            <a:off x="5024082" y="3073482"/>
            <a:ext cx="4018895" cy="5001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000">
                <a:latin typeface="Arial"/>
                <a:ea typeface="Arial"/>
                <a:cs typeface="Arial"/>
                <a:sym typeface="Arial"/>
              </a:defRPr>
            </a:lvl1pPr>
          </a:lstStyle>
          <a:p>
            <a:r>
              <a:rPr lang="en-US" sz="1500" b="1" err="1">
                <a:latin typeface="Meiryo" panose="020B0604030504040204" pitchFamily="34" charset="-128"/>
                <a:ea typeface="Meiryo" panose="020B0604030504040204" pitchFamily="34" charset="-128"/>
              </a:rPr>
              <a:t>images_temp</a:t>
            </a:r>
            <a:r>
              <a:rPr lang="en-US" sz="1500" b="1">
                <a:latin typeface="Meiryo" panose="020B0604030504040204" pitchFamily="34" charset="-128"/>
                <a:ea typeface="Meiryo" panose="020B0604030504040204" pitchFamily="34" charset="-128"/>
              </a:rPr>
              <a:t>[0] = </a:t>
            </a:r>
            <a:r>
              <a:rPr lang="en-US" sz="1500" b="1" err="1">
                <a:latin typeface="Meiryo" panose="020B0604030504040204" pitchFamily="34" charset="-128"/>
                <a:ea typeface="Meiryo" panose="020B0604030504040204" pitchFamily="34" charset="-128"/>
              </a:rPr>
              <a:t>file_array</a:t>
            </a:r>
            <a:endParaRPr lang="en-US" sz="1500" b="1">
              <a:latin typeface="Meiryo" panose="020B0604030504040204" pitchFamily="34" charset="-128"/>
              <a:ea typeface="Meiryo" panose="020B0604030504040204" pitchFamily="34" charset="-128"/>
            </a:endParaRPr>
          </a:p>
          <a:p>
            <a:r>
              <a:rPr lang="en-US" sz="1500" b="1" err="1">
                <a:latin typeface="Meiryo" panose="020B0604030504040204" pitchFamily="34" charset="-128"/>
                <a:ea typeface="Meiryo" panose="020B0604030504040204" pitchFamily="34" charset="-128"/>
              </a:rPr>
              <a:t>で画像の配列データをimages_tempに代入</a:t>
            </a:r>
            <a:r>
              <a:rPr lang="en-US" sz="1500" b="1">
                <a:latin typeface="Meiryo" panose="020B0604030504040204" pitchFamily="34" charset="-128"/>
                <a:ea typeface="Meiryo" panose="020B0604030504040204" pitchFamily="34" charset="-128"/>
              </a:rPr>
              <a:t>  </a:t>
            </a:r>
            <a:endParaRPr sz="1500" b="1">
              <a:latin typeface="Meiryo" panose="020B0604030504040204" pitchFamily="34" charset="-128"/>
              <a:ea typeface="Meiryo" panose="020B0604030504040204" pitchFamily="34" charset="-128"/>
            </a:endParaRPr>
          </a:p>
        </p:txBody>
      </p:sp>
      <p:sp>
        <p:nvSpPr>
          <p:cNvPr id="29" name="250枚の全て読み込んで、(学習+検証用データ) = (250, 64, 64, 1)を作る">
            <a:extLst>
              <a:ext uri="{FF2B5EF4-FFF2-40B4-BE49-F238E27FC236}">
                <a16:creationId xmlns:a16="http://schemas.microsoft.com/office/drawing/2014/main" id="{90F7D30B-9168-99A0-4EE9-9FDEEA8DD6A7}"/>
              </a:ext>
            </a:extLst>
          </p:cNvPr>
          <p:cNvSpPr txBox="1"/>
          <p:nvPr/>
        </p:nvSpPr>
        <p:spPr>
          <a:xfrm>
            <a:off x="2419169" y="3549038"/>
            <a:ext cx="1875513" cy="961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[[[202][103]...[10]]</a:t>
            </a:r>
          </a:p>
          <a:p>
            <a:r>
              <a:rPr lang="en-US" sz="1500">
                <a:latin typeface="Hiragino Maru Gothic ProN W4" panose="020F0400000000000000" pitchFamily="34" charset="-128"/>
                <a:ea typeface="Hiragino Maru Gothic ProN W4" panose="020F0400000000000000" pitchFamily="34" charset="-128"/>
              </a:rPr>
              <a:t> [[56][46]...[156]]</a:t>
            </a:r>
          </a:p>
          <a:p>
            <a:r>
              <a:rPr lang="en-US" sz="1500">
                <a:latin typeface="Hiragino Maru Gothic ProN W4" panose="020F0400000000000000" pitchFamily="34" charset="-128"/>
                <a:ea typeface="Hiragino Maru Gothic ProN W4" panose="020F0400000000000000" pitchFamily="34" charset="-128"/>
              </a:rPr>
              <a:t>  ...</a:t>
            </a:r>
          </a:p>
          <a:p>
            <a:r>
              <a:rPr lang="en-US" sz="1500">
                <a:latin typeface="Hiragino Maru Gothic ProN W4" panose="020F0400000000000000" pitchFamily="34" charset="-128"/>
                <a:ea typeface="Hiragino Maru Gothic ProN W4" panose="020F0400000000000000" pitchFamily="34" charset="-128"/>
              </a:rPr>
              <a:t> [[5][26]...[234]]]</a:t>
            </a:r>
            <a:endParaRPr sz="1500">
              <a:latin typeface="Hiragino Maru Gothic ProN W4" panose="020F0400000000000000" pitchFamily="34" charset="-128"/>
              <a:ea typeface="Hiragino Maru Gothic ProN W4" panose="020F0400000000000000" pitchFamily="34" charset="-128"/>
            </a:endParaRPr>
          </a:p>
        </p:txBody>
      </p:sp>
      <p:sp>
        <p:nvSpPr>
          <p:cNvPr id="31" name="テキスト ボックス 30">
            <a:extLst>
              <a:ext uri="{FF2B5EF4-FFF2-40B4-BE49-F238E27FC236}">
                <a16:creationId xmlns:a16="http://schemas.microsoft.com/office/drawing/2014/main" id="{F96F8E9D-B8F7-64CF-5DDD-FD9B56E45FCB}"/>
              </a:ext>
            </a:extLst>
          </p:cNvPr>
          <p:cNvSpPr txBox="1"/>
          <p:nvPr/>
        </p:nvSpPr>
        <p:spPr>
          <a:xfrm>
            <a:off x="3335687" y="4685543"/>
            <a:ext cx="1011894" cy="300082"/>
          </a:xfrm>
          <a:prstGeom prst="rect">
            <a:avLst/>
          </a:prstGeom>
          <a:noFill/>
        </p:spPr>
        <p:txBody>
          <a:bodyPr wrap="square">
            <a:spAutoFit/>
          </a:bodyPr>
          <a:lstStyle/>
          <a:p>
            <a:r>
              <a:rPr lang="en-US" altLang="ja-JP" sz="1350">
                <a:latin typeface="Hiragino Maru Gothic ProN W4" panose="020F0400000000000000" pitchFamily="34" charset="-128"/>
                <a:ea typeface="Hiragino Maru Gothic ProN W4" panose="020F0400000000000000" pitchFamily="34" charset="-128"/>
              </a:rPr>
              <a:t>(64,64,1)</a:t>
            </a:r>
            <a:r>
              <a:rPr lang="ja-JP" altLang="en-US" sz="1350">
                <a:latin typeface="Hiragino Maru Gothic ProN W4" panose="020F0400000000000000" pitchFamily="34" charset="-128"/>
                <a:ea typeface="Hiragino Maru Gothic ProN W4" panose="020F0400000000000000" pitchFamily="34" charset="-128"/>
              </a:rPr>
              <a:t> </a:t>
            </a:r>
            <a:endParaRPr lang="ja-JP" altLang="en-US"/>
          </a:p>
        </p:txBody>
      </p:sp>
      <p:sp>
        <p:nvSpPr>
          <p:cNvPr id="32" name="テキスト ボックス 31">
            <a:extLst>
              <a:ext uri="{FF2B5EF4-FFF2-40B4-BE49-F238E27FC236}">
                <a16:creationId xmlns:a16="http://schemas.microsoft.com/office/drawing/2014/main" id="{FEE61F2E-7A7D-F5CE-B69B-131AD27B2990}"/>
              </a:ext>
            </a:extLst>
          </p:cNvPr>
          <p:cNvSpPr txBox="1"/>
          <p:nvPr/>
        </p:nvSpPr>
        <p:spPr>
          <a:xfrm>
            <a:off x="6027006" y="1254276"/>
            <a:ext cx="445400" cy="300082"/>
          </a:xfrm>
          <a:prstGeom prst="rect">
            <a:avLst/>
          </a:prstGeom>
          <a:noFill/>
        </p:spPr>
        <p:txBody>
          <a:bodyPr wrap="square">
            <a:spAutoFit/>
          </a:bodyPr>
          <a:lstStyle/>
          <a:p>
            <a:r>
              <a:rPr lang="en-US" altLang="ja-JP" sz="1350">
                <a:latin typeface="Hiragino Maru Gothic ProN W4" panose="020F0400000000000000" pitchFamily="34" charset="-128"/>
                <a:ea typeface="Hiragino Maru Gothic ProN W4" panose="020F0400000000000000" pitchFamily="34" charset="-128"/>
              </a:rPr>
              <a:t>...</a:t>
            </a:r>
            <a:endParaRPr lang="ja-JP" altLang="en-US"/>
          </a:p>
        </p:txBody>
      </p:sp>
      <p:sp>
        <p:nvSpPr>
          <p:cNvPr id="35" name="250枚の全て読み込んで、(学習+検証用データ) = (250, 64, 64, 1)を作る">
            <a:extLst>
              <a:ext uri="{FF2B5EF4-FFF2-40B4-BE49-F238E27FC236}">
                <a16:creationId xmlns:a16="http://schemas.microsoft.com/office/drawing/2014/main" id="{DC4E45BC-5636-782D-996F-27A03FFBFAA3}"/>
              </a:ext>
            </a:extLst>
          </p:cNvPr>
          <p:cNvSpPr txBox="1"/>
          <p:nvPr/>
        </p:nvSpPr>
        <p:spPr>
          <a:xfrm>
            <a:off x="2475624" y="4668328"/>
            <a:ext cx="905697" cy="2693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err="1">
                <a:latin typeface="Hiragino Maru Gothic ProN W4" panose="020F0400000000000000" pitchFamily="34" charset="-128"/>
                <a:ea typeface="Hiragino Maru Gothic ProN W4" panose="020F0400000000000000" pitchFamily="34" charset="-128"/>
              </a:rPr>
              <a:t>file_array</a:t>
            </a:r>
            <a:endParaRPr lang="en-US" altLang="ja-JP" sz="1500" err="1">
              <a:latin typeface="Hiragino Maru Gothic ProN W4" panose="020F0400000000000000" pitchFamily="34" charset="-128"/>
              <a:ea typeface="Hiragino Maru Gothic ProN W4" panose="020F0400000000000000" pitchFamily="34" charset="-128"/>
            </a:endParaRPr>
          </a:p>
        </p:txBody>
      </p:sp>
      <p:sp>
        <p:nvSpPr>
          <p:cNvPr id="36" name="250枚の全て読み込んで、(学習+検証用データ) = (250, 64, 64, 1)を作る">
            <a:extLst>
              <a:ext uri="{FF2B5EF4-FFF2-40B4-BE49-F238E27FC236}">
                <a16:creationId xmlns:a16="http://schemas.microsoft.com/office/drawing/2014/main" id="{839CB911-DA0A-DAA2-DA6D-59BFF58E5BAB}"/>
              </a:ext>
            </a:extLst>
          </p:cNvPr>
          <p:cNvSpPr txBox="1"/>
          <p:nvPr/>
        </p:nvSpPr>
        <p:spPr>
          <a:xfrm>
            <a:off x="5110095" y="3664972"/>
            <a:ext cx="1314462" cy="961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[[[0][0]...[0]]</a:t>
            </a:r>
          </a:p>
          <a:p>
            <a:r>
              <a:rPr lang="en-US" sz="1500">
                <a:latin typeface="Hiragino Maru Gothic ProN W4" panose="020F0400000000000000" pitchFamily="34" charset="-128"/>
                <a:ea typeface="Hiragino Maru Gothic ProN W4" panose="020F0400000000000000" pitchFamily="34" charset="-128"/>
              </a:rPr>
              <a:t> [[0][0]...[0]]</a:t>
            </a:r>
          </a:p>
          <a:p>
            <a:r>
              <a:rPr lang="en-US" sz="1500">
                <a:latin typeface="Hiragino Maru Gothic ProN W4" panose="020F0400000000000000" pitchFamily="34" charset="-128"/>
                <a:ea typeface="Hiragino Maru Gothic ProN W4" panose="020F0400000000000000" pitchFamily="34" charset="-128"/>
              </a:rPr>
              <a:t>  ...</a:t>
            </a:r>
          </a:p>
          <a:p>
            <a:r>
              <a:rPr lang="en-US" sz="1500">
                <a:latin typeface="Hiragino Maru Gothic ProN W4" panose="020F0400000000000000" pitchFamily="34" charset="-128"/>
                <a:ea typeface="Hiragino Maru Gothic ProN W4" panose="020F0400000000000000" pitchFamily="34" charset="-128"/>
              </a:rPr>
              <a:t> [[0][0]...[0]]]</a:t>
            </a:r>
            <a:endParaRPr sz="1500">
              <a:latin typeface="Hiragino Maru Gothic ProN W4" panose="020F0400000000000000" pitchFamily="34" charset="-128"/>
              <a:ea typeface="Hiragino Maru Gothic ProN W4" panose="020F0400000000000000" pitchFamily="34" charset="-128"/>
            </a:endParaRPr>
          </a:p>
        </p:txBody>
      </p:sp>
      <p:sp>
        <p:nvSpPr>
          <p:cNvPr id="37" name="250枚の全て読み込んで、(学習+検証用データ) = (250, 64, 64, 1)を作る">
            <a:extLst>
              <a:ext uri="{FF2B5EF4-FFF2-40B4-BE49-F238E27FC236}">
                <a16:creationId xmlns:a16="http://schemas.microsoft.com/office/drawing/2014/main" id="{77FFCD06-6E42-7142-8E71-38B9650648D1}"/>
              </a:ext>
            </a:extLst>
          </p:cNvPr>
          <p:cNvSpPr txBox="1"/>
          <p:nvPr/>
        </p:nvSpPr>
        <p:spPr>
          <a:xfrm>
            <a:off x="6999506" y="3664972"/>
            <a:ext cx="1875513" cy="961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500">
                <a:latin typeface="Hiragino Maru Gothic ProN W4" panose="020F0400000000000000" pitchFamily="34" charset="-128"/>
                <a:ea typeface="Hiragino Maru Gothic ProN W4" panose="020F0400000000000000" pitchFamily="34" charset="-128"/>
              </a:rPr>
              <a:t>[[[202][103]...[10]]</a:t>
            </a:r>
          </a:p>
          <a:p>
            <a:r>
              <a:rPr lang="en-US" sz="1500">
                <a:latin typeface="Hiragino Maru Gothic ProN W4" panose="020F0400000000000000" pitchFamily="34" charset="-128"/>
                <a:ea typeface="Hiragino Maru Gothic ProN W4" panose="020F0400000000000000" pitchFamily="34" charset="-128"/>
              </a:rPr>
              <a:t> [[56][46]...[156]]</a:t>
            </a:r>
          </a:p>
          <a:p>
            <a:r>
              <a:rPr lang="en-US" sz="1500">
                <a:latin typeface="Hiragino Maru Gothic ProN W4" panose="020F0400000000000000" pitchFamily="34" charset="-128"/>
                <a:ea typeface="Hiragino Maru Gothic ProN W4" panose="020F0400000000000000" pitchFamily="34" charset="-128"/>
              </a:rPr>
              <a:t>  ...</a:t>
            </a:r>
          </a:p>
          <a:p>
            <a:r>
              <a:rPr lang="en-US" sz="1500">
                <a:latin typeface="Hiragino Maru Gothic ProN W4" panose="020F0400000000000000" pitchFamily="34" charset="-128"/>
                <a:ea typeface="Hiragino Maru Gothic ProN W4" panose="020F0400000000000000" pitchFamily="34" charset="-128"/>
              </a:rPr>
              <a:t> [[5][26]...[234]]]</a:t>
            </a:r>
            <a:endParaRPr sz="1500">
              <a:latin typeface="Hiragino Maru Gothic ProN W4" panose="020F0400000000000000" pitchFamily="34" charset="-128"/>
              <a:ea typeface="Hiragino Maru Gothic ProN W4" panose="020F0400000000000000" pitchFamily="34" charset="-128"/>
            </a:endParaRPr>
          </a:p>
        </p:txBody>
      </p:sp>
      <p:sp>
        <p:nvSpPr>
          <p:cNvPr id="39" name="テキスト ボックス 38">
            <a:extLst>
              <a:ext uri="{FF2B5EF4-FFF2-40B4-BE49-F238E27FC236}">
                <a16:creationId xmlns:a16="http://schemas.microsoft.com/office/drawing/2014/main" id="{A62381B5-A9C7-5128-B666-89742D9CF532}"/>
              </a:ext>
            </a:extLst>
          </p:cNvPr>
          <p:cNvSpPr txBox="1"/>
          <p:nvPr/>
        </p:nvSpPr>
        <p:spPr>
          <a:xfrm>
            <a:off x="6192555" y="4743868"/>
            <a:ext cx="2663070" cy="300082"/>
          </a:xfrm>
          <a:prstGeom prst="rect">
            <a:avLst/>
          </a:prstGeom>
          <a:noFill/>
        </p:spPr>
        <p:txBody>
          <a:bodyPr wrap="square">
            <a:spAutoFit/>
          </a:bodyPr>
          <a:lstStyle/>
          <a:p>
            <a:r>
              <a:rPr lang="en-US" altLang="ja-JP" sz="1350" err="1">
                <a:latin typeface="Hiragino Maru Gothic ProN W4" panose="020F0400000000000000" pitchFamily="34" charset="-128"/>
                <a:ea typeface="Hiragino Maru Gothic ProN W4" panose="020F0400000000000000" pitchFamily="34" charset="-128"/>
              </a:rPr>
              <a:t>images_temp</a:t>
            </a:r>
            <a:r>
              <a:rPr lang="en-US" altLang="ja-JP" sz="1350">
                <a:latin typeface="Hiragino Maru Gothic ProN W4" panose="020F0400000000000000" pitchFamily="34" charset="-128"/>
                <a:ea typeface="Hiragino Maru Gothic ProN W4" panose="020F0400000000000000" pitchFamily="34" charset="-128"/>
              </a:rPr>
              <a:t>[0] </a:t>
            </a:r>
            <a:endParaRPr lang="ja-JP" altLang="en-US"/>
          </a:p>
        </p:txBody>
      </p:sp>
      <p:sp>
        <p:nvSpPr>
          <p:cNvPr id="40" name="右矢印 39">
            <a:extLst>
              <a:ext uri="{FF2B5EF4-FFF2-40B4-BE49-F238E27FC236}">
                <a16:creationId xmlns:a16="http://schemas.microsoft.com/office/drawing/2014/main" id="{B9E4FB37-12C8-228C-7F52-B73B72168A7D}"/>
              </a:ext>
            </a:extLst>
          </p:cNvPr>
          <p:cNvSpPr/>
          <p:nvPr/>
        </p:nvSpPr>
        <p:spPr>
          <a:xfrm>
            <a:off x="4500698" y="3953961"/>
            <a:ext cx="347756" cy="3452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右矢印 40">
            <a:extLst>
              <a:ext uri="{FF2B5EF4-FFF2-40B4-BE49-F238E27FC236}">
                <a16:creationId xmlns:a16="http://schemas.microsoft.com/office/drawing/2014/main" id="{ABB32679-9B68-AE9D-ED2B-8166E4870296}"/>
              </a:ext>
            </a:extLst>
          </p:cNvPr>
          <p:cNvSpPr/>
          <p:nvPr/>
        </p:nvSpPr>
        <p:spPr>
          <a:xfrm>
            <a:off x="6567133" y="3990522"/>
            <a:ext cx="347756" cy="3452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曲折矢印 43">
            <a:extLst>
              <a:ext uri="{FF2B5EF4-FFF2-40B4-BE49-F238E27FC236}">
                <a16:creationId xmlns:a16="http://schemas.microsoft.com/office/drawing/2014/main" id="{CB41E50E-E922-370B-EC97-847E8CBB4F50}"/>
              </a:ext>
            </a:extLst>
          </p:cNvPr>
          <p:cNvSpPr/>
          <p:nvPr/>
        </p:nvSpPr>
        <p:spPr>
          <a:xfrm rot="2876277">
            <a:off x="1702951" y="3442053"/>
            <a:ext cx="364897" cy="306023"/>
          </a:xfrm>
          <a:prstGeom prst="bentArrow">
            <a:avLst>
              <a:gd name="adj1" fmla="val 25000"/>
              <a:gd name="adj2" fmla="val 25000"/>
              <a:gd name="adj3" fmla="val 25000"/>
              <a:gd name="adj4" fmla="val 754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曲折矢印 44">
            <a:extLst>
              <a:ext uri="{FF2B5EF4-FFF2-40B4-BE49-F238E27FC236}">
                <a16:creationId xmlns:a16="http://schemas.microsoft.com/office/drawing/2014/main" id="{0D67DC97-204B-7F45-6003-3D51C6FA99D7}"/>
              </a:ext>
            </a:extLst>
          </p:cNvPr>
          <p:cNvSpPr/>
          <p:nvPr/>
        </p:nvSpPr>
        <p:spPr>
          <a:xfrm rot="13561918">
            <a:off x="1638925" y="4491814"/>
            <a:ext cx="364897" cy="306023"/>
          </a:xfrm>
          <a:prstGeom prst="bentArrow">
            <a:avLst>
              <a:gd name="adj1" fmla="val 25000"/>
              <a:gd name="adj2" fmla="val 25000"/>
              <a:gd name="adj3" fmla="val 25000"/>
              <a:gd name="adj4" fmla="val 754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7" name="左中かっこ 46">
            <a:extLst>
              <a:ext uri="{FF2B5EF4-FFF2-40B4-BE49-F238E27FC236}">
                <a16:creationId xmlns:a16="http://schemas.microsoft.com/office/drawing/2014/main" id="{38D7A5AE-862E-89B7-9CA3-095EDAFA8D28}"/>
              </a:ext>
            </a:extLst>
          </p:cNvPr>
          <p:cNvSpPr/>
          <p:nvPr/>
        </p:nvSpPr>
        <p:spPr>
          <a:xfrm rot="2521885">
            <a:off x="481101" y="3145351"/>
            <a:ext cx="90064" cy="83962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250枚の全て読み込んで、(学習+検証用データ) = (250, 64, 64, 1)を作る">
            <a:extLst>
              <a:ext uri="{FF2B5EF4-FFF2-40B4-BE49-F238E27FC236}">
                <a16:creationId xmlns:a16="http://schemas.microsoft.com/office/drawing/2014/main" id="{63329E81-3AF9-242F-B0B3-F567B8F38355}"/>
              </a:ext>
            </a:extLst>
          </p:cNvPr>
          <p:cNvSpPr txBox="1"/>
          <p:nvPr/>
        </p:nvSpPr>
        <p:spPr>
          <a:xfrm>
            <a:off x="166989" y="3272387"/>
            <a:ext cx="341440" cy="2231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200">
                <a:latin typeface="Hiragino Maru Gothic ProN W4" panose="020F0400000000000000" pitchFamily="34" charset="-128"/>
                <a:ea typeface="Hiragino Maru Gothic ProN W4" panose="020F0400000000000000" pitchFamily="34" charset="-128"/>
              </a:rPr>
              <a:t>232</a:t>
            </a:r>
            <a:endParaRPr lang="en-US" altLang="ja-JP" sz="1200">
              <a:latin typeface="Hiragino Maru Gothic ProN W4" panose="020F0400000000000000" pitchFamily="34" charset="-128"/>
              <a:ea typeface="Hiragino Maru Gothic ProN W4" panose="020F0400000000000000" pitchFamily="34" charset="-128"/>
            </a:endParaRPr>
          </a:p>
        </p:txBody>
      </p:sp>
      <p:sp>
        <p:nvSpPr>
          <p:cNvPr id="49" name="250枚の全て読み込んで、(学習+検証用データ) = (250, 64, 64, 1)を作る">
            <a:extLst>
              <a:ext uri="{FF2B5EF4-FFF2-40B4-BE49-F238E27FC236}">
                <a16:creationId xmlns:a16="http://schemas.microsoft.com/office/drawing/2014/main" id="{6F11460F-BC7F-27D6-0790-BBBB8441BE07}"/>
              </a:ext>
            </a:extLst>
          </p:cNvPr>
          <p:cNvSpPr txBox="1"/>
          <p:nvPr/>
        </p:nvSpPr>
        <p:spPr>
          <a:xfrm>
            <a:off x="392083" y="4685544"/>
            <a:ext cx="1264770" cy="4078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000">
                <a:latin typeface="Arial"/>
                <a:ea typeface="Arial"/>
                <a:cs typeface="Arial"/>
                <a:sym typeface="Arial"/>
              </a:defRPr>
            </a:lvl1pPr>
          </a:lstStyle>
          <a:p>
            <a:r>
              <a:rPr lang="en-US" sz="1200">
                <a:latin typeface="Hiragino Maru Gothic ProN W4" panose="020F0400000000000000" pitchFamily="34" charset="-128"/>
                <a:ea typeface="Hiragino Maru Gothic ProN W4" panose="020F0400000000000000" pitchFamily="34" charset="-128"/>
              </a:rPr>
              <a:t>0 から231まで</a:t>
            </a:r>
          </a:p>
          <a:p>
            <a:r>
              <a:rPr lang="en-US" altLang="ja-JP" sz="1200">
                <a:latin typeface="Hiragino Maru Gothic ProN W4" panose="020F0400000000000000" pitchFamily="34" charset="-128"/>
                <a:ea typeface="Hiragino Maru Gothic ProN W4" panose="020F0400000000000000" pitchFamily="34" charset="-128"/>
              </a:rPr>
              <a:t>232</a:t>
            </a:r>
            <a:r>
              <a:rPr lang="ja-JP" altLang="en-US" sz="1200">
                <a:latin typeface="Hiragino Maru Gothic ProN W4" panose="020F0400000000000000" pitchFamily="34" charset="-128"/>
                <a:ea typeface="Hiragino Maru Gothic ProN W4" panose="020F0400000000000000" pitchFamily="34" charset="-128"/>
              </a:rPr>
              <a:t>枚分繰り返す</a:t>
            </a:r>
            <a:endParaRPr lang="en-US" altLang="ja-JP" sz="1200">
              <a:latin typeface="Hiragino Maru Gothic ProN W4" panose="020F0400000000000000" pitchFamily="34" charset="-128"/>
              <a:ea typeface="Hiragino Maru Gothic ProN W4" panose="020F0400000000000000" pitchFamily="34" charset="-128"/>
            </a:endParaRPr>
          </a:p>
        </p:txBody>
      </p:sp>
      <p:sp>
        <p:nvSpPr>
          <p:cNvPr id="5" name="スライド番号プレースホルダー 4">
            <a:extLst>
              <a:ext uri="{FF2B5EF4-FFF2-40B4-BE49-F238E27FC236}">
                <a16:creationId xmlns:a16="http://schemas.microsoft.com/office/drawing/2014/main" id="{C893BDEF-F080-EF95-F4DA-5441DF180681}"/>
              </a:ext>
            </a:extLst>
          </p:cNvPr>
          <p:cNvSpPr>
            <a:spLocks noGrp="1"/>
          </p:cNvSpPr>
          <p:nvPr>
            <p:ph type="sldNum" sz="quarter" idx="2"/>
          </p:nvPr>
        </p:nvSpPr>
        <p:spPr/>
        <p:txBody>
          <a:bodyPr/>
          <a:lstStyle/>
          <a:p>
            <a:fld id="{86CB4B4D-7CA3-9044-876B-883B54F8677D}" type="slidenum">
              <a:rPr lang="en-US" altLang="ja-JP" dirty="0" smtClean="0"/>
              <a:t>130</a:t>
            </a:fld>
            <a:endParaRPr lang="ja-JP" altLang="en-US"/>
          </a:p>
        </p:txBody>
      </p:sp>
    </p:spTree>
    <p:extLst>
      <p:ext uri="{BB962C8B-B14F-4D97-AF65-F5344CB8AC3E}">
        <p14:creationId xmlns:p14="http://schemas.microsoft.com/office/powerpoint/2010/main" val="4293379854"/>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4A69-868C-7625-9332-F892490F47F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6A7958D-1824-78CF-174C-BDA45E33A191}"/>
              </a:ext>
            </a:extLst>
          </p:cNvPr>
          <p:cNvSpPr txBox="1"/>
          <p:nvPr/>
        </p:nvSpPr>
        <p:spPr>
          <a:xfrm>
            <a:off x="211796" y="993116"/>
            <a:ext cx="67056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cs typeface="Courier New"/>
              </a:rPr>
              <a:t>コード2-1-12</a:t>
            </a:r>
            <a:r>
              <a:rPr lang="en-US" altLang="ja-JP" b="1">
                <a:solidFill>
                  <a:srgbClr val="002060"/>
                </a:solidFill>
                <a:latin typeface="Meiryo"/>
                <a:ea typeface="Meiryo"/>
                <a:cs typeface="Courier New"/>
              </a:rPr>
              <a:t> </a:t>
            </a:r>
            <a:r>
              <a:rPr lang="en-US" altLang="ja-JP" b="1" err="1">
                <a:solidFill>
                  <a:srgbClr val="002060"/>
                </a:solidFill>
                <a:effectLst/>
                <a:latin typeface="Meiryo"/>
                <a:ea typeface="Meiryo"/>
                <a:cs typeface="Courier New"/>
              </a:rPr>
              <a:t>images_temp</a:t>
            </a:r>
            <a:r>
              <a:rPr lang="ja-JP" altLang="en-US" b="1">
                <a:solidFill>
                  <a:srgbClr val="002060"/>
                </a:solidFill>
                <a:effectLst/>
                <a:latin typeface="Meiryo"/>
                <a:ea typeface="Meiryo"/>
                <a:cs typeface="Courier New"/>
              </a:rPr>
              <a:t>の変換後の値</a:t>
            </a:r>
            <a:endParaRPr lang="en-US" altLang="ja-JP" b="1">
              <a:solidFill>
                <a:srgbClr val="002060"/>
              </a:solidFill>
              <a:latin typeface="Meiryo"/>
              <a:ea typeface="Meiryo"/>
              <a:cs typeface="Courier New"/>
            </a:endParaRPr>
          </a:p>
        </p:txBody>
      </p:sp>
      <p:sp>
        <p:nvSpPr>
          <p:cNvPr id="4" name="正方形/長方形 3">
            <a:extLst>
              <a:ext uri="{FF2B5EF4-FFF2-40B4-BE49-F238E27FC236}">
                <a16:creationId xmlns:a16="http://schemas.microsoft.com/office/drawing/2014/main" id="{F4D1E628-E1BA-37E2-83D9-D1BEB1B454C2}"/>
              </a:ext>
            </a:extLst>
          </p:cNvPr>
          <p:cNvSpPr/>
          <p:nvPr/>
        </p:nvSpPr>
        <p:spPr>
          <a:xfrm>
            <a:off x="535646" y="1308587"/>
            <a:ext cx="6057900" cy="458757"/>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72000" rIns="180000" bIns="108000" numCol="1" spcCol="38100" rtlCol="0" anchor="ctr">
            <a:spAutoFit/>
          </a:bodyPr>
          <a:lstStyle/>
          <a:p>
            <a:r>
              <a:rPr lang="en" altLang="ja-JP" b="1" err="1">
                <a:solidFill>
                  <a:srgbClr val="000000"/>
                </a:solidFill>
                <a:effectLst/>
                <a:latin typeface="Courier New" panose="02070309020205020404" pitchFamily="49" charset="0"/>
              </a:rPr>
              <a:t>images_temp</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0</a:t>
            </a:r>
            <a:r>
              <a:rPr lang="en" altLang="ja-JP"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2FDB45E7-A7EA-107F-41FB-E15A6F2D4528}"/>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55ACDFCE-337D-B070-0B54-467693AB9DB0}"/>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A19F002C-3D72-5DD0-C068-4F3D15804B9F}"/>
              </a:ext>
            </a:extLst>
          </p:cNvPr>
          <p:cNvSpPr txBox="1"/>
          <p:nvPr/>
        </p:nvSpPr>
        <p:spPr>
          <a:xfrm>
            <a:off x="1600200" y="1845490"/>
            <a:ext cx="4583574" cy="3323987"/>
          </a:xfrm>
          <a:prstGeom prst="rect">
            <a:avLst/>
          </a:prstGeom>
          <a:noFill/>
        </p:spPr>
        <p:txBody>
          <a:bodyPr wrap="square">
            <a:spAutoFit/>
          </a:bodyPr>
          <a:lstStyle/>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array([[[0.01960784],</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[0.02745098],</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[0.03137255],</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[0.10588235],</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[0.06666667],</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[0.01960784]],</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[[0.0627451 ],</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[0.10196079],</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[0.17254902],</a:t>
            </a:r>
            <a:endParaRPr lang="en-US" altLang="ja-JP" sz="1400" b="1" kern="100">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[0.23529412],</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[0.19607843],</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a:p>
            <a:pPr algn="just"/>
            <a:r>
              <a:rPr lang="en-US" altLang="ja-JP" sz="1400" b="1" kern="100">
                <a:effectLst/>
                <a:latin typeface="Courier New" panose="02070309020205020404" pitchFamily="49" charset="0"/>
                <a:ea typeface="Meiryo" panose="020B0604030504040204" pitchFamily="34" charset="-128"/>
                <a:cs typeface="Courier New" panose="02070309020205020404" pitchFamily="49" charset="0"/>
              </a:rPr>
              <a:t>        [0.23529412]]])</a:t>
            </a:r>
            <a:endParaRPr lang="ja-JP" altLang="ja-JP" sz="1400" b="1" kern="100">
              <a:effectLst/>
              <a:latin typeface="Courier New" panose="02070309020205020404" pitchFamily="49" charset="0"/>
              <a:ea typeface="Meiryo" panose="020B0604030504040204" pitchFamily="34" charset="-128"/>
              <a:cs typeface="Courier New" panose="02070309020205020404" pitchFamily="49" charset="0"/>
            </a:endParaRPr>
          </a:p>
        </p:txBody>
      </p:sp>
      <p:sp>
        <p:nvSpPr>
          <p:cNvPr id="8" name="下矢印 7">
            <a:extLst>
              <a:ext uri="{FF2B5EF4-FFF2-40B4-BE49-F238E27FC236}">
                <a16:creationId xmlns:a16="http://schemas.microsoft.com/office/drawing/2014/main" id="{FB67C1DD-8B00-7A18-A8D7-CA408127D72A}"/>
              </a:ext>
            </a:extLst>
          </p:cNvPr>
          <p:cNvSpPr/>
          <p:nvPr/>
        </p:nvSpPr>
        <p:spPr>
          <a:xfrm rot="16200000" flipH="1">
            <a:off x="1133447" y="1774722"/>
            <a:ext cx="400106" cy="533400"/>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スライド番号プレースホルダー 8">
            <a:extLst>
              <a:ext uri="{FF2B5EF4-FFF2-40B4-BE49-F238E27FC236}">
                <a16:creationId xmlns:a16="http://schemas.microsoft.com/office/drawing/2014/main" id="{D8697B78-1751-E394-DB09-6C15B90CA545}"/>
              </a:ext>
            </a:extLst>
          </p:cNvPr>
          <p:cNvSpPr>
            <a:spLocks noGrp="1"/>
          </p:cNvSpPr>
          <p:nvPr>
            <p:ph type="sldNum" sz="quarter" idx="2"/>
          </p:nvPr>
        </p:nvSpPr>
        <p:spPr/>
        <p:txBody>
          <a:bodyPr/>
          <a:lstStyle/>
          <a:p>
            <a:fld id="{86CB4B4D-7CA3-9044-876B-883B54F8677D}" type="slidenum">
              <a:rPr lang="en-US" altLang="ja-JP" dirty="0" smtClean="0"/>
              <a:t>131</a:t>
            </a:fld>
            <a:endParaRPr lang="ja-JP" altLang="en-US"/>
          </a:p>
        </p:txBody>
      </p:sp>
      <p:sp>
        <p:nvSpPr>
          <p:cNvPr id="6" name="①学習モデルの選択…">
            <a:extLst>
              <a:ext uri="{FF2B5EF4-FFF2-40B4-BE49-F238E27FC236}">
                <a16:creationId xmlns:a16="http://schemas.microsoft.com/office/drawing/2014/main" id="{DF46D393-B812-BC30-3CF5-38A336BE9702}"/>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1" name="①学習モデルの選択(今回は線形回帰)…">
            <a:extLst>
              <a:ext uri="{FF2B5EF4-FFF2-40B4-BE49-F238E27FC236}">
                <a16:creationId xmlns:a16="http://schemas.microsoft.com/office/drawing/2014/main" id="{0281B2B8-7DF6-EB4E-196A-C96142842AE4}"/>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4029085334"/>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0F4D3-F4E6-DD9B-F674-42765C3549D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B84087A-4438-B090-A106-F11C25B94C48}"/>
              </a:ext>
            </a:extLst>
          </p:cNvPr>
          <p:cNvSpPr txBox="1"/>
          <p:nvPr/>
        </p:nvSpPr>
        <p:spPr>
          <a:xfrm>
            <a:off x="220250" y="1026609"/>
            <a:ext cx="6705600"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コード2-1-13</a:t>
            </a:r>
            <a:r>
              <a:rPr lang="en-US" altLang="ja-JP" sz="2000" b="1">
                <a:solidFill>
                  <a:srgbClr val="002060"/>
                </a:solidFill>
                <a:latin typeface="Meiryo"/>
                <a:ea typeface="Meiryo"/>
              </a:rPr>
              <a:t> </a:t>
            </a:r>
            <a:r>
              <a:rPr lang="ja-JP" altLang="en-US" sz="2000" b="1">
                <a:solidFill>
                  <a:srgbClr val="002060"/>
                </a:solidFill>
                <a:effectLst/>
                <a:latin typeface="Meiryo"/>
                <a:ea typeface="Meiryo"/>
                <a:cs typeface="Times New Roman"/>
              </a:rPr>
              <a:t>画像の読み込み</a:t>
            </a:r>
            <a:r>
              <a:rPr lang="en-US" altLang="ja-JP" sz="2000" b="1">
                <a:solidFill>
                  <a:srgbClr val="002060"/>
                </a:solidFill>
                <a:effectLst/>
                <a:latin typeface="Meiryo"/>
                <a:ea typeface="Meiryo"/>
                <a:cs typeface="Times New Roman"/>
              </a:rPr>
              <a:t> </a:t>
            </a:r>
            <a:r>
              <a:rPr lang="ja-JP" altLang="en-US" sz="2000" b="1">
                <a:solidFill>
                  <a:srgbClr val="002060"/>
                </a:solidFill>
                <a:effectLst/>
                <a:latin typeface="Meiryo"/>
                <a:ea typeface="Meiryo"/>
                <a:cs typeface="Times New Roman"/>
              </a:rPr>
              <a:t>「</a:t>
            </a:r>
            <a:r>
              <a:rPr lang="en-US" altLang="ja-JP" sz="2000" b="1">
                <a:solidFill>
                  <a:srgbClr val="002060"/>
                </a:solidFill>
                <a:effectLst/>
                <a:latin typeface="Meiryo"/>
                <a:ea typeface="Meiryo"/>
                <a:cs typeface="Times New Roman"/>
              </a:rPr>
              <a:t>list_covid19</a:t>
            </a:r>
            <a:r>
              <a:rPr lang="ja-JP" altLang="en-US" sz="2000" b="1">
                <a:solidFill>
                  <a:srgbClr val="002060"/>
                </a:solidFill>
                <a:effectLst/>
                <a:latin typeface="Meiryo"/>
                <a:ea typeface="Meiryo"/>
                <a:cs typeface="Times New Roman"/>
              </a:rPr>
              <a:t>」</a:t>
            </a:r>
            <a:endParaRPr lang="en-US" altLang="ja-JP" sz="2000"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9127E1EA-D202-61D9-9C07-E404373E6804}"/>
              </a:ext>
            </a:extLst>
          </p:cNvPr>
          <p:cNvSpPr/>
          <p:nvPr/>
        </p:nvSpPr>
        <p:spPr>
          <a:xfrm>
            <a:off x="220250" y="1504950"/>
            <a:ext cx="8663425" cy="2048047"/>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b="1">
                <a:solidFill>
                  <a:srgbClr val="000000"/>
                </a:solidFill>
                <a:effectLst/>
                <a:latin typeface="Courier New" panose="02070309020205020404" pitchFamily="49" charset="0"/>
              </a:rPr>
              <a:t>path = </a:t>
            </a:r>
            <a:r>
              <a:rPr lang="en" altLang="ja-JP" b="1">
                <a:solidFill>
                  <a:srgbClr val="A31515"/>
                </a:solidFill>
                <a:effectLst/>
                <a:latin typeface="Courier New" panose="02070309020205020404" pitchFamily="49" charset="0"/>
              </a:rPr>
              <a:t>'/content/images/COVID-NORMAL/covid19'</a:t>
            </a:r>
            <a:endParaRPr lang="en" altLang="ja-JP" b="1">
              <a:solidFill>
                <a:srgbClr val="000000"/>
              </a:solidFill>
              <a:effectLst/>
              <a:latin typeface="Courier New" panose="02070309020205020404" pitchFamily="49" charset="0"/>
            </a:endParaRPr>
          </a:p>
          <a:p>
            <a:r>
              <a:rPr lang="en" altLang="ja-JP" b="1">
                <a:solidFill>
                  <a:srgbClr val="AF00DB"/>
                </a:solidFill>
                <a:effectLst/>
                <a:latin typeface="Courier New" panose="02070309020205020404" pitchFamily="49" charset="0"/>
              </a:rPr>
              <a:t>for</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a:t>
            </a:r>
            <a:r>
              <a:rPr lang="en" altLang="ja-JP" b="1">
                <a:solidFill>
                  <a:srgbClr val="0000FF"/>
                </a:solidFill>
                <a:effectLst/>
                <a:latin typeface="Courier New" panose="02070309020205020404" pitchFamily="49" charset="0"/>
              </a:rPr>
              <a:t>in</a:t>
            </a:r>
            <a:r>
              <a:rPr lang="en" altLang="ja-JP" b="1">
                <a:solidFill>
                  <a:srgbClr val="000000"/>
                </a:solidFill>
                <a:effectLst/>
                <a:latin typeface="Courier New" panose="02070309020205020404" pitchFamily="49" charset="0"/>
              </a:rPr>
              <a:t> </a:t>
            </a:r>
            <a:r>
              <a:rPr lang="en" altLang="ja-JP" b="1">
                <a:solidFill>
                  <a:srgbClr val="795E26"/>
                </a:solidFill>
                <a:effectLst/>
                <a:latin typeface="Courier New" panose="02070309020205020404" pitchFamily="49" charset="0"/>
              </a:rPr>
              <a:t>range</a:t>
            </a:r>
            <a:r>
              <a:rPr lang="en" altLang="ja-JP" b="1">
                <a:solidFill>
                  <a:srgbClr val="000000"/>
                </a:solidFill>
                <a:effectLst/>
                <a:latin typeface="Courier New" panose="02070309020205020404" pitchFamily="49" charset="0"/>
              </a:rPr>
              <a:t>(num_covid19):</a:t>
            </a:r>
          </a:p>
          <a:p>
            <a:r>
              <a:rPr lang="en" altLang="ja-JP" b="1">
                <a:solidFill>
                  <a:srgbClr val="001080"/>
                </a:solidFill>
                <a:latin typeface="Courier New" panose="02070309020205020404" pitchFamily="49" charset="0"/>
              </a:rPr>
              <a:t>  </a:t>
            </a:r>
            <a:r>
              <a:rPr lang="en" altLang="ja-JP" b="1">
                <a:solidFill>
                  <a:srgbClr val="001080"/>
                </a:solidFill>
                <a:effectLst/>
                <a:latin typeface="Courier New" panose="02070309020205020404" pitchFamily="49" charset="0"/>
              </a:rPr>
              <a:t>file</a:t>
            </a:r>
            <a:r>
              <a:rPr lang="en" altLang="ja-JP" b="1">
                <a:solidFill>
                  <a:srgbClr val="000000"/>
                </a:solidFill>
                <a:effectLst/>
                <a:latin typeface="Courier New" panose="02070309020205020404" pitchFamily="49" charset="0"/>
              </a:rPr>
              <a:t> = </a:t>
            </a:r>
            <a:r>
              <a:rPr lang="en" altLang="ja-JP" b="1">
                <a:solidFill>
                  <a:srgbClr val="0000FF"/>
                </a:solidFill>
                <a:effectLst/>
                <a:latin typeface="Courier New" panose="02070309020205020404" pitchFamily="49" charset="0"/>
              </a:rPr>
              <a:t>f</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{path}</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{list_covid19[</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t>
            </a:r>
            <a:endParaRPr lang="en" altLang="ja-JP" b="1">
              <a:solidFill>
                <a:srgbClr val="000000"/>
              </a:solidFill>
              <a:effectLst/>
              <a:latin typeface="Courier New" panose="02070309020205020404" pitchFamily="49" charset="0"/>
            </a:endParaRPr>
          </a:p>
          <a:p>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file_img</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load_img</a:t>
            </a:r>
            <a:r>
              <a:rPr lang="en" altLang="ja-JP" b="1">
                <a:solidFill>
                  <a:srgbClr val="000000"/>
                </a:solidFill>
                <a:effectLst/>
                <a:latin typeface="Courier New" panose="02070309020205020404" pitchFamily="49" charset="0"/>
              </a:rPr>
              <a:t>(</a:t>
            </a:r>
            <a:r>
              <a:rPr lang="en" altLang="ja-JP" b="1">
                <a:solidFill>
                  <a:srgbClr val="001080"/>
                </a:solidFill>
                <a:effectLst/>
                <a:latin typeface="Courier New" panose="02070309020205020404" pitchFamily="49" charset="0"/>
              </a:rPr>
              <a:t>file</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color_mode</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'grayscale’</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target_size</a:t>
            </a:r>
            <a:r>
              <a:rPr lang="en" altLang="ja-JP" b="1">
                <a:solidFill>
                  <a:srgbClr val="000000"/>
                </a:solidFill>
                <a:effectLst/>
                <a:latin typeface="Courier New" panose="02070309020205020404" pitchFamily="49" charset="0"/>
              </a:rPr>
              <a:t> = (</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 interpolation=</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lanczos</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a:p>
            <a:r>
              <a:rPr lang="en" altLang="ja-JP" b="1" err="1">
                <a:solidFill>
                  <a:srgbClr val="000000"/>
                </a:solidFill>
                <a:effectLst/>
                <a:latin typeface="Courier New" panose="02070309020205020404" pitchFamily="49" charset="0"/>
              </a:rPr>
              <a:t>images_temp</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num_healthy</a:t>
            </a:r>
            <a:r>
              <a:rPr lang="en" altLang="ja-JP" b="1">
                <a:solidFill>
                  <a:srgbClr val="000000"/>
                </a:solidFill>
                <a:effectLst/>
                <a:latin typeface="Courier New" panose="02070309020205020404" pitchFamily="49" charset="0"/>
              </a:rPr>
              <a:t>] = </a:t>
            </a:r>
            <a:r>
              <a:rPr lang="en" altLang="ja-JP" b="1" err="1">
                <a:solidFill>
                  <a:srgbClr val="000000"/>
                </a:solidFill>
                <a:latin typeface="Courier New" panose="02070309020205020404" pitchFamily="49" charset="0"/>
              </a:rPr>
              <a:t>i</a:t>
            </a:r>
            <a:r>
              <a:rPr lang="en" altLang="ja-JP" b="1" err="1">
                <a:solidFill>
                  <a:srgbClr val="000000"/>
                </a:solidFill>
                <a:effectLst/>
                <a:latin typeface="Courier New" panose="02070309020205020404" pitchFamily="49" charset="0"/>
              </a:rPr>
              <a:t>mg_to_array</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file_img</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255</a:t>
            </a:r>
            <a:endParaRPr lang="en" altLang="ja-JP" b="1">
              <a:solidFill>
                <a:srgbClr val="000000"/>
              </a:solidFill>
              <a:effectLst/>
              <a:latin typeface="Courier New" panose="02070309020205020404" pitchFamily="49" charset="0"/>
            </a:endParaRPr>
          </a:p>
          <a:p>
            <a:r>
              <a:rPr lang="en" altLang="ja-JP" b="1" err="1">
                <a:solidFill>
                  <a:srgbClr val="000000"/>
                </a:solidFill>
                <a:effectLst/>
                <a:latin typeface="Courier New" panose="02070309020205020404" pitchFamily="49" charset="0"/>
              </a:rPr>
              <a:t>labels_temp</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i</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num_healthy</a:t>
            </a:r>
            <a:r>
              <a:rPr lang="en" altLang="ja-JP" b="1">
                <a:solidFill>
                  <a:srgbClr val="000000"/>
                </a:solidFill>
                <a:effectLst/>
                <a:latin typeface="Courier New" panose="02070309020205020404" pitchFamily="49" charset="0"/>
              </a:rPr>
              <a:t>] = </a:t>
            </a:r>
            <a:r>
              <a:rPr lang="en" altLang="ja-JP" b="1">
                <a:solidFill>
                  <a:srgbClr val="116644"/>
                </a:solidFill>
                <a:effectLst/>
                <a:latin typeface="Courier New" panose="02070309020205020404" pitchFamily="49" charset="0"/>
              </a:rPr>
              <a:t>1</a:t>
            </a:r>
            <a:endParaRPr lang="en" altLang="ja-JP" b="1">
              <a:solidFill>
                <a:srgbClr val="000000"/>
              </a:solidFill>
              <a:effectLst/>
              <a:latin typeface="Courier New" panose="02070309020205020404" pitchFamily="49" charset="0"/>
            </a:endParaRPr>
          </a:p>
        </p:txBody>
      </p:sp>
      <p:sp>
        <p:nvSpPr>
          <p:cNvPr id="5" name="線形回帰で88歳の歯周病の歯の本数を予測する">
            <a:extLst>
              <a:ext uri="{FF2B5EF4-FFF2-40B4-BE49-F238E27FC236}">
                <a16:creationId xmlns:a16="http://schemas.microsoft.com/office/drawing/2014/main" id="{DC557F62-E76D-E076-8B6F-0A3A4B6D46A4}"/>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566AFC2C-9317-C72D-BB82-0079F3CAAB72}"/>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スライド番号プレースホルダー 6">
            <a:extLst>
              <a:ext uri="{FF2B5EF4-FFF2-40B4-BE49-F238E27FC236}">
                <a16:creationId xmlns:a16="http://schemas.microsoft.com/office/drawing/2014/main" id="{4F852B44-72A5-0037-D478-7C9839350042}"/>
              </a:ext>
            </a:extLst>
          </p:cNvPr>
          <p:cNvSpPr>
            <a:spLocks noGrp="1"/>
          </p:cNvSpPr>
          <p:nvPr>
            <p:ph type="sldNum" sz="quarter" idx="2"/>
          </p:nvPr>
        </p:nvSpPr>
        <p:spPr/>
        <p:txBody>
          <a:bodyPr/>
          <a:lstStyle/>
          <a:p>
            <a:fld id="{86CB4B4D-7CA3-9044-876B-883B54F8677D}" type="slidenum">
              <a:rPr lang="en-US" altLang="ja-JP" dirty="0" smtClean="0"/>
              <a:t>132</a:t>
            </a:fld>
            <a:endParaRPr lang="ja-JP" altLang="en-US"/>
          </a:p>
        </p:txBody>
      </p:sp>
      <p:sp>
        <p:nvSpPr>
          <p:cNvPr id="6" name="①学習モデルの選択…">
            <a:extLst>
              <a:ext uri="{FF2B5EF4-FFF2-40B4-BE49-F238E27FC236}">
                <a16:creationId xmlns:a16="http://schemas.microsoft.com/office/drawing/2014/main" id="{6E7739B4-7B33-8DAB-3DBC-CEE73190C132}"/>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9" name="①学習モデルの選択(今回は線形回帰)…">
            <a:extLst>
              <a:ext uri="{FF2B5EF4-FFF2-40B4-BE49-F238E27FC236}">
                <a16:creationId xmlns:a16="http://schemas.microsoft.com/office/drawing/2014/main" id="{D4B12699-65DD-DFF6-5199-0E898AF54597}"/>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1447755845"/>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AEE11-EA04-5727-6C2D-DBDBBEA6488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EEBBE98-2006-4DD3-F76F-6AD296579F5C}"/>
              </a:ext>
            </a:extLst>
          </p:cNvPr>
          <p:cNvSpPr/>
          <p:nvPr/>
        </p:nvSpPr>
        <p:spPr>
          <a:xfrm>
            <a:off x="241697" y="979570"/>
            <a:ext cx="8826103" cy="15863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0000"/>
                </a:solidFill>
                <a:effectLst/>
                <a:latin typeface="Courier New" panose="02070309020205020404" pitchFamily="49" charset="0"/>
              </a:rPr>
              <a:t>(num_covid19):</a:t>
            </a:r>
          </a:p>
          <a:p>
            <a:r>
              <a:rPr lang="en" altLang="ja-JP" sz="1600" b="1">
                <a:solidFill>
                  <a:srgbClr val="001080"/>
                </a:solidFill>
                <a:effectLst/>
                <a:latin typeface="Courier New" panose="02070309020205020404" pitchFamily="49" charset="0"/>
              </a:rPr>
              <a:t>  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A31515"/>
                </a:solidFill>
                <a:effectLst/>
                <a:latin typeface="Courier New" panose="02070309020205020404" pitchFamily="49" charset="0"/>
              </a:rPr>
              <a:t>/covid19/</a:t>
            </a:r>
            <a:r>
              <a:rPr lang="en" altLang="ja-JP" sz="1600" b="1">
                <a:solidFill>
                  <a:srgbClr val="000000"/>
                </a:solidFill>
                <a:effectLst/>
                <a:latin typeface="Courier New" panose="02070309020205020404" pitchFamily="49" charset="0"/>
              </a:rPr>
              <a:t>{list_covid19[</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000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 interpolation=</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255</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labels_temp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1</a:t>
            </a:r>
            <a:endParaRPr lang="en" altLang="ja-JP" sz="1600" b="1">
              <a:solidFill>
                <a:srgbClr val="000000"/>
              </a:solidFill>
              <a:effectLst/>
              <a:latin typeface="Courier New" panose="02070309020205020404" pitchFamily="49" charset="0"/>
            </a:endParaRPr>
          </a:p>
        </p:txBody>
      </p:sp>
      <p:sp>
        <p:nvSpPr>
          <p:cNvPr id="5" name="線形回帰で88歳の歯周病の歯の本数を予測する">
            <a:extLst>
              <a:ext uri="{FF2B5EF4-FFF2-40B4-BE49-F238E27FC236}">
                <a16:creationId xmlns:a16="http://schemas.microsoft.com/office/drawing/2014/main" id="{F92ED9ED-45A6-E945-795B-A450E6E7CB57}"/>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64AFC894-C012-79B4-BDBE-CAD74E820309}"/>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90BF8122-5025-DBF3-5091-33C2927BE021}"/>
              </a:ext>
            </a:extLst>
          </p:cNvPr>
          <p:cNvSpPr/>
          <p:nvPr/>
        </p:nvSpPr>
        <p:spPr>
          <a:xfrm>
            <a:off x="330421" y="991168"/>
            <a:ext cx="8661179" cy="1586381"/>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B0A3C32-9687-5057-6F17-EC006F24DF87}"/>
              </a:ext>
            </a:extLst>
          </p:cNvPr>
          <p:cNvSpPr txBox="1"/>
          <p:nvPr/>
        </p:nvSpPr>
        <p:spPr>
          <a:xfrm>
            <a:off x="1600200" y="2696633"/>
            <a:ext cx="4734338" cy="369332"/>
          </a:xfrm>
          <a:prstGeom prst="rect">
            <a:avLst/>
          </a:prstGeom>
          <a:noFill/>
        </p:spPr>
        <p:txBody>
          <a:bodyPr wrap="square">
            <a:spAutoFit/>
          </a:bodyPr>
          <a:lstStyle/>
          <a:p>
            <a:pPr algn="just"/>
            <a:r>
              <a:rPr lang="en-US"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Covid19</a:t>
            </a:r>
            <a:r>
              <a:rPr lang="ja-JP" altLang="en-US"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肺炎の画像</a:t>
            </a:r>
            <a:r>
              <a:rPr lang="en-US"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(covid19)</a:t>
            </a:r>
            <a:r>
              <a:rPr lang="ja-JP"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rPr>
              <a:t>を読み込む</a:t>
            </a:r>
            <a:endParaRPr lang="en-US" altLang="ja-JP" b="1" kern="100">
              <a:solidFill>
                <a:srgbClr val="7030A0"/>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12066CEE-32CF-3737-92D3-9095D4D91DD0}"/>
              </a:ext>
            </a:extLst>
          </p:cNvPr>
          <p:cNvSpPr>
            <a:spLocks noGrp="1"/>
          </p:cNvSpPr>
          <p:nvPr>
            <p:ph type="sldNum" sz="quarter" idx="2"/>
          </p:nvPr>
        </p:nvSpPr>
        <p:spPr/>
        <p:txBody>
          <a:bodyPr/>
          <a:lstStyle/>
          <a:p>
            <a:fld id="{86CB4B4D-7CA3-9044-876B-883B54F8677D}" type="slidenum">
              <a:rPr lang="en-US" altLang="ja-JP" dirty="0" smtClean="0"/>
              <a:t>133</a:t>
            </a:fld>
            <a:endParaRPr lang="ja-JP" altLang="en-US"/>
          </a:p>
        </p:txBody>
      </p:sp>
      <p:sp>
        <p:nvSpPr>
          <p:cNvPr id="3" name="①学習モデルの選択…">
            <a:extLst>
              <a:ext uri="{FF2B5EF4-FFF2-40B4-BE49-F238E27FC236}">
                <a16:creationId xmlns:a16="http://schemas.microsoft.com/office/drawing/2014/main" id="{D3F001B5-7394-305A-66DD-7FB68CB776D5}"/>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8" name="①学習モデルの選択(今回は線形回帰)…">
            <a:extLst>
              <a:ext uri="{FF2B5EF4-FFF2-40B4-BE49-F238E27FC236}">
                <a16:creationId xmlns:a16="http://schemas.microsoft.com/office/drawing/2014/main" id="{08B6E5DF-E65F-8011-77A5-B761E7C0FEA3}"/>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394711151"/>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BDEEE-46AE-3526-CC5F-26540D8385F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FA830DA-2471-7AD4-D31D-9E11258FFBEB}"/>
              </a:ext>
            </a:extLst>
          </p:cNvPr>
          <p:cNvSpPr/>
          <p:nvPr/>
        </p:nvSpPr>
        <p:spPr>
          <a:xfrm>
            <a:off x="241697" y="979570"/>
            <a:ext cx="8826103" cy="15863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0000"/>
                </a:solidFill>
                <a:effectLst/>
                <a:latin typeface="Courier New" panose="02070309020205020404" pitchFamily="49" charset="0"/>
              </a:rPr>
              <a:t>(num_covid19):</a:t>
            </a:r>
          </a:p>
          <a:p>
            <a:r>
              <a:rPr lang="en" altLang="ja-JP" sz="1600" b="1">
                <a:solidFill>
                  <a:srgbClr val="001080"/>
                </a:solidFill>
                <a:effectLst/>
                <a:latin typeface="Courier New" panose="02070309020205020404" pitchFamily="49" charset="0"/>
              </a:rPr>
              <a:t>  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A31515"/>
                </a:solidFill>
                <a:effectLst/>
                <a:latin typeface="Courier New" panose="02070309020205020404" pitchFamily="49" charset="0"/>
              </a:rPr>
              <a:t>/covid19/</a:t>
            </a:r>
            <a:r>
              <a:rPr lang="en" altLang="ja-JP" sz="1600" b="1">
                <a:solidFill>
                  <a:srgbClr val="000000"/>
                </a:solidFill>
                <a:effectLst/>
                <a:latin typeface="Courier New" panose="02070309020205020404" pitchFamily="49" charset="0"/>
              </a:rPr>
              <a:t>{list_covid19[</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000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 interpolation=</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255</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labels_temp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1</a:t>
            </a:r>
            <a:endParaRPr lang="en" altLang="ja-JP" sz="1600" b="1">
              <a:solidFill>
                <a:srgbClr val="000000"/>
              </a:solidFill>
              <a:effectLst/>
              <a:latin typeface="Courier New" panose="02070309020205020404" pitchFamily="49" charset="0"/>
            </a:endParaRPr>
          </a:p>
        </p:txBody>
      </p:sp>
      <p:sp>
        <p:nvSpPr>
          <p:cNvPr id="5" name="線形回帰で88歳の歯周病の歯の本数を予測する">
            <a:extLst>
              <a:ext uri="{FF2B5EF4-FFF2-40B4-BE49-F238E27FC236}">
                <a16:creationId xmlns:a16="http://schemas.microsoft.com/office/drawing/2014/main" id="{4E3A59BC-8DBE-BC69-F397-CF8CF15A49E5}"/>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4880BBBC-EB92-FF0D-D173-2C22C5BE07DB}"/>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ED17800C-7951-CB33-673E-54624061F188}"/>
              </a:ext>
            </a:extLst>
          </p:cNvPr>
          <p:cNvSpPr/>
          <p:nvPr/>
        </p:nvSpPr>
        <p:spPr>
          <a:xfrm>
            <a:off x="314739" y="1005206"/>
            <a:ext cx="3327179" cy="312886"/>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3F75CDE-723B-60F5-10E5-BFE48FA6A44F}"/>
              </a:ext>
            </a:extLst>
          </p:cNvPr>
          <p:cNvSpPr txBox="1"/>
          <p:nvPr/>
        </p:nvSpPr>
        <p:spPr>
          <a:xfrm>
            <a:off x="363219" y="2709509"/>
            <a:ext cx="7670579" cy="888705"/>
          </a:xfrm>
          <a:prstGeom prst="rect">
            <a:avLst/>
          </a:prstGeom>
          <a:noFill/>
          <a:ln w="19050">
            <a:solidFill>
              <a:srgbClr val="00B050"/>
            </a:solidFill>
          </a:ln>
        </p:spPr>
        <p:txBody>
          <a:bodyPr wrap="square" rtlCol="0">
            <a:spAutoFit/>
          </a:bodyPr>
          <a:lstStyle/>
          <a:p>
            <a:pPr>
              <a:lnSpc>
                <a:spcPct val="150000"/>
              </a:lnSpc>
            </a:pPr>
            <a:r>
              <a:rPr kumimoji="1" lang="en-US" altLang="ja-JP" b="1">
                <a:latin typeface="Courier New" panose="02070309020205020404" pitchFamily="49" charset="0"/>
                <a:ea typeface="Meiryo" panose="020B0604030504040204" pitchFamily="34" charset="-128"/>
                <a:cs typeface="Courier New" panose="02070309020205020404" pitchFamily="49" charset="0"/>
              </a:rPr>
              <a:t>0~115(</a:t>
            </a:r>
            <a:r>
              <a:rPr kumimoji="1" lang="en-US" altLang="ja-JP" b="1" err="1">
                <a:latin typeface="Courier New" panose="02070309020205020404" pitchFamily="49" charset="0"/>
                <a:ea typeface="Meiryo" panose="020B0604030504040204" pitchFamily="34" charset="-128"/>
                <a:cs typeface="Courier New" panose="02070309020205020404" pitchFamily="49" charset="0"/>
              </a:rPr>
              <a:t>num_covid</a:t>
            </a:r>
            <a:r>
              <a:rPr kumimoji="1" lang="ja-JP" altLang="en-US" b="1">
                <a:latin typeface="Courier New" panose="02070309020205020404" pitchFamily="49" charset="0"/>
                <a:ea typeface="Meiryo" panose="020B0604030504040204" pitchFamily="34" charset="-128"/>
                <a:cs typeface="Courier New" panose="02070309020205020404" pitchFamily="49" charset="0"/>
              </a:rPr>
              <a:t>が</a:t>
            </a:r>
            <a:r>
              <a:rPr kumimoji="1" lang="en-US" altLang="ja-JP" b="1">
                <a:latin typeface="Courier New" panose="02070309020205020404" pitchFamily="49" charset="0"/>
                <a:ea typeface="Meiryo" panose="020B0604030504040204" pitchFamily="34" charset="-128"/>
                <a:cs typeface="Courier New" panose="02070309020205020404" pitchFamily="49" charset="0"/>
              </a:rPr>
              <a:t>116</a:t>
            </a:r>
            <a:r>
              <a:rPr kumimoji="1" lang="ja-JP" altLang="en-US" b="1">
                <a:latin typeface="Courier New" panose="02070309020205020404" pitchFamily="49" charset="0"/>
                <a:ea typeface="Meiryo" panose="020B0604030504040204" pitchFamily="34" charset="-128"/>
                <a:cs typeface="Courier New" panose="02070309020205020404" pitchFamily="49" charset="0"/>
              </a:rPr>
              <a:t>なので</a:t>
            </a:r>
            <a:r>
              <a:rPr kumimoji="1" lang="en-US" altLang="ja-JP" b="1">
                <a:latin typeface="Courier New" panose="02070309020205020404" pitchFamily="49" charset="0"/>
                <a:ea typeface="Meiryo" panose="020B0604030504040204" pitchFamily="34" charset="-128"/>
                <a:cs typeface="Courier New" panose="02070309020205020404" pitchFamily="49" charset="0"/>
              </a:rPr>
              <a:t>)</a:t>
            </a:r>
            <a:r>
              <a:rPr kumimoji="1" lang="ja-JP" altLang="en-US" b="1">
                <a:latin typeface="Courier New" panose="02070309020205020404" pitchFamily="49" charset="0"/>
                <a:ea typeface="Meiryo" panose="020B0604030504040204" pitchFamily="34" charset="-128"/>
                <a:cs typeface="Courier New" panose="02070309020205020404" pitchFamily="49" charset="0"/>
              </a:rPr>
              <a:t>までを順に</a:t>
            </a:r>
            <a:r>
              <a:rPr kumimoji="1" lang="en-US" altLang="ja-JP" b="1" err="1">
                <a:latin typeface="Courier New" panose="02070309020205020404" pitchFamily="49" charset="0"/>
                <a:ea typeface="Meiryo" panose="020B0604030504040204" pitchFamily="34" charset="-128"/>
                <a:cs typeface="Courier New" panose="02070309020205020404" pitchFamily="49" charset="0"/>
              </a:rPr>
              <a:t>i</a:t>
            </a:r>
            <a:r>
              <a:rPr kumimoji="1" lang="ja-JP" altLang="en-US" b="1">
                <a:latin typeface="Courier New" panose="02070309020205020404" pitchFamily="49" charset="0"/>
                <a:ea typeface="Meiryo" panose="020B0604030504040204" pitchFamily="34" charset="-128"/>
                <a:cs typeface="Courier New" panose="02070309020205020404" pitchFamily="49" charset="0"/>
              </a:rPr>
              <a:t>という変数に代入して</a:t>
            </a:r>
            <a:r>
              <a:rPr kumimoji="1" lang="en-US" altLang="ja-JP" b="1">
                <a:latin typeface="Courier New" panose="02070309020205020404" pitchFamily="49" charset="0"/>
                <a:ea typeface="Meiryo" panose="020B0604030504040204" pitchFamily="34" charset="-128"/>
                <a:cs typeface="Courier New" panose="02070309020205020404" pitchFamily="49" charset="0"/>
              </a:rPr>
              <a:t>for</a:t>
            </a:r>
            <a:r>
              <a:rPr kumimoji="1" lang="ja-JP" altLang="en-US" b="1">
                <a:latin typeface="Courier New" panose="02070309020205020404" pitchFamily="49" charset="0"/>
                <a:ea typeface="Meiryo" panose="020B0604030504040204" pitchFamily="34" charset="-128"/>
                <a:cs typeface="Courier New" panose="02070309020205020404" pitchFamily="49" charset="0"/>
              </a:rPr>
              <a:t>の処理内容を実行</a:t>
            </a:r>
          </a:p>
        </p:txBody>
      </p:sp>
      <p:cxnSp>
        <p:nvCxnSpPr>
          <p:cNvPr id="15" name="直線矢印コネクタ 14">
            <a:extLst>
              <a:ext uri="{FF2B5EF4-FFF2-40B4-BE49-F238E27FC236}">
                <a16:creationId xmlns:a16="http://schemas.microsoft.com/office/drawing/2014/main" id="{F27F4694-240B-1F57-21A6-75D8A4C53806}"/>
              </a:ext>
            </a:extLst>
          </p:cNvPr>
          <p:cNvCxnSpPr>
            <a:cxnSpLocks/>
          </p:cNvCxnSpPr>
          <p:nvPr/>
        </p:nvCxnSpPr>
        <p:spPr>
          <a:xfrm flipV="1">
            <a:off x="454042" y="1353910"/>
            <a:ext cx="0" cy="134830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5711328-A794-0303-357C-D973D3545842}"/>
              </a:ext>
            </a:extLst>
          </p:cNvPr>
          <p:cNvSpPr txBox="1"/>
          <p:nvPr/>
        </p:nvSpPr>
        <p:spPr>
          <a:xfrm>
            <a:off x="1623391" y="3654284"/>
            <a:ext cx="5181600" cy="400110"/>
          </a:xfrm>
          <a:prstGeom prst="rect">
            <a:avLst/>
          </a:prstGeom>
          <a:noFill/>
        </p:spPr>
        <p:txBody>
          <a:bodyPr wrap="square">
            <a:spAutoFit/>
          </a:bodyPr>
          <a:lstStyle/>
          <a:p>
            <a:r>
              <a:rPr lang="en-US" altLang="ja-JP" sz="2000" b="1" kern="100">
                <a:solidFill>
                  <a:srgbClr val="C00000"/>
                </a:solidFill>
                <a:latin typeface="Courier New" panose="02070309020205020404" pitchFamily="49" charset="0"/>
                <a:ea typeface="Meiryo" panose="020B0604030504040204" pitchFamily="34" charset="-128"/>
                <a:cs typeface="Courier New" panose="02070309020205020404" pitchFamily="49" charset="0"/>
              </a:rPr>
              <a:t>2</a:t>
            </a:r>
            <a:r>
              <a:rPr lang="ja-JP"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6</a:t>
            </a:r>
            <a:r>
              <a:rPr lang="ja-JP"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行目に書かれた内容を</a:t>
            </a:r>
            <a:r>
              <a:rPr lang="en-US"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116</a:t>
            </a:r>
            <a:r>
              <a:rPr lang="ja-JP" altLang="ja-JP" sz="2000" b="1"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回繰り返す</a:t>
            </a:r>
            <a:endParaRPr lang="ja-JP" altLang="en-US" sz="2000" b="1">
              <a:solidFill>
                <a:srgbClr val="C00000"/>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6" name="スライド番号プレースホルダー 5">
            <a:extLst>
              <a:ext uri="{FF2B5EF4-FFF2-40B4-BE49-F238E27FC236}">
                <a16:creationId xmlns:a16="http://schemas.microsoft.com/office/drawing/2014/main" id="{AD7D984F-6C81-AD97-E23D-8F38F660B1C9}"/>
              </a:ext>
            </a:extLst>
          </p:cNvPr>
          <p:cNvSpPr>
            <a:spLocks noGrp="1"/>
          </p:cNvSpPr>
          <p:nvPr>
            <p:ph type="sldNum" sz="quarter" idx="2"/>
          </p:nvPr>
        </p:nvSpPr>
        <p:spPr/>
        <p:txBody>
          <a:bodyPr/>
          <a:lstStyle/>
          <a:p>
            <a:fld id="{86CB4B4D-7CA3-9044-876B-883B54F8677D}" type="slidenum">
              <a:rPr lang="en-US" altLang="ja-JP" dirty="0" smtClean="0"/>
              <a:t>134</a:t>
            </a:fld>
            <a:endParaRPr lang="ja-JP" altLang="en-US"/>
          </a:p>
        </p:txBody>
      </p:sp>
      <p:sp>
        <p:nvSpPr>
          <p:cNvPr id="3" name="①学習モデルの選択…">
            <a:extLst>
              <a:ext uri="{FF2B5EF4-FFF2-40B4-BE49-F238E27FC236}">
                <a16:creationId xmlns:a16="http://schemas.microsoft.com/office/drawing/2014/main" id="{0E329F86-4705-87AE-8E86-3C9E8ED4C512}"/>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8" name="①学習モデルの選択(今回は線形回帰)…">
            <a:extLst>
              <a:ext uri="{FF2B5EF4-FFF2-40B4-BE49-F238E27FC236}">
                <a16:creationId xmlns:a16="http://schemas.microsoft.com/office/drawing/2014/main" id="{032546BB-BE88-C9FD-D845-8946ECC5167B}"/>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1199299132"/>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B1A9-2D38-7D5B-88F3-48689ACA8C0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6652003-6FCF-3044-32AC-1D8DBCCB6B35}"/>
              </a:ext>
            </a:extLst>
          </p:cNvPr>
          <p:cNvSpPr/>
          <p:nvPr/>
        </p:nvSpPr>
        <p:spPr>
          <a:xfrm>
            <a:off x="241697" y="979570"/>
            <a:ext cx="8826103" cy="15863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0000"/>
                </a:solidFill>
                <a:effectLst/>
                <a:latin typeface="Courier New" panose="02070309020205020404" pitchFamily="49" charset="0"/>
              </a:rPr>
              <a:t>(num_covid19):</a:t>
            </a:r>
          </a:p>
          <a:p>
            <a:r>
              <a:rPr lang="en" altLang="ja-JP" sz="1600" b="1">
                <a:solidFill>
                  <a:srgbClr val="001080"/>
                </a:solidFill>
                <a:effectLst/>
                <a:latin typeface="Courier New" panose="02070309020205020404" pitchFamily="49" charset="0"/>
              </a:rPr>
              <a:t>  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A31515"/>
                </a:solidFill>
                <a:effectLst/>
                <a:latin typeface="Courier New" panose="02070309020205020404" pitchFamily="49" charset="0"/>
              </a:rPr>
              <a:t>/covid19/</a:t>
            </a:r>
            <a:r>
              <a:rPr lang="en" altLang="ja-JP" sz="1600" b="1">
                <a:solidFill>
                  <a:srgbClr val="000000"/>
                </a:solidFill>
                <a:effectLst/>
                <a:latin typeface="Courier New" panose="02070309020205020404" pitchFamily="49" charset="0"/>
              </a:rPr>
              <a:t>{list_covid19[</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000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 interpolation=</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255</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labels_temp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1</a:t>
            </a:r>
            <a:endParaRPr lang="en" altLang="ja-JP" sz="1600" b="1">
              <a:solidFill>
                <a:srgbClr val="000000"/>
              </a:solidFill>
              <a:effectLst/>
              <a:latin typeface="Courier New" panose="02070309020205020404" pitchFamily="49" charset="0"/>
            </a:endParaRPr>
          </a:p>
        </p:txBody>
      </p:sp>
      <p:sp>
        <p:nvSpPr>
          <p:cNvPr id="5" name="線形回帰で88歳の歯周病の歯の本数を予測する">
            <a:extLst>
              <a:ext uri="{FF2B5EF4-FFF2-40B4-BE49-F238E27FC236}">
                <a16:creationId xmlns:a16="http://schemas.microsoft.com/office/drawing/2014/main" id="{7BE5A7B8-6AD7-DD2B-025C-02C90735FEAF}"/>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CA863399-A850-246E-CB7A-CEBF95249756}"/>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50C3745B-5297-D518-4EB5-02BE959DDE11}"/>
              </a:ext>
            </a:extLst>
          </p:cNvPr>
          <p:cNvSpPr/>
          <p:nvPr/>
        </p:nvSpPr>
        <p:spPr>
          <a:xfrm>
            <a:off x="437477" y="1477928"/>
            <a:ext cx="8458200" cy="540000"/>
          </a:xfrm>
          <a:prstGeom prst="rect">
            <a:avLst/>
          </a:prstGeom>
          <a:noFill/>
          <a:ln w="19050">
            <a:solidFill>
              <a:srgbClr val="00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51FD89E-CFC6-4191-EE04-1E192FDC8AD1}"/>
              </a:ext>
            </a:extLst>
          </p:cNvPr>
          <p:cNvSpPr txBox="1"/>
          <p:nvPr/>
        </p:nvSpPr>
        <p:spPr>
          <a:xfrm>
            <a:off x="419100" y="2967741"/>
            <a:ext cx="8305800" cy="1200329"/>
          </a:xfrm>
          <a:prstGeom prst="rect">
            <a:avLst/>
          </a:prstGeom>
          <a:noFill/>
          <a:ln w="19050">
            <a:solidFill>
              <a:srgbClr val="008F00"/>
            </a:solidFill>
          </a:ln>
        </p:spPr>
        <p:txBody>
          <a:bodyPr wrap="square" rtlCol="0">
            <a:spAutoFit/>
          </a:bodyPr>
          <a:lstStyle/>
          <a:p>
            <a:r>
              <a:rPr lang="en-US" altLang="ja-JP" sz="1800" b="1" kern="100" err="1">
                <a:effectLst/>
                <a:latin typeface="Courier New" panose="02070309020205020404" pitchFamily="49" charset="0"/>
                <a:ea typeface="Meiryo" panose="020B0604030504040204" pitchFamily="34" charset="-128"/>
                <a:cs typeface="Courier New" panose="02070309020205020404" pitchFamily="49" charset="0"/>
              </a:rPr>
              <a:t>load_</a:t>
            </a:r>
            <a:r>
              <a:rPr lang="en-US" altLang="ja-JP" sz="18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img</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関数</a:t>
            </a:r>
            <a:r>
              <a:rPr lang="ja-JP" altLang="en-US"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画像ファイルを「</a:t>
            </a:r>
            <a:r>
              <a:rPr lang="en-US" altLang="ja-JP" sz="18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file_img</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」に読み込んで</a:t>
            </a:r>
            <a:r>
              <a:rPr lang="ja-JP" altLang="en-US"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いる</a:t>
            </a:r>
            <a:endPar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endPar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引数で、ファイル名</a:t>
            </a:r>
            <a:r>
              <a:rPr lang="ja-JP" altLang="en-US"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file)</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、カラーモード</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白黒</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grayscale)</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、画像サイズ</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(64, 64)</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、画像サイズを変換する際の補完方法</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800" b="1" kern="100"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lanczos</a:t>
            </a:r>
            <a:r>
              <a:rPr lang="en-US"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8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を指定</a:t>
            </a:r>
            <a:endPar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cxnSp>
        <p:nvCxnSpPr>
          <p:cNvPr id="8" name="直線矢印コネクタ 7">
            <a:extLst>
              <a:ext uri="{FF2B5EF4-FFF2-40B4-BE49-F238E27FC236}">
                <a16:creationId xmlns:a16="http://schemas.microsoft.com/office/drawing/2014/main" id="{94F3AD96-4650-6F48-AFAB-D9A8CD395A58}"/>
              </a:ext>
            </a:extLst>
          </p:cNvPr>
          <p:cNvCxnSpPr>
            <a:cxnSpLocks/>
          </p:cNvCxnSpPr>
          <p:nvPr/>
        </p:nvCxnSpPr>
        <p:spPr>
          <a:xfrm flipH="1" flipV="1">
            <a:off x="6310162" y="2036027"/>
            <a:ext cx="533400" cy="916072"/>
          </a:xfrm>
          <a:prstGeom prst="straightConnector1">
            <a:avLst/>
          </a:prstGeom>
          <a:ln w="25400">
            <a:solidFill>
              <a:srgbClr val="008F00"/>
            </a:solidFill>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FF81E82A-8E73-BB5E-9B69-1620D912C97B}"/>
              </a:ext>
            </a:extLst>
          </p:cNvPr>
          <p:cNvSpPr>
            <a:spLocks noGrp="1"/>
          </p:cNvSpPr>
          <p:nvPr>
            <p:ph type="sldNum" sz="quarter" idx="2"/>
          </p:nvPr>
        </p:nvSpPr>
        <p:spPr/>
        <p:txBody>
          <a:bodyPr/>
          <a:lstStyle/>
          <a:p>
            <a:fld id="{86CB4B4D-7CA3-9044-876B-883B54F8677D}" type="slidenum">
              <a:rPr lang="en-US" altLang="ja-JP" dirty="0" smtClean="0"/>
              <a:t>135</a:t>
            </a:fld>
            <a:endParaRPr lang="ja-JP" altLang="en-US"/>
          </a:p>
        </p:txBody>
      </p:sp>
      <p:sp>
        <p:nvSpPr>
          <p:cNvPr id="7" name="①学習モデルの選択…">
            <a:extLst>
              <a:ext uri="{FF2B5EF4-FFF2-40B4-BE49-F238E27FC236}">
                <a16:creationId xmlns:a16="http://schemas.microsoft.com/office/drawing/2014/main" id="{25D8412A-E26B-345C-5A13-27EAADBE365D}"/>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1" name="①学習モデルの選択(今回は線形回帰)…">
            <a:extLst>
              <a:ext uri="{FF2B5EF4-FFF2-40B4-BE49-F238E27FC236}">
                <a16:creationId xmlns:a16="http://schemas.microsoft.com/office/drawing/2014/main" id="{95D4FD98-DA95-FC41-1F17-C5A803B0BC4A}"/>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39332374"/>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15241-59D2-6603-C31B-038A5828BC3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FE3E202-3AF8-AC52-C532-2718ABB4B048}"/>
              </a:ext>
            </a:extLst>
          </p:cNvPr>
          <p:cNvSpPr/>
          <p:nvPr/>
        </p:nvSpPr>
        <p:spPr>
          <a:xfrm>
            <a:off x="241697" y="979570"/>
            <a:ext cx="8826103" cy="15863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0000"/>
                </a:solidFill>
                <a:effectLst/>
                <a:latin typeface="Courier New" panose="02070309020205020404" pitchFamily="49" charset="0"/>
              </a:rPr>
              <a:t>(num_covid19):</a:t>
            </a:r>
          </a:p>
          <a:p>
            <a:r>
              <a:rPr lang="en" altLang="ja-JP" sz="1600" b="1">
                <a:solidFill>
                  <a:srgbClr val="001080"/>
                </a:solidFill>
                <a:effectLst/>
                <a:latin typeface="Courier New" panose="02070309020205020404" pitchFamily="49" charset="0"/>
              </a:rPr>
              <a:t>  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A31515"/>
                </a:solidFill>
                <a:effectLst/>
                <a:latin typeface="Courier New" panose="02070309020205020404" pitchFamily="49" charset="0"/>
              </a:rPr>
              <a:t>/covid19/</a:t>
            </a:r>
            <a:r>
              <a:rPr lang="en" altLang="ja-JP" sz="1600" b="1">
                <a:solidFill>
                  <a:srgbClr val="000000"/>
                </a:solidFill>
                <a:effectLst/>
                <a:latin typeface="Courier New" panose="02070309020205020404" pitchFamily="49" charset="0"/>
              </a:rPr>
              <a:t>{list_covid19[</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000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 interpolation=</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255</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labels_temp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1</a:t>
            </a:r>
            <a:endParaRPr lang="en" altLang="ja-JP" sz="1600" b="1">
              <a:solidFill>
                <a:srgbClr val="000000"/>
              </a:solidFill>
              <a:effectLst/>
              <a:latin typeface="Courier New" panose="02070309020205020404" pitchFamily="49" charset="0"/>
            </a:endParaRPr>
          </a:p>
        </p:txBody>
      </p:sp>
      <p:sp>
        <p:nvSpPr>
          <p:cNvPr id="5" name="線形回帰で88歳の歯周病の歯の本数を予測する">
            <a:extLst>
              <a:ext uri="{FF2B5EF4-FFF2-40B4-BE49-F238E27FC236}">
                <a16:creationId xmlns:a16="http://schemas.microsoft.com/office/drawing/2014/main" id="{7F085552-F0BB-A64C-9DD6-CF7EE0EB4F6D}"/>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876B6FF8-7A77-1678-8502-ABB34E6D2A9D}"/>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F4CA5C2-F297-C52B-034E-3C2E91422217}"/>
              </a:ext>
            </a:extLst>
          </p:cNvPr>
          <p:cNvSpPr txBox="1"/>
          <p:nvPr/>
        </p:nvSpPr>
        <p:spPr>
          <a:xfrm>
            <a:off x="463748" y="3714750"/>
            <a:ext cx="8382000" cy="1169551"/>
          </a:xfrm>
          <a:prstGeom prst="rect">
            <a:avLst/>
          </a:prstGeom>
          <a:noFill/>
        </p:spPr>
        <p:txBody>
          <a:bodyPr wrap="square">
            <a:spAutoFit/>
          </a:bodyPr>
          <a:lstStyle/>
          <a:p>
            <a:pPr>
              <a:lnSpc>
                <a:spcPct val="150000"/>
              </a:lnSpc>
            </a:pPr>
            <a:r>
              <a:rPr lang="en-US" altLang="ja-JP" sz="16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healthy</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では</a:t>
            </a:r>
            <a:r>
              <a:rPr lang="en-US" altLang="ja-JP" sz="1600" b="1" err="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images_temp</a:t>
            </a:r>
            <a:r>
              <a:rPr lang="en-US" altLang="ja-JP" sz="16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[0]</a:t>
            </a:r>
            <a:r>
              <a:rPr lang="ja-JP" altLang="ja-JP" sz="16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から</a:t>
            </a:r>
            <a:r>
              <a:rPr lang="en-US" altLang="ja-JP" sz="1600" b="1" err="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images_temp</a:t>
            </a:r>
            <a:r>
              <a:rPr lang="en-US" altLang="ja-JP" sz="16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[115]</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までの配列を置き換えた</a:t>
            </a:r>
            <a:endParaRPr lang="en-US" altLang="ja-JP" sz="1600" b="1">
              <a:solidFill>
                <a:schemeClr val="tx1"/>
              </a:solidFill>
              <a:latin typeface="Meiryo" panose="020B0604030504040204" pitchFamily="34" charset="-128"/>
              <a:ea typeface="Meiryo" panose="020B0604030504040204" pitchFamily="34" charset="-128"/>
              <a:cs typeface="Times New Roman" panose="02020603050405020304" pitchFamily="18" charset="0"/>
            </a:endParaRPr>
          </a:p>
          <a:p>
            <a:pPr>
              <a:lnSpc>
                <a:spcPct val="150000"/>
              </a:lnSpc>
            </a:pP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covid19</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では</a:t>
            </a:r>
            <a:r>
              <a:rPr lang="en-US" altLang="ja-JP" sz="1600" b="1" err="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images_temp</a:t>
            </a: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[116]</a:t>
            </a:r>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から</a:t>
            </a:r>
            <a:r>
              <a:rPr lang="en-US" altLang="ja-JP" sz="1600" b="1" err="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images_temp</a:t>
            </a: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[231]</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 の</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116</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枚分の配列データを置き換えるので、</a:t>
            </a:r>
            <a:r>
              <a:rPr lang="en-US" altLang="ja-JP" sz="1600" b="1" err="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image_temp</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のインデックス番号は</a:t>
            </a:r>
            <a:r>
              <a:rPr lang="ja-JP" altLang="ja-JP" sz="1600" b="1" u="sng">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600" b="1" u="sng" err="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i</a:t>
            </a:r>
            <a:r>
              <a:rPr lang="en-US" altLang="ja-JP" sz="1600" b="1" u="sng">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 + </a:t>
            </a:r>
            <a:r>
              <a:rPr lang="en-US" altLang="ja-JP" sz="1600" b="1" u="sng" err="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num_healthy</a:t>
            </a:r>
            <a:r>
              <a:rPr lang="ja-JP" altLang="ja-JP" sz="1600" b="1" u="sng">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u="sng">
              <a:solidFill>
                <a:schemeClr val="tx1"/>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6FA59C6A-3FE4-5B47-E7F2-912BD23722F5}"/>
              </a:ext>
            </a:extLst>
          </p:cNvPr>
          <p:cNvSpPr/>
          <p:nvPr/>
        </p:nvSpPr>
        <p:spPr>
          <a:xfrm>
            <a:off x="533400" y="1962150"/>
            <a:ext cx="7162800" cy="324000"/>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6E1025E-CFAA-CA20-4D37-0D4C4ADA1693}"/>
              </a:ext>
            </a:extLst>
          </p:cNvPr>
          <p:cNvSpPr txBox="1"/>
          <p:nvPr/>
        </p:nvSpPr>
        <p:spPr>
          <a:xfrm>
            <a:off x="770395" y="2945564"/>
            <a:ext cx="7223386" cy="646331"/>
          </a:xfrm>
          <a:prstGeom prst="rect">
            <a:avLst/>
          </a:prstGeom>
          <a:noFill/>
          <a:ln w="19050">
            <a:solidFill>
              <a:srgbClr val="7030A0"/>
            </a:solidFill>
          </a:ln>
        </p:spPr>
        <p:txBody>
          <a:bodyPr wrap="square" rtlCol="0">
            <a:spAutoFit/>
          </a:bodyPr>
          <a:lstStyle/>
          <a:p>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コード</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18-9</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で作った</a:t>
            </a:r>
            <a:r>
              <a:rPr kumimoji="1" lang="en-US" altLang="ja-JP" b="1" err="1">
                <a:solidFill>
                  <a:schemeClr val="tx1"/>
                </a:solidFill>
                <a:latin typeface="Courier New" panose="02070309020205020404" pitchFamily="49" charset="0"/>
                <a:ea typeface="Meiryo" panose="020B0604030504040204" pitchFamily="34" charset="-128"/>
                <a:cs typeface="Courier New" panose="02070309020205020404" pitchFamily="49" charset="0"/>
              </a:rPr>
              <a:t>images_temp</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の</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kumimoji="1" lang="en-US" altLang="ja-JP" b="1" err="1">
                <a:solidFill>
                  <a:schemeClr val="tx1"/>
                </a:solidFill>
                <a:latin typeface="Courier New" panose="02070309020205020404" pitchFamily="49" charset="0"/>
                <a:ea typeface="Meiryo" panose="020B0604030504040204" pitchFamily="34" charset="-128"/>
                <a:cs typeface="Courier New" panose="02070309020205020404" pitchFamily="49" charset="0"/>
              </a:rPr>
              <a:t>i</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en" altLang="ja-JP" sz="1800" b="1">
                <a:solidFill>
                  <a:srgbClr val="000000"/>
                </a:solidFill>
                <a:effectLst/>
                <a:latin typeface="Courier New" panose="02070309020205020404" pitchFamily="49" charset="0"/>
              </a:rPr>
              <a:t> </a:t>
            </a:r>
            <a:r>
              <a:rPr lang="en" altLang="ja-JP" sz="1800" b="1" err="1">
                <a:solidFill>
                  <a:srgbClr val="000000"/>
                </a:solidFill>
                <a:effectLst/>
                <a:latin typeface="Courier New" panose="02070309020205020404" pitchFamily="49" charset="0"/>
              </a:rPr>
              <a:t>num_healthy</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番目に、</a:t>
            </a:r>
            <a:r>
              <a:rPr kumimoji="1" lang="en-US" altLang="ja-JP" b="1" err="1">
                <a:solidFill>
                  <a:schemeClr val="tx1"/>
                </a:solidFill>
                <a:latin typeface="Courier New" panose="02070309020205020404" pitchFamily="49" charset="0"/>
                <a:ea typeface="Meiryo" panose="020B0604030504040204" pitchFamily="34" charset="-128"/>
                <a:cs typeface="Courier New" panose="02070309020205020404" pitchFamily="49" charset="0"/>
              </a:rPr>
              <a:t>file_img</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を配列データ</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(64×64×1)</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に変換した値</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/255</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を代入する</a:t>
            </a:r>
          </a:p>
        </p:txBody>
      </p:sp>
      <p:cxnSp>
        <p:nvCxnSpPr>
          <p:cNvPr id="8" name="直線矢印コネクタ 7">
            <a:extLst>
              <a:ext uri="{FF2B5EF4-FFF2-40B4-BE49-F238E27FC236}">
                <a16:creationId xmlns:a16="http://schemas.microsoft.com/office/drawing/2014/main" id="{03B79026-D41B-7009-F7AA-999B8AC4DE32}"/>
              </a:ext>
            </a:extLst>
          </p:cNvPr>
          <p:cNvCxnSpPr>
            <a:cxnSpLocks/>
          </p:cNvCxnSpPr>
          <p:nvPr/>
        </p:nvCxnSpPr>
        <p:spPr>
          <a:xfrm flipH="1" flipV="1">
            <a:off x="6096000" y="2334023"/>
            <a:ext cx="137721" cy="60406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8C5581C2-43A0-3099-AF3C-06BAE021C54E}"/>
              </a:ext>
            </a:extLst>
          </p:cNvPr>
          <p:cNvSpPr>
            <a:spLocks noGrp="1"/>
          </p:cNvSpPr>
          <p:nvPr>
            <p:ph type="sldNum" sz="quarter" idx="2"/>
          </p:nvPr>
        </p:nvSpPr>
        <p:spPr/>
        <p:txBody>
          <a:bodyPr/>
          <a:lstStyle/>
          <a:p>
            <a:fld id="{86CB4B4D-7CA3-9044-876B-883B54F8677D}" type="slidenum">
              <a:rPr lang="en-US" altLang="ja-JP" dirty="0" smtClean="0"/>
              <a:t>136</a:t>
            </a:fld>
            <a:endParaRPr lang="ja-JP" altLang="en-US"/>
          </a:p>
        </p:txBody>
      </p:sp>
      <p:sp>
        <p:nvSpPr>
          <p:cNvPr id="9" name="①学習モデルの選択…">
            <a:extLst>
              <a:ext uri="{FF2B5EF4-FFF2-40B4-BE49-F238E27FC236}">
                <a16:creationId xmlns:a16="http://schemas.microsoft.com/office/drawing/2014/main" id="{C013691F-73BB-4BD2-A29F-52DC7EEE10F2}"/>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3" name="①学習モデルの選択(今回は線形回帰)…">
            <a:extLst>
              <a:ext uri="{FF2B5EF4-FFF2-40B4-BE49-F238E27FC236}">
                <a16:creationId xmlns:a16="http://schemas.microsoft.com/office/drawing/2014/main" id="{9CB6A850-CA63-4637-1AC4-5842F1A2DBAC}"/>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547238184"/>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BA1C0-0A73-3596-3E8B-F265CA77A7B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53BF870-7394-7A27-54FD-4F5AEA3E5847}"/>
              </a:ext>
            </a:extLst>
          </p:cNvPr>
          <p:cNvSpPr/>
          <p:nvPr/>
        </p:nvSpPr>
        <p:spPr>
          <a:xfrm>
            <a:off x="241697" y="979570"/>
            <a:ext cx="8826103" cy="15863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a:solidFill>
                  <a:srgbClr val="AF00DB"/>
                </a:solidFill>
                <a:effectLst/>
                <a:latin typeface="Courier New" panose="02070309020205020404" pitchFamily="49" charset="0"/>
              </a:rPr>
              <a:t>for</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a:t>
            </a:r>
            <a:r>
              <a:rPr lang="en" altLang="ja-JP" sz="1600" b="1">
                <a:solidFill>
                  <a:srgbClr val="0000FF"/>
                </a:solidFill>
                <a:effectLst/>
                <a:latin typeface="Courier New" panose="02070309020205020404" pitchFamily="49" charset="0"/>
              </a:rPr>
              <a:t>in</a:t>
            </a:r>
            <a:r>
              <a:rPr lang="en" altLang="ja-JP" sz="1600" b="1">
                <a:solidFill>
                  <a:srgbClr val="000000"/>
                </a:solidFill>
                <a:effectLst/>
                <a:latin typeface="Courier New" panose="02070309020205020404" pitchFamily="49" charset="0"/>
              </a:rPr>
              <a:t> </a:t>
            </a:r>
            <a:r>
              <a:rPr lang="en" altLang="ja-JP" sz="1600" b="1">
                <a:solidFill>
                  <a:srgbClr val="795E26"/>
                </a:solidFill>
                <a:effectLst/>
                <a:latin typeface="Courier New" panose="02070309020205020404" pitchFamily="49" charset="0"/>
              </a:rPr>
              <a:t>range</a:t>
            </a:r>
            <a:r>
              <a:rPr lang="en" altLang="ja-JP" sz="1600" b="1">
                <a:solidFill>
                  <a:srgbClr val="000000"/>
                </a:solidFill>
                <a:effectLst/>
                <a:latin typeface="Courier New" panose="02070309020205020404" pitchFamily="49" charset="0"/>
              </a:rPr>
              <a:t>(num_covid19):</a:t>
            </a:r>
          </a:p>
          <a:p>
            <a:r>
              <a:rPr lang="en" altLang="ja-JP" sz="1600" b="1">
                <a:solidFill>
                  <a:srgbClr val="001080"/>
                </a:solidFill>
                <a:effectLst/>
                <a:latin typeface="Courier New" panose="02070309020205020404" pitchFamily="49" charset="0"/>
              </a:rPr>
              <a:t>  file</a:t>
            </a:r>
            <a:r>
              <a:rPr lang="en" altLang="ja-JP" sz="1600" b="1">
                <a:solidFill>
                  <a:srgbClr val="000000"/>
                </a:solidFill>
                <a:effectLst/>
                <a:latin typeface="Courier New" panose="02070309020205020404" pitchFamily="49" charset="0"/>
              </a:rPr>
              <a:t> = </a:t>
            </a:r>
            <a:r>
              <a:rPr lang="en" altLang="ja-JP" sz="1600" b="1">
                <a:solidFill>
                  <a:srgbClr val="0000FF"/>
                </a:solidFill>
                <a:effectLst/>
                <a:latin typeface="Courier New" panose="02070309020205020404" pitchFamily="49" charset="0"/>
              </a:rPr>
              <a:t>f</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{path}</a:t>
            </a:r>
            <a:r>
              <a:rPr lang="en" altLang="ja-JP" sz="1600" b="1">
                <a:solidFill>
                  <a:srgbClr val="A31515"/>
                </a:solidFill>
                <a:effectLst/>
                <a:latin typeface="Courier New" panose="02070309020205020404" pitchFamily="49" charset="0"/>
              </a:rPr>
              <a:t>/covid19/</a:t>
            </a:r>
            <a:r>
              <a:rPr lang="en" altLang="ja-JP" sz="1600" b="1">
                <a:solidFill>
                  <a:srgbClr val="000000"/>
                </a:solidFill>
                <a:effectLst/>
                <a:latin typeface="Courier New" panose="02070309020205020404" pitchFamily="49" charset="0"/>
              </a:rPr>
              <a:t>{list_covid19[</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load_img</a:t>
            </a:r>
            <a:r>
              <a:rPr lang="en" altLang="ja-JP" sz="1600" b="1">
                <a:solidFill>
                  <a:srgbClr val="000000"/>
                </a:solidFill>
                <a:effectLst/>
                <a:latin typeface="Courier New" panose="02070309020205020404" pitchFamily="49" charset="0"/>
              </a:rPr>
              <a:t>(</a:t>
            </a:r>
            <a:r>
              <a:rPr lang="en" altLang="ja-JP" sz="1600" b="1">
                <a:solidFill>
                  <a:srgbClr val="001080"/>
                </a:solidFill>
                <a:effectLst/>
                <a:latin typeface="Courier New" panose="02070309020205020404" pitchFamily="49" charset="0"/>
              </a:rPr>
              <a:t>file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p>
          <a:p>
            <a:r>
              <a:rPr lang="en" altLang="ja-JP"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 interpolation=</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lanczos</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images_temp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img_to_array</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file_img</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255</a:t>
            </a:r>
            <a:endParaRPr lang="en" altLang="ja-JP" sz="1600" b="1">
              <a:solidFill>
                <a:srgbClr val="000000"/>
              </a:solidFill>
              <a:effectLst/>
              <a:latin typeface="Courier New" panose="02070309020205020404" pitchFamily="49" charset="0"/>
            </a:endParaRPr>
          </a:p>
          <a:p>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labels_temp</a:t>
            </a:r>
            <a:r>
              <a:rPr lang="en" altLang="ja-JP" sz="1600" b="1">
                <a:solidFill>
                  <a:srgbClr val="00000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a:t>
            </a:r>
            <a:r>
              <a:rPr lang="en" altLang="ja-JP" sz="1600" b="1">
                <a:solidFill>
                  <a:srgbClr val="000000"/>
                </a:solidFill>
                <a:effectLst/>
                <a:latin typeface="Courier New" panose="02070309020205020404" pitchFamily="49" charset="0"/>
              </a:rPr>
              <a:t> + </a:t>
            </a:r>
            <a:r>
              <a:rPr lang="en" altLang="ja-JP" sz="1600" b="1" err="1">
                <a:solidFill>
                  <a:srgbClr val="000000"/>
                </a:solidFill>
                <a:effectLst/>
                <a:latin typeface="Courier New" panose="02070309020205020404" pitchFamily="49" charset="0"/>
              </a:rPr>
              <a:t>num_healthy</a:t>
            </a:r>
            <a:r>
              <a:rPr lang="en" altLang="ja-JP" sz="1600" b="1">
                <a:solidFill>
                  <a:srgbClr val="000000"/>
                </a:solidFill>
                <a:effectLst/>
                <a:latin typeface="Courier New" panose="02070309020205020404" pitchFamily="49" charset="0"/>
              </a:rPr>
              <a:t>] = </a:t>
            </a:r>
            <a:r>
              <a:rPr lang="en" altLang="ja-JP" sz="1600" b="1">
                <a:solidFill>
                  <a:srgbClr val="116644"/>
                </a:solidFill>
                <a:effectLst/>
                <a:latin typeface="Courier New" panose="02070309020205020404" pitchFamily="49" charset="0"/>
              </a:rPr>
              <a:t>1</a:t>
            </a:r>
            <a:endParaRPr lang="en" altLang="ja-JP" sz="1600" b="1">
              <a:solidFill>
                <a:srgbClr val="000000"/>
              </a:solidFill>
              <a:effectLst/>
              <a:latin typeface="Courier New" panose="02070309020205020404" pitchFamily="49" charset="0"/>
            </a:endParaRPr>
          </a:p>
        </p:txBody>
      </p:sp>
      <p:sp>
        <p:nvSpPr>
          <p:cNvPr id="5" name="線形回帰で88歳の歯周病の歯の本数を予測する">
            <a:extLst>
              <a:ext uri="{FF2B5EF4-FFF2-40B4-BE49-F238E27FC236}">
                <a16:creationId xmlns:a16="http://schemas.microsoft.com/office/drawing/2014/main" id="{39C02A11-7A64-A0D5-B6B2-911176970E4F}"/>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986BF0C2-4415-FD38-9AE1-FD3D28998AA3}"/>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36F261C1-96C7-5880-53A8-FDA18DFEEB5D}"/>
              </a:ext>
            </a:extLst>
          </p:cNvPr>
          <p:cNvSpPr txBox="1"/>
          <p:nvPr/>
        </p:nvSpPr>
        <p:spPr>
          <a:xfrm>
            <a:off x="268201" y="3425869"/>
            <a:ext cx="8608628" cy="1674305"/>
          </a:xfrm>
          <a:prstGeom prst="rect">
            <a:avLst/>
          </a:prstGeom>
          <a:noFill/>
        </p:spPr>
        <p:txBody>
          <a:bodyPr wrap="square">
            <a:spAutoFit/>
          </a:bodyPr>
          <a:lstStyle/>
          <a:p>
            <a:pPr>
              <a:lnSpc>
                <a:spcPct val="130000"/>
              </a:lnSpc>
            </a:pPr>
            <a:r>
              <a:rPr lang="ja-JP"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ラベル</a:t>
            </a:r>
            <a:r>
              <a:rPr lang="ja-JP" altLang="en-US"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（正解値</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健康な</a:t>
            </a:r>
            <a:r>
              <a:rPr lang="ja-JP" altLang="en-US"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肺の</a:t>
            </a:r>
            <a:r>
              <a:rPr lang="en-US"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X</a:t>
            </a:r>
            <a:r>
              <a:rPr lang="ja-JP"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線画像を</a:t>
            </a:r>
            <a:r>
              <a:rPr lang="en-US"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0</a:t>
            </a:r>
            <a:r>
              <a:rPr lang="ja-JP"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Covid19</a:t>
            </a:r>
            <a:r>
              <a:rPr lang="ja-JP" altLang="en-US"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の</a:t>
            </a:r>
            <a:r>
              <a:rPr lang="ja-JP"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肺炎の</a:t>
            </a:r>
            <a:r>
              <a:rPr lang="en-US"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X</a:t>
            </a:r>
            <a:r>
              <a:rPr lang="ja-JP"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線画像を</a:t>
            </a:r>
            <a:r>
              <a:rPr lang="en-US"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1</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とする</a:t>
            </a:r>
            <a:r>
              <a:rPr lang="en-US"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を作成</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する</a:t>
            </a:r>
            <a:endParaRPr lang="en-US"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30000"/>
              </a:lnSpc>
              <a:buFont typeface="Wingdings" pitchFamily="2" charset="2"/>
              <a:buChar char="l"/>
            </a:pP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labels_temp</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は全て</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0</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の要素からなる</a:t>
            </a:r>
            <a:r>
              <a:rPr lang="en-US" altLang="ja-JP" sz="1600" b="1">
                <a:solidFill>
                  <a:srgbClr val="008F00"/>
                </a:solidFill>
                <a:effectLst/>
                <a:latin typeface="Courier New" panose="02070309020205020404" pitchFamily="49" charset="0"/>
                <a:ea typeface="Meiryo" panose="020B0604030504040204" pitchFamily="34" charset="-128"/>
                <a:cs typeface="Courier New" panose="02070309020205020404" pitchFamily="49" charset="0"/>
              </a:rPr>
              <a:t>(232,1)</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形状の配列</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30000"/>
              </a:lnSpc>
              <a:buFont typeface="Wingdings" pitchFamily="2" charset="2"/>
              <a:buChar char="l"/>
            </a:pP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healthy</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の方は</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最初から</a:t>
            </a:r>
            <a:r>
              <a:rPr lang="en-US" altLang="ja-JP" sz="1600" b="1">
                <a:solidFill>
                  <a:srgbClr val="008F00"/>
                </a:solidFill>
                <a:latin typeface="Courier New" panose="02070309020205020404" pitchFamily="49" charset="0"/>
                <a:ea typeface="Meiryo" panose="020B0604030504040204" pitchFamily="34" charset="-128"/>
                <a:cs typeface="Courier New" panose="02070309020205020404" pitchFamily="49" charset="0"/>
              </a:rPr>
              <a:t>0</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が入っている</a:t>
            </a:r>
            <a:endPar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30000"/>
              </a:lnSpc>
              <a:buFont typeface="Wingdings" pitchFamily="2" charset="2"/>
              <a:buChar char="l"/>
            </a:pP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covid19</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の方は</a:t>
            </a: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labels_temp</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 </a:t>
            </a: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num_healthy</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 1</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で</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err="1">
                <a:solidFill>
                  <a:srgbClr val="008F00"/>
                </a:solidFill>
                <a:effectLst/>
                <a:latin typeface="Courier New" panose="02070309020205020404" pitchFamily="49" charset="0"/>
                <a:ea typeface="Meiryo" panose="020B0604030504040204" pitchFamily="34" charset="-128"/>
                <a:cs typeface="Courier New" panose="02070309020205020404" pitchFamily="49" charset="0"/>
              </a:rPr>
              <a:t>labels_temp</a:t>
            </a:r>
            <a:r>
              <a:rPr lang="en-US" altLang="ja-JP" sz="1600" b="1">
                <a:solidFill>
                  <a:srgbClr val="008F00"/>
                </a:solidFill>
                <a:effectLst/>
                <a:latin typeface="Courier New" panose="02070309020205020404" pitchFamily="49" charset="0"/>
                <a:ea typeface="Meiryo" panose="020B0604030504040204" pitchFamily="34" charset="-128"/>
                <a:cs typeface="Courier New" panose="02070309020205020404" pitchFamily="49" charset="0"/>
              </a:rPr>
              <a:t>[116]</a:t>
            </a:r>
            <a:r>
              <a:rPr lang="ja-JP" altLang="ja-JP" sz="1600" b="1">
                <a:solidFill>
                  <a:srgbClr val="008F00"/>
                </a:solidFill>
                <a:effectLst/>
                <a:latin typeface="Courier New" panose="02070309020205020404" pitchFamily="49" charset="0"/>
                <a:ea typeface="Meiryo" panose="020B0604030504040204" pitchFamily="34" charset="-128"/>
                <a:cs typeface="Courier New" panose="02070309020205020404" pitchFamily="49" charset="0"/>
              </a:rPr>
              <a:t>から</a:t>
            </a:r>
            <a:r>
              <a:rPr lang="en-US" altLang="ja-JP" sz="1600" b="1" err="1">
                <a:solidFill>
                  <a:srgbClr val="008F00"/>
                </a:solidFill>
                <a:effectLst/>
                <a:latin typeface="Courier New" panose="02070309020205020404" pitchFamily="49" charset="0"/>
                <a:ea typeface="Meiryo" panose="020B0604030504040204" pitchFamily="34" charset="-128"/>
                <a:cs typeface="Courier New" panose="02070309020205020404" pitchFamily="49" charset="0"/>
              </a:rPr>
              <a:t>label_temp</a:t>
            </a:r>
            <a:r>
              <a:rPr lang="en-US" altLang="ja-JP" sz="1600" b="1">
                <a:solidFill>
                  <a:srgbClr val="008F00"/>
                </a:solidFill>
                <a:effectLst/>
                <a:latin typeface="Courier New" panose="02070309020205020404" pitchFamily="49" charset="0"/>
                <a:ea typeface="Meiryo" panose="020B0604030504040204" pitchFamily="34" charset="-128"/>
                <a:cs typeface="Courier New" panose="02070309020205020404" pitchFamily="49" charset="0"/>
              </a:rPr>
              <a:t>[231]</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までの</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0</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を全て</a:t>
            </a:r>
            <a:r>
              <a:rPr lang="en-US" altLang="ja-JP" sz="1600" b="1">
                <a:solidFill>
                  <a:srgbClr val="008F00"/>
                </a:solidFill>
                <a:effectLst/>
                <a:latin typeface="Courier New" panose="02070309020205020404" pitchFamily="49" charset="0"/>
                <a:ea typeface="Meiryo" panose="020B0604030504040204" pitchFamily="34" charset="-128"/>
                <a:cs typeface="Courier New" panose="02070309020205020404" pitchFamily="49" charset="0"/>
              </a:rPr>
              <a:t>1</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置き換える</a:t>
            </a:r>
            <a:endPar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3" name="正方形/長方形 2">
            <a:extLst>
              <a:ext uri="{FF2B5EF4-FFF2-40B4-BE49-F238E27FC236}">
                <a16:creationId xmlns:a16="http://schemas.microsoft.com/office/drawing/2014/main" id="{44D10496-917B-DED6-C7AB-75520F8FCDD1}"/>
              </a:ext>
            </a:extLst>
          </p:cNvPr>
          <p:cNvSpPr/>
          <p:nvPr/>
        </p:nvSpPr>
        <p:spPr>
          <a:xfrm>
            <a:off x="533400" y="2217580"/>
            <a:ext cx="4191000" cy="324000"/>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667B6E7-5C0E-B36C-7879-994D844548E8}"/>
              </a:ext>
            </a:extLst>
          </p:cNvPr>
          <p:cNvSpPr txBox="1"/>
          <p:nvPr/>
        </p:nvSpPr>
        <p:spPr>
          <a:xfrm>
            <a:off x="685800" y="2740985"/>
            <a:ext cx="7223386" cy="646331"/>
          </a:xfrm>
          <a:prstGeom prst="rect">
            <a:avLst/>
          </a:prstGeom>
          <a:noFill/>
          <a:ln w="19050">
            <a:solidFill>
              <a:srgbClr val="00B050"/>
            </a:solidFill>
          </a:ln>
        </p:spPr>
        <p:txBody>
          <a:bodyPr wrap="square" rtlCol="0">
            <a:spAutoFit/>
          </a:bodyPr>
          <a:lstStyle/>
          <a:p>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コード</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18-9</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で作った</a:t>
            </a:r>
            <a:r>
              <a:rPr kumimoji="1" lang="en-US" altLang="ja-JP" b="1" err="1">
                <a:solidFill>
                  <a:schemeClr val="tx1"/>
                </a:solidFill>
                <a:latin typeface="Courier New" panose="02070309020205020404" pitchFamily="49" charset="0"/>
                <a:ea typeface="Meiryo" panose="020B0604030504040204" pitchFamily="34" charset="-128"/>
                <a:cs typeface="Courier New" panose="02070309020205020404" pitchFamily="49" charset="0"/>
              </a:rPr>
              <a:t>labels_temp</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の</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kumimoji="1" lang="en-US" altLang="ja-JP" b="1" err="1">
                <a:solidFill>
                  <a:schemeClr val="tx1"/>
                </a:solidFill>
                <a:latin typeface="Courier New" panose="02070309020205020404" pitchFamily="49" charset="0"/>
                <a:ea typeface="Meiryo" panose="020B0604030504040204" pitchFamily="34" charset="-128"/>
                <a:cs typeface="Courier New" panose="02070309020205020404" pitchFamily="49" charset="0"/>
              </a:rPr>
              <a:t>i</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en" altLang="ja-JP" sz="1800" b="1">
                <a:solidFill>
                  <a:srgbClr val="000000"/>
                </a:solidFill>
                <a:effectLst/>
                <a:latin typeface="Courier New" panose="02070309020205020404" pitchFamily="49" charset="0"/>
              </a:rPr>
              <a:t> </a:t>
            </a:r>
            <a:r>
              <a:rPr lang="en" altLang="ja-JP" sz="1800" b="1" err="1">
                <a:solidFill>
                  <a:srgbClr val="000000"/>
                </a:solidFill>
                <a:effectLst/>
                <a:latin typeface="Courier New" panose="02070309020205020404" pitchFamily="49" charset="0"/>
              </a:rPr>
              <a:t>num_healthy</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番目に、</a:t>
            </a:r>
            <a:r>
              <a:rPr kumimoji="1" lang="en-US" altLang="ja-JP" b="1">
                <a:solidFill>
                  <a:schemeClr val="tx1"/>
                </a:solidFill>
                <a:latin typeface="Courier New" panose="02070309020205020404" pitchFamily="49" charset="0"/>
                <a:ea typeface="Meiryo" panose="020B0604030504040204" pitchFamily="34" charset="-128"/>
                <a:cs typeface="Courier New" panose="02070309020205020404" pitchFamily="49" charset="0"/>
              </a:rPr>
              <a:t>1</a:t>
            </a:r>
            <a:r>
              <a:rPr kumimoji="1" lang="ja-JP" altLang="en-US" b="1">
                <a:solidFill>
                  <a:schemeClr val="tx1"/>
                </a:solidFill>
                <a:latin typeface="Courier New" panose="02070309020205020404" pitchFamily="49" charset="0"/>
                <a:ea typeface="Meiryo" panose="020B0604030504040204" pitchFamily="34" charset="-128"/>
                <a:cs typeface="Courier New" panose="02070309020205020404" pitchFamily="49" charset="0"/>
              </a:rPr>
              <a:t>を代入する</a:t>
            </a:r>
          </a:p>
        </p:txBody>
      </p:sp>
      <p:cxnSp>
        <p:nvCxnSpPr>
          <p:cNvPr id="8" name="直線矢印コネクタ 7">
            <a:extLst>
              <a:ext uri="{FF2B5EF4-FFF2-40B4-BE49-F238E27FC236}">
                <a16:creationId xmlns:a16="http://schemas.microsoft.com/office/drawing/2014/main" id="{B38AB337-2175-56B4-7994-F8F5AB47EE17}"/>
              </a:ext>
            </a:extLst>
          </p:cNvPr>
          <p:cNvCxnSpPr>
            <a:cxnSpLocks/>
          </p:cNvCxnSpPr>
          <p:nvPr/>
        </p:nvCxnSpPr>
        <p:spPr>
          <a:xfrm flipH="1" flipV="1">
            <a:off x="4800600" y="2416564"/>
            <a:ext cx="61521" cy="2800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473EB01F-762E-F38F-B18B-2CFE9AF6FD81}"/>
              </a:ext>
            </a:extLst>
          </p:cNvPr>
          <p:cNvSpPr>
            <a:spLocks noGrp="1"/>
          </p:cNvSpPr>
          <p:nvPr>
            <p:ph type="sldNum" sz="quarter" idx="2"/>
          </p:nvPr>
        </p:nvSpPr>
        <p:spPr/>
        <p:txBody>
          <a:bodyPr/>
          <a:lstStyle/>
          <a:p>
            <a:fld id="{86CB4B4D-7CA3-9044-876B-883B54F8677D}" type="slidenum">
              <a:rPr lang="en-US" altLang="ja-JP" dirty="0" smtClean="0"/>
              <a:t>137</a:t>
            </a:fld>
            <a:endParaRPr lang="ja-JP" altLang="en-US"/>
          </a:p>
        </p:txBody>
      </p:sp>
      <p:sp>
        <p:nvSpPr>
          <p:cNvPr id="9" name="①学習モデルの選択…">
            <a:extLst>
              <a:ext uri="{FF2B5EF4-FFF2-40B4-BE49-F238E27FC236}">
                <a16:creationId xmlns:a16="http://schemas.microsoft.com/office/drawing/2014/main" id="{73174A4D-95C4-3232-9BF1-D1C52A961DEF}"/>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3" name="①学習モデルの選択(今回は線形回帰)…">
            <a:extLst>
              <a:ext uri="{FF2B5EF4-FFF2-40B4-BE49-F238E27FC236}">
                <a16:creationId xmlns:a16="http://schemas.microsoft.com/office/drawing/2014/main" id="{469FD685-15C0-C140-D6C6-9AFFCE8C8150}"/>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1575937249"/>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89F7A-468D-7E28-EC6B-FF835D55AF3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0173563-7D8D-0741-2A0F-BE13A15FC471}"/>
              </a:ext>
            </a:extLst>
          </p:cNvPr>
          <p:cNvSpPr txBox="1"/>
          <p:nvPr/>
        </p:nvSpPr>
        <p:spPr>
          <a:xfrm>
            <a:off x="231758" y="1103452"/>
            <a:ext cx="67056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コード2</a:t>
            </a:r>
            <a:r>
              <a:rPr lang="en-US" altLang="ja-JP" b="1">
                <a:solidFill>
                  <a:srgbClr val="002060"/>
                </a:solidFill>
                <a:latin typeface="Meiryo"/>
                <a:ea typeface="Meiryo"/>
              </a:rPr>
              <a:t>-1-14 </a:t>
            </a:r>
            <a:r>
              <a:rPr lang="en-US" altLang="ja-JP" b="1" err="1">
                <a:solidFill>
                  <a:srgbClr val="002060"/>
                </a:solidFill>
                <a:effectLst/>
                <a:latin typeface="Meiryo"/>
                <a:ea typeface="Meiryo"/>
                <a:cs typeface="Times New Roman"/>
              </a:rPr>
              <a:t>images_temp</a:t>
            </a:r>
            <a:r>
              <a:rPr lang="ja-JP" altLang="en-US" b="1">
                <a:solidFill>
                  <a:srgbClr val="002060"/>
                </a:solidFill>
                <a:effectLst/>
                <a:latin typeface="Meiryo"/>
                <a:ea typeface="Meiryo"/>
                <a:cs typeface="Times New Roman"/>
              </a:rPr>
              <a:t>と</a:t>
            </a:r>
            <a:r>
              <a:rPr lang="en-US" altLang="ja-JP" b="1" err="1">
                <a:solidFill>
                  <a:srgbClr val="002060"/>
                </a:solidFill>
                <a:latin typeface="Meiryo"/>
                <a:ea typeface="Meiryo"/>
                <a:cs typeface="Times New Roman"/>
              </a:rPr>
              <a:t>labels_temp</a:t>
            </a:r>
            <a:r>
              <a:rPr lang="ja-JP" altLang="en-US" b="1">
                <a:solidFill>
                  <a:srgbClr val="002060"/>
                </a:solidFill>
                <a:latin typeface="Meiryo"/>
                <a:ea typeface="Meiryo"/>
                <a:cs typeface="Times New Roman"/>
              </a:rPr>
              <a:t>の変換後の値</a:t>
            </a:r>
            <a:endParaRPr lang="en-US" altLang="ja-JP"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5228D68D-6C48-1690-4B06-26662A776CF2}"/>
              </a:ext>
            </a:extLst>
          </p:cNvPr>
          <p:cNvSpPr/>
          <p:nvPr/>
        </p:nvSpPr>
        <p:spPr>
          <a:xfrm>
            <a:off x="457200" y="1482956"/>
            <a:ext cx="6286500" cy="968656"/>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images_temp</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116</a:t>
            </a:r>
            <a:r>
              <a:rPr lang="en" altLang="ja-JP" b="1">
                <a:solidFill>
                  <a:srgbClr val="000000"/>
                </a:solidFill>
                <a:effectLst/>
                <a:latin typeface="Courier New" panose="02070309020205020404" pitchFamily="49" charset="0"/>
              </a:rPr>
              <a:t>])</a:t>
            </a:r>
          </a:p>
          <a:p>
            <a:pPr>
              <a:lnSpc>
                <a:spcPct val="15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labels_temp</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116</a:t>
            </a:r>
            <a:r>
              <a:rPr lang="en" altLang="ja-JP"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C1F175C9-41EB-10EB-2D05-B01551CE54F2}"/>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57A31B17-8D3E-8E63-DFF7-1D08E8A8ECD7}"/>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1015D871-B6A3-DAF2-C9F8-632C3BA3FB9D}"/>
              </a:ext>
            </a:extLst>
          </p:cNvPr>
          <p:cNvSpPr txBox="1"/>
          <p:nvPr/>
        </p:nvSpPr>
        <p:spPr>
          <a:xfrm>
            <a:off x="1031824" y="2544820"/>
            <a:ext cx="2320976" cy="2308324"/>
          </a:xfrm>
          <a:prstGeom prst="rect">
            <a:avLst/>
          </a:prstGeom>
          <a:noFill/>
        </p:spPr>
        <p:txBody>
          <a:bodyPr wrap="square">
            <a:spAutoFit/>
          </a:bodyPr>
          <a:lstStyle/>
          <a:p>
            <a:pPr algn="just"/>
            <a:r>
              <a:rPr lang="en-US" altLang="ja-JP" sz="1800" b="1" kern="100">
                <a:effectLst/>
                <a:latin typeface="Courier New" panose="02070309020205020404" pitchFamily="49" charset="0"/>
                <a:ea typeface="游明朝" panose="02020400000000000000" pitchFamily="18" charset="-128"/>
                <a:cs typeface="Courier New" panose="02070309020205020404" pitchFamily="49" charset="0"/>
              </a:rPr>
              <a:t>[[[0.18431373]</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800" b="1" kern="100">
                <a:effectLst/>
                <a:latin typeface="Courier New" panose="02070309020205020404" pitchFamily="49" charset="0"/>
                <a:ea typeface="游明朝" panose="02020400000000000000" pitchFamily="18" charset="-128"/>
                <a:cs typeface="Courier New" panose="02070309020205020404" pitchFamily="49" charset="0"/>
              </a:rPr>
              <a:t>  [0.20784314]</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800" b="1" kern="100">
                <a:effectLst/>
                <a:latin typeface="Courier New" panose="02070309020205020404" pitchFamily="49" charset="0"/>
                <a:ea typeface="游明朝" panose="02020400000000000000" pitchFamily="18" charset="-128"/>
                <a:cs typeface="Courier New" panose="02070309020205020404" pitchFamily="49" charset="0"/>
              </a:rPr>
              <a:t>  [0.19215687]</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800" b="1" kern="100">
                <a:effectLst/>
                <a:latin typeface="Courier New" panose="02070309020205020404" pitchFamily="49" charset="0"/>
                <a:ea typeface="游明朝" panose="02020400000000000000" pitchFamily="18" charset="-128"/>
                <a:cs typeface="Courier New" panose="02070309020205020404" pitchFamily="49" charset="0"/>
              </a:rPr>
              <a:t>  ...</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800" b="1" kern="100">
                <a:effectLst/>
                <a:latin typeface="Courier New" panose="02070309020205020404" pitchFamily="49" charset="0"/>
                <a:ea typeface="游明朝" panose="02020400000000000000" pitchFamily="18" charset="-128"/>
                <a:cs typeface="Courier New" panose="02070309020205020404" pitchFamily="49" charset="0"/>
              </a:rPr>
              <a:t>  [0.09411765]</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800" b="1" kern="100">
                <a:effectLst/>
                <a:latin typeface="Courier New" panose="02070309020205020404" pitchFamily="49" charset="0"/>
                <a:ea typeface="游明朝" panose="02020400000000000000" pitchFamily="18" charset="-128"/>
                <a:cs typeface="Courier New" panose="02070309020205020404" pitchFamily="49" charset="0"/>
              </a:rPr>
              <a:t>  [0.09411765]]</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800" b="1" kern="100">
                <a:effectLst/>
                <a:latin typeface="Courier New" panose="02070309020205020404" pitchFamily="49" charset="0"/>
                <a:ea typeface="游明朝" panose="02020400000000000000" pitchFamily="18" charset="-128"/>
                <a:cs typeface="Courier New" panose="02070309020205020404" pitchFamily="49" charset="0"/>
              </a:rPr>
              <a:t>[1]</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9" name="テキスト ボックス 8">
            <a:extLst>
              <a:ext uri="{FF2B5EF4-FFF2-40B4-BE49-F238E27FC236}">
                <a16:creationId xmlns:a16="http://schemas.microsoft.com/office/drawing/2014/main" id="{4389D08F-F359-DD3A-91C9-9AA8066E49FB}"/>
              </a:ext>
            </a:extLst>
          </p:cNvPr>
          <p:cNvSpPr txBox="1"/>
          <p:nvPr/>
        </p:nvSpPr>
        <p:spPr>
          <a:xfrm>
            <a:off x="3352800" y="2680735"/>
            <a:ext cx="5715000" cy="1477328"/>
          </a:xfrm>
          <a:prstGeom prst="rect">
            <a:avLst/>
          </a:prstGeom>
          <a:noFill/>
        </p:spPr>
        <p:txBody>
          <a:bodyPr wrap="square">
            <a:spAutoFit/>
          </a:bodyPr>
          <a:lstStyle/>
          <a:p>
            <a:r>
              <a:rPr lang="en-US" altLang="ja-JP" b="1" err="1">
                <a:effectLst/>
                <a:latin typeface="Courier New" panose="02070309020205020404" pitchFamily="49" charset="0"/>
                <a:ea typeface="Meiryo" panose="020B0604030504040204" pitchFamily="34" charset="-128"/>
                <a:cs typeface="Courier New" panose="02070309020205020404" pitchFamily="49" charset="0"/>
              </a:rPr>
              <a:t>images_temp</a:t>
            </a:r>
            <a:r>
              <a:rPr lang="en-US" altLang="ja-JP" b="1">
                <a:effectLst/>
                <a:latin typeface="Courier New" panose="02070309020205020404" pitchFamily="49" charset="0"/>
                <a:ea typeface="Meiryo" panose="020B0604030504040204" pitchFamily="34" charset="-128"/>
                <a:cs typeface="Courier New" panose="02070309020205020404" pitchFamily="49" charset="0"/>
              </a:rPr>
              <a:t>[116]</a:t>
            </a:r>
            <a:r>
              <a:rPr lang="ja-JP" altLang="ja-JP" b="1">
                <a:effectLst/>
                <a:latin typeface="Courier New" panose="02070309020205020404" pitchFamily="49" charset="0"/>
                <a:ea typeface="Meiryo" panose="020B0604030504040204" pitchFamily="34" charset="-128"/>
                <a:cs typeface="Courier New" panose="02070309020205020404" pitchFamily="49" charset="0"/>
              </a:rPr>
              <a:t>は、</a:t>
            </a:r>
            <a:r>
              <a:rPr lang="en-US" altLang="ja-JP"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covid19</a:t>
            </a:r>
            <a:r>
              <a:rPr lang="ja-JP" altLang="ja-JP"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の</a:t>
            </a:r>
            <a:r>
              <a:rPr lang="en-US" altLang="ja-JP"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1</a:t>
            </a:r>
            <a:r>
              <a:rPr lang="ja-JP" altLang="ja-JP"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番目の画像データ</a:t>
            </a:r>
            <a:endParaRPr lang="en-US" altLang="ja-JP" b="1">
              <a:solidFill>
                <a:srgbClr val="FF0000"/>
              </a:solidFill>
              <a:effectLst/>
              <a:latin typeface="Courier New" panose="02070309020205020404" pitchFamily="49" charset="0"/>
              <a:ea typeface="Meiryo" panose="020B0604030504040204" pitchFamily="34" charset="-128"/>
              <a:cs typeface="Courier New" panose="02070309020205020404" pitchFamily="49" charset="0"/>
            </a:endParaRPr>
          </a:p>
          <a:p>
            <a:endParaRPr lang="en-US" altLang="ja-JP" b="1">
              <a:effectLst/>
              <a:latin typeface="Courier New" panose="02070309020205020404" pitchFamily="49" charset="0"/>
              <a:ea typeface="Meiryo" panose="020B0604030504040204" pitchFamily="34" charset="-128"/>
              <a:cs typeface="Courier New" panose="02070309020205020404" pitchFamily="49" charset="0"/>
            </a:endParaRPr>
          </a:p>
          <a:p>
            <a:r>
              <a:rPr lang="en-US" altLang="ja-JP" b="1">
                <a:effectLst/>
                <a:latin typeface="Courier New" panose="02070309020205020404" pitchFamily="49" charset="0"/>
                <a:ea typeface="Meiryo" panose="020B0604030504040204" pitchFamily="34" charset="-128"/>
                <a:cs typeface="Courier New" panose="02070309020205020404" pitchFamily="49" charset="0"/>
              </a:rPr>
              <a:t>0</a:t>
            </a:r>
            <a:r>
              <a:rPr lang="ja-JP" altLang="ja-JP" b="1">
                <a:effectLst/>
                <a:latin typeface="Courier New" panose="02070309020205020404" pitchFamily="49" charset="0"/>
                <a:ea typeface="Meiryo" panose="020B0604030504040204" pitchFamily="34" charset="-128"/>
                <a:cs typeface="Courier New" panose="02070309020205020404" pitchFamily="49" charset="0"/>
              </a:rPr>
              <a:t>から</a:t>
            </a:r>
            <a:r>
              <a:rPr lang="en-US" altLang="ja-JP" b="1">
                <a:effectLst/>
                <a:latin typeface="Courier New" panose="02070309020205020404" pitchFamily="49" charset="0"/>
                <a:ea typeface="Meiryo" panose="020B0604030504040204" pitchFamily="34" charset="-128"/>
                <a:cs typeface="Courier New" panose="02070309020205020404" pitchFamily="49" charset="0"/>
              </a:rPr>
              <a:t>1</a:t>
            </a:r>
            <a:r>
              <a:rPr lang="ja-JP" altLang="ja-JP" b="1">
                <a:effectLst/>
                <a:latin typeface="Courier New" panose="02070309020205020404" pitchFamily="49" charset="0"/>
                <a:ea typeface="Meiryo" panose="020B0604030504040204" pitchFamily="34" charset="-128"/>
                <a:cs typeface="Courier New" panose="02070309020205020404" pitchFamily="49" charset="0"/>
              </a:rPr>
              <a:t>までの要素からなる</a:t>
            </a:r>
            <a:r>
              <a:rPr lang="en-US" altLang="ja-JP" b="1">
                <a:effectLst/>
                <a:latin typeface="Courier New" panose="02070309020205020404" pitchFamily="49" charset="0"/>
                <a:ea typeface="Meiryo" panose="020B0604030504040204" pitchFamily="34" charset="-128"/>
                <a:cs typeface="Courier New" panose="02070309020205020404" pitchFamily="49" charset="0"/>
              </a:rPr>
              <a:t>(64, 64, 1)</a:t>
            </a:r>
            <a:r>
              <a:rPr lang="ja-JP" altLang="ja-JP" b="1">
                <a:effectLst/>
                <a:latin typeface="Courier New" panose="02070309020205020404" pitchFamily="49" charset="0"/>
                <a:ea typeface="Meiryo" panose="020B0604030504040204" pitchFamily="34" charset="-128"/>
                <a:cs typeface="Courier New" panose="02070309020205020404" pitchFamily="49" charset="0"/>
              </a:rPr>
              <a:t>形状の配列</a:t>
            </a:r>
            <a:endParaRPr lang="en-US" altLang="ja-JP" b="1">
              <a:effectLst/>
              <a:latin typeface="Courier New" panose="02070309020205020404" pitchFamily="49" charset="0"/>
              <a:ea typeface="Meiryo" panose="020B0604030504040204" pitchFamily="34" charset="-128"/>
              <a:cs typeface="Courier New" panose="02070309020205020404" pitchFamily="49" charset="0"/>
            </a:endParaRPr>
          </a:p>
          <a:p>
            <a:r>
              <a:rPr lang="en-US" altLang="ja-JP" b="1" err="1">
                <a:effectLst/>
                <a:latin typeface="Courier New" panose="02070309020205020404" pitchFamily="49" charset="0"/>
                <a:ea typeface="Meiryo" panose="020B0604030504040204" pitchFamily="34" charset="-128"/>
                <a:cs typeface="Courier New" panose="02070309020205020404" pitchFamily="49" charset="0"/>
              </a:rPr>
              <a:t>labels_temp</a:t>
            </a:r>
            <a:r>
              <a:rPr lang="en-US" altLang="ja-JP" b="1">
                <a:effectLst/>
                <a:latin typeface="Courier New" panose="02070309020205020404" pitchFamily="49" charset="0"/>
                <a:ea typeface="Meiryo" panose="020B0604030504040204" pitchFamily="34" charset="-128"/>
                <a:cs typeface="Courier New" panose="02070309020205020404" pitchFamily="49" charset="0"/>
              </a:rPr>
              <a:t>[116]</a:t>
            </a:r>
            <a:r>
              <a:rPr lang="ja-JP" altLang="ja-JP" b="1">
                <a:effectLst/>
                <a:latin typeface="Courier New" panose="02070309020205020404" pitchFamily="49" charset="0"/>
                <a:ea typeface="Meiryo" panose="020B0604030504040204" pitchFamily="34" charset="-128"/>
                <a:cs typeface="Courier New" panose="02070309020205020404" pitchFamily="49" charset="0"/>
              </a:rPr>
              <a:t>は</a:t>
            </a:r>
            <a:r>
              <a:rPr lang="en-US" altLang="ja-JP" b="1">
                <a:effectLst/>
                <a:latin typeface="Courier New" panose="02070309020205020404" pitchFamily="49" charset="0"/>
                <a:ea typeface="Meiryo" panose="020B0604030504040204" pitchFamily="34" charset="-128"/>
                <a:cs typeface="Courier New" panose="02070309020205020404" pitchFamily="49" charset="0"/>
              </a:rPr>
              <a:t>[1]</a:t>
            </a:r>
            <a:r>
              <a:rPr lang="ja-JP" altLang="ja-JP" b="1">
                <a:effectLst/>
                <a:latin typeface="Courier New" panose="02070309020205020404" pitchFamily="49" charset="0"/>
                <a:ea typeface="Meiryo" panose="020B0604030504040204" pitchFamily="34" charset="-128"/>
                <a:cs typeface="Courier New" panose="02070309020205020404" pitchFamily="49" charset="0"/>
              </a:rPr>
              <a:t>となっている</a:t>
            </a:r>
            <a:endParaRPr lang="ja-JP" altLang="en-US" b="1">
              <a:latin typeface="Courier New" panose="02070309020205020404" pitchFamily="49" charset="0"/>
              <a:ea typeface="Meiryo" panose="020B0604030504040204" pitchFamily="34" charset="-128"/>
              <a:cs typeface="Courier New" panose="02070309020205020404" pitchFamily="49" charset="0"/>
            </a:endParaRPr>
          </a:p>
        </p:txBody>
      </p:sp>
      <p:sp>
        <p:nvSpPr>
          <p:cNvPr id="10" name="下矢印 9">
            <a:extLst>
              <a:ext uri="{FF2B5EF4-FFF2-40B4-BE49-F238E27FC236}">
                <a16:creationId xmlns:a16="http://schemas.microsoft.com/office/drawing/2014/main" id="{6953EFD2-36B7-95A1-ECDA-FD8EE727174C}"/>
              </a:ext>
            </a:extLst>
          </p:cNvPr>
          <p:cNvSpPr/>
          <p:nvPr/>
        </p:nvSpPr>
        <p:spPr>
          <a:xfrm rot="16200000" flipH="1">
            <a:off x="651771" y="2591803"/>
            <a:ext cx="400106" cy="360000"/>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8" name="スライド番号プレースホルダー 7">
            <a:extLst>
              <a:ext uri="{FF2B5EF4-FFF2-40B4-BE49-F238E27FC236}">
                <a16:creationId xmlns:a16="http://schemas.microsoft.com/office/drawing/2014/main" id="{2529DA4D-EF6A-A0EA-2F4F-DC1B1E72C924}"/>
              </a:ext>
            </a:extLst>
          </p:cNvPr>
          <p:cNvSpPr>
            <a:spLocks noGrp="1"/>
          </p:cNvSpPr>
          <p:nvPr>
            <p:ph type="sldNum" sz="quarter" idx="2"/>
          </p:nvPr>
        </p:nvSpPr>
        <p:spPr/>
        <p:txBody>
          <a:bodyPr/>
          <a:lstStyle/>
          <a:p>
            <a:fld id="{86CB4B4D-7CA3-9044-876B-883B54F8677D}" type="slidenum">
              <a:rPr lang="en-US" altLang="ja-JP" dirty="0" smtClean="0"/>
              <a:t>138</a:t>
            </a:fld>
            <a:endParaRPr lang="ja-JP" altLang="en-US"/>
          </a:p>
        </p:txBody>
      </p:sp>
      <p:sp>
        <p:nvSpPr>
          <p:cNvPr id="6" name="①学習モデルの選択…">
            <a:extLst>
              <a:ext uri="{FF2B5EF4-FFF2-40B4-BE49-F238E27FC236}">
                <a16:creationId xmlns:a16="http://schemas.microsoft.com/office/drawing/2014/main" id="{7D0EBDF1-C712-D122-C010-0176C9781769}"/>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3" name="①学習モデルの選択(今回は線形回帰)…">
            <a:extLst>
              <a:ext uri="{FF2B5EF4-FFF2-40B4-BE49-F238E27FC236}">
                <a16:creationId xmlns:a16="http://schemas.microsoft.com/office/drawing/2014/main" id="{D80B016B-B935-A7BE-F741-17AD46B4C454}"/>
              </a:ext>
            </a:extLst>
          </p:cNvPr>
          <p:cNvSpPr txBox="1"/>
          <p:nvPr/>
        </p:nvSpPr>
        <p:spPr>
          <a:xfrm>
            <a:off x="-1" y="499408"/>
            <a:ext cx="485761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STEP1-3 </a:t>
            </a:r>
            <a:r>
              <a:rPr lang="ja-JP" altLang="en-US" sz="1600" b="1">
                <a:solidFill>
                  <a:schemeClr val="tx1"/>
                </a:solidFill>
                <a:latin typeface="Meiryo"/>
                <a:ea typeface="Meiryo"/>
              </a:rPr>
              <a:t>画像ファイルの読み込みと配列への代入</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2467737718"/>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501CC-05A8-7023-1FE0-27B8E6D06A3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CDAC5A-0E58-0B47-C0E4-B57E3F937485}"/>
              </a:ext>
            </a:extLst>
          </p:cNvPr>
          <p:cNvSpPr/>
          <p:nvPr/>
        </p:nvSpPr>
        <p:spPr>
          <a:xfrm>
            <a:off x="304800" y="3714750"/>
            <a:ext cx="8743122" cy="1295400"/>
          </a:xfrm>
          <a:prstGeom prst="rect">
            <a:avLst/>
          </a:prstGeom>
          <a:solidFill>
            <a:srgbClr val="FDEEEC">
              <a:alpha val="808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前処理のゴール">
            <a:extLst>
              <a:ext uri="{FF2B5EF4-FFF2-40B4-BE49-F238E27FC236}">
                <a16:creationId xmlns:a16="http://schemas.microsoft.com/office/drawing/2014/main" id="{3F69BC03-E163-8538-2883-8B914EAFCF98}"/>
              </a:ext>
            </a:extLst>
          </p:cNvPr>
          <p:cNvSpPr txBox="1"/>
          <p:nvPr/>
        </p:nvSpPr>
        <p:spPr>
          <a:xfrm>
            <a:off x="152400" y="590550"/>
            <a:ext cx="1577355" cy="3462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000" b="1">
                <a:solidFill>
                  <a:schemeClr val="tx1"/>
                </a:solidFill>
                <a:latin typeface="Meiryo" panose="020B0604030504040204" pitchFamily="34" charset="-128"/>
                <a:ea typeface="Meiryo" panose="020B0604030504040204" pitchFamily="34" charset="-128"/>
              </a:rPr>
              <a:t>前処理の手順</a:t>
            </a:r>
            <a:endParaRPr sz="2000" b="1">
              <a:solidFill>
                <a:schemeClr val="tx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DB3E2E74-910A-E6E0-D2AD-5BD78BA59D6A}"/>
              </a:ext>
            </a:extLst>
          </p:cNvPr>
          <p:cNvSpPr txBox="1"/>
          <p:nvPr/>
        </p:nvSpPr>
        <p:spPr>
          <a:xfrm>
            <a:off x="399222" y="911123"/>
            <a:ext cx="8648700" cy="41996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rPr>
              <a:t>STEP1-1</a:t>
            </a:r>
            <a:r>
              <a:rPr lang="ja-JP" altLang="en-US" sz="1600" b="1">
                <a:solidFill>
                  <a:srgbClr val="0070C0"/>
                </a:solidFill>
                <a:latin typeface="Meiryo" panose="020B0604030504040204" pitchFamily="34" charset="-128"/>
                <a:ea typeface="Meiryo" panose="020B0604030504040204" pitchFamily="34" charset="-128"/>
              </a:rPr>
              <a:t>　画像ファイル名を取得　</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のフォルダからファイル名を取得して配列にして変数に代入</a:t>
            </a:r>
            <a:endParaRPr lang="en-US" altLang="ja-JP" sz="1600">
              <a:solidFill>
                <a:srgbClr val="000000"/>
              </a:solidFill>
              <a:latin typeface="Meiryo" panose="020B0604030504040204" pitchFamily="34" charset="-128"/>
              <a:ea typeface="Meiryo" panose="020B0604030504040204" pitchFamily="34" charset="-128"/>
              <a:cs typeface="ヒラギノ角ゴ ProN W6"/>
              <a:sym typeface="ヒラギノ角ゴ ProN W6"/>
            </a:endParaRPr>
          </a:p>
          <a:p>
            <a:pPr marL="274638" indent="-176213"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画像ファイル数が</a:t>
            </a:r>
            <a:r>
              <a:rPr lang="en-US" altLang="ja-JP" sz="1600">
                <a:latin typeface="Meiryo" panose="020B0604030504040204" pitchFamily="34" charset="-128"/>
                <a:ea typeface="Meiryo" panose="020B0604030504040204" pitchFamily="34" charset="-128"/>
              </a:rPr>
              <a:t>116</a:t>
            </a:r>
            <a:r>
              <a:rPr lang="ja-JP" altLang="en-US" sz="1600">
                <a:latin typeface="Meiryo" panose="020B0604030504040204" pitchFamily="34" charset="-128"/>
                <a:ea typeface="Meiryo" panose="020B0604030504040204" pitchFamily="34" charset="-128"/>
              </a:rPr>
              <a:t>枚ずつ</a:t>
            </a: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で計</a:t>
            </a:r>
            <a:r>
              <a:rPr lang="en-US" altLang="ja-JP" sz="1600">
                <a:latin typeface="Meiryo" panose="020B0604030504040204" pitchFamily="34" charset="-128"/>
                <a:ea typeface="Meiryo" panose="020B0604030504040204" pitchFamily="34" charset="-128"/>
              </a:rPr>
              <a:t>232</a:t>
            </a:r>
            <a:r>
              <a:rPr lang="ja-JP" altLang="en-US" sz="1600">
                <a:latin typeface="Meiryo" panose="020B0604030504040204" pitchFamily="34" charset="-128"/>
                <a:ea typeface="Meiryo" panose="020B0604030504040204" pitchFamily="34" charset="-128"/>
              </a:rPr>
              <a:t>枚であることの確認</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STEP1-2</a:t>
            </a:r>
            <a:r>
              <a:rPr lang="ja-JP" altLang="en-US"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　</a:t>
            </a:r>
            <a:r>
              <a:rPr lang="en-US" altLang="ja-JP" sz="1600" b="1">
                <a:solidFill>
                  <a:srgbClr val="0070C0"/>
                </a:solidFill>
                <a:latin typeface="Meiryo" panose="020B0604030504040204" pitchFamily="34" charset="-128"/>
                <a:ea typeface="Meiryo" panose="020B0604030504040204" pitchFamily="34" charset="-128"/>
              </a:rPr>
              <a:t>(232,64,64,1)</a:t>
            </a:r>
            <a:r>
              <a:rPr lang="ja-JP" altLang="en-US" sz="1600" b="1">
                <a:solidFill>
                  <a:srgbClr val="0070C0"/>
                </a:solidFill>
                <a:latin typeface="Meiryo" panose="020B0604030504040204" pitchFamily="34" charset="-128"/>
                <a:ea typeface="Meiryo" panose="020B0604030504040204" pitchFamily="34" charset="-128"/>
              </a:rPr>
              <a:t>の配列をあらかじめ作成</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ja-JP" altLang="en-US" sz="1600">
                <a:solidFill>
                  <a:srgbClr val="000000"/>
                </a:solidFill>
                <a:latin typeface="Meiryo" panose="020B0604030504040204" pitchFamily="34" charset="-128"/>
                <a:ea typeface="Meiryo" panose="020B0604030504040204" pitchFamily="34" charset="-128"/>
                <a:sym typeface="ヒラギノ角ゴ ProN W6"/>
              </a:rPr>
              <a:t>中身が</a:t>
            </a:r>
            <a:r>
              <a:rPr lang="en-US" altLang="ja-JP" sz="1600">
                <a:solidFill>
                  <a:srgbClr val="000000"/>
                </a:solidFill>
                <a:latin typeface="Meiryo" panose="020B0604030504040204" pitchFamily="34" charset="-128"/>
                <a:ea typeface="Meiryo" panose="020B0604030504040204" pitchFamily="34" charset="-128"/>
                <a:sym typeface="ヒラギノ角ゴ ProN W6"/>
              </a:rPr>
              <a:t>0</a:t>
            </a:r>
            <a:r>
              <a:rPr lang="ja-JP" altLang="en-US" sz="1600">
                <a:solidFill>
                  <a:srgbClr val="000000"/>
                </a:solidFill>
                <a:latin typeface="Meiryo" panose="020B0604030504040204" pitchFamily="34" charset="-128"/>
                <a:ea typeface="Meiryo" panose="020B0604030504040204" pitchFamily="34" charset="-128"/>
                <a:sym typeface="ヒラギノ角ゴ ProN W6"/>
              </a:rPr>
              <a:t>の配列を作成する</a:t>
            </a:r>
            <a:r>
              <a:rPr lang="en-US" altLang="ja-JP" sz="1600">
                <a:solidFill>
                  <a:srgbClr val="000000"/>
                </a:solidFill>
                <a:latin typeface="Meiryo" panose="020B0604030504040204" pitchFamily="34" charset="-128"/>
                <a:ea typeface="Meiryo" panose="020B0604030504040204" pitchFamily="34" charset="-128"/>
                <a:sym typeface="ヒラギノ角ゴ ProN W6"/>
              </a:rPr>
              <a:t> (232</a:t>
            </a:r>
            <a:r>
              <a:rPr lang="ja-JP" altLang="en-US" sz="1600">
                <a:solidFill>
                  <a:srgbClr val="000000"/>
                </a:solidFill>
                <a:latin typeface="Meiryo" panose="020B0604030504040204" pitchFamily="34" charset="-128"/>
                <a:ea typeface="Meiryo" panose="020B0604030504040204" pitchFamily="34" charset="-128"/>
                <a:sym typeface="ヒラギノ角ゴ ProN W6"/>
              </a:rPr>
              <a:t>枚画像データを</a:t>
            </a:r>
            <a:r>
              <a:rPr lang="en-US" altLang="ja-JP" sz="1600">
                <a:latin typeface="Meiryo" panose="020B0604030504040204" pitchFamily="34" charset="-128"/>
                <a:ea typeface="Meiryo" panose="020B0604030504040204" pitchFamily="34" charset="-128"/>
              </a:rPr>
              <a:t>64×64</a:t>
            </a:r>
            <a:r>
              <a:rPr lang="ja-JP" altLang="en-US" sz="1600">
                <a:latin typeface="Meiryo" panose="020B0604030504040204" pitchFamily="34" charset="-128"/>
                <a:ea typeface="Meiryo" panose="020B0604030504040204" pitchFamily="34" charset="-128"/>
              </a:rPr>
              <a:t>の白黒で読み込むため</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b="1">
              <a:solidFill>
                <a:srgbClr val="0070C0"/>
              </a:solidFill>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STEP1-3 </a:t>
            </a:r>
            <a:r>
              <a:rPr lang="ja-JP" altLang="en-US" sz="1600" b="1">
                <a:solidFill>
                  <a:srgbClr val="0070C0"/>
                </a:solidFill>
                <a:latin typeface="Meiryo" panose="020B0604030504040204" pitchFamily="34" charset="-128"/>
                <a:ea typeface="Meiryo" panose="020B0604030504040204" pitchFamily="34" charset="-128"/>
              </a:rPr>
              <a:t>画像ファイルの読み込みと配列への代入</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画像ファイルを順に読み込み</a:t>
            </a:r>
            <a:r>
              <a:rPr lang="en-US" altLang="ja-JP" sz="1600">
                <a:latin typeface="Meiryo" panose="020B0604030504040204" pitchFamily="34" charset="-128"/>
                <a:ea typeface="Meiryo" panose="020B0604030504040204" pitchFamily="34" charset="-128"/>
              </a:rPr>
              <a:t>STEP1-2</a:t>
            </a:r>
            <a:r>
              <a:rPr lang="ja-JP" altLang="en-US" sz="1600">
                <a:latin typeface="Meiryo" panose="020B0604030504040204" pitchFamily="34" charset="-128"/>
                <a:ea typeface="Meiryo" panose="020B0604030504040204" pitchFamily="34" charset="-128"/>
              </a:rPr>
              <a:t>で作成した配列に代入</a:t>
            </a:r>
            <a:r>
              <a:rPr lang="en-US" altLang="ja-JP" sz="1600">
                <a:latin typeface="Meiryo" panose="020B0604030504040204" pitchFamily="34" charset="-128"/>
                <a:ea typeface="Meiryo" panose="020B0604030504040204" pitchFamily="34" charset="-128"/>
              </a:rPr>
              <a:t>(Covid19=1, Healthy=0)</a:t>
            </a: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STEP1-4 </a:t>
            </a:r>
            <a:r>
              <a:rPr lang="en" altLang="ja-JP" sz="1600" b="1" err="1">
                <a:solidFill>
                  <a:srgbClr val="0070C0"/>
                </a:solidFill>
                <a:latin typeface="Meiryo" panose="020B0604030504040204" pitchFamily="34" charset="-128"/>
                <a:ea typeface="Meiryo" panose="020B0604030504040204" pitchFamily="34" charset="-128"/>
              </a:rPr>
              <a:t>x_train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特徴量</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と</a:t>
            </a:r>
            <a:r>
              <a:rPr lang="en" altLang="ja-JP" sz="1600" b="1" err="1">
                <a:solidFill>
                  <a:srgbClr val="0070C0"/>
                </a:solidFill>
                <a:latin typeface="Meiryo" panose="020B0604030504040204" pitchFamily="34" charset="-128"/>
                <a:ea typeface="Meiryo" panose="020B0604030504040204" pitchFamily="34" charset="-128"/>
              </a:rPr>
              <a:t>y_train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正解</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を作成</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nSpc>
                <a:spcPct val="130000"/>
              </a:lnSpc>
              <a:buFont typeface="Wingdings" pitchFamily="2" charset="2"/>
              <a:buChar char="l"/>
            </a:pPr>
            <a:r>
              <a:rPr lang="en-US" altLang="ja-JP" sz="1600" b="1" u="sng">
                <a:latin typeface="Meiryo" panose="020B0604030504040204" pitchFamily="34" charset="-128"/>
                <a:ea typeface="Meiryo" panose="020B0604030504040204" pitchFamily="34" charset="-128"/>
              </a:rPr>
              <a:t>STEP1-3</a:t>
            </a:r>
            <a:r>
              <a:rPr lang="ja-JP" altLang="en-US" sz="1600" b="1" u="sng">
                <a:latin typeface="Meiryo" panose="020B0604030504040204" pitchFamily="34" charset="-128"/>
                <a:ea typeface="Meiryo" panose="020B0604030504040204" pitchFamily="34" charset="-128"/>
              </a:rPr>
              <a:t>の配列をランダムにシャッフルして、</a:t>
            </a:r>
            <a:r>
              <a:rPr lang="en" altLang="ja-JP" sz="1600" b="1" u="sng" err="1">
                <a:latin typeface="Meiryo" panose="020B0604030504040204" pitchFamily="34" charset="-128"/>
                <a:ea typeface="Meiryo" panose="020B0604030504040204" pitchFamily="34" charset="-128"/>
              </a:rPr>
              <a:t>x_train</a:t>
            </a:r>
            <a:r>
              <a:rPr lang="en"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特徴量データ</a:t>
            </a:r>
            <a:r>
              <a:rPr lang="en-US"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と</a:t>
            </a:r>
            <a:r>
              <a:rPr lang="en" altLang="ja-JP" sz="1600" b="1" u="sng" err="1">
                <a:latin typeface="Meiryo" panose="020B0604030504040204" pitchFamily="34" charset="-128"/>
                <a:ea typeface="Meiryo" panose="020B0604030504040204" pitchFamily="34" charset="-128"/>
              </a:rPr>
              <a:t>y_train</a:t>
            </a:r>
            <a:r>
              <a:rPr lang="en"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正解データ</a:t>
            </a:r>
            <a:r>
              <a:rPr lang="en-US"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を作成</a:t>
            </a:r>
            <a:endParaRPr lang="en-US" altLang="ja-JP" sz="1600" b="1" u="sng">
              <a:latin typeface="Meiryo" panose="020B0604030504040204" pitchFamily="34" charset="-128"/>
              <a:ea typeface="Meiryo" panose="020B0604030504040204" pitchFamily="34" charset="-128"/>
            </a:endParaRPr>
          </a:p>
          <a:p>
            <a:pPr marL="285750" indent="-187325">
              <a:lnSpc>
                <a:spcPct val="130000"/>
              </a:lnSpc>
              <a:buFont typeface="Wingdings" pitchFamily="2" charset="2"/>
              <a:buChar char="l"/>
            </a:pPr>
            <a:r>
              <a:rPr lang="en-US" altLang="ja-JP" sz="1600" b="1" u="sng" err="1">
                <a:latin typeface="Meiryo" panose="020B0604030504040204" pitchFamily="34" charset="-128"/>
                <a:ea typeface="Meiryo" panose="020B0604030504040204" pitchFamily="34" charset="-128"/>
              </a:rPr>
              <a:t>x_train</a:t>
            </a:r>
            <a:r>
              <a:rPr lang="ja-JP" altLang="en-US" sz="1600" b="1" u="sng">
                <a:latin typeface="Meiryo" panose="020B0604030504040204" pitchFamily="34" charset="-128"/>
                <a:ea typeface="Meiryo" panose="020B0604030504040204" pitchFamily="34" charset="-128"/>
              </a:rPr>
              <a:t>は</a:t>
            </a:r>
            <a:r>
              <a:rPr lang="en-US" altLang="ja-JP" sz="1600" b="1" u="sng">
                <a:latin typeface="Meiryo" panose="020B0604030504040204" pitchFamily="34" charset="-128"/>
                <a:ea typeface="Meiryo" panose="020B0604030504040204" pitchFamily="34" charset="-128"/>
              </a:rPr>
              <a:t>(232,64,64,1)</a:t>
            </a:r>
            <a:r>
              <a:rPr lang="ja-JP" altLang="en-US" sz="1600" b="1" u="sng">
                <a:latin typeface="Meiryo" panose="020B0604030504040204" pitchFamily="34" charset="-128"/>
                <a:ea typeface="Meiryo" panose="020B0604030504040204" pitchFamily="34" charset="-128"/>
              </a:rPr>
              <a:t>、</a:t>
            </a:r>
            <a:r>
              <a:rPr lang="en-US" altLang="ja-JP" sz="1600" b="1" u="sng" err="1">
                <a:latin typeface="Meiryo" panose="020B0604030504040204" pitchFamily="34" charset="-128"/>
                <a:ea typeface="Meiryo" panose="020B0604030504040204" pitchFamily="34" charset="-128"/>
              </a:rPr>
              <a:t>y_train</a:t>
            </a:r>
            <a:r>
              <a:rPr lang="ja-JP" altLang="en-US" sz="1600" b="1" u="sng">
                <a:latin typeface="Meiryo" panose="020B0604030504040204" pitchFamily="34" charset="-128"/>
                <a:ea typeface="Meiryo" panose="020B0604030504040204" pitchFamily="34" charset="-128"/>
              </a:rPr>
              <a:t>は</a:t>
            </a:r>
            <a:r>
              <a:rPr lang="en-US" altLang="ja-JP" sz="1600" b="1" u="sng">
                <a:latin typeface="Meiryo" panose="020B0604030504040204" pitchFamily="34" charset="-128"/>
                <a:ea typeface="Meiryo" panose="020B0604030504040204" pitchFamily="34" charset="-128"/>
              </a:rPr>
              <a:t>(232,1)</a:t>
            </a:r>
            <a:r>
              <a:rPr lang="ja-JP" altLang="en-US" sz="1600" b="1" u="sng">
                <a:latin typeface="Meiryo" panose="020B0604030504040204" pitchFamily="34" charset="-128"/>
                <a:ea typeface="Meiryo" panose="020B0604030504040204" pitchFamily="34" charset="-128"/>
              </a:rPr>
              <a:t>の配列構造をとる</a:t>
            </a:r>
          </a:p>
        </p:txBody>
      </p:sp>
      <p:sp>
        <p:nvSpPr>
          <p:cNvPr id="4" name="ニューラルネットワークとは(軽く復習)">
            <a:extLst>
              <a:ext uri="{FF2B5EF4-FFF2-40B4-BE49-F238E27FC236}">
                <a16:creationId xmlns:a16="http://schemas.microsoft.com/office/drawing/2014/main" id="{E8D09DA8-B9FB-D5BF-BD06-5732C44FC8E7}"/>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2ADF2589-C528-9064-71C7-D5D676D5AC38}"/>
              </a:ext>
            </a:extLst>
          </p:cNvPr>
          <p:cNvSpPr>
            <a:spLocks noGrp="1"/>
          </p:cNvSpPr>
          <p:nvPr>
            <p:ph type="sldNum" sz="quarter" idx="2"/>
          </p:nvPr>
        </p:nvSpPr>
        <p:spPr/>
        <p:txBody>
          <a:bodyPr/>
          <a:lstStyle/>
          <a:p>
            <a:fld id="{86CB4B4D-7CA3-9044-876B-883B54F8677D}" type="slidenum">
              <a:rPr lang="en-US" altLang="ja-JP" dirty="0" smtClean="0"/>
              <a:t>139</a:t>
            </a:fld>
            <a:endParaRPr lang="ja-JP" altLang="en-US"/>
          </a:p>
        </p:txBody>
      </p:sp>
      <p:sp>
        <p:nvSpPr>
          <p:cNvPr id="7" name="①学習モデルの選択…">
            <a:extLst>
              <a:ext uri="{FF2B5EF4-FFF2-40B4-BE49-F238E27FC236}">
                <a16:creationId xmlns:a16="http://schemas.microsoft.com/office/drawing/2014/main" id="{2687FDF7-3AD2-6FB0-11D5-BB0B270CD138}"/>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7684033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B02DF7B7-E163-A318-F2E3-608BB034087F}"/>
              </a:ext>
            </a:extLst>
          </p:cNvPr>
          <p:cNvPicPr>
            <a:picLocks noChangeAspect="1"/>
          </p:cNvPicPr>
          <p:nvPr/>
        </p:nvPicPr>
        <p:blipFill rotWithShape="1">
          <a:blip r:embed="rId3">
            <a:extLst>
              <a:ext uri="{28A0092B-C50C-407E-A947-70E740481C1C}">
                <a14:useLocalDpi xmlns:a14="http://schemas.microsoft.com/office/drawing/2010/main" val="0"/>
              </a:ext>
            </a:extLst>
          </a:blip>
          <a:srcRect l="7458" t="50064" r="11179"/>
          <a:stretch/>
        </p:blipFill>
        <p:spPr>
          <a:xfrm>
            <a:off x="0" y="2255722"/>
            <a:ext cx="8026896" cy="2771123"/>
          </a:xfrm>
          <a:prstGeom prst="rect">
            <a:avLst/>
          </a:prstGeom>
        </p:spPr>
      </p:pic>
      <p:sp>
        <p:nvSpPr>
          <p:cNvPr id="256" name="樹状突起"/>
          <p:cNvSpPr txBox="1"/>
          <p:nvPr/>
        </p:nvSpPr>
        <p:spPr>
          <a:xfrm>
            <a:off x="212459" y="3535983"/>
            <a:ext cx="756617"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樹状突起</a:t>
            </a:r>
            <a:endParaRPr sz="1400" dirty="0"/>
          </a:p>
        </p:txBody>
      </p:sp>
      <p:sp>
        <p:nvSpPr>
          <p:cNvPr id="257" name="軸索末端(シナプス)"/>
          <p:cNvSpPr txBox="1"/>
          <p:nvPr/>
        </p:nvSpPr>
        <p:spPr>
          <a:xfrm>
            <a:off x="5711510" y="2634179"/>
            <a:ext cx="1606209"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軸索末端</a:t>
            </a:r>
            <a:r>
              <a:rPr sz="1400" dirty="0"/>
              <a:t>(</a:t>
            </a:r>
            <a:r>
              <a:rPr sz="1400" dirty="0" err="1"/>
              <a:t>シナプス</a:t>
            </a:r>
            <a:r>
              <a:rPr sz="1400" dirty="0"/>
              <a:t>)</a:t>
            </a:r>
          </a:p>
        </p:txBody>
      </p:sp>
      <p:sp>
        <p:nvSpPr>
          <p:cNvPr id="258" name="軸索"/>
          <p:cNvSpPr txBox="1"/>
          <p:nvPr/>
        </p:nvSpPr>
        <p:spPr>
          <a:xfrm>
            <a:off x="6213250" y="4661403"/>
            <a:ext cx="397545"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a:t>
            </a:r>
            <a:endParaRPr sz="1400" dirty="0"/>
          </a:p>
        </p:txBody>
      </p:sp>
      <p:sp>
        <p:nvSpPr>
          <p:cNvPr id="259" name="細胞体"/>
          <p:cNvSpPr txBox="1"/>
          <p:nvPr/>
        </p:nvSpPr>
        <p:spPr>
          <a:xfrm>
            <a:off x="2894543" y="2260188"/>
            <a:ext cx="577081"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細胞体</a:t>
            </a:r>
            <a:endParaRPr sz="1400" dirty="0"/>
          </a:p>
        </p:txBody>
      </p:sp>
      <p:sp>
        <p:nvSpPr>
          <p:cNvPr id="260" name="線"/>
          <p:cNvSpPr/>
          <p:nvPr/>
        </p:nvSpPr>
        <p:spPr>
          <a:xfrm flipH="1" flipV="1">
            <a:off x="5870480" y="4041648"/>
            <a:ext cx="378969" cy="585216"/>
          </a:xfrm>
          <a:prstGeom prst="line">
            <a:avLst/>
          </a:prstGeom>
          <a:ln w="25400">
            <a:solidFill>
              <a:srgbClr val="000000"/>
            </a:solidFill>
            <a:miter lim="400000"/>
          </a:ln>
        </p:spPr>
        <p:txBody>
          <a:bodyPr lIns="19050" tIns="19050" rIns="19050" bIns="19050" anchor="ctr"/>
          <a:lstStyle/>
          <a:p>
            <a:endParaRPr sz="1400"/>
          </a:p>
        </p:txBody>
      </p:sp>
      <p:sp>
        <p:nvSpPr>
          <p:cNvPr id="261" name="線"/>
          <p:cNvSpPr/>
          <p:nvPr/>
        </p:nvSpPr>
        <p:spPr>
          <a:xfrm flipV="1">
            <a:off x="6317563" y="2888095"/>
            <a:ext cx="0" cy="481418"/>
          </a:xfrm>
          <a:prstGeom prst="line">
            <a:avLst/>
          </a:prstGeom>
          <a:ln w="25400">
            <a:solidFill>
              <a:srgbClr val="000000"/>
            </a:solidFill>
            <a:miter lim="400000"/>
          </a:ln>
        </p:spPr>
        <p:txBody>
          <a:bodyPr lIns="19050" tIns="19050" rIns="19050" bIns="19050" anchor="ctr"/>
          <a:lstStyle/>
          <a:p>
            <a:endParaRPr sz="1400"/>
          </a:p>
        </p:txBody>
      </p:sp>
      <p:sp>
        <p:nvSpPr>
          <p:cNvPr id="262" name="線"/>
          <p:cNvSpPr/>
          <p:nvPr/>
        </p:nvSpPr>
        <p:spPr>
          <a:xfrm flipV="1">
            <a:off x="2890447" y="2535237"/>
            <a:ext cx="116048" cy="840882"/>
          </a:xfrm>
          <a:prstGeom prst="line">
            <a:avLst/>
          </a:prstGeom>
          <a:ln w="25400">
            <a:solidFill>
              <a:srgbClr val="000000"/>
            </a:solidFill>
            <a:miter lim="400000"/>
          </a:ln>
        </p:spPr>
        <p:txBody>
          <a:bodyPr lIns="19050" tIns="19050" rIns="19050" bIns="19050" anchor="ctr"/>
          <a:lstStyle/>
          <a:p>
            <a:endParaRPr sz="1400"/>
          </a:p>
        </p:txBody>
      </p:sp>
      <p:sp>
        <p:nvSpPr>
          <p:cNvPr id="263" name="線"/>
          <p:cNvSpPr/>
          <p:nvPr/>
        </p:nvSpPr>
        <p:spPr>
          <a:xfrm flipV="1">
            <a:off x="977312" y="3376120"/>
            <a:ext cx="616474" cy="286821"/>
          </a:xfrm>
          <a:prstGeom prst="line">
            <a:avLst/>
          </a:prstGeom>
          <a:ln w="25400">
            <a:solidFill>
              <a:srgbClr val="000000"/>
            </a:solidFill>
            <a:miter lim="400000"/>
          </a:ln>
        </p:spPr>
        <p:txBody>
          <a:bodyPr lIns="19050" tIns="19050" rIns="19050" bIns="19050" anchor="ctr"/>
          <a:lstStyle/>
          <a:p>
            <a:endParaRPr sz="1400"/>
          </a:p>
        </p:txBody>
      </p:sp>
      <p:sp>
        <p:nvSpPr>
          <p:cNvPr id="2" name="ニューラルネットワークとは(軽く復習)">
            <a:extLst>
              <a:ext uri="{FF2B5EF4-FFF2-40B4-BE49-F238E27FC236}">
                <a16:creationId xmlns:a16="http://schemas.microsoft.com/office/drawing/2014/main" id="{F6834E17-622B-63C1-63EC-EC4C08570F52}"/>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3" name="ニューロンは、細胞体、樹状突起、軸索からなり、樹状突起から入力された…">
            <a:extLst>
              <a:ext uri="{FF2B5EF4-FFF2-40B4-BE49-F238E27FC236}">
                <a16:creationId xmlns:a16="http://schemas.microsoft.com/office/drawing/2014/main" id="{D62BC691-36F8-D76C-5948-93F3C853372B}"/>
              </a:ext>
            </a:extLst>
          </p:cNvPr>
          <p:cNvSpPr txBox="1"/>
          <p:nvPr/>
        </p:nvSpPr>
        <p:spPr>
          <a:xfrm>
            <a:off x="664902" y="851595"/>
            <a:ext cx="7835478"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lang="ja-JP" altLang="en-US" sz="1600"/>
              <a:t>・</a:t>
            </a:r>
            <a:r>
              <a:rPr sz="1600" dirty="0" err="1"/>
              <a:t>ニューロンは、</a:t>
            </a:r>
            <a:r>
              <a:rPr sz="1600" dirty="0" err="1">
                <a:solidFill>
                  <a:srgbClr val="FF0000"/>
                </a:solidFill>
              </a:rPr>
              <a:t>樹状突起</a:t>
            </a:r>
            <a:r>
              <a:rPr lang="ja-JP" altLang="en-US" sz="1600"/>
              <a:t>、</a:t>
            </a:r>
            <a:r>
              <a:rPr lang="ja-JP" altLang="en-US" sz="1600">
                <a:solidFill>
                  <a:srgbClr val="FF0000"/>
                </a:solidFill>
              </a:rPr>
              <a:t>細胞体</a:t>
            </a:r>
            <a:r>
              <a:rPr sz="1600" dirty="0"/>
              <a:t>、</a:t>
            </a:r>
            <a:r>
              <a:rPr sz="1600" dirty="0" err="1">
                <a:solidFill>
                  <a:srgbClr val="FF0000"/>
                </a:solidFill>
              </a:rPr>
              <a:t>軸索</a:t>
            </a:r>
            <a:r>
              <a:rPr sz="1600" dirty="0" err="1"/>
              <a:t>からな</a:t>
            </a:r>
            <a:r>
              <a:rPr lang="ja-JP" altLang="en-US" sz="1600"/>
              <a:t>る</a:t>
            </a:r>
            <a:endParaRPr lang="en-US" altLang="ja-JP" sz="1600" dirty="0"/>
          </a:p>
          <a:p>
            <a:pPr algn="l">
              <a:defRPr sz="5300">
                <a:latin typeface="ヒラギノ丸ゴ ProN W4"/>
                <a:ea typeface="ヒラギノ丸ゴ ProN W4"/>
                <a:cs typeface="ヒラギノ丸ゴ ProN W4"/>
                <a:sym typeface="ヒラギノ丸ゴ ProN W4"/>
              </a:defRPr>
            </a:pPr>
            <a:r>
              <a:rPr lang="ja-JP" altLang="en-US" sz="1600"/>
              <a:t>・ニューロンは、</a:t>
            </a:r>
            <a:r>
              <a:rPr sz="1600" dirty="0" err="1"/>
              <a:t>樹状突起から入力された電気信号</a:t>
            </a:r>
            <a:r>
              <a:rPr lang="ja-JP" altLang="en-US" sz="1600"/>
              <a:t>が</a:t>
            </a:r>
            <a:r>
              <a:rPr sz="1600" dirty="0" err="1"/>
              <a:t>神経細胞内の電位を超えるか</a:t>
            </a:r>
            <a:endParaRPr lang="en-US" sz="1600" dirty="0"/>
          </a:p>
          <a:p>
            <a:pPr algn="l">
              <a:defRPr sz="5300">
                <a:latin typeface="ヒラギノ丸ゴ ProN W4"/>
                <a:ea typeface="ヒラギノ丸ゴ ProN W4"/>
                <a:cs typeface="ヒラギノ丸ゴ ProN W4"/>
                <a:sym typeface="ヒラギノ丸ゴ ProN W4"/>
              </a:defRPr>
            </a:pPr>
            <a:r>
              <a:rPr lang="ja-JP" altLang="en-US" sz="1600"/>
              <a:t>　</a:t>
            </a:r>
            <a:r>
              <a:rPr sz="1600" dirty="0" err="1"/>
              <a:t>どうかの</a:t>
            </a:r>
            <a:r>
              <a:rPr sz="1600" dirty="0" err="1">
                <a:solidFill>
                  <a:srgbClr val="FF0000"/>
                </a:solidFill>
              </a:rPr>
              <a:t>閾値</a:t>
            </a:r>
            <a:r>
              <a:rPr sz="1600" dirty="0" err="1"/>
              <a:t>を持ってい</a:t>
            </a:r>
            <a:r>
              <a:rPr lang="ja-JP" altLang="en-US" sz="1600"/>
              <a:t>る</a:t>
            </a:r>
            <a:endParaRPr sz="1600" dirty="0"/>
          </a:p>
          <a:p>
            <a:pPr algn="l">
              <a:defRPr sz="5300">
                <a:latin typeface="ヒラギノ丸ゴ ProN W4"/>
                <a:ea typeface="ヒラギノ丸ゴ ProN W4"/>
                <a:cs typeface="ヒラギノ丸ゴ ProN W4"/>
                <a:sym typeface="ヒラギノ丸ゴ ProN W4"/>
              </a:defRPr>
            </a:pPr>
            <a:r>
              <a:rPr lang="ja-JP" altLang="en-US" sz="1600"/>
              <a:t>・</a:t>
            </a:r>
            <a:r>
              <a:rPr sz="1600" dirty="0" err="1"/>
              <a:t>閾値を超えるとニューロンは興奮状態となり、軸索</a:t>
            </a:r>
            <a:r>
              <a:rPr lang="ja-JP" altLang="en-US" sz="1600"/>
              <a:t>末端</a:t>
            </a:r>
            <a:r>
              <a:rPr sz="1600" dirty="0" err="1"/>
              <a:t>から電気信号が出力される</a:t>
            </a:r>
            <a:endParaRPr sz="1600" dirty="0"/>
          </a:p>
        </p:txBody>
      </p:sp>
      <p:sp>
        <p:nvSpPr>
          <p:cNvPr id="4" name="スライド番号プレースホルダー 3">
            <a:extLst>
              <a:ext uri="{FF2B5EF4-FFF2-40B4-BE49-F238E27FC236}">
                <a16:creationId xmlns:a16="http://schemas.microsoft.com/office/drawing/2014/main" id="{CF056A34-27A0-3475-B8CF-BD8119CE5377}"/>
              </a:ext>
            </a:extLst>
          </p:cNvPr>
          <p:cNvSpPr>
            <a:spLocks noGrp="1"/>
          </p:cNvSpPr>
          <p:nvPr>
            <p:ph type="sldNum" sz="quarter" idx="2"/>
          </p:nvPr>
        </p:nvSpPr>
        <p:spPr>
          <a:xfrm>
            <a:off x="8500380" y="4788361"/>
            <a:ext cx="247293" cy="217432"/>
          </a:xfrm>
        </p:spPr>
        <p:txBody>
          <a:bodyPr/>
          <a:lstStyle/>
          <a:p>
            <a:fld id="{86CB4B4D-7CA3-9044-876B-883B54F8677D}" type="slidenum">
              <a:rPr lang="en-US" altLang="ja-JP" sz="1200" smtClean="0"/>
              <a:t>14</a:t>
            </a:fld>
            <a:endParaRPr lang="ja-JP" altLang="en-US" sz="1200"/>
          </a:p>
        </p:txBody>
      </p:sp>
      <p:sp>
        <p:nvSpPr>
          <p:cNvPr id="8" name="線">
            <a:extLst>
              <a:ext uri="{FF2B5EF4-FFF2-40B4-BE49-F238E27FC236}">
                <a16:creationId xmlns:a16="http://schemas.microsoft.com/office/drawing/2014/main" id="{240E2B3A-C6CC-756D-4171-FF490F7BEF3D}"/>
              </a:ext>
            </a:extLst>
          </p:cNvPr>
          <p:cNvSpPr/>
          <p:nvPr/>
        </p:nvSpPr>
        <p:spPr>
          <a:xfrm>
            <a:off x="3381288" y="3535983"/>
            <a:ext cx="2233395" cy="628579"/>
          </a:xfrm>
          <a:custGeom>
            <a:avLst/>
            <a:gdLst/>
            <a:ahLst/>
            <a:cxnLst>
              <a:cxn ang="0">
                <a:pos x="wd2" y="hd2"/>
              </a:cxn>
              <a:cxn ang="5400000">
                <a:pos x="wd2" y="hd2"/>
              </a:cxn>
              <a:cxn ang="10800000">
                <a:pos x="wd2" y="hd2"/>
              </a:cxn>
              <a:cxn ang="16200000">
                <a:pos x="wd2" y="hd2"/>
              </a:cxn>
            </a:cxnLst>
            <a:rect l="0" t="0" r="r" b="b"/>
            <a:pathLst>
              <a:path w="21600" h="20894" extrusionOk="0">
                <a:moveTo>
                  <a:pt x="0" y="0"/>
                </a:moveTo>
                <a:cubicBezTo>
                  <a:pt x="2519" y="12281"/>
                  <a:pt x="6530" y="19944"/>
                  <a:pt x="10894" y="20812"/>
                </a:cubicBezTo>
                <a:cubicBezTo>
                  <a:pt x="14858" y="21600"/>
                  <a:pt x="18737" y="16676"/>
                  <a:pt x="21600" y="7223"/>
                </a:cubicBezTo>
              </a:path>
            </a:pathLst>
          </a:custGeom>
          <a:ln w="76200">
            <a:solidFill>
              <a:srgbClr val="000000"/>
            </a:solidFill>
            <a:miter lim="400000"/>
            <a:tailEnd type="triangle"/>
          </a:ln>
        </p:spPr>
        <p:txBody>
          <a:bodyPr lIns="19050" tIns="19050" rIns="19050" bIns="19050" anchor="ctr"/>
          <a:lstStyle/>
          <a:p>
            <a:endParaRPr/>
          </a:p>
        </p:txBody>
      </p:sp>
      <p:sp>
        <p:nvSpPr>
          <p:cNvPr id="5" name="入力">
            <a:extLst>
              <a:ext uri="{FF2B5EF4-FFF2-40B4-BE49-F238E27FC236}">
                <a16:creationId xmlns:a16="http://schemas.microsoft.com/office/drawing/2014/main" id="{C91DE8EC-03DD-4234-6C20-156F62481B30}"/>
              </a:ext>
            </a:extLst>
          </p:cNvPr>
          <p:cNvSpPr txBox="1"/>
          <p:nvPr/>
        </p:nvSpPr>
        <p:spPr>
          <a:xfrm>
            <a:off x="292686" y="2111080"/>
            <a:ext cx="500137" cy="315471"/>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sz="1800" dirty="0" err="1"/>
              <a:t>入力</a:t>
            </a:r>
            <a:endParaRPr sz="1200" dirty="0"/>
          </a:p>
        </p:txBody>
      </p:sp>
      <p:sp>
        <p:nvSpPr>
          <p:cNvPr id="6" name="角丸四角形">
            <a:extLst>
              <a:ext uri="{FF2B5EF4-FFF2-40B4-BE49-F238E27FC236}">
                <a16:creationId xmlns:a16="http://schemas.microsoft.com/office/drawing/2014/main" id="{323A58CF-C585-FC87-FEBF-8A26C8A8BCB2}"/>
              </a:ext>
            </a:extLst>
          </p:cNvPr>
          <p:cNvSpPr/>
          <p:nvPr/>
        </p:nvSpPr>
        <p:spPr>
          <a:xfrm>
            <a:off x="1304021" y="2010686"/>
            <a:ext cx="568664"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9" name="入力x1">
            <a:extLst>
              <a:ext uri="{FF2B5EF4-FFF2-40B4-BE49-F238E27FC236}">
                <a16:creationId xmlns:a16="http://schemas.microsoft.com/office/drawing/2014/main" id="{00077A16-A065-FA56-2E09-803772AFB49A}"/>
              </a:ext>
            </a:extLst>
          </p:cNvPr>
          <p:cNvSpPr txBox="1"/>
          <p:nvPr/>
        </p:nvSpPr>
        <p:spPr>
          <a:xfrm>
            <a:off x="1331824" y="2064065"/>
            <a:ext cx="415178"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a:t>入力</a:t>
            </a:r>
            <a:r>
              <a:rPr lang="en-US" sz="1200">
                <a:latin typeface="Apple Chancery"/>
                <a:ea typeface="Apple Chancery"/>
                <a:cs typeface="Apple Chancery"/>
                <a:sym typeface="Apple Chancery"/>
              </a:rPr>
              <a:t>1</a:t>
            </a:r>
            <a:endParaRPr sz="1200" baseline="-5999">
              <a:latin typeface="Apple Chancery"/>
              <a:ea typeface="Apple Chancery"/>
              <a:cs typeface="Apple Chancery"/>
              <a:sym typeface="Apple Chancery"/>
            </a:endParaRPr>
          </a:p>
        </p:txBody>
      </p:sp>
      <p:sp>
        <p:nvSpPr>
          <p:cNvPr id="10" name="角丸四角形">
            <a:extLst>
              <a:ext uri="{FF2B5EF4-FFF2-40B4-BE49-F238E27FC236}">
                <a16:creationId xmlns:a16="http://schemas.microsoft.com/office/drawing/2014/main" id="{EE24857C-BE77-90D9-CC49-B33E20499A09}"/>
              </a:ext>
            </a:extLst>
          </p:cNvPr>
          <p:cNvSpPr/>
          <p:nvPr/>
        </p:nvSpPr>
        <p:spPr>
          <a:xfrm>
            <a:off x="622403" y="2718427"/>
            <a:ext cx="568663"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11" name="入力x2">
            <a:extLst>
              <a:ext uri="{FF2B5EF4-FFF2-40B4-BE49-F238E27FC236}">
                <a16:creationId xmlns:a16="http://schemas.microsoft.com/office/drawing/2014/main" id="{E37FC4B9-3289-B8C4-2ECC-6557471F0334}"/>
              </a:ext>
            </a:extLst>
          </p:cNvPr>
          <p:cNvSpPr txBox="1"/>
          <p:nvPr/>
        </p:nvSpPr>
        <p:spPr>
          <a:xfrm>
            <a:off x="664902" y="2754343"/>
            <a:ext cx="436017"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dirty="0"/>
              <a:t>入力</a:t>
            </a:r>
            <a:r>
              <a:rPr lang="en-US" sz="1200" dirty="0">
                <a:latin typeface="Apple Chancery"/>
                <a:ea typeface="Apple Chancery"/>
                <a:cs typeface="Apple Chancery"/>
                <a:sym typeface="Apple Chancery"/>
              </a:rPr>
              <a:t>2</a:t>
            </a:r>
            <a:endParaRPr sz="1200" baseline="-5999" dirty="0">
              <a:latin typeface="Apple Chancery"/>
              <a:ea typeface="Apple Chancery"/>
              <a:cs typeface="Apple Chancery"/>
              <a:sym typeface="Apple Chancery"/>
            </a:endParaRPr>
          </a:p>
        </p:txBody>
      </p:sp>
      <p:sp>
        <p:nvSpPr>
          <p:cNvPr id="12" name="角丸四角形">
            <a:extLst>
              <a:ext uri="{FF2B5EF4-FFF2-40B4-BE49-F238E27FC236}">
                <a16:creationId xmlns:a16="http://schemas.microsoft.com/office/drawing/2014/main" id="{9851FFBB-AEA1-A813-CC47-E19F4E0024A6}"/>
              </a:ext>
            </a:extLst>
          </p:cNvPr>
          <p:cNvSpPr/>
          <p:nvPr/>
        </p:nvSpPr>
        <p:spPr>
          <a:xfrm>
            <a:off x="525272" y="3830340"/>
            <a:ext cx="568663"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13" name="入力x3">
            <a:extLst>
              <a:ext uri="{FF2B5EF4-FFF2-40B4-BE49-F238E27FC236}">
                <a16:creationId xmlns:a16="http://schemas.microsoft.com/office/drawing/2014/main" id="{DB7EB5AA-F26F-5A9F-6EA4-1BEC03B883CC}"/>
              </a:ext>
            </a:extLst>
          </p:cNvPr>
          <p:cNvSpPr txBox="1"/>
          <p:nvPr/>
        </p:nvSpPr>
        <p:spPr>
          <a:xfrm>
            <a:off x="553075" y="3883719"/>
            <a:ext cx="419987"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a:t>入力</a:t>
            </a:r>
            <a:r>
              <a:rPr lang="en-US" sz="1200">
                <a:latin typeface="Apple Chancery"/>
                <a:ea typeface="Apple Chancery"/>
                <a:cs typeface="Apple Chancery"/>
                <a:sym typeface="Apple Chancery"/>
              </a:rPr>
              <a:t>3</a:t>
            </a:r>
            <a:endParaRPr sz="1200" baseline="-5999">
              <a:latin typeface="Apple Chancery"/>
              <a:ea typeface="Apple Chancery"/>
              <a:cs typeface="Apple Chancery"/>
              <a:sym typeface="Apple Chancery"/>
            </a:endParaRPr>
          </a:p>
        </p:txBody>
      </p:sp>
      <p:sp>
        <p:nvSpPr>
          <p:cNvPr id="14" name="矢印: 右 1">
            <a:extLst>
              <a:ext uri="{FF2B5EF4-FFF2-40B4-BE49-F238E27FC236}">
                <a16:creationId xmlns:a16="http://schemas.microsoft.com/office/drawing/2014/main" id="{0A4EDAE4-648D-E92C-4746-E57A1A746CC4}"/>
              </a:ext>
            </a:extLst>
          </p:cNvPr>
          <p:cNvSpPr/>
          <p:nvPr/>
        </p:nvSpPr>
        <p:spPr>
          <a:xfrm rot="2510839">
            <a:off x="1876536" y="2377871"/>
            <a:ext cx="533675" cy="354700"/>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5" name="矢印: 右 2">
            <a:extLst>
              <a:ext uri="{FF2B5EF4-FFF2-40B4-BE49-F238E27FC236}">
                <a16:creationId xmlns:a16="http://schemas.microsoft.com/office/drawing/2014/main" id="{AAD087D2-EADE-DB1F-0987-BC71506CF094}"/>
              </a:ext>
            </a:extLst>
          </p:cNvPr>
          <p:cNvSpPr/>
          <p:nvPr/>
        </p:nvSpPr>
        <p:spPr>
          <a:xfrm rot="1147403">
            <a:off x="1256739" y="2809262"/>
            <a:ext cx="315029" cy="443255"/>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6" name="矢印: 右 3">
            <a:extLst>
              <a:ext uri="{FF2B5EF4-FFF2-40B4-BE49-F238E27FC236}">
                <a16:creationId xmlns:a16="http://schemas.microsoft.com/office/drawing/2014/main" id="{EE1C0BAE-83C8-9B5E-98C7-061566160BB4}"/>
              </a:ext>
            </a:extLst>
          </p:cNvPr>
          <p:cNvSpPr/>
          <p:nvPr/>
        </p:nvSpPr>
        <p:spPr>
          <a:xfrm rot="20799501">
            <a:off x="1155425" y="3773114"/>
            <a:ext cx="438148" cy="383380"/>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7" name="電気信号が閾値を超えれば">
            <a:extLst>
              <a:ext uri="{FF2B5EF4-FFF2-40B4-BE49-F238E27FC236}">
                <a16:creationId xmlns:a16="http://schemas.microsoft.com/office/drawing/2014/main" id="{90CFFEAD-5FC7-AB2E-7B8B-F3D74560F8AC}"/>
              </a:ext>
            </a:extLst>
          </p:cNvPr>
          <p:cNvSpPr txBox="1"/>
          <p:nvPr/>
        </p:nvSpPr>
        <p:spPr>
          <a:xfrm>
            <a:off x="2292175" y="3367032"/>
            <a:ext cx="557845" cy="35009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lang="ja-JP" altLang="en-US" sz="2025"/>
              <a:t>閾値</a:t>
            </a:r>
            <a:endParaRPr sz="2025" dirty="0"/>
          </a:p>
        </p:txBody>
      </p:sp>
    </p:spTree>
    <p:extLst>
      <p:ext uri="{BB962C8B-B14F-4D97-AF65-F5344CB8AC3E}">
        <p14:creationId xmlns:p14="http://schemas.microsoft.com/office/powerpoint/2010/main" val="3339915231"/>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BC6C3-F29A-5210-F345-D4A62FE8640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FD6AD14-9649-8491-3F88-1BBC5F4DA79B}"/>
              </a:ext>
            </a:extLst>
          </p:cNvPr>
          <p:cNvSpPr/>
          <p:nvPr/>
        </p:nvSpPr>
        <p:spPr>
          <a:xfrm>
            <a:off x="304800" y="3714750"/>
            <a:ext cx="8743122" cy="1295400"/>
          </a:xfrm>
          <a:prstGeom prst="rect">
            <a:avLst/>
          </a:prstGeom>
          <a:solidFill>
            <a:srgbClr val="FDEEEC">
              <a:alpha val="808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前処理のゴール">
            <a:extLst>
              <a:ext uri="{FF2B5EF4-FFF2-40B4-BE49-F238E27FC236}">
                <a16:creationId xmlns:a16="http://schemas.microsoft.com/office/drawing/2014/main" id="{A9CFD229-7C72-8FCF-9CD6-34CD4A9D7270}"/>
              </a:ext>
            </a:extLst>
          </p:cNvPr>
          <p:cNvSpPr txBox="1"/>
          <p:nvPr/>
        </p:nvSpPr>
        <p:spPr>
          <a:xfrm>
            <a:off x="152400" y="590550"/>
            <a:ext cx="1577355" cy="3462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000" b="1">
                <a:solidFill>
                  <a:schemeClr val="tx1"/>
                </a:solidFill>
                <a:latin typeface="Meiryo" panose="020B0604030504040204" pitchFamily="34" charset="-128"/>
                <a:ea typeface="Meiryo" panose="020B0604030504040204" pitchFamily="34" charset="-128"/>
              </a:rPr>
              <a:t>前処理の手順</a:t>
            </a:r>
            <a:endParaRPr sz="2000" b="1">
              <a:solidFill>
                <a:schemeClr val="tx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55D7D59A-CFDB-5153-9744-52E986BBC858}"/>
              </a:ext>
            </a:extLst>
          </p:cNvPr>
          <p:cNvSpPr txBox="1"/>
          <p:nvPr/>
        </p:nvSpPr>
        <p:spPr>
          <a:xfrm>
            <a:off x="399222" y="911123"/>
            <a:ext cx="8648700" cy="41996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rPr>
              <a:t>STEP1-1</a:t>
            </a:r>
            <a:r>
              <a:rPr lang="ja-JP" altLang="en-US" sz="1600" b="1">
                <a:solidFill>
                  <a:srgbClr val="0070C0"/>
                </a:solidFill>
                <a:latin typeface="Meiryo" panose="020B0604030504040204" pitchFamily="34" charset="-128"/>
                <a:ea typeface="Meiryo" panose="020B0604030504040204" pitchFamily="34" charset="-128"/>
              </a:rPr>
              <a:t>　画像ファイル名を取得　</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のフォルダからファイル名を取得して配列にして変数に代入</a:t>
            </a:r>
            <a:endParaRPr lang="en-US" altLang="ja-JP" sz="1600">
              <a:solidFill>
                <a:srgbClr val="000000"/>
              </a:solidFill>
              <a:latin typeface="Meiryo" panose="020B0604030504040204" pitchFamily="34" charset="-128"/>
              <a:ea typeface="Meiryo" panose="020B0604030504040204" pitchFamily="34" charset="-128"/>
              <a:cs typeface="ヒラギノ角ゴ ProN W6"/>
              <a:sym typeface="ヒラギノ角ゴ ProN W6"/>
            </a:endParaRPr>
          </a:p>
          <a:p>
            <a:pPr marL="274638" indent="-176213"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画像ファイル数が</a:t>
            </a:r>
            <a:r>
              <a:rPr lang="en-US" altLang="ja-JP" sz="1600">
                <a:latin typeface="Meiryo" panose="020B0604030504040204" pitchFamily="34" charset="-128"/>
                <a:ea typeface="Meiryo" panose="020B0604030504040204" pitchFamily="34" charset="-128"/>
              </a:rPr>
              <a:t>116</a:t>
            </a:r>
            <a:r>
              <a:rPr lang="ja-JP" altLang="en-US" sz="1600">
                <a:latin typeface="Meiryo" panose="020B0604030504040204" pitchFamily="34" charset="-128"/>
                <a:ea typeface="Meiryo" panose="020B0604030504040204" pitchFamily="34" charset="-128"/>
              </a:rPr>
              <a:t>枚ずつ</a:t>
            </a: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で計</a:t>
            </a:r>
            <a:r>
              <a:rPr lang="en-US" altLang="ja-JP" sz="1600">
                <a:latin typeface="Meiryo" panose="020B0604030504040204" pitchFamily="34" charset="-128"/>
                <a:ea typeface="Meiryo" panose="020B0604030504040204" pitchFamily="34" charset="-128"/>
              </a:rPr>
              <a:t>232</a:t>
            </a:r>
            <a:r>
              <a:rPr lang="ja-JP" altLang="en-US" sz="1600">
                <a:latin typeface="Meiryo" panose="020B0604030504040204" pitchFamily="34" charset="-128"/>
                <a:ea typeface="Meiryo" panose="020B0604030504040204" pitchFamily="34" charset="-128"/>
              </a:rPr>
              <a:t>枚であることの確認</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STEP1-2</a:t>
            </a:r>
            <a:r>
              <a:rPr lang="ja-JP" altLang="en-US"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　</a:t>
            </a:r>
            <a:r>
              <a:rPr lang="en-US" altLang="ja-JP" sz="1600" b="1">
                <a:solidFill>
                  <a:srgbClr val="0070C0"/>
                </a:solidFill>
                <a:latin typeface="Meiryo" panose="020B0604030504040204" pitchFamily="34" charset="-128"/>
                <a:ea typeface="Meiryo" panose="020B0604030504040204" pitchFamily="34" charset="-128"/>
              </a:rPr>
              <a:t>(232,64,64,1)</a:t>
            </a:r>
            <a:r>
              <a:rPr lang="ja-JP" altLang="en-US" sz="1600" b="1">
                <a:solidFill>
                  <a:srgbClr val="0070C0"/>
                </a:solidFill>
                <a:latin typeface="Meiryo" panose="020B0604030504040204" pitchFamily="34" charset="-128"/>
                <a:ea typeface="Meiryo" panose="020B0604030504040204" pitchFamily="34" charset="-128"/>
              </a:rPr>
              <a:t>の配列をあらかじめ作成</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ja-JP" altLang="en-US" sz="1600">
                <a:solidFill>
                  <a:srgbClr val="000000"/>
                </a:solidFill>
                <a:latin typeface="Meiryo" panose="020B0604030504040204" pitchFamily="34" charset="-128"/>
                <a:ea typeface="Meiryo" panose="020B0604030504040204" pitchFamily="34" charset="-128"/>
                <a:sym typeface="ヒラギノ角ゴ ProN W6"/>
              </a:rPr>
              <a:t>中身が</a:t>
            </a:r>
            <a:r>
              <a:rPr lang="en-US" altLang="ja-JP" sz="1600">
                <a:solidFill>
                  <a:srgbClr val="000000"/>
                </a:solidFill>
                <a:latin typeface="Meiryo" panose="020B0604030504040204" pitchFamily="34" charset="-128"/>
                <a:ea typeface="Meiryo" panose="020B0604030504040204" pitchFamily="34" charset="-128"/>
                <a:sym typeface="ヒラギノ角ゴ ProN W6"/>
              </a:rPr>
              <a:t>0</a:t>
            </a:r>
            <a:r>
              <a:rPr lang="ja-JP" altLang="en-US" sz="1600">
                <a:solidFill>
                  <a:srgbClr val="000000"/>
                </a:solidFill>
                <a:latin typeface="Meiryo" panose="020B0604030504040204" pitchFamily="34" charset="-128"/>
                <a:ea typeface="Meiryo" panose="020B0604030504040204" pitchFamily="34" charset="-128"/>
                <a:sym typeface="ヒラギノ角ゴ ProN W6"/>
              </a:rPr>
              <a:t>の配列を作成する</a:t>
            </a:r>
            <a:r>
              <a:rPr lang="en-US" altLang="ja-JP" sz="1600">
                <a:solidFill>
                  <a:srgbClr val="000000"/>
                </a:solidFill>
                <a:latin typeface="Meiryo" panose="020B0604030504040204" pitchFamily="34" charset="-128"/>
                <a:ea typeface="Meiryo" panose="020B0604030504040204" pitchFamily="34" charset="-128"/>
                <a:sym typeface="ヒラギノ角ゴ ProN W6"/>
              </a:rPr>
              <a:t> (232</a:t>
            </a:r>
            <a:r>
              <a:rPr lang="ja-JP" altLang="en-US" sz="1600">
                <a:solidFill>
                  <a:srgbClr val="000000"/>
                </a:solidFill>
                <a:latin typeface="Meiryo" panose="020B0604030504040204" pitchFamily="34" charset="-128"/>
                <a:ea typeface="Meiryo" panose="020B0604030504040204" pitchFamily="34" charset="-128"/>
                <a:sym typeface="ヒラギノ角ゴ ProN W6"/>
              </a:rPr>
              <a:t>枚画像データを</a:t>
            </a:r>
            <a:r>
              <a:rPr lang="en-US" altLang="ja-JP" sz="1600">
                <a:latin typeface="Meiryo" panose="020B0604030504040204" pitchFamily="34" charset="-128"/>
                <a:ea typeface="Meiryo" panose="020B0604030504040204" pitchFamily="34" charset="-128"/>
              </a:rPr>
              <a:t>64×64</a:t>
            </a:r>
            <a:r>
              <a:rPr lang="ja-JP" altLang="en-US" sz="1600">
                <a:latin typeface="Meiryo" panose="020B0604030504040204" pitchFamily="34" charset="-128"/>
                <a:ea typeface="Meiryo" panose="020B0604030504040204" pitchFamily="34" charset="-128"/>
              </a:rPr>
              <a:t>の白黒で読み込むため</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b="1">
              <a:solidFill>
                <a:srgbClr val="0070C0"/>
              </a:solidFill>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STEP1-3 </a:t>
            </a:r>
            <a:r>
              <a:rPr lang="ja-JP" altLang="en-US" sz="1600" b="1">
                <a:solidFill>
                  <a:srgbClr val="0070C0"/>
                </a:solidFill>
                <a:latin typeface="Meiryo" panose="020B0604030504040204" pitchFamily="34" charset="-128"/>
                <a:ea typeface="Meiryo" panose="020B0604030504040204" pitchFamily="34" charset="-128"/>
              </a:rPr>
              <a:t>画像ファイルの読み込みと配列への代入</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画像ファイルを順に読み込み</a:t>
            </a:r>
            <a:r>
              <a:rPr lang="en-US" altLang="ja-JP" sz="1600">
                <a:latin typeface="Meiryo" panose="020B0604030504040204" pitchFamily="34" charset="-128"/>
                <a:ea typeface="Meiryo" panose="020B0604030504040204" pitchFamily="34" charset="-128"/>
              </a:rPr>
              <a:t>STEP1-2</a:t>
            </a:r>
            <a:r>
              <a:rPr lang="ja-JP" altLang="en-US" sz="1600">
                <a:latin typeface="Meiryo" panose="020B0604030504040204" pitchFamily="34" charset="-128"/>
                <a:ea typeface="Meiryo" panose="020B0604030504040204" pitchFamily="34" charset="-128"/>
              </a:rPr>
              <a:t>で作成した配列に代入</a:t>
            </a:r>
            <a:r>
              <a:rPr lang="en-US" altLang="ja-JP" sz="1600">
                <a:latin typeface="Meiryo" panose="020B0604030504040204" pitchFamily="34" charset="-128"/>
                <a:ea typeface="Meiryo" panose="020B0604030504040204" pitchFamily="34" charset="-128"/>
              </a:rPr>
              <a:t>(Covid19=1, Healthy=0)</a:t>
            </a: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STEP1-4 </a:t>
            </a:r>
            <a:r>
              <a:rPr lang="en" altLang="ja-JP" sz="1600" b="1" err="1">
                <a:solidFill>
                  <a:srgbClr val="0070C0"/>
                </a:solidFill>
                <a:latin typeface="Meiryo" panose="020B0604030504040204" pitchFamily="34" charset="-128"/>
                <a:ea typeface="Meiryo" panose="020B0604030504040204" pitchFamily="34" charset="-128"/>
              </a:rPr>
              <a:t>x_train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特徴量</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と</a:t>
            </a:r>
            <a:r>
              <a:rPr lang="en" altLang="ja-JP" sz="1600" b="1" err="1">
                <a:solidFill>
                  <a:srgbClr val="0070C0"/>
                </a:solidFill>
                <a:latin typeface="Meiryo" panose="020B0604030504040204" pitchFamily="34" charset="-128"/>
                <a:ea typeface="Meiryo" panose="020B0604030504040204" pitchFamily="34" charset="-128"/>
              </a:rPr>
              <a:t>y_train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正解</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を作成</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nSpc>
                <a:spcPct val="130000"/>
              </a:lnSpc>
              <a:buFont typeface="Wingdings" pitchFamily="2" charset="2"/>
              <a:buChar char="l"/>
            </a:pPr>
            <a:r>
              <a:rPr lang="en-US" altLang="ja-JP" sz="1600" b="1" u="sng">
                <a:latin typeface="Meiryo" panose="020B0604030504040204" pitchFamily="34" charset="-128"/>
                <a:ea typeface="Meiryo" panose="020B0604030504040204" pitchFamily="34" charset="-128"/>
              </a:rPr>
              <a:t>STEP1-3</a:t>
            </a:r>
            <a:r>
              <a:rPr lang="ja-JP" altLang="en-US" sz="1600" b="1" u="sng">
                <a:latin typeface="Meiryo" panose="020B0604030504040204" pitchFamily="34" charset="-128"/>
                <a:ea typeface="Meiryo" panose="020B0604030504040204" pitchFamily="34" charset="-128"/>
              </a:rPr>
              <a:t>の配列をランダムにシャッフルして、</a:t>
            </a:r>
            <a:r>
              <a:rPr lang="en" altLang="ja-JP" sz="1600" b="1" u="sng" err="1">
                <a:latin typeface="Meiryo" panose="020B0604030504040204" pitchFamily="34" charset="-128"/>
                <a:ea typeface="Meiryo" panose="020B0604030504040204" pitchFamily="34" charset="-128"/>
              </a:rPr>
              <a:t>x_train</a:t>
            </a:r>
            <a:r>
              <a:rPr lang="en"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特徴量データ</a:t>
            </a:r>
            <a:r>
              <a:rPr lang="en-US"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と</a:t>
            </a:r>
            <a:r>
              <a:rPr lang="en" altLang="ja-JP" sz="1600" b="1" u="sng" err="1">
                <a:latin typeface="Meiryo" panose="020B0604030504040204" pitchFamily="34" charset="-128"/>
                <a:ea typeface="Meiryo" panose="020B0604030504040204" pitchFamily="34" charset="-128"/>
              </a:rPr>
              <a:t>y_train</a:t>
            </a:r>
            <a:r>
              <a:rPr lang="en"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正解データ</a:t>
            </a:r>
            <a:r>
              <a:rPr lang="en-US"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を作成</a:t>
            </a:r>
            <a:endParaRPr lang="en-US" altLang="ja-JP" sz="1600" b="1" u="sng">
              <a:latin typeface="Meiryo" panose="020B0604030504040204" pitchFamily="34" charset="-128"/>
              <a:ea typeface="Meiryo" panose="020B0604030504040204" pitchFamily="34" charset="-128"/>
            </a:endParaRPr>
          </a:p>
          <a:p>
            <a:pPr marL="285750" indent="-187325">
              <a:lnSpc>
                <a:spcPct val="130000"/>
              </a:lnSpc>
              <a:buFont typeface="Wingdings" pitchFamily="2" charset="2"/>
              <a:buChar char="l"/>
            </a:pPr>
            <a:r>
              <a:rPr lang="en-US" altLang="ja-JP" sz="1600" b="1" u="sng" err="1">
                <a:latin typeface="Meiryo" panose="020B0604030504040204" pitchFamily="34" charset="-128"/>
                <a:ea typeface="Meiryo" panose="020B0604030504040204" pitchFamily="34" charset="-128"/>
              </a:rPr>
              <a:t>x_train</a:t>
            </a:r>
            <a:r>
              <a:rPr lang="ja-JP" altLang="en-US" sz="1600" b="1" u="sng">
                <a:latin typeface="Meiryo" panose="020B0604030504040204" pitchFamily="34" charset="-128"/>
                <a:ea typeface="Meiryo" panose="020B0604030504040204" pitchFamily="34" charset="-128"/>
              </a:rPr>
              <a:t>は</a:t>
            </a:r>
            <a:r>
              <a:rPr lang="en-US" altLang="ja-JP" sz="1600" b="1" u="sng">
                <a:latin typeface="Meiryo" panose="020B0604030504040204" pitchFamily="34" charset="-128"/>
                <a:ea typeface="Meiryo" panose="020B0604030504040204" pitchFamily="34" charset="-128"/>
              </a:rPr>
              <a:t>(232,64,64,1)</a:t>
            </a:r>
            <a:r>
              <a:rPr lang="ja-JP" altLang="en-US" sz="1600" b="1" u="sng">
                <a:latin typeface="Meiryo" panose="020B0604030504040204" pitchFamily="34" charset="-128"/>
                <a:ea typeface="Meiryo" panose="020B0604030504040204" pitchFamily="34" charset="-128"/>
              </a:rPr>
              <a:t>、</a:t>
            </a:r>
            <a:r>
              <a:rPr lang="en-US" altLang="ja-JP" sz="1600" b="1" u="sng" err="1">
                <a:latin typeface="Meiryo" panose="020B0604030504040204" pitchFamily="34" charset="-128"/>
                <a:ea typeface="Meiryo" panose="020B0604030504040204" pitchFamily="34" charset="-128"/>
              </a:rPr>
              <a:t>y_train</a:t>
            </a:r>
            <a:r>
              <a:rPr lang="ja-JP" altLang="en-US" sz="1600" b="1" u="sng">
                <a:latin typeface="Meiryo" panose="020B0604030504040204" pitchFamily="34" charset="-128"/>
                <a:ea typeface="Meiryo" panose="020B0604030504040204" pitchFamily="34" charset="-128"/>
              </a:rPr>
              <a:t>は</a:t>
            </a:r>
            <a:r>
              <a:rPr lang="en-US" altLang="ja-JP" sz="1600" b="1" u="sng">
                <a:latin typeface="Meiryo" panose="020B0604030504040204" pitchFamily="34" charset="-128"/>
                <a:ea typeface="Meiryo" panose="020B0604030504040204" pitchFamily="34" charset="-128"/>
              </a:rPr>
              <a:t>(232,1)</a:t>
            </a:r>
            <a:r>
              <a:rPr lang="ja-JP" altLang="en-US" sz="1600" b="1" u="sng">
                <a:latin typeface="Meiryo" panose="020B0604030504040204" pitchFamily="34" charset="-128"/>
                <a:ea typeface="Meiryo" panose="020B0604030504040204" pitchFamily="34" charset="-128"/>
              </a:rPr>
              <a:t>の配列構造をとる</a:t>
            </a:r>
          </a:p>
        </p:txBody>
      </p:sp>
      <p:sp>
        <p:nvSpPr>
          <p:cNvPr id="4" name="ニューラルネットワークとは(軽く復習)">
            <a:extLst>
              <a:ext uri="{FF2B5EF4-FFF2-40B4-BE49-F238E27FC236}">
                <a16:creationId xmlns:a16="http://schemas.microsoft.com/office/drawing/2014/main" id="{D0773A6B-422A-6360-9BED-243F934A20B3}"/>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2E7A9A67-4CD1-EE51-D8E2-00C5B54DFA31}"/>
              </a:ext>
            </a:extLst>
          </p:cNvPr>
          <p:cNvSpPr>
            <a:spLocks noGrp="1"/>
          </p:cNvSpPr>
          <p:nvPr>
            <p:ph type="sldNum" sz="quarter" idx="2"/>
          </p:nvPr>
        </p:nvSpPr>
        <p:spPr/>
        <p:txBody>
          <a:bodyPr/>
          <a:lstStyle/>
          <a:p>
            <a:fld id="{86CB4B4D-7CA3-9044-876B-883B54F8677D}" type="slidenum">
              <a:rPr lang="en-US" altLang="ja-JP" dirty="0" smtClean="0"/>
              <a:t>140</a:t>
            </a:fld>
            <a:endParaRPr lang="ja-JP" altLang="en-US"/>
          </a:p>
        </p:txBody>
      </p:sp>
      <p:sp>
        <p:nvSpPr>
          <p:cNvPr id="6" name="テキスト ボックス 5">
            <a:extLst>
              <a:ext uri="{FF2B5EF4-FFF2-40B4-BE49-F238E27FC236}">
                <a16:creationId xmlns:a16="http://schemas.microsoft.com/office/drawing/2014/main" id="{65BDB41D-47AA-9779-8302-668752EA0AD0}"/>
              </a:ext>
            </a:extLst>
          </p:cNvPr>
          <p:cNvSpPr txBox="1"/>
          <p:nvPr/>
        </p:nvSpPr>
        <p:spPr>
          <a:xfrm>
            <a:off x="1333137" y="967288"/>
            <a:ext cx="7696200" cy="2646878"/>
          </a:xfrm>
          <a:prstGeom prst="rect">
            <a:avLst/>
          </a:prstGeom>
          <a:solidFill>
            <a:schemeClr val="bg1"/>
          </a:solidFill>
          <a:ln w="25400">
            <a:solidFill>
              <a:srgbClr val="00B050"/>
            </a:solidFill>
          </a:ln>
        </p:spPr>
        <p:txBody>
          <a:bodyPr wrap="square" rtlCol="0">
            <a:spAutoFit/>
          </a:bodyPr>
          <a:lstStyle/>
          <a:p>
            <a:pPr marL="285750" indent="-285750">
              <a:lnSpc>
                <a:spcPct val="150000"/>
              </a:lnSpc>
              <a:buFont typeface="Wingdings" pitchFamily="2" charset="2"/>
              <a:buChar char="l"/>
            </a:pPr>
            <a:r>
              <a:rPr lang="ja-JP" altLang="en-US"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rPr>
              <a:t>この後の学習で配列</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データを使うが、今は前半が正解０の健康な肺の</a:t>
            </a:r>
            <a:r>
              <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X</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線写真、後半が正解</a:t>
            </a:r>
            <a:r>
              <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1</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の</a:t>
            </a:r>
            <a:r>
              <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covid19</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肺炎の</a:t>
            </a:r>
            <a:r>
              <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X</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線写真の並びになっている</a:t>
            </a:r>
            <a:endPar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50000"/>
              </a:lnSpc>
              <a:buFont typeface="Wingdings" pitchFamily="2" charset="2"/>
              <a:buChar char="l"/>
            </a:pP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この後モデルの中で</a:t>
            </a:r>
            <a:r>
              <a:rPr lang="en-US" altLang="ja-JP" sz="1600" b="1" err="1">
                <a:solidFill>
                  <a:srgbClr val="00B050"/>
                </a:solidFill>
                <a:latin typeface="Courier New" panose="02070309020205020404" pitchFamily="49" charset="0"/>
                <a:ea typeface="Meiryo" panose="020B0604030504040204" pitchFamily="34" charset="-128"/>
                <a:cs typeface="Courier New" panose="02070309020205020404" pitchFamily="49" charset="0"/>
              </a:rPr>
              <a:t>validation_split</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をすることになるが、</a:t>
            </a:r>
            <a:r>
              <a:rPr lang="en-US" altLang="ja-JP" sz="1600" b="1" err="1">
                <a:solidFill>
                  <a:srgbClr val="00B050"/>
                </a:solidFill>
                <a:latin typeface="Courier New" panose="02070309020205020404" pitchFamily="49" charset="0"/>
                <a:ea typeface="Meiryo" panose="020B0604030504040204" pitchFamily="34" charset="-128"/>
                <a:cs typeface="Courier New" panose="02070309020205020404" pitchFamily="49" charset="0"/>
              </a:rPr>
              <a:t>train_test_split</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と違い、自動ではシャッフルされないため、後ろ側のデータが</a:t>
            </a:r>
            <a:r>
              <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validation</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データになる</a:t>
            </a:r>
            <a:endPar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50000"/>
              </a:lnSpc>
              <a:buFont typeface="Wingdings" pitchFamily="2" charset="2"/>
              <a:buChar char="l"/>
            </a:pPr>
            <a:r>
              <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validation</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データが全て正解値１のデータになると予測ができないので、あらかじめ並び替えておく必要がある</a:t>
            </a:r>
            <a:endParaRPr lang="en-US" altLang="ja-JP" sz="1600" b="1">
              <a:solidFill>
                <a:srgbClr val="00B050"/>
              </a:solidFill>
              <a:effectLst/>
              <a:latin typeface="Courier New" panose="02070309020205020404" pitchFamily="49" charset="0"/>
              <a:ea typeface="Meiryo" panose="020B0604030504040204" pitchFamily="34" charset="-128"/>
              <a:cs typeface="Courier New" panose="02070309020205020404" pitchFamily="49" charset="0"/>
            </a:endParaRPr>
          </a:p>
        </p:txBody>
      </p:sp>
      <p:sp>
        <p:nvSpPr>
          <p:cNvPr id="8" name="①学習モデルの選択…">
            <a:extLst>
              <a:ext uri="{FF2B5EF4-FFF2-40B4-BE49-F238E27FC236}">
                <a16:creationId xmlns:a16="http://schemas.microsoft.com/office/drawing/2014/main" id="{7AACF0D3-74D3-0852-CC6C-647E8BD86C14}"/>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3348186554"/>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C6A9-47DA-F8D3-6012-289102BBF2CB}"/>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FACA432-EE09-2752-A820-AFE512F05F42}"/>
              </a:ext>
            </a:extLst>
          </p:cNvPr>
          <p:cNvSpPr txBox="1"/>
          <p:nvPr/>
        </p:nvSpPr>
        <p:spPr>
          <a:xfrm>
            <a:off x="241697" y="1023842"/>
            <a:ext cx="6705600"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a:t>
            </a:r>
            <a:r>
              <a:rPr lang="en-US" altLang="ja-JP" sz="2000" b="1">
                <a:solidFill>
                  <a:srgbClr val="002060"/>
                </a:solidFill>
                <a:latin typeface="Meiryo"/>
                <a:ea typeface="Meiryo"/>
              </a:rPr>
              <a:t>2-1-15 </a:t>
            </a:r>
            <a:r>
              <a:rPr lang="en-US" altLang="ja-JP" sz="2000" b="1">
                <a:solidFill>
                  <a:srgbClr val="002060"/>
                </a:solidFill>
                <a:effectLst/>
                <a:latin typeface="Meiryo"/>
                <a:ea typeface="Meiryo"/>
                <a:cs typeface="Times New Roman"/>
              </a:rPr>
              <a:t>0</a:t>
            </a:r>
            <a:r>
              <a:rPr lang="ja-JP" altLang="en-US" sz="2000" b="1">
                <a:solidFill>
                  <a:srgbClr val="002060"/>
                </a:solidFill>
                <a:effectLst/>
                <a:latin typeface="Meiryo"/>
                <a:ea typeface="Meiryo"/>
                <a:cs typeface="Times New Roman"/>
              </a:rPr>
              <a:t>から</a:t>
            </a:r>
            <a:r>
              <a:rPr lang="en-US" altLang="ja-JP" sz="2000" b="1">
                <a:solidFill>
                  <a:srgbClr val="002060"/>
                </a:solidFill>
                <a:effectLst/>
                <a:latin typeface="Meiryo"/>
                <a:ea typeface="Meiryo"/>
                <a:cs typeface="Times New Roman"/>
              </a:rPr>
              <a:t>231</a:t>
            </a:r>
            <a:r>
              <a:rPr lang="ja-JP" altLang="en-US" sz="2000" b="1">
                <a:solidFill>
                  <a:srgbClr val="002060"/>
                </a:solidFill>
                <a:effectLst/>
                <a:latin typeface="Meiryo"/>
                <a:ea typeface="Meiryo"/>
                <a:cs typeface="Times New Roman"/>
              </a:rPr>
              <a:t>までの数字の配列を作成</a:t>
            </a:r>
            <a:endParaRPr lang="en-US" altLang="ja-JP" sz="2000"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D907D03D-C657-DE6E-C297-81F6D17DE54E}"/>
              </a:ext>
            </a:extLst>
          </p:cNvPr>
          <p:cNvSpPr/>
          <p:nvPr/>
        </p:nvSpPr>
        <p:spPr>
          <a:xfrm>
            <a:off x="451247" y="1377336"/>
            <a:ext cx="6025753" cy="940051"/>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b="1" err="1">
                <a:solidFill>
                  <a:srgbClr val="000000"/>
                </a:solidFill>
                <a:effectLst/>
                <a:latin typeface="Courier New" panose="02070309020205020404" pitchFamily="49" charset="0"/>
              </a:rPr>
              <a:t>num_list</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np.arange</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num_all</a:t>
            </a:r>
            <a:r>
              <a:rPr lang="en" altLang="ja-JP" b="1">
                <a:solidFill>
                  <a:srgbClr val="000000"/>
                </a:solidFill>
                <a:effectLst/>
                <a:latin typeface="Courier New" panose="02070309020205020404" pitchFamily="49" charset="0"/>
              </a:rPr>
              <a:t>)</a:t>
            </a:r>
          </a:p>
          <a:p>
            <a:pPr>
              <a:lnSpc>
                <a:spcPct val="15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num_list</a:t>
            </a:r>
            <a:r>
              <a:rPr lang="en" altLang="ja-JP"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8A9DE9AC-5A41-010B-6034-02EB6E436D15}"/>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A7FACA1-C599-1F49-25C5-F345ABACE02D}"/>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63B19A91-9DEB-DA52-7E1A-2FC516624812}"/>
              </a:ext>
            </a:extLst>
          </p:cNvPr>
          <p:cNvSpPr txBox="1"/>
          <p:nvPr/>
        </p:nvSpPr>
        <p:spPr>
          <a:xfrm>
            <a:off x="716271" y="2371722"/>
            <a:ext cx="7315200" cy="923330"/>
          </a:xfrm>
          <a:prstGeom prst="rect">
            <a:avLst/>
          </a:prstGeom>
          <a:noFill/>
        </p:spPr>
        <p:txBody>
          <a:bodyPr wrap="square">
            <a:spAutoFit/>
          </a:bodyPr>
          <a:lstStyle/>
          <a:p>
            <a:pPr algn="just"/>
            <a:r>
              <a:rPr lang="en-US" altLang="ja-JP" b="1" i="0">
                <a:solidFill>
                  <a:srgbClr val="212121"/>
                </a:solidFill>
                <a:effectLst/>
                <a:latin typeface="Courier New" panose="02070309020205020404" pitchFamily="49" charset="0"/>
              </a:rPr>
              <a:t>[ 0 1 2 3 4 5 6 7 8 9 10 11 12 13 14 15 16 17 18 19</a:t>
            </a:r>
          </a:p>
          <a:p>
            <a:pPr algn="just"/>
            <a:r>
              <a:rPr lang="ja-JP" altLang="en-US" b="1">
                <a:solidFill>
                  <a:srgbClr val="212121"/>
                </a:solidFill>
                <a:latin typeface="Courier New" panose="02070309020205020404" pitchFamily="49" charset="0"/>
              </a:rPr>
              <a:t>・・・</a:t>
            </a:r>
            <a:endParaRPr lang="en-US" altLang="ja-JP" b="1">
              <a:solidFill>
                <a:srgbClr val="212121"/>
              </a:solidFill>
              <a:latin typeface="Courier New" panose="02070309020205020404" pitchFamily="49" charset="0"/>
            </a:endParaRPr>
          </a:p>
          <a:p>
            <a:pPr algn="just"/>
            <a:r>
              <a:rPr lang="en-US" altLang="ja-JP" b="1" i="0">
                <a:solidFill>
                  <a:srgbClr val="212121"/>
                </a:solidFill>
                <a:effectLst/>
                <a:latin typeface="Courier New" panose="02070309020205020404" pitchFamily="49" charset="0"/>
              </a:rPr>
              <a:t>219 220 221 222 223 224 225 226 227 228 229 230 231]</a:t>
            </a:r>
            <a:endParaRPr lang="ja-JP" altLang="ja-JP" sz="18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8" name="テキスト ボックス 7">
            <a:extLst>
              <a:ext uri="{FF2B5EF4-FFF2-40B4-BE49-F238E27FC236}">
                <a16:creationId xmlns:a16="http://schemas.microsoft.com/office/drawing/2014/main" id="{D89AE786-3C4A-E358-BA29-179E728EF582}"/>
              </a:ext>
            </a:extLst>
          </p:cNvPr>
          <p:cNvSpPr txBox="1"/>
          <p:nvPr/>
        </p:nvSpPr>
        <p:spPr>
          <a:xfrm>
            <a:off x="337221" y="3263026"/>
            <a:ext cx="8302929" cy="1169551"/>
          </a:xfrm>
          <a:prstGeom prst="rect">
            <a:avLst/>
          </a:prstGeom>
          <a:noFill/>
        </p:spPr>
        <p:txBody>
          <a:bodyPr wrap="square">
            <a:spAutoFit/>
          </a:bodyPr>
          <a:lstStyle/>
          <a:p>
            <a:pPr marL="285750" indent="-285750">
              <a:lnSpc>
                <a:spcPct val="150000"/>
              </a:lnSpc>
              <a:buFont typeface="Wingdings" pitchFamily="2" charset="2"/>
              <a:buChar char="l"/>
            </a:pPr>
            <a:r>
              <a:rPr lang="en-US" altLang="ja-JP" sz="1600" b="1" err="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np.arange</a:t>
            </a:r>
            <a:r>
              <a:rPr lang="en-US"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関数</a:t>
            </a:r>
            <a:r>
              <a:rPr lang="ja-JP" altLang="en-US"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0~</a:t>
            </a:r>
            <a:r>
              <a:rPr lang="ja-JP"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引数に入れた数字</a:t>
            </a:r>
            <a:r>
              <a:rPr lang="ja-JP" altLang="en-US"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の</a:t>
            </a:r>
            <a:r>
              <a:rPr lang="en-US"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1</a:t>
            </a:r>
            <a:r>
              <a:rPr lang="ja-JP"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rPr>
              <a:t>次元の配列を作る</a:t>
            </a:r>
            <a:endParaRPr lang="en-US" altLang="ja-JP" sz="1600" b="1">
              <a:solidFill>
                <a:srgbClr val="FF0000"/>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50000"/>
              </a:lnSpc>
            </a:pP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err="1">
                <a:effectLst/>
                <a:latin typeface="Courier New" panose="02070309020205020404" pitchFamily="49" charset="0"/>
                <a:ea typeface="Meiryo" panose="020B0604030504040204" pitchFamily="34" charset="-128"/>
                <a:cs typeface="Courier New" panose="02070309020205020404" pitchFamily="49" charset="0"/>
              </a:rPr>
              <a:t>num_all</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」は</a:t>
            </a:r>
            <a:r>
              <a:rPr lang="en-US" altLang="ja-JP" sz="1600" b="1">
                <a:effectLst/>
                <a:latin typeface="Courier New" panose="02070309020205020404" pitchFamily="49" charset="0"/>
                <a:ea typeface="Meiryo" panose="020B0604030504040204" pitchFamily="34" charset="-128"/>
                <a:cs typeface="Courier New" panose="02070309020205020404" pitchFamily="49" charset="0"/>
              </a:rPr>
              <a:t>232</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なので、「</a:t>
            </a:r>
            <a:r>
              <a:rPr lang="en-US" altLang="ja-JP" sz="1600" b="1" err="1">
                <a:effectLst/>
                <a:latin typeface="Courier New" panose="02070309020205020404" pitchFamily="49" charset="0"/>
                <a:ea typeface="Meiryo" panose="020B0604030504040204" pitchFamily="34" charset="-128"/>
                <a:cs typeface="Courier New" panose="02070309020205020404" pitchFamily="49" charset="0"/>
              </a:rPr>
              <a:t>num_list</a:t>
            </a:r>
            <a:r>
              <a:rPr lang="en-US" altLang="ja-JP" sz="1600" b="1">
                <a:effectLst/>
                <a:latin typeface="Courier New" panose="02070309020205020404" pitchFamily="49" charset="0"/>
                <a:ea typeface="Meiryo" panose="020B0604030504040204" pitchFamily="34" charset="-128"/>
                <a:cs typeface="Courier New" panose="02070309020205020404" pitchFamily="49" charset="0"/>
              </a:rPr>
              <a:t> = </a:t>
            </a:r>
            <a:r>
              <a:rPr lang="en-US" altLang="ja-JP" sz="1600" b="1" err="1">
                <a:effectLst/>
                <a:latin typeface="Courier New" panose="02070309020205020404" pitchFamily="49" charset="0"/>
                <a:ea typeface="Meiryo" panose="020B0604030504040204" pitchFamily="34" charset="-128"/>
                <a:cs typeface="Courier New" panose="02070309020205020404" pitchFamily="49" charset="0"/>
              </a:rPr>
              <a:t>np.arange</a:t>
            </a:r>
            <a:r>
              <a:rPr lang="en-US" altLang="ja-JP" sz="1600" b="1">
                <a:effectLst/>
                <a:latin typeface="Courier New" panose="02070309020205020404" pitchFamily="49" charset="0"/>
                <a:ea typeface="Meiryo" panose="020B0604030504040204" pitchFamily="34" charset="-128"/>
                <a:cs typeface="Courier New" panose="02070309020205020404" pitchFamily="49" charset="0"/>
              </a:rPr>
              <a:t>(</a:t>
            </a:r>
            <a:r>
              <a:rPr lang="en-US" altLang="ja-JP" sz="1600" b="1" err="1">
                <a:effectLst/>
                <a:latin typeface="Courier New" panose="02070309020205020404" pitchFamily="49" charset="0"/>
                <a:ea typeface="Meiryo" panose="020B0604030504040204" pitchFamily="34" charset="-128"/>
                <a:cs typeface="Courier New" panose="02070309020205020404" pitchFamily="49" charset="0"/>
              </a:rPr>
              <a:t>num_all</a:t>
            </a:r>
            <a:r>
              <a:rPr lang="en-US" altLang="ja-JP" sz="1600" b="1">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」を出力した結果は、</a:t>
            </a:r>
            <a:r>
              <a:rPr lang="en-US" altLang="ja-JP" sz="1600" b="1">
                <a:effectLst/>
                <a:latin typeface="Courier New" panose="02070309020205020404" pitchFamily="49" charset="0"/>
                <a:ea typeface="Meiryo" panose="020B0604030504040204" pitchFamily="34" charset="-128"/>
                <a:cs typeface="Courier New" panose="02070309020205020404" pitchFamily="49" charset="0"/>
              </a:rPr>
              <a:t>0</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から</a:t>
            </a:r>
            <a:r>
              <a:rPr lang="en-US" altLang="ja-JP" sz="1600" b="1">
                <a:effectLst/>
                <a:latin typeface="Courier New" panose="02070309020205020404" pitchFamily="49" charset="0"/>
                <a:ea typeface="Meiryo" panose="020B0604030504040204" pitchFamily="34" charset="-128"/>
                <a:cs typeface="Courier New" panose="02070309020205020404" pitchFamily="49" charset="0"/>
              </a:rPr>
              <a:t>231</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までの連続した整数の要素からなる配列に</a:t>
            </a:r>
            <a:r>
              <a:rPr lang="ja-JP" altLang="en-US" sz="1600" b="1">
                <a:effectLst/>
                <a:latin typeface="Courier New" panose="02070309020205020404" pitchFamily="49" charset="0"/>
                <a:ea typeface="Meiryo" panose="020B0604030504040204" pitchFamily="34" charset="-128"/>
                <a:cs typeface="Courier New" panose="02070309020205020404" pitchFamily="49" charset="0"/>
              </a:rPr>
              <a:t>なる</a:t>
            </a:r>
            <a:endParaRPr lang="ja-JP" altLang="en-US" sz="1600" b="1">
              <a:latin typeface="Courier New" panose="02070309020205020404" pitchFamily="49" charset="0"/>
              <a:ea typeface="Meiryo" panose="020B0604030504040204" pitchFamily="34" charset="-128"/>
              <a:cs typeface="Courier New" panose="02070309020205020404" pitchFamily="49" charset="0"/>
            </a:endParaRPr>
          </a:p>
        </p:txBody>
      </p:sp>
      <p:sp>
        <p:nvSpPr>
          <p:cNvPr id="10" name="下矢印 9">
            <a:extLst>
              <a:ext uri="{FF2B5EF4-FFF2-40B4-BE49-F238E27FC236}">
                <a16:creationId xmlns:a16="http://schemas.microsoft.com/office/drawing/2014/main" id="{03DDE63C-60DB-23B0-DC6E-122C00AC074B}"/>
              </a:ext>
            </a:extLst>
          </p:cNvPr>
          <p:cNvSpPr/>
          <p:nvPr/>
        </p:nvSpPr>
        <p:spPr>
          <a:xfrm rot="16200000" flipH="1">
            <a:off x="336218" y="2458412"/>
            <a:ext cx="400106" cy="360000"/>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スライド番号プレースホルダー 8">
            <a:extLst>
              <a:ext uri="{FF2B5EF4-FFF2-40B4-BE49-F238E27FC236}">
                <a16:creationId xmlns:a16="http://schemas.microsoft.com/office/drawing/2014/main" id="{B2446A77-686A-3BEB-8995-5DD062A2D4FB}"/>
              </a:ext>
            </a:extLst>
          </p:cNvPr>
          <p:cNvSpPr>
            <a:spLocks noGrp="1"/>
          </p:cNvSpPr>
          <p:nvPr>
            <p:ph type="sldNum" sz="quarter" idx="2"/>
          </p:nvPr>
        </p:nvSpPr>
        <p:spPr/>
        <p:txBody>
          <a:bodyPr/>
          <a:lstStyle/>
          <a:p>
            <a:fld id="{86CB4B4D-7CA3-9044-876B-883B54F8677D}" type="slidenum">
              <a:rPr lang="en-US" altLang="ja-JP" dirty="0" smtClean="0"/>
              <a:t>141</a:t>
            </a:fld>
            <a:endParaRPr lang="ja-JP" altLang="en-US"/>
          </a:p>
        </p:txBody>
      </p:sp>
      <p:sp>
        <p:nvSpPr>
          <p:cNvPr id="11" name="①学習モデルの選択(今回は線形回帰)…">
            <a:extLst>
              <a:ext uri="{FF2B5EF4-FFF2-40B4-BE49-F238E27FC236}">
                <a16:creationId xmlns:a16="http://schemas.microsoft.com/office/drawing/2014/main" id="{7F709A45-B79D-9879-C990-6A86783C3DFB}"/>
              </a:ext>
            </a:extLst>
          </p:cNvPr>
          <p:cNvSpPr txBox="1"/>
          <p:nvPr/>
        </p:nvSpPr>
        <p:spPr>
          <a:xfrm>
            <a:off x="-1" y="507028"/>
            <a:ext cx="524623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STEP1-4 </a:t>
            </a:r>
            <a:r>
              <a:rPr lang="en" altLang="ja-JP" sz="1600" b="1" err="1">
                <a:solidFill>
                  <a:schemeClr val="tx1"/>
                </a:solidFill>
                <a:latin typeface="Meiryo"/>
                <a:ea typeface="Meiryo"/>
              </a:rPr>
              <a:t>x_train</a:t>
            </a:r>
            <a:r>
              <a:rPr lang="en" altLang="ja-JP" sz="1600" b="1">
                <a:solidFill>
                  <a:schemeClr val="tx1"/>
                </a:solidFill>
                <a:latin typeface="Meiryo"/>
                <a:ea typeface="Meiryo"/>
              </a:rPr>
              <a:t>(</a:t>
            </a:r>
            <a:r>
              <a:rPr lang="ja-JP" altLang="en-US" sz="1600" b="1">
                <a:solidFill>
                  <a:schemeClr val="tx1"/>
                </a:solidFill>
                <a:latin typeface="Meiryo"/>
                <a:ea typeface="Meiryo"/>
              </a:rPr>
              <a:t>特徴量</a:t>
            </a:r>
            <a:r>
              <a:rPr lang="en-US" altLang="ja-JP" sz="1600" b="1">
                <a:solidFill>
                  <a:schemeClr val="tx1"/>
                </a:solidFill>
                <a:latin typeface="Meiryo"/>
                <a:ea typeface="Meiryo"/>
              </a:rPr>
              <a:t>)</a:t>
            </a:r>
            <a:r>
              <a:rPr lang="ja-JP" altLang="en-US" sz="1600" b="1">
                <a:solidFill>
                  <a:schemeClr val="tx1"/>
                </a:solidFill>
                <a:latin typeface="Meiryo"/>
                <a:ea typeface="Meiryo"/>
              </a:rPr>
              <a:t>と</a:t>
            </a:r>
            <a:r>
              <a:rPr lang="en" altLang="ja-JP" sz="1600" b="1" err="1">
                <a:solidFill>
                  <a:schemeClr val="tx1"/>
                </a:solidFill>
                <a:latin typeface="Meiryo"/>
                <a:ea typeface="Meiryo"/>
              </a:rPr>
              <a:t>y_train</a:t>
            </a:r>
            <a:r>
              <a:rPr lang="en" altLang="ja-JP" sz="1600" b="1">
                <a:solidFill>
                  <a:schemeClr val="tx1"/>
                </a:solidFill>
                <a:latin typeface="Meiryo"/>
                <a:ea typeface="Meiryo"/>
              </a:rPr>
              <a:t>(</a:t>
            </a:r>
            <a:r>
              <a:rPr lang="ja-JP" altLang="en-US" sz="1600" b="1">
                <a:solidFill>
                  <a:schemeClr val="tx1"/>
                </a:solidFill>
                <a:latin typeface="Meiryo"/>
                <a:ea typeface="Meiryo"/>
              </a:rPr>
              <a:t>正解</a:t>
            </a:r>
            <a:r>
              <a:rPr lang="en-US" altLang="ja-JP" sz="1600" b="1">
                <a:solidFill>
                  <a:schemeClr val="tx1"/>
                </a:solidFill>
                <a:latin typeface="Meiryo"/>
                <a:ea typeface="Meiryo"/>
              </a:rPr>
              <a:t>)</a:t>
            </a:r>
            <a:r>
              <a:rPr lang="ja-JP" altLang="en-US" sz="1600" b="1">
                <a:solidFill>
                  <a:schemeClr val="tx1"/>
                </a:solidFill>
                <a:latin typeface="Meiryo"/>
                <a:ea typeface="Meiryo"/>
              </a:rPr>
              <a:t>を作成</a:t>
            </a:r>
            <a:endParaRPr lang="en-US" altLang="ja-JP" sz="1600" b="1">
              <a:solidFill>
                <a:schemeClr val="tx1"/>
              </a:solidFill>
              <a:latin typeface="Meiryo"/>
              <a:ea typeface="Meiryo"/>
              <a:cs typeface="ヒラギノ角ゴ ProN W6"/>
            </a:endParaRPr>
          </a:p>
        </p:txBody>
      </p:sp>
      <p:sp>
        <p:nvSpPr>
          <p:cNvPr id="6" name="①学習モデルの選択…">
            <a:extLst>
              <a:ext uri="{FF2B5EF4-FFF2-40B4-BE49-F238E27FC236}">
                <a16:creationId xmlns:a16="http://schemas.microsoft.com/office/drawing/2014/main" id="{3B713063-A42E-6B09-801D-E12381AD8241}"/>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2837420519"/>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33DF-2E3A-0B1B-D5E5-0DE77511BBB0}"/>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2C35C0F-680F-E696-36A9-21628041A053}"/>
              </a:ext>
            </a:extLst>
          </p:cNvPr>
          <p:cNvSpPr txBox="1"/>
          <p:nvPr/>
        </p:nvSpPr>
        <p:spPr>
          <a:xfrm>
            <a:off x="241697" y="1024946"/>
            <a:ext cx="6705600"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コード2-1-16</a:t>
            </a:r>
            <a:r>
              <a:rPr lang="en-US" altLang="ja-JP" sz="2000" b="1">
                <a:solidFill>
                  <a:srgbClr val="002060"/>
                </a:solidFill>
                <a:latin typeface="Meiryo"/>
                <a:ea typeface="Meiryo"/>
              </a:rPr>
              <a:t> </a:t>
            </a:r>
            <a:r>
              <a:rPr lang="en-US" altLang="ja-JP" sz="2000" b="1" err="1">
                <a:solidFill>
                  <a:srgbClr val="002060"/>
                </a:solidFill>
                <a:latin typeface="Meiryo"/>
                <a:ea typeface="Meiryo"/>
                <a:cs typeface="Times New Roman"/>
              </a:rPr>
              <a:t>numpy</a:t>
            </a:r>
            <a:r>
              <a:rPr lang="ja-JP" altLang="en-US" sz="2000" b="1">
                <a:solidFill>
                  <a:srgbClr val="002060"/>
                </a:solidFill>
                <a:latin typeface="Meiryo"/>
                <a:ea typeface="Meiryo"/>
                <a:cs typeface="Times New Roman"/>
              </a:rPr>
              <a:t>配列をシャッフルする</a:t>
            </a:r>
            <a:endParaRPr lang="en-US" altLang="ja-JP" sz="2000"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098D4880-FD29-7E3C-51E2-9F2A78BDD565}"/>
              </a:ext>
            </a:extLst>
          </p:cNvPr>
          <p:cNvSpPr/>
          <p:nvPr/>
        </p:nvSpPr>
        <p:spPr>
          <a:xfrm>
            <a:off x="660797" y="1382400"/>
            <a:ext cx="5816203" cy="1189350"/>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36000" rIns="180000" bIns="72000" numCol="1" spcCol="38100" rtlCol="0" anchor="ctr">
            <a:spAutoFit/>
          </a:bodyPr>
          <a:lstStyle/>
          <a:p>
            <a:pPr>
              <a:lnSpc>
                <a:spcPct val="130000"/>
              </a:lnSpc>
            </a:pPr>
            <a:r>
              <a:rPr lang="en" altLang="ja-JP" b="1" err="1">
                <a:solidFill>
                  <a:srgbClr val="000000"/>
                </a:solidFill>
                <a:effectLst/>
                <a:latin typeface="Courier New" panose="02070309020205020404" pitchFamily="49" charset="0"/>
              </a:rPr>
              <a:t>np.random.seed</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0</a:t>
            </a:r>
            <a:r>
              <a:rPr lang="en" altLang="ja-JP" b="1">
                <a:solidFill>
                  <a:srgbClr val="000000"/>
                </a:solidFill>
                <a:effectLst/>
                <a:latin typeface="Courier New" panose="02070309020205020404" pitchFamily="49" charset="0"/>
              </a:rPr>
              <a:t>)</a:t>
            </a:r>
          </a:p>
          <a:p>
            <a:pPr>
              <a:lnSpc>
                <a:spcPct val="130000"/>
              </a:lnSpc>
            </a:pPr>
            <a:r>
              <a:rPr lang="en" altLang="ja-JP" b="1" err="1">
                <a:solidFill>
                  <a:srgbClr val="000000"/>
                </a:solidFill>
                <a:effectLst/>
                <a:latin typeface="Courier New" panose="02070309020205020404" pitchFamily="49" charset="0"/>
              </a:rPr>
              <a:t>np.random.shuffle</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num_list</a:t>
            </a:r>
            <a:r>
              <a:rPr lang="en" altLang="ja-JP" b="1">
                <a:solidFill>
                  <a:srgbClr val="000000"/>
                </a:solidFill>
                <a:effectLst/>
                <a:latin typeface="Courier New" panose="02070309020205020404" pitchFamily="49" charset="0"/>
              </a:rPr>
              <a:t>)</a:t>
            </a:r>
          </a:p>
          <a:p>
            <a:pPr>
              <a:lnSpc>
                <a:spcPct val="130000"/>
              </a:lnSpc>
            </a:pPr>
            <a:r>
              <a:rPr lang="en" altLang="ja-JP" b="1">
                <a:solidFill>
                  <a:srgbClr val="795E26"/>
                </a:solidFill>
                <a:effectLst/>
                <a:latin typeface="Courier New" panose="02070309020205020404" pitchFamily="49" charset="0"/>
              </a:rPr>
              <a:t>print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num_list</a:t>
            </a:r>
            <a:r>
              <a:rPr lang="en" altLang="ja-JP"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7EAD7640-F990-F7DD-3B73-053337E7BE35}"/>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D198C1D9-636B-F981-67D2-E03F43F4D3AD}"/>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E46BC3C9-F349-7CFB-6C5A-3EAC1D0EA0ED}"/>
              </a:ext>
            </a:extLst>
          </p:cNvPr>
          <p:cNvSpPr txBox="1"/>
          <p:nvPr/>
        </p:nvSpPr>
        <p:spPr>
          <a:xfrm>
            <a:off x="941863" y="2678997"/>
            <a:ext cx="7973992" cy="830997"/>
          </a:xfrm>
          <a:prstGeom prst="rect">
            <a:avLst/>
          </a:prstGeom>
          <a:noFill/>
        </p:spPr>
        <p:txBody>
          <a:bodyPr wrap="square">
            <a:spAutoFit/>
          </a:bodyPr>
          <a:lstStyle/>
          <a:p>
            <a:pPr algn="just"/>
            <a:r>
              <a:rPr lang="en-US" altLang="ja-JP" sz="1600" b="1" i="0">
                <a:solidFill>
                  <a:srgbClr val="212121"/>
                </a:solidFill>
                <a:effectLst/>
                <a:latin typeface="Courier New" panose="02070309020205020404" pitchFamily="49" charset="0"/>
              </a:rPr>
              <a:t>[155 159 132 206 145 18 73 55 205 11 222 202 38 83 56 65 </a:t>
            </a:r>
          </a:p>
          <a:p>
            <a:pPr algn="just"/>
            <a:r>
              <a:rPr lang="ja-JP" altLang="en-US" sz="1600" b="1">
                <a:solidFill>
                  <a:srgbClr val="212121"/>
                </a:solidFill>
                <a:latin typeface="Courier New" panose="02070309020205020404" pitchFamily="49" charset="0"/>
              </a:rPr>
              <a:t>・・・</a:t>
            </a:r>
            <a:endParaRPr lang="en-US" altLang="ja-JP" sz="1600" b="1">
              <a:solidFill>
                <a:srgbClr val="212121"/>
              </a:solidFill>
              <a:latin typeface="Courier New" panose="02070309020205020404" pitchFamily="49" charset="0"/>
            </a:endParaRPr>
          </a:p>
          <a:p>
            <a:pPr algn="just"/>
            <a:r>
              <a:rPr lang="en-US" altLang="ja-JP" sz="1600" b="1" i="0">
                <a:solidFill>
                  <a:srgbClr val="212121"/>
                </a:solidFill>
                <a:effectLst/>
                <a:latin typeface="Courier New" panose="02070309020205020404" pitchFamily="49" charset="0"/>
              </a:rPr>
              <a:t>10 12 7 185 199 40 210 118 66 169 19 86 229 212 108 84]</a:t>
            </a:r>
            <a:endParaRPr lang="ja-JP" altLang="ja-JP" sz="16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8" name="テキスト ボックス 7">
            <a:extLst>
              <a:ext uri="{FF2B5EF4-FFF2-40B4-BE49-F238E27FC236}">
                <a16:creationId xmlns:a16="http://schemas.microsoft.com/office/drawing/2014/main" id="{2B18F26D-1E81-93D6-8451-E1179C9E2840}"/>
              </a:ext>
            </a:extLst>
          </p:cNvPr>
          <p:cNvSpPr txBox="1"/>
          <p:nvPr/>
        </p:nvSpPr>
        <p:spPr>
          <a:xfrm>
            <a:off x="581863" y="3675220"/>
            <a:ext cx="8229600" cy="1169551"/>
          </a:xfrm>
          <a:prstGeom prst="rect">
            <a:avLst/>
          </a:prstGeom>
          <a:noFill/>
        </p:spPr>
        <p:txBody>
          <a:bodyPr wrap="square">
            <a:spAutoFit/>
          </a:bodyPr>
          <a:lstStyle/>
          <a:p>
            <a:pPr>
              <a:lnSpc>
                <a:spcPct val="150000"/>
              </a:lnSpc>
            </a:pP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np.random.seed</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数字</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：ランダムシード値を設定し、</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毎回同じ乱数発生させる</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50000"/>
              </a:lnSpc>
            </a:pP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np.random.shuffle</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引数に</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指定した</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配列</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の</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要素をランダムにシャッフル</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する</a:t>
            </a:r>
            <a:endPar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a:p>
            <a:pPr>
              <a:lnSpc>
                <a:spcPct val="150000"/>
              </a:lnSpc>
            </a:pP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 </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元の配列「</a:t>
            </a:r>
            <a:r>
              <a:rPr lang="en-US" altLang="ja-JP" sz="16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num_list</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」自体が変更される</a:t>
            </a:r>
            <a:endParaRPr lang="ja-JP" altLang="ja-JP" sz="1600" b="1" kern="100">
              <a:solidFill>
                <a:schemeClr val="tx1"/>
              </a:solidFill>
              <a:effectLst/>
              <a:latin typeface="Courier New" panose="02070309020205020404" pitchFamily="49" charset="0"/>
              <a:ea typeface="Meiryo" panose="020B0604030504040204" pitchFamily="34" charset="-128"/>
              <a:cs typeface="Courier New" panose="02070309020205020404" pitchFamily="49" charset="0"/>
            </a:endParaRPr>
          </a:p>
        </p:txBody>
      </p:sp>
      <p:sp>
        <p:nvSpPr>
          <p:cNvPr id="6" name="下矢印 5">
            <a:extLst>
              <a:ext uri="{FF2B5EF4-FFF2-40B4-BE49-F238E27FC236}">
                <a16:creationId xmlns:a16="http://schemas.microsoft.com/office/drawing/2014/main" id="{4A999B2D-751F-A748-4FDC-0BA24A35397E}"/>
              </a:ext>
            </a:extLst>
          </p:cNvPr>
          <p:cNvSpPr/>
          <p:nvPr/>
        </p:nvSpPr>
        <p:spPr>
          <a:xfrm rot="16200000" flipH="1">
            <a:off x="561810" y="2680865"/>
            <a:ext cx="400106" cy="360000"/>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0" name="スライド番号プレースホルダー 9">
            <a:extLst>
              <a:ext uri="{FF2B5EF4-FFF2-40B4-BE49-F238E27FC236}">
                <a16:creationId xmlns:a16="http://schemas.microsoft.com/office/drawing/2014/main" id="{457E6D0E-7E53-9147-9129-9881BCEA6461}"/>
              </a:ext>
            </a:extLst>
          </p:cNvPr>
          <p:cNvSpPr>
            <a:spLocks noGrp="1"/>
          </p:cNvSpPr>
          <p:nvPr>
            <p:ph type="sldNum" sz="quarter" idx="2"/>
          </p:nvPr>
        </p:nvSpPr>
        <p:spPr/>
        <p:txBody>
          <a:bodyPr/>
          <a:lstStyle/>
          <a:p>
            <a:fld id="{86CB4B4D-7CA3-9044-876B-883B54F8677D}" type="slidenum">
              <a:rPr lang="en-US" altLang="ja-JP" dirty="0" smtClean="0"/>
              <a:t>142</a:t>
            </a:fld>
            <a:endParaRPr lang="ja-JP" altLang="en-US"/>
          </a:p>
        </p:txBody>
      </p:sp>
      <p:sp>
        <p:nvSpPr>
          <p:cNvPr id="9" name="①学習モデルの選択…">
            <a:extLst>
              <a:ext uri="{FF2B5EF4-FFF2-40B4-BE49-F238E27FC236}">
                <a16:creationId xmlns:a16="http://schemas.microsoft.com/office/drawing/2014/main" id="{BDB70724-F2F7-4302-C4FC-9237FB12423E}"/>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3" name="①学習モデルの選択(今回は線形回帰)…">
            <a:extLst>
              <a:ext uri="{FF2B5EF4-FFF2-40B4-BE49-F238E27FC236}">
                <a16:creationId xmlns:a16="http://schemas.microsoft.com/office/drawing/2014/main" id="{E2D1B4F7-71AF-1077-94DC-6CFEFF55E7CE}"/>
              </a:ext>
            </a:extLst>
          </p:cNvPr>
          <p:cNvSpPr txBox="1"/>
          <p:nvPr/>
        </p:nvSpPr>
        <p:spPr>
          <a:xfrm>
            <a:off x="-1" y="507028"/>
            <a:ext cx="524623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STEP1-4 </a:t>
            </a:r>
            <a:r>
              <a:rPr lang="en" altLang="ja-JP" sz="1600" b="1" err="1">
                <a:solidFill>
                  <a:schemeClr val="tx1"/>
                </a:solidFill>
                <a:latin typeface="Meiryo"/>
                <a:ea typeface="Meiryo"/>
              </a:rPr>
              <a:t>x_train</a:t>
            </a:r>
            <a:r>
              <a:rPr lang="en" altLang="ja-JP" sz="1600" b="1">
                <a:solidFill>
                  <a:schemeClr val="tx1"/>
                </a:solidFill>
                <a:latin typeface="Meiryo"/>
                <a:ea typeface="Meiryo"/>
              </a:rPr>
              <a:t>(</a:t>
            </a:r>
            <a:r>
              <a:rPr lang="ja-JP" altLang="en-US" sz="1600" b="1">
                <a:solidFill>
                  <a:schemeClr val="tx1"/>
                </a:solidFill>
                <a:latin typeface="Meiryo"/>
                <a:ea typeface="Meiryo"/>
              </a:rPr>
              <a:t>特徴量</a:t>
            </a:r>
            <a:r>
              <a:rPr lang="en-US" altLang="ja-JP" sz="1600" b="1">
                <a:solidFill>
                  <a:schemeClr val="tx1"/>
                </a:solidFill>
                <a:latin typeface="Meiryo"/>
                <a:ea typeface="Meiryo"/>
              </a:rPr>
              <a:t>)</a:t>
            </a:r>
            <a:r>
              <a:rPr lang="ja-JP" altLang="en-US" sz="1600" b="1">
                <a:solidFill>
                  <a:schemeClr val="tx1"/>
                </a:solidFill>
                <a:latin typeface="Meiryo"/>
                <a:ea typeface="Meiryo"/>
              </a:rPr>
              <a:t>と</a:t>
            </a:r>
            <a:r>
              <a:rPr lang="en" altLang="ja-JP" sz="1600" b="1" err="1">
                <a:solidFill>
                  <a:schemeClr val="tx1"/>
                </a:solidFill>
                <a:latin typeface="Meiryo"/>
                <a:ea typeface="Meiryo"/>
              </a:rPr>
              <a:t>y_train</a:t>
            </a:r>
            <a:r>
              <a:rPr lang="en" altLang="ja-JP" sz="1600" b="1">
                <a:solidFill>
                  <a:schemeClr val="tx1"/>
                </a:solidFill>
                <a:latin typeface="Meiryo"/>
                <a:ea typeface="Meiryo"/>
              </a:rPr>
              <a:t>(</a:t>
            </a:r>
            <a:r>
              <a:rPr lang="ja-JP" altLang="en-US" sz="1600" b="1">
                <a:solidFill>
                  <a:schemeClr val="tx1"/>
                </a:solidFill>
                <a:latin typeface="Meiryo"/>
                <a:ea typeface="Meiryo"/>
              </a:rPr>
              <a:t>正解</a:t>
            </a:r>
            <a:r>
              <a:rPr lang="en-US" altLang="ja-JP" sz="1600" b="1">
                <a:solidFill>
                  <a:schemeClr val="tx1"/>
                </a:solidFill>
                <a:latin typeface="Meiryo"/>
                <a:ea typeface="Meiryo"/>
              </a:rPr>
              <a:t>)</a:t>
            </a:r>
            <a:r>
              <a:rPr lang="ja-JP" altLang="en-US" sz="1600" b="1">
                <a:solidFill>
                  <a:schemeClr val="tx1"/>
                </a:solidFill>
                <a:latin typeface="Meiryo"/>
                <a:ea typeface="Meiryo"/>
              </a:rPr>
              <a:t>を作成</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316190291"/>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56FA8-5BD6-7E18-17C5-3CAA6BE11ED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7C3EC0E-B4C6-BF8F-4867-1A2640BDFBF7}"/>
              </a:ext>
            </a:extLst>
          </p:cNvPr>
          <p:cNvSpPr txBox="1"/>
          <p:nvPr/>
        </p:nvSpPr>
        <p:spPr>
          <a:xfrm>
            <a:off x="304800" y="1104392"/>
            <a:ext cx="73152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コード2-1-17</a:t>
            </a:r>
            <a:r>
              <a:rPr lang="en-US" altLang="ja-JP" b="1">
                <a:solidFill>
                  <a:srgbClr val="002060"/>
                </a:solidFill>
                <a:latin typeface="Meiryo"/>
                <a:ea typeface="Meiryo"/>
              </a:rPr>
              <a:t> </a:t>
            </a:r>
            <a:r>
              <a:rPr lang="en-US" altLang="ja-JP" b="1" err="1">
                <a:solidFill>
                  <a:srgbClr val="002060"/>
                </a:solidFill>
                <a:latin typeface="Meiryo"/>
                <a:ea typeface="Meiryo"/>
                <a:cs typeface="Times New Roman"/>
              </a:rPr>
              <a:t>images_temp</a:t>
            </a:r>
            <a:r>
              <a:rPr lang="ja-JP" altLang="en-US" b="1">
                <a:solidFill>
                  <a:srgbClr val="002060"/>
                </a:solidFill>
                <a:latin typeface="Meiryo"/>
                <a:ea typeface="Meiryo"/>
                <a:cs typeface="Times New Roman"/>
              </a:rPr>
              <a:t>と</a:t>
            </a:r>
            <a:r>
              <a:rPr lang="en-US" altLang="ja-JP" b="1" err="1">
                <a:solidFill>
                  <a:srgbClr val="002060"/>
                </a:solidFill>
                <a:latin typeface="Meiryo"/>
                <a:ea typeface="Meiryo"/>
                <a:cs typeface="Times New Roman"/>
              </a:rPr>
              <a:t>labels_temp</a:t>
            </a:r>
            <a:r>
              <a:rPr lang="ja-JP" altLang="en-US" b="1">
                <a:solidFill>
                  <a:srgbClr val="002060"/>
                </a:solidFill>
                <a:latin typeface="Meiryo"/>
                <a:ea typeface="Meiryo"/>
                <a:cs typeface="Times New Roman"/>
              </a:rPr>
              <a:t>の配列をシャッフル</a:t>
            </a:r>
            <a:endParaRPr lang="en-US" altLang="ja-JP"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DDF41CA8-AE93-1273-BF20-6D49536A41EF}"/>
              </a:ext>
            </a:extLst>
          </p:cNvPr>
          <p:cNvSpPr/>
          <p:nvPr/>
        </p:nvSpPr>
        <p:spPr>
          <a:xfrm>
            <a:off x="493643" y="1583977"/>
            <a:ext cx="4800600" cy="2103447"/>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b="1" err="1">
                <a:solidFill>
                  <a:srgbClr val="000000"/>
                </a:solidFill>
                <a:effectLst/>
                <a:latin typeface="Courier New" panose="02070309020205020404" pitchFamily="49" charset="0"/>
              </a:rPr>
              <a:t>x_train</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images_temp</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num_list</a:t>
            </a:r>
            <a:r>
              <a:rPr lang="en" altLang="ja-JP" b="1">
                <a:solidFill>
                  <a:srgbClr val="0070C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y_train</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labels_temp</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num_list</a:t>
            </a:r>
            <a:r>
              <a:rPr lang="en" altLang="ja-JP" b="1">
                <a:solidFill>
                  <a:srgbClr val="0070C0"/>
                </a:solidFill>
                <a:effectLst/>
                <a:latin typeface="Courier New" panose="02070309020205020404" pitchFamily="49" charset="0"/>
              </a:rPr>
              <a:t>]</a:t>
            </a:r>
          </a:p>
          <a:p>
            <a:pPr>
              <a:lnSpc>
                <a:spcPct val="120000"/>
              </a:lnSpc>
            </a:pPr>
            <a:r>
              <a:rPr lang="en" altLang="ja-JP" b="1">
                <a:solidFill>
                  <a:srgbClr val="000000"/>
                </a:solidFill>
                <a:latin typeface="Courier New" panose="02070309020205020404" pitchFamily="49" charset="0"/>
              </a:rPr>
              <a:t>print</a:t>
            </a:r>
            <a:r>
              <a:rPr lang="en" altLang="ja-JP" b="1">
                <a:solidFill>
                  <a:srgbClr val="0070C0"/>
                </a:solidFill>
                <a:latin typeface="Courier New" panose="02070309020205020404" pitchFamily="49" charset="0"/>
              </a:rPr>
              <a:t>(</a:t>
            </a:r>
            <a:r>
              <a:rPr lang="en" altLang="ja-JP" b="1" err="1">
                <a:solidFill>
                  <a:srgbClr val="000000"/>
                </a:solidFill>
                <a:latin typeface="Courier New" panose="02070309020205020404" pitchFamily="49" charset="0"/>
              </a:rPr>
              <a:t>labels_temp</a:t>
            </a:r>
            <a:r>
              <a:rPr lang="en" altLang="ja-JP" b="1">
                <a:solidFill>
                  <a:srgbClr val="00B050"/>
                </a:solidFill>
                <a:latin typeface="Courier New" panose="02070309020205020404" pitchFamily="49" charset="0"/>
              </a:rPr>
              <a:t>[0</a:t>
            </a:r>
            <a:r>
              <a:rPr lang="en" altLang="ja-JP" b="1">
                <a:solidFill>
                  <a:srgbClr val="000000"/>
                </a:solidFill>
                <a:latin typeface="Courier New" panose="02070309020205020404" pitchFamily="49" charset="0"/>
              </a:rPr>
              <a:t>:</a:t>
            </a:r>
            <a:r>
              <a:rPr lang="en" altLang="ja-JP" b="1">
                <a:solidFill>
                  <a:srgbClr val="00B050"/>
                </a:solidFill>
                <a:latin typeface="Courier New" panose="02070309020205020404" pitchFamily="49" charset="0"/>
              </a:rPr>
              <a:t>10]</a:t>
            </a:r>
            <a:r>
              <a:rPr lang="en" altLang="ja-JP" b="1">
                <a:solidFill>
                  <a:srgbClr val="0070C0"/>
                </a:solidFill>
                <a:latin typeface="Courier New" panose="02070309020205020404" pitchFamily="49" charset="0"/>
              </a:rPr>
              <a:t>)</a:t>
            </a:r>
            <a:endParaRPr lang="en" altLang="ja-JP" b="1">
              <a:solidFill>
                <a:srgbClr val="0070C0"/>
              </a:solidFill>
              <a:effectLst/>
              <a:latin typeface="Courier New" panose="02070309020205020404" pitchFamily="49" charset="0"/>
            </a:endParaRPr>
          </a:p>
          <a:p>
            <a:pPr>
              <a:lnSpc>
                <a:spcPct val="120000"/>
              </a:lnSpc>
            </a:pPr>
            <a:r>
              <a:rPr lang="en" altLang="ja-JP" b="1">
                <a:solidFill>
                  <a:srgbClr val="795E26"/>
                </a:solidFill>
                <a:effectLst/>
                <a:latin typeface="Courier New" panose="02070309020205020404" pitchFamily="49" charset="0"/>
              </a:rPr>
              <a:t>print</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y_train</a:t>
            </a:r>
            <a:r>
              <a:rPr lang="en" altLang="ja-JP" b="1">
                <a:solidFill>
                  <a:srgbClr val="00B050"/>
                </a:solidFill>
                <a:effectLst/>
                <a:latin typeface="Courier New" panose="02070309020205020404" pitchFamily="49" charset="0"/>
              </a:rPr>
              <a:t>[0</a:t>
            </a:r>
            <a:r>
              <a:rPr lang="en" altLang="ja-JP" b="1">
                <a:solidFill>
                  <a:srgbClr val="000000"/>
                </a:solidFill>
                <a:effectLst/>
                <a:latin typeface="Courier New" panose="02070309020205020404" pitchFamily="49" charset="0"/>
              </a:rPr>
              <a:t>:</a:t>
            </a:r>
            <a:r>
              <a:rPr lang="en" altLang="ja-JP" b="1">
                <a:solidFill>
                  <a:srgbClr val="00B050"/>
                </a:solidFill>
                <a:effectLst/>
                <a:latin typeface="Courier New" panose="02070309020205020404" pitchFamily="49" charset="0"/>
              </a:rPr>
              <a:t>10]</a:t>
            </a:r>
            <a:r>
              <a:rPr lang="en" altLang="ja-JP" b="1">
                <a:solidFill>
                  <a:srgbClr val="0070C0"/>
                </a:solidFill>
                <a:effectLst/>
                <a:latin typeface="Courier New" panose="02070309020205020404" pitchFamily="49" charset="0"/>
              </a:rPr>
              <a:t>)</a:t>
            </a:r>
          </a:p>
          <a:p>
            <a:pPr>
              <a:lnSpc>
                <a:spcPct val="120000"/>
              </a:lnSpc>
            </a:pPr>
            <a:r>
              <a:rPr lang="en" altLang="ja-JP" b="1">
                <a:solidFill>
                  <a:srgbClr val="795E26"/>
                </a:solidFill>
                <a:effectLst/>
                <a:latin typeface="Courier New" panose="02070309020205020404" pitchFamily="49" charset="0"/>
              </a:rPr>
              <a:t>print</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x_train.shape</a:t>
            </a:r>
            <a:r>
              <a:rPr lang="en" altLang="ja-JP" b="1">
                <a:solidFill>
                  <a:srgbClr val="0070C0"/>
                </a:solidFill>
                <a:effectLst/>
                <a:latin typeface="Courier New" panose="02070309020205020404" pitchFamily="49" charset="0"/>
              </a:rPr>
              <a:t>)</a:t>
            </a:r>
          </a:p>
          <a:p>
            <a:pPr>
              <a:lnSpc>
                <a:spcPct val="120000"/>
              </a:lnSpc>
            </a:pPr>
            <a:r>
              <a:rPr lang="en" altLang="ja-JP" b="1">
                <a:solidFill>
                  <a:srgbClr val="795E26"/>
                </a:solidFill>
                <a:effectLst/>
                <a:latin typeface="Courier New" panose="02070309020205020404" pitchFamily="49" charset="0"/>
              </a:rPr>
              <a:t>print</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y_train.shape</a:t>
            </a:r>
            <a:r>
              <a:rPr lang="en" altLang="ja-JP" b="1">
                <a:solidFill>
                  <a:srgbClr val="0070C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0D636C5B-B47A-6B0A-1176-66376D8D92F4}"/>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9227E2D9-EF6A-E7ED-FFFC-CBAC24DA7D00}"/>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71F2818B-28CA-B91E-F959-8F2E085E89F3}"/>
              </a:ext>
            </a:extLst>
          </p:cNvPr>
          <p:cNvSpPr txBox="1"/>
          <p:nvPr/>
        </p:nvSpPr>
        <p:spPr>
          <a:xfrm>
            <a:off x="6204629" y="1506519"/>
            <a:ext cx="914400" cy="2462213"/>
          </a:xfrm>
          <a:prstGeom prst="rect">
            <a:avLst/>
          </a:prstGeom>
          <a:noFill/>
        </p:spPr>
        <p:txBody>
          <a:bodyPr wrap="square">
            <a:spAutoFit/>
          </a:bodyPr>
          <a:lstStyle/>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[[1]</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[1]</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[1]</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[1]</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[1]</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[1]</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p>
          <a:p>
            <a:pPr algn="just"/>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8" name="テキスト ボックス 7">
            <a:extLst>
              <a:ext uri="{FF2B5EF4-FFF2-40B4-BE49-F238E27FC236}">
                <a16:creationId xmlns:a16="http://schemas.microsoft.com/office/drawing/2014/main" id="{7ABF3D8E-FF53-C695-1B32-7F3EA866DBB6}"/>
              </a:ext>
            </a:extLst>
          </p:cNvPr>
          <p:cNvSpPr txBox="1"/>
          <p:nvPr/>
        </p:nvSpPr>
        <p:spPr>
          <a:xfrm>
            <a:off x="457200" y="3784700"/>
            <a:ext cx="7467600" cy="1200329"/>
          </a:xfrm>
          <a:prstGeom prst="rect">
            <a:avLst/>
          </a:prstGeom>
          <a:noFill/>
        </p:spPr>
        <p:txBody>
          <a:bodyPr wrap="square">
            <a:spAutoFit/>
          </a:bodyPr>
          <a:lstStyle/>
          <a:p>
            <a:r>
              <a:rPr lang="en-US" altLang="ja-JP" sz="1600" b="1" err="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numpy</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配列では、インデックス</a:t>
            </a:r>
            <a:r>
              <a:rPr lang="ja-JP" altLang="en-US"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に</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リスト形式で順番を指定すると、その順番で値を並べ替える</a:t>
            </a:r>
            <a:endPar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endParaRPr lang="en-US" altLang="ja-JP" sz="8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コード</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18-17</a:t>
            </a:r>
            <a:r>
              <a:rPr lang="ja-JP" altLang="en-US"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で</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作成した</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0</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から</a:t>
            </a:r>
            <a:r>
              <a:rPr lang="en-US"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231</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までのランダムな数字の列である</a:t>
            </a:r>
            <a:r>
              <a:rPr lang="en-US" altLang="ja-JP" sz="1600" b="1" err="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num_list</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をインデックスにして、</a:t>
            </a:r>
            <a:r>
              <a:rPr lang="en-US" altLang="ja-JP" sz="1600" b="1">
                <a:solidFill>
                  <a:srgbClr val="FF0000"/>
                </a:solidFill>
                <a:effectLst/>
                <a:latin typeface="Meiryo" panose="020B0604030504040204" pitchFamily="34" charset="-128"/>
                <a:ea typeface="Meiryo" panose="020B0604030504040204" pitchFamily="34" charset="-128"/>
                <a:cs typeface="Times New Roman" panose="02020603050405020304" pitchFamily="18" charset="0"/>
              </a:rPr>
              <a:t> </a:t>
            </a:r>
            <a:r>
              <a:rPr lang="en-US" altLang="ja-JP" sz="1600" b="1" err="1">
                <a:solidFill>
                  <a:srgbClr val="FF0000"/>
                </a:solidFill>
                <a:effectLst/>
                <a:latin typeface="Meiryo" panose="020B0604030504040204" pitchFamily="34" charset="-128"/>
                <a:ea typeface="Meiryo" panose="020B0604030504040204" pitchFamily="34" charset="-128"/>
                <a:cs typeface="Times New Roman" panose="02020603050405020304" pitchFamily="18" charset="0"/>
              </a:rPr>
              <a:t>x_train</a:t>
            </a:r>
            <a:r>
              <a:rPr lang="ja-JP" altLang="ja-JP" sz="1600" b="1">
                <a:solidFill>
                  <a:srgbClr val="FF0000"/>
                </a:solidFill>
                <a:effectLst/>
                <a:latin typeface="Meiryo" panose="020B0604030504040204" pitchFamily="34" charset="-128"/>
                <a:ea typeface="Meiryo" panose="020B0604030504040204" pitchFamily="34" charset="-128"/>
                <a:cs typeface="Times New Roman" panose="02020603050405020304" pitchFamily="18" charset="0"/>
              </a:rPr>
              <a:t>と</a:t>
            </a:r>
            <a:r>
              <a:rPr lang="en-US" altLang="ja-JP" sz="1600" b="1" err="1">
                <a:solidFill>
                  <a:srgbClr val="FF0000"/>
                </a:solidFill>
                <a:effectLst/>
                <a:latin typeface="Meiryo" panose="020B0604030504040204" pitchFamily="34" charset="-128"/>
                <a:ea typeface="Meiryo" panose="020B0604030504040204" pitchFamily="34" charset="-128"/>
                <a:cs typeface="Times New Roman" panose="02020603050405020304" pitchFamily="18" charset="0"/>
              </a:rPr>
              <a:t>y_train</a:t>
            </a:r>
            <a:r>
              <a:rPr lang="ja-JP" altLang="ja-JP" sz="1600" b="1">
                <a:solidFill>
                  <a:srgbClr val="FF0000"/>
                </a:solidFill>
                <a:effectLst/>
                <a:latin typeface="Meiryo" panose="020B0604030504040204" pitchFamily="34" charset="-128"/>
                <a:ea typeface="Meiryo" panose="020B0604030504040204" pitchFamily="34" charset="-128"/>
                <a:cs typeface="Times New Roman" panose="02020603050405020304" pitchFamily="18" charset="0"/>
              </a:rPr>
              <a:t>のデータをシャッフル</a:t>
            </a:r>
            <a:r>
              <a:rPr lang="ja-JP" altLang="ja-JP"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してい</a:t>
            </a:r>
            <a:r>
              <a:rPr lang="ja-JP" altLang="en-US" sz="1600"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る</a:t>
            </a:r>
            <a:r>
              <a:rPr lang="ja-JP" altLang="ja-JP" sz="1600" b="1">
                <a:solidFill>
                  <a:schemeClr val="tx1"/>
                </a:solidFill>
                <a:effectLst/>
                <a:latin typeface="Meiryo" panose="020B0604030504040204" pitchFamily="34" charset="-128"/>
                <a:ea typeface="Meiryo" panose="020B0604030504040204" pitchFamily="34" charset="-128"/>
              </a:rPr>
              <a:t> </a:t>
            </a:r>
            <a:endParaRPr lang="ja-JP" altLang="ja-JP" sz="1600" b="1" kern="10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F93C7898-3301-F7BB-C107-F1236905672F}"/>
              </a:ext>
            </a:extLst>
          </p:cNvPr>
          <p:cNvSpPr txBox="1"/>
          <p:nvPr/>
        </p:nvSpPr>
        <p:spPr>
          <a:xfrm>
            <a:off x="5486400" y="1512317"/>
            <a:ext cx="914400" cy="2246769"/>
          </a:xfrm>
          <a:prstGeom prst="rect">
            <a:avLst/>
          </a:prstGeom>
          <a:noFill/>
        </p:spPr>
        <p:txBody>
          <a:bodyPr wrap="square">
            <a:spAutoFit/>
          </a:bodyPr>
          <a:lstStyle/>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a:effectLst/>
                <a:latin typeface="Courier New" panose="02070309020205020404" pitchFamily="49" charset="0"/>
                <a:ea typeface="游明朝" panose="02020400000000000000" pitchFamily="18" charset="-128"/>
                <a:cs typeface="Courier New" panose="02070309020205020404" pitchFamily="49" charset="0"/>
              </a:rPr>
              <a:t> [0]]</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10" name="テキスト ボックス 9">
            <a:extLst>
              <a:ext uri="{FF2B5EF4-FFF2-40B4-BE49-F238E27FC236}">
                <a16:creationId xmlns:a16="http://schemas.microsoft.com/office/drawing/2014/main" id="{CCD740CD-4A28-077B-97DA-ABC0C95F124D}"/>
              </a:ext>
            </a:extLst>
          </p:cNvPr>
          <p:cNvSpPr txBox="1"/>
          <p:nvPr/>
        </p:nvSpPr>
        <p:spPr>
          <a:xfrm>
            <a:off x="6866753" y="3043430"/>
            <a:ext cx="2462095" cy="584775"/>
          </a:xfrm>
          <a:prstGeom prst="rect">
            <a:avLst/>
          </a:prstGeom>
          <a:noFill/>
        </p:spPr>
        <p:txBody>
          <a:bodyPr wrap="square">
            <a:spAutoFit/>
          </a:bodyPr>
          <a:lstStyle/>
          <a:p>
            <a:pPr algn="just"/>
            <a:r>
              <a:rPr lang="en-US" altLang="ja-JP" sz="1600" b="1" kern="100">
                <a:effectLst/>
                <a:latin typeface="Courier New" panose="02070309020205020404" pitchFamily="49" charset="0"/>
                <a:ea typeface="游明朝" panose="02020400000000000000" pitchFamily="18" charset="-128"/>
                <a:cs typeface="Courier New" panose="02070309020205020404" pitchFamily="49" charset="0"/>
              </a:rPr>
              <a:t>(232, 64, 64, 1)</a:t>
            </a:r>
            <a:endParaRPr lang="ja-JP" altLang="ja-JP" sz="16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600" b="1" kern="100">
                <a:effectLst/>
                <a:latin typeface="Courier New" panose="02070309020205020404" pitchFamily="49" charset="0"/>
                <a:ea typeface="游明朝" panose="02020400000000000000" pitchFamily="18" charset="-128"/>
                <a:cs typeface="Courier New" panose="02070309020205020404" pitchFamily="49" charset="0"/>
              </a:rPr>
              <a:t>(232, 1)</a:t>
            </a:r>
            <a:endParaRPr lang="ja-JP" altLang="ja-JP" sz="1600" b="1" kern="100">
              <a:effectLst/>
              <a:latin typeface="Courier New" panose="02070309020205020404" pitchFamily="49" charset="0"/>
              <a:ea typeface="游明朝" panose="02020400000000000000" pitchFamily="18" charset="-128"/>
              <a:cs typeface="Courier New" panose="02070309020205020404" pitchFamily="49" charset="0"/>
            </a:endParaRPr>
          </a:p>
        </p:txBody>
      </p:sp>
      <p:sp>
        <p:nvSpPr>
          <p:cNvPr id="11" name="下矢印 10">
            <a:extLst>
              <a:ext uri="{FF2B5EF4-FFF2-40B4-BE49-F238E27FC236}">
                <a16:creationId xmlns:a16="http://schemas.microsoft.com/office/drawing/2014/main" id="{294E4971-56BA-9330-4148-4A78DC1ECDAB}"/>
              </a:ext>
            </a:extLst>
          </p:cNvPr>
          <p:cNvSpPr/>
          <p:nvPr/>
        </p:nvSpPr>
        <p:spPr>
          <a:xfrm rot="16200000" flipH="1">
            <a:off x="5008072" y="2004674"/>
            <a:ext cx="180000" cy="914399"/>
          </a:xfrm>
          <a:prstGeom prst="downArrow">
            <a:avLst/>
          </a:prstGeom>
          <a:solidFill>
            <a:srgbClr val="00B0F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3" name="下矢印 12">
            <a:extLst>
              <a:ext uri="{FF2B5EF4-FFF2-40B4-BE49-F238E27FC236}">
                <a16:creationId xmlns:a16="http://schemas.microsoft.com/office/drawing/2014/main" id="{560201F8-448A-B1D0-843F-2102C60EA56F}"/>
              </a:ext>
            </a:extLst>
          </p:cNvPr>
          <p:cNvSpPr/>
          <p:nvPr/>
        </p:nvSpPr>
        <p:spPr>
          <a:xfrm rot="16200000" flipH="1">
            <a:off x="5381549" y="1931727"/>
            <a:ext cx="181094" cy="1683727"/>
          </a:xfrm>
          <a:prstGeom prst="downArrow">
            <a:avLst/>
          </a:prstGeom>
          <a:solidFill>
            <a:srgbClr val="00B0F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4" name="下矢印 13">
            <a:extLst>
              <a:ext uri="{FF2B5EF4-FFF2-40B4-BE49-F238E27FC236}">
                <a16:creationId xmlns:a16="http://schemas.microsoft.com/office/drawing/2014/main" id="{08A244C7-DA36-FBDB-2346-6FB9CD8ED5F0}"/>
              </a:ext>
            </a:extLst>
          </p:cNvPr>
          <p:cNvSpPr/>
          <p:nvPr/>
        </p:nvSpPr>
        <p:spPr>
          <a:xfrm rot="16200000" flipH="1">
            <a:off x="5657947" y="2086544"/>
            <a:ext cx="181094" cy="2236523"/>
          </a:xfrm>
          <a:prstGeom prst="downArrow">
            <a:avLst/>
          </a:prstGeom>
          <a:solidFill>
            <a:srgbClr val="00B0F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5" name="下矢印 14">
            <a:extLst>
              <a:ext uri="{FF2B5EF4-FFF2-40B4-BE49-F238E27FC236}">
                <a16:creationId xmlns:a16="http://schemas.microsoft.com/office/drawing/2014/main" id="{89497DA2-9745-A7C8-3B04-2FE5D978E020}"/>
              </a:ext>
            </a:extLst>
          </p:cNvPr>
          <p:cNvSpPr/>
          <p:nvPr/>
        </p:nvSpPr>
        <p:spPr>
          <a:xfrm rot="16200000" flipH="1">
            <a:off x="5657947" y="2376908"/>
            <a:ext cx="181094" cy="2236523"/>
          </a:xfrm>
          <a:prstGeom prst="downArrow">
            <a:avLst/>
          </a:prstGeom>
          <a:solidFill>
            <a:srgbClr val="00B0F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6" name="スライド番号プレースホルダー 15">
            <a:extLst>
              <a:ext uri="{FF2B5EF4-FFF2-40B4-BE49-F238E27FC236}">
                <a16:creationId xmlns:a16="http://schemas.microsoft.com/office/drawing/2014/main" id="{C331AFD4-1D79-CA17-C6E2-A850F51A99E5}"/>
              </a:ext>
            </a:extLst>
          </p:cNvPr>
          <p:cNvSpPr>
            <a:spLocks noGrp="1"/>
          </p:cNvSpPr>
          <p:nvPr>
            <p:ph type="sldNum" sz="quarter" idx="2"/>
          </p:nvPr>
        </p:nvSpPr>
        <p:spPr/>
        <p:txBody>
          <a:bodyPr/>
          <a:lstStyle/>
          <a:p>
            <a:fld id="{86CB4B4D-7CA3-9044-876B-883B54F8677D}" type="slidenum">
              <a:rPr lang="en-US" altLang="ja-JP" dirty="0" smtClean="0"/>
              <a:t>143</a:t>
            </a:fld>
            <a:endParaRPr lang="ja-JP" altLang="en-US"/>
          </a:p>
        </p:txBody>
      </p:sp>
      <p:sp>
        <p:nvSpPr>
          <p:cNvPr id="9" name="①学習モデルの選択…">
            <a:extLst>
              <a:ext uri="{FF2B5EF4-FFF2-40B4-BE49-F238E27FC236}">
                <a16:creationId xmlns:a16="http://schemas.microsoft.com/office/drawing/2014/main" id="{BAA57AF3-22D0-015B-AB56-062A410C2BE6}"/>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
        <p:nvSpPr>
          <p:cNvPr id="18" name="①学習モデルの選択(今回は線形回帰)…">
            <a:extLst>
              <a:ext uri="{FF2B5EF4-FFF2-40B4-BE49-F238E27FC236}">
                <a16:creationId xmlns:a16="http://schemas.microsoft.com/office/drawing/2014/main" id="{3FA1B48E-677F-CBDE-0915-FB16C5741967}"/>
              </a:ext>
            </a:extLst>
          </p:cNvPr>
          <p:cNvSpPr txBox="1"/>
          <p:nvPr/>
        </p:nvSpPr>
        <p:spPr>
          <a:xfrm>
            <a:off x="-1" y="507028"/>
            <a:ext cx="5246231" cy="284693"/>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4000" tIns="19050" rIns="19050" bIns="19050" anchor="ctr">
            <a:spAutoFit/>
          </a:bodyPr>
          <a:lstStyle/>
          <a:p>
            <a:pPr algn="l" defTabSz="309563" rtl="0" hangingPunct="0"/>
            <a:r>
              <a:rPr lang="en-US" altLang="ja-JP" sz="1600" b="1">
                <a:solidFill>
                  <a:schemeClr val="tx1"/>
                </a:solidFill>
                <a:latin typeface="Meiryo"/>
                <a:ea typeface="Meiryo"/>
                <a:cs typeface="ヒラギノ角ゴ ProN W6"/>
                <a:sym typeface="ヒラギノ角ゴ ProN W6"/>
              </a:rPr>
              <a:t>STEP1-4 </a:t>
            </a:r>
            <a:r>
              <a:rPr lang="en" altLang="ja-JP" sz="1600" b="1" err="1">
                <a:solidFill>
                  <a:schemeClr val="tx1"/>
                </a:solidFill>
                <a:latin typeface="Meiryo"/>
                <a:ea typeface="Meiryo"/>
              </a:rPr>
              <a:t>x_train</a:t>
            </a:r>
            <a:r>
              <a:rPr lang="en" altLang="ja-JP" sz="1600" b="1">
                <a:solidFill>
                  <a:schemeClr val="tx1"/>
                </a:solidFill>
                <a:latin typeface="Meiryo"/>
                <a:ea typeface="Meiryo"/>
              </a:rPr>
              <a:t>(</a:t>
            </a:r>
            <a:r>
              <a:rPr lang="ja-JP" altLang="en-US" sz="1600" b="1">
                <a:solidFill>
                  <a:schemeClr val="tx1"/>
                </a:solidFill>
                <a:latin typeface="Meiryo"/>
                <a:ea typeface="Meiryo"/>
              </a:rPr>
              <a:t>特徴量</a:t>
            </a:r>
            <a:r>
              <a:rPr lang="en-US" altLang="ja-JP" sz="1600" b="1">
                <a:solidFill>
                  <a:schemeClr val="tx1"/>
                </a:solidFill>
                <a:latin typeface="Meiryo"/>
                <a:ea typeface="Meiryo"/>
              </a:rPr>
              <a:t>)</a:t>
            </a:r>
            <a:r>
              <a:rPr lang="ja-JP" altLang="en-US" sz="1600" b="1">
                <a:solidFill>
                  <a:schemeClr val="tx1"/>
                </a:solidFill>
                <a:latin typeface="Meiryo"/>
                <a:ea typeface="Meiryo"/>
              </a:rPr>
              <a:t>と</a:t>
            </a:r>
            <a:r>
              <a:rPr lang="en" altLang="ja-JP" sz="1600" b="1" err="1">
                <a:solidFill>
                  <a:schemeClr val="tx1"/>
                </a:solidFill>
                <a:latin typeface="Meiryo"/>
                <a:ea typeface="Meiryo"/>
              </a:rPr>
              <a:t>y_train</a:t>
            </a:r>
            <a:r>
              <a:rPr lang="en" altLang="ja-JP" sz="1600" b="1">
                <a:solidFill>
                  <a:schemeClr val="tx1"/>
                </a:solidFill>
                <a:latin typeface="Meiryo"/>
                <a:ea typeface="Meiryo"/>
              </a:rPr>
              <a:t>(</a:t>
            </a:r>
            <a:r>
              <a:rPr lang="ja-JP" altLang="en-US" sz="1600" b="1">
                <a:solidFill>
                  <a:schemeClr val="tx1"/>
                </a:solidFill>
                <a:latin typeface="Meiryo"/>
                <a:ea typeface="Meiryo"/>
              </a:rPr>
              <a:t>正解</a:t>
            </a:r>
            <a:r>
              <a:rPr lang="en-US" altLang="ja-JP" sz="1600" b="1">
                <a:solidFill>
                  <a:schemeClr val="tx1"/>
                </a:solidFill>
                <a:latin typeface="Meiryo"/>
                <a:ea typeface="Meiryo"/>
              </a:rPr>
              <a:t>)</a:t>
            </a:r>
            <a:r>
              <a:rPr lang="ja-JP" altLang="en-US" sz="1600" b="1">
                <a:solidFill>
                  <a:schemeClr val="tx1"/>
                </a:solidFill>
                <a:latin typeface="Meiryo"/>
                <a:ea typeface="Meiryo"/>
              </a:rPr>
              <a:t>を作成</a:t>
            </a:r>
            <a:endParaRPr lang="en-US" altLang="ja-JP" sz="1600" b="1">
              <a:solidFill>
                <a:schemeClr val="tx1"/>
              </a:solidFill>
              <a:latin typeface="Meiryo"/>
              <a:ea typeface="Meiryo"/>
              <a:cs typeface="ヒラギノ角ゴ ProN W6"/>
            </a:endParaRPr>
          </a:p>
        </p:txBody>
      </p:sp>
    </p:spTree>
    <p:extLst>
      <p:ext uri="{BB962C8B-B14F-4D97-AF65-F5344CB8AC3E}">
        <p14:creationId xmlns:p14="http://schemas.microsoft.com/office/powerpoint/2010/main" val="2334833802"/>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3DB51-F94C-B484-D47F-F9F6C13B53B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051002-1885-C246-7779-F43C88D4ED5E}"/>
              </a:ext>
            </a:extLst>
          </p:cNvPr>
          <p:cNvSpPr/>
          <p:nvPr/>
        </p:nvSpPr>
        <p:spPr>
          <a:xfrm>
            <a:off x="304800" y="1031661"/>
            <a:ext cx="8743122" cy="3978489"/>
          </a:xfrm>
          <a:prstGeom prst="rect">
            <a:avLst/>
          </a:prstGeom>
          <a:solidFill>
            <a:srgbClr val="FDEEEC">
              <a:alpha val="808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5" name="前処理のゴール">
            <a:extLst>
              <a:ext uri="{FF2B5EF4-FFF2-40B4-BE49-F238E27FC236}">
                <a16:creationId xmlns:a16="http://schemas.microsoft.com/office/drawing/2014/main" id="{2A41E492-7E71-607B-E331-988F69F6A918}"/>
              </a:ext>
            </a:extLst>
          </p:cNvPr>
          <p:cNvSpPr txBox="1"/>
          <p:nvPr/>
        </p:nvSpPr>
        <p:spPr>
          <a:xfrm>
            <a:off x="152400" y="590550"/>
            <a:ext cx="1577355" cy="3462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000" b="1">
                <a:solidFill>
                  <a:schemeClr val="tx1"/>
                </a:solidFill>
                <a:latin typeface="Meiryo" panose="020B0604030504040204" pitchFamily="34" charset="-128"/>
                <a:ea typeface="Meiryo" panose="020B0604030504040204" pitchFamily="34" charset="-128"/>
              </a:rPr>
              <a:t>前処理の手順</a:t>
            </a:r>
            <a:endParaRPr sz="2000" b="1">
              <a:solidFill>
                <a:schemeClr val="tx1"/>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413B2A05-E368-E036-D856-AE3EEB8DC8B0}"/>
              </a:ext>
            </a:extLst>
          </p:cNvPr>
          <p:cNvSpPr txBox="1"/>
          <p:nvPr/>
        </p:nvSpPr>
        <p:spPr>
          <a:xfrm>
            <a:off x="399222" y="911123"/>
            <a:ext cx="8648700" cy="41996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rPr>
              <a:t>STEP1-1</a:t>
            </a:r>
            <a:r>
              <a:rPr lang="ja-JP" altLang="en-US" sz="1600" b="1">
                <a:solidFill>
                  <a:srgbClr val="0070C0"/>
                </a:solidFill>
                <a:latin typeface="Meiryo" panose="020B0604030504040204" pitchFamily="34" charset="-128"/>
                <a:ea typeface="Meiryo" panose="020B0604030504040204" pitchFamily="34" charset="-128"/>
              </a:rPr>
              <a:t>　画像ファイル名を取得　</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のフォルダからファイル名を取得して配列にして変数に代入</a:t>
            </a:r>
            <a:endParaRPr lang="en-US" altLang="ja-JP" sz="1600">
              <a:solidFill>
                <a:srgbClr val="000000"/>
              </a:solidFill>
              <a:latin typeface="Meiryo" panose="020B0604030504040204" pitchFamily="34" charset="-128"/>
              <a:ea typeface="Meiryo" panose="020B0604030504040204" pitchFamily="34" charset="-128"/>
              <a:cs typeface="ヒラギノ角ゴ ProN W6"/>
              <a:sym typeface="ヒラギノ角ゴ ProN W6"/>
            </a:endParaRPr>
          </a:p>
          <a:p>
            <a:pPr marL="274638" indent="-176213"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画像ファイル数が</a:t>
            </a:r>
            <a:r>
              <a:rPr lang="en-US" altLang="ja-JP" sz="1600">
                <a:latin typeface="Meiryo" panose="020B0604030504040204" pitchFamily="34" charset="-128"/>
                <a:ea typeface="Meiryo" panose="020B0604030504040204" pitchFamily="34" charset="-128"/>
              </a:rPr>
              <a:t>116</a:t>
            </a:r>
            <a:r>
              <a:rPr lang="ja-JP" altLang="en-US" sz="1600">
                <a:latin typeface="Meiryo" panose="020B0604030504040204" pitchFamily="34" charset="-128"/>
                <a:ea typeface="Meiryo" panose="020B0604030504040204" pitchFamily="34" charset="-128"/>
              </a:rPr>
              <a:t>枚ずつ</a:t>
            </a:r>
            <a:r>
              <a:rPr lang="en-US" altLang="ja-JP" sz="1600">
                <a:latin typeface="Meiryo" panose="020B0604030504040204" pitchFamily="34" charset="-128"/>
                <a:ea typeface="Meiryo" panose="020B0604030504040204" pitchFamily="34" charset="-128"/>
              </a:rPr>
              <a:t>(Healthy</a:t>
            </a:r>
            <a:r>
              <a:rPr lang="ja-JP" altLang="en-US" sz="1600">
                <a:latin typeface="Meiryo" panose="020B0604030504040204" pitchFamily="34" charset="-128"/>
                <a:ea typeface="Meiryo" panose="020B0604030504040204" pitchFamily="34" charset="-128"/>
              </a:rPr>
              <a:t>と</a:t>
            </a:r>
            <a:r>
              <a:rPr lang="en-US" altLang="ja-JP" sz="1600">
                <a:latin typeface="Meiryo" panose="020B0604030504040204" pitchFamily="34" charset="-128"/>
                <a:ea typeface="Meiryo" panose="020B0604030504040204" pitchFamily="34" charset="-128"/>
              </a:rPr>
              <a:t>Covid19)</a:t>
            </a:r>
            <a:r>
              <a:rPr lang="ja-JP" altLang="en-US" sz="1600">
                <a:latin typeface="Meiryo" panose="020B0604030504040204" pitchFamily="34" charset="-128"/>
                <a:ea typeface="Meiryo" panose="020B0604030504040204" pitchFamily="34" charset="-128"/>
              </a:rPr>
              <a:t>で計</a:t>
            </a:r>
            <a:r>
              <a:rPr lang="en-US" altLang="ja-JP" sz="1600">
                <a:latin typeface="Meiryo" panose="020B0604030504040204" pitchFamily="34" charset="-128"/>
                <a:ea typeface="Meiryo" panose="020B0604030504040204" pitchFamily="34" charset="-128"/>
              </a:rPr>
              <a:t>232</a:t>
            </a:r>
            <a:r>
              <a:rPr lang="ja-JP" altLang="en-US" sz="1600">
                <a:latin typeface="Meiryo" panose="020B0604030504040204" pitchFamily="34" charset="-128"/>
                <a:ea typeface="Meiryo" panose="020B0604030504040204" pitchFamily="34" charset="-128"/>
              </a:rPr>
              <a:t>枚であることの確認</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STEP1-2</a:t>
            </a:r>
            <a:r>
              <a:rPr lang="ja-JP" altLang="en-US"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　</a:t>
            </a:r>
            <a:r>
              <a:rPr lang="en-US" altLang="ja-JP" sz="1600" b="1">
                <a:solidFill>
                  <a:srgbClr val="0070C0"/>
                </a:solidFill>
                <a:latin typeface="Meiryo" panose="020B0604030504040204" pitchFamily="34" charset="-128"/>
                <a:ea typeface="Meiryo" panose="020B0604030504040204" pitchFamily="34" charset="-128"/>
              </a:rPr>
              <a:t>(232,64,64,1)</a:t>
            </a:r>
            <a:r>
              <a:rPr lang="ja-JP" altLang="en-US" sz="1600" b="1">
                <a:solidFill>
                  <a:srgbClr val="0070C0"/>
                </a:solidFill>
                <a:latin typeface="Meiryo" panose="020B0604030504040204" pitchFamily="34" charset="-128"/>
                <a:ea typeface="Meiryo" panose="020B0604030504040204" pitchFamily="34" charset="-128"/>
              </a:rPr>
              <a:t>の配列をあらかじめ作成</a:t>
            </a:r>
            <a:endParaRPr lang="en-US" altLang="ja-JP" sz="1600" b="1">
              <a:solidFill>
                <a:srgbClr val="0070C0"/>
              </a:solidFill>
              <a:latin typeface="Meiryo" panose="020B0604030504040204" pitchFamily="34" charset="-128"/>
              <a:ea typeface="Meiryo" panose="020B0604030504040204" pitchFamily="34" charset="-128"/>
            </a:endParaRPr>
          </a:p>
          <a:p>
            <a:pPr marL="274638" indent="-176213" algn="l" defTabSz="309563" rtl="0" hangingPunct="0">
              <a:lnSpc>
                <a:spcPct val="130000"/>
              </a:lnSpc>
              <a:buFont typeface="Wingdings" pitchFamily="2" charset="2"/>
              <a:buChar char="l"/>
            </a:pPr>
            <a:r>
              <a:rPr lang="ja-JP" altLang="en-US" sz="1600">
                <a:solidFill>
                  <a:srgbClr val="000000"/>
                </a:solidFill>
                <a:latin typeface="Meiryo" panose="020B0604030504040204" pitchFamily="34" charset="-128"/>
                <a:ea typeface="Meiryo" panose="020B0604030504040204" pitchFamily="34" charset="-128"/>
                <a:sym typeface="ヒラギノ角ゴ ProN W6"/>
              </a:rPr>
              <a:t>中身が</a:t>
            </a:r>
            <a:r>
              <a:rPr lang="en-US" altLang="ja-JP" sz="1600">
                <a:solidFill>
                  <a:srgbClr val="000000"/>
                </a:solidFill>
                <a:latin typeface="Meiryo" panose="020B0604030504040204" pitchFamily="34" charset="-128"/>
                <a:ea typeface="Meiryo" panose="020B0604030504040204" pitchFamily="34" charset="-128"/>
                <a:sym typeface="ヒラギノ角ゴ ProN W6"/>
              </a:rPr>
              <a:t>0</a:t>
            </a:r>
            <a:r>
              <a:rPr lang="ja-JP" altLang="en-US" sz="1600">
                <a:solidFill>
                  <a:srgbClr val="000000"/>
                </a:solidFill>
                <a:latin typeface="Meiryo" panose="020B0604030504040204" pitchFamily="34" charset="-128"/>
                <a:ea typeface="Meiryo" panose="020B0604030504040204" pitchFamily="34" charset="-128"/>
                <a:sym typeface="ヒラギノ角ゴ ProN W6"/>
              </a:rPr>
              <a:t>の配列を作成する</a:t>
            </a:r>
            <a:r>
              <a:rPr lang="en-US" altLang="ja-JP" sz="1600">
                <a:solidFill>
                  <a:srgbClr val="000000"/>
                </a:solidFill>
                <a:latin typeface="Meiryo" panose="020B0604030504040204" pitchFamily="34" charset="-128"/>
                <a:ea typeface="Meiryo" panose="020B0604030504040204" pitchFamily="34" charset="-128"/>
                <a:sym typeface="ヒラギノ角ゴ ProN W6"/>
              </a:rPr>
              <a:t> (232</a:t>
            </a:r>
            <a:r>
              <a:rPr lang="ja-JP" altLang="en-US" sz="1600">
                <a:solidFill>
                  <a:srgbClr val="000000"/>
                </a:solidFill>
                <a:latin typeface="Meiryo" panose="020B0604030504040204" pitchFamily="34" charset="-128"/>
                <a:ea typeface="Meiryo" panose="020B0604030504040204" pitchFamily="34" charset="-128"/>
                <a:sym typeface="ヒラギノ角ゴ ProN W6"/>
              </a:rPr>
              <a:t>枚画像データを</a:t>
            </a:r>
            <a:r>
              <a:rPr lang="en-US" altLang="ja-JP" sz="1600">
                <a:latin typeface="Meiryo" panose="020B0604030504040204" pitchFamily="34" charset="-128"/>
                <a:ea typeface="Meiryo" panose="020B0604030504040204" pitchFamily="34" charset="-128"/>
              </a:rPr>
              <a:t>64×64</a:t>
            </a:r>
            <a:r>
              <a:rPr lang="ja-JP" altLang="en-US" sz="1600">
                <a:latin typeface="Meiryo" panose="020B0604030504040204" pitchFamily="34" charset="-128"/>
                <a:ea typeface="Meiryo" panose="020B0604030504040204" pitchFamily="34" charset="-128"/>
              </a:rPr>
              <a:t>の白黒で読み込むため</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 </a:t>
            </a:r>
            <a:endParaRPr lang="en-US" altLang="ja-JP" sz="1600">
              <a:latin typeface="Meiryo" panose="020B0604030504040204" pitchFamily="34" charset="-128"/>
              <a:ea typeface="Meiryo" panose="020B0604030504040204" pitchFamily="34" charset="-128"/>
            </a:endParaRPr>
          </a:p>
          <a:p>
            <a:pPr algn="l" defTabSz="309563" rtl="0" hangingPunct="0">
              <a:lnSpc>
                <a:spcPct val="130000"/>
              </a:lnSpc>
            </a:pPr>
            <a:endParaRPr lang="en-US" altLang="ja-JP" sz="800" b="1">
              <a:solidFill>
                <a:srgbClr val="0070C0"/>
              </a:solidFill>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STEP1-3 </a:t>
            </a:r>
            <a:r>
              <a:rPr lang="ja-JP" altLang="en-US" sz="1600" b="1">
                <a:solidFill>
                  <a:srgbClr val="0070C0"/>
                </a:solidFill>
                <a:latin typeface="Meiryo" panose="020B0604030504040204" pitchFamily="34" charset="-128"/>
                <a:ea typeface="Meiryo" panose="020B0604030504040204" pitchFamily="34" charset="-128"/>
              </a:rPr>
              <a:t>画像ファイルの読み込みと配列への代入</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gn="l" defTabSz="309563" rtl="0" hangingPunct="0">
              <a:lnSpc>
                <a:spcPct val="130000"/>
              </a:lnSpc>
              <a:buFont typeface="Wingdings" pitchFamily="2" charset="2"/>
              <a:buChar char="l"/>
            </a:pPr>
            <a:r>
              <a:rPr lang="ja-JP" altLang="en-US" sz="1600">
                <a:latin typeface="Meiryo" panose="020B0604030504040204" pitchFamily="34" charset="-128"/>
                <a:ea typeface="Meiryo" panose="020B0604030504040204" pitchFamily="34" charset="-128"/>
              </a:rPr>
              <a:t>画像ファイルを順に読み込み</a:t>
            </a:r>
            <a:r>
              <a:rPr lang="en-US" altLang="ja-JP" sz="1600">
                <a:latin typeface="Meiryo" panose="020B0604030504040204" pitchFamily="34" charset="-128"/>
                <a:ea typeface="Meiryo" panose="020B0604030504040204" pitchFamily="34" charset="-128"/>
              </a:rPr>
              <a:t>STEP1-2</a:t>
            </a:r>
            <a:r>
              <a:rPr lang="ja-JP" altLang="en-US" sz="1600">
                <a:latin typeface="Meiryo" panose="020B0604030504040204" pitchFamily="34" charset="-128"/>
                <a:ea typeface="Meiryo" panose="020B0604030504040204" pitchFamily="34" charset="-128"/>
              </a:rPr>
              <a:t>で作成した配列に代入</a:t>
            </a:r>
            <a:r>
              <a:rPr lang="en-US" altLang="ja-JP" sz="1600">
                <a:latin typeface="Meiryo" panose="020B0604030504040204" pitchFamily="34" charset="-128"/>
                <a:ea typeface="Meiryo" panose="020B0604030504040204" pitchFamily="34" charset="-128"/>
              </a:rPr>
              <a:t>(Covid19=1, Healthy=0)</a:t>
            </a:r>
          </a:p>
          <a:p>
            <a:pPr algn="l" defTabSz="309563" rtl="0" hangingPunct="0">
              <a:lnSpc>
                <a:spcPct val="130000"/>
              </a:lnSpc>
            </a:pPr>
            <a:endParaRPr lang="en-US" altLang="ja-JP" sz="800">
              <a:latin typeface="Meiryo" panose="020B0604030504040204" pitchFamily="34" charset="-128"/>
              <a:ea typeface="Meiryo" panose="020B0604030504040204" pitchFamily="34" charset="-128"/>
            </a:endParaRPr>
          </a:p>
          <a:p>
            <a:pPr algn="l" defTabSz="309563" rtl="0" hangingPunct="0">
              <a:lnSpc>
                <a:spcPct val="130000"/>
              </a:lnSpc>
            </a:pPr>
            <a:r>
              <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rPr>
              <a:t>STEP1-4 </a:t>
            </a:r>
            <a:r>
              <a:rPr lang="en" altLang="ja-JP" sz="1600" b="1" err="1">
                <a:solidFill>
                  <a:srgbClr val="0070C0"/>
                </a:solidFill>
                <a:latin typeface="Meiryo" panose="020B0604030504040204" pitchFamily="34" charset="-128"/>
                <a:ea typeface="Meiryo" panose="020B0604030504040204" pitchFamily="34" charset="-128"/>
              </a:rPr>
              <a:t>x_train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特徴量</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と</a:t>
            </a:r>
            <a:r>
              <a:rPr lang="en" altLang="ja-JP" sz="1600" b="1" err="1">
                <a:solidFill>
                  <a:srgbClr val="0070C0"/>
                </a:solidFill>
                <a:latin typeface="Meiryo" panose="020B0604030504040204" pitchFamily="34" charset="-128"/>
                <a:ea typeface="Meiryo" panose="020B0604030504040204" pitchFamily="34" charset="-128"/>
              </a:rPr>
              <a:t>y_train</a:t>
            </a:r>
            <a:r>
              <a:rPr lang="en"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正解</a:t>
            </a:r>
            <a:r>
              <a:rPr lang="en-US" altLang="ja-JP" sz="1600" b="1">
                <a:solidFill>
                  <a:srgbClr val="0070C0"/>
                </a:solidFill>
                <a:latin typeface="Meiryo" panose="020B0604030504040204" pitchFamily="34" charset="-128"/>
                <a:ea typeface="Meiryo" panose="020B0604030504040204" pitchFamily="34" charset="-128"/>
              </a:rPr>
              <a:t>)</a:t>
            </a:r>
            <a:r>
              <a:rPr lang="ja-JP" altLang="en-US" sz="1600" b="1">
                <a:solidFill>
                  <a:srgbClr val="0070C0"/>
                </a:solidFill>
                <a:latin typeface="Meiryo" panose="020B0604030504040204" pitchFamily="34" charset="-128"/>
                <a:ea typeface="Meiryo" panose="020B0604030504040204" pitchFamily="34" charset="-128"/>
              </a:rPr>
              <a:t>を作成</a:t>
            </a:r>
            <a:endParaRPr lang="en-US" altLang="ja-JP" sz="1600" b="1">
              <a:solidFill>
                <a:srgbClr val="0070C0"/>
              </a:solidFill>
              <a:latin typeface="Meiryo" panose="020B0604030504040204" pitchFamily="34" charset="-128"/>
              <a:ea typeface="Meiryo" panose="020B0604030504040204" pitchFamily="34" charset="-128"/>
              <a:cs typeface="ヒラギノ角ゴ ProN W6"/>
              <a:sym typeface="ヒラギノ角ゴ ProN W6"/>
            </a:endParaRPr>
          </a:p>
          <a:p>
            <a:pPr marL="285750" indent="-187325">
              <a:lnSpc>
                <a:spcPct val="130000"/>
              </a:lnSpc>
              <a:buFont typeface="Wingdings" pitchFamily="2" charset="2"/>
              <a:buChar char="l"/>
            </a:pPr>
            <a:r>
              <a:rPr lang="en-US" altLang="ja-JP" sz="1600" b="1" u="sng">
                <a:latin typeface="Meiryo" panose="020B0604030504040204" pitchFamily="34" charset="-128"/>
                <a:ea typeface="Meiryo" panose="020B0604030504040204" pitchFamily="34" charset="-128"/>
              </a:rPr>
              <a:t>STEP1-3</a:t>
            </a:r>
            <a:r>
              <a:rPr lang="ja-JP" altLang="en-US" sz="1600" b="1" u="sng">
                <a:latin typeface="Meiryo" panose="020B0604030504040204" pitchFamily="34" charset="-128"/>
                <a:ea typeface="Meiryo" panose="020B0604030504040204" pitchFamily="34" charset="-128"/>
              </a:rPr>
              <a:t>の配列をランダムにシャッフルして、</a:t>
            </a:r>
            <a:r>
              <a:rPr lang="en" altLang="ja-JP" sz="1600" b="1" u="sng" err="1">
                <a:latin typeface="Meiryo" panose="020B0604030504040204" pitchFamily="34" charset="-128"/>
                <a:ea typeface="Meiryo" panose="020B0604030504040204" pitchFamily="34" charset="-128"/>
              </a:rPr>
              <a:t>x_train</a:t>
            </a:r>
            <a:r>
              <a:rPr lang="en"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特徴量データ</a:t>
            </a:r>
            <a:r>
              <a:rPr lang="en-US"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と</a:t>
            </a:r>
            <a:r>
              <a:rPr lang="en" altLang="ja-JP" sz="1600" b="1" u="sng" err="1">
                <a:latin typeface="Meiryo" panose="020B0604030504040204" pitchFamily="34" charset="-128"/>
                <a:ea typeface="Meiryo" panose="020B0604030504040204" pitchFamily="34" charset="-128"/>
              </a:rPr>
              <a:t>y_train</a:t>
            </a:r>
            <a:r>
              <a:rPr lang="en"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正解データ</a:t>
            </a:r>
            <a:r>
              <a:rPr lang="en-US" altLang="ja-JP" sz="1600" b="1" u="sng">
                <a:latin typeface="Meiryo" panose="020B0604030504040204" pitchFamily="34" charset="-128"/>
                <a:ea typeface="Meiryo" panose="020B0604030504040204" pitchFamily="34" charset="-128"/>
              </a:rPr>
              <a:t>)</a:t>
            </a:r>
            <a:r>
              <a:rPr lang="ja-JP" altLang="en-US" sz="1600" b="1" u="sng">
                <a:latin typeface="Meiryo" panose="020B0604030504040204" pitchFamily="34" charset="-128"/>
                <a:ea typeface="Meiryo" panose="020B0604030504040204" pitchFamily="34" charset="-128"/>
              </a:rPr>
              <a:t>を作成</a:t>
            </a:r>
            <a:endParaRPr lang="en-US" altLang="ja-JP" sz="1600" b="1" u="sng">
              <a:latin typeface="Meiryo" panose="020B0604030504040204" pitchFamily="34" charset="-128"/>
              <a:ea typeface="Meiryo" panose="020B0604030504040204" pitchFamily="34" charset="-128"/>
            </a:endParaRPr>
          </a:p>
          <a:p>
            <a:pPr marL="285750" indent="-187325">
              <a:lnSpc>
                <a:spcPct val="130000"/>
              </a:lnSpc>
              <a:buFont typeface="Wingdings" pitchFamily="2" charset="2"/>
              <a:buChar char="l"/>
            </a:pPr>
            <a:r>
              <a:rPr lang="en-US" altLang="ja-JP" sz="1600" b="1" u="sng" err="1">
                <a:latin typeface="Meiryo" panose="020B0604030504040204" pitchFamily="34" charset="-128"/>
                <a:ea typeface="Meiryo" panose="020B0604030504040204" pitchFamily="34" charset="-128"/>
              </a:rPr>
              <a:t>x_train</a:t>
            </a:r>
            <a:r>
              <a:rPr lang="ja-JP" altLang="en-US" sz="1600" b="1" u="sng">
                <a:latin typeface="Meiryo" panose="020B0604030504040204" pitchFamily="34" charset="-128"/>
                <a:ea typeface="Meiryo" panose="020B0604030504040204" pitchFamily="34" charset="-128"/>
              </a:rPr>
              <a:t>は</a:t>
            </a:r>
            <a:r>
              <a:rPr lang="en-US" altLang="ja-JP" sz="1600" b="1" u="sng">
                <a:latin typeface="Meiryo" panose="020B0604030504040204" pitchFamily="34" charset="-128"/>
                <a:ea typeface="Meiryo" panose="020B0604030504040204" pitchFamily="34" charset="-128"/>
              </a:rPr>
              <a:t>(232,64,64,1)</a:t>
            </a:r>
            <a:r>
              <a:rPr lang="ja-JP" altLang="en-US" sz="1600" b="1" u="sng">
                <a:latin typeface="Meiryo" panose="020B0604030504040204" pitchFamily="34" charset="-128"/>
                <a:ea typeface="Meiryo" panose="020B0604030504040204" pitchFamily="34" charset="-128"/>
              </a:rPr>
              <a:t>、</a:t>
            </a:r>
            <a:r>
              <a:rPr lang="en-US" altLang="ja-JP" sz="1600" b="1" u="sng" err="1">
                <a:latin typeface="Meiryo" panose="020B0604030504040204" pitchFamily="34" charset="-128"/>
                <a:ea typeface="Meiryo" panose="020B0604030504040204" pitchFamily="34" charset="-128"/>
              </a:rPr>
              <a:t>y_train</a:t>
            </a:r>
            <a:r>
              <a:rPr lang="ja-JP" altLang="en-US" sz="1600" b="1" u="sng">
                <a:latin typeface="Meiryo" panose="020B0604030504040204" pitchFamily="34" charset="-128"/>
                <a:ea typeface="Meiryo" panose="020B0604030504040204" pitchFamily="34" charset="-128"/>
              </a:rPr>
              <a:t>は</a:t>
            </a:r>
            <a:r>
              <a:rPr lang="en-US" altLang="ja-JP" sz="1600" b="1" u="sng">
                <a:latin typeface="Meiryo" panose="020B0604030504040204" pitchFamily="34" charset="-128"/>
                <a:ea typeface="Meiryo" panose="020B0604030504040204" pitchFamily="34" charset="-128"/>
              </a:rPr>
              <a:t>(232,1)</a:t>
            </a:r>
            <a:r>
              <a:rPr lang="ja-JP" altLang="en-US" sz="1600" b="1" u="sng">
                <a:latin typeface="Meiryo" panose="020B0604030504040204" pitchFamily="34" charset="-128"/>
                <a:ea typeface="Meiryo" panose="020B0604030504040204" pitchFamily="34" charset="-128"/>
              </a:rPr>
              <a:t>の配列構造をとる</a:t>
            </a:r>
          </a:p>
        </p:txBody>
      </p:sp>
      <p:sp>
        <p:nvSpPr>
          <p:cNvPr id="4" name="ニューラルネットワークとは(軽く復習)">
            <a:extLst>
              <a:ext uri="{FF2B5EF4-FFF2-40B4-BE49-F238E27FC236}">
                <a16:creationId xmlns:a16="http://schemas.microsoft.com/office/drawing/2014/main" id="{23D64CB9-D94C-0270-258B-2F7DB53D0C34}"/>
              </a:ext>
            </a:extLst>
          </p:cNvPr>
          <p:cNvSpPr txBox="1"/>
          <p:nvPr/>
        </p:nvSpPr>
        <p:spPr>
          <a:xfrm>
            <a:off x="0" y="-19050"/>
            <a:ext cx="9144000" cy="514738"/>
          </a:xfrm>
          <a:prstGeom prst="rect">
            <a:avLst/>
          </a:prstGeom>
          <a:solidFill>
            <a:schemeClr val="accent6">
              <a:lumMod val="75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2D0CEAAB-D1B8-41D5-F8AB-6EA02E70D820}"/>
              </a:ext>
            </a:extLst>
          </p:cNvPr>
          <p:cNvSpPr>
            <a:spLocks noGrp="1"/>
          </p:cNvSpPr>
          <p:nvPr>
            <p:ph type="sldNum" sz="quarter" idx="2"/>
          </p:nvPr>
        </p:nvSpPr>
        <p:spPr/>
        <p:txBody>
          <a:bodyPr/>
          <a:lstStyle/>
          <a:p>
            <a:fld id="{86CB4B4D-7CA3-9044-876B-883B54F8677D}" type="slidenum">
              <a:rPr lang="en-US" altLang="ja-JP" dirty="0" smtClean="0"/>
              <a:t>144</a:t>
            </a:fld>
            <a:endParaRPr lang="ja-JP" altLang="en-US"/>
          </a:p>
        </p:txBody>
      </p:sp>
      <p:sp>
        <p:nvSpPr>
          <p:cNvPr id="7" name="①学習モデルの選択…">
            <a:extLst>
              <a:ext uri="{FF2B5EF4-FFF2-40B4-BE49-F238E27FC236}">
                <a16:creationId xmlns:a16="http://schemas.microsoft.com/office/drawing/2014/main" id="{9E39B7BF-7A9E-BB93-D09F-CAAAD4AB4BC8}"/>
              </a:ext>
            </a:extLst>
          </p:cNvPr>
          <p:cNvSpPr txBox="1"/>
          <p:nvPr/>
        </p:nvSpPr>
        <p:spPr>
          <a:xfrm>
            <a:off x="5440680" y="-27100"/>
            <a:ext cx="3703320" cy="811367"/>
          </a:xfrm>
          <a:prstGeom prst="rect">
            <a:avLst/>
          </a:prstGeom>
          <a:solidFill>
            <a:schemeClr val="accent6">
              <a:lumMod val="20000"/>
              <a:lumOff val="80000"/>
            </a:schemeClr>
          </a:solidFill>
          <a:ln w="1905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600" b="1">
                <a:solidFill>
                  <a:srgbClr val="000000"/>
                </a:solidFill>
                <a:latin typeface="Hiragino Kaku Gothic Pro W3" panose="020B0300000000000000" pitchFamily="34" charset="-128"/>
                <a:ea typeface="Hiragino Kaku Gothic Pro W3"/>
              </a:rPr>
              <a:t> </a:t>
            </a:r>
            <a:r>
              <a:rPr lang="ja-JP" altLang="en-US" sz="1600" b="1">
                <a:solidFill>
                  <a:srgbClr val="000000"/>
                </a:solidFill>
                <a:latin typeface="Hiragino Kaku Gothic Pro W3" panose="020B0300000000000000" pitchFamily="34" charset="-128"/>
                <a:ea typeface="Hiragino Kaku Gothic Pro W3"/>
              </a:rPr>
              <a:t>資料</a:t>
            </a:r>
            <a:endParaRPr lang="ja-JP" altLang="en-US" sz="1600" b="1">
              <a:solidFill>
                <a:srgbClr val="00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600" b="1">
                <a:solidFill>
                  <a:srgbClr val="000000"/>
                </a:solidFill>
                <a:latin typeface="Hiragino Kaku Gothic Pro W3" panose="020B0300000000000000" pitchFamily="34" charset="-128"/>
                <a:ea typeface="Hiragino Kaku Gothic Pro W3"/>
              </a:rPr>
              <a:t>STEP1：データの用意と前処理</a:t>
            </a:r>
            <a:r>
              <a:rPr lang="ja-JP" altLang="en-US" sz="1600" b="1">
                <a:solidFill>
                  <a:srgbClr val="000000"/>
                </a:solidFill>
                <a:latin typeface="Hiragino Kaku Gothic Pro W3" panose="020B0300000000000000" pitchFamily="34" charset="-128"/>
                <a:ea typeface="Hiragino Kaku Gothic Pro W3"/>
              </a:rPr>
              <a:t>の詳細</a:t>
            </a:r>
          </a:p>
          <a:p>
            <a:pPr marL="92075" indent="-41275" algn="l">
              <a:defRPr sz="4500"/>
            </a:pPr>
            <a:r>
              <a:rPr lang="ja-JP" altLang="en-US" sz="1600" b="1">
                <a:solidFill>
                  <a:srgbClr val="000000"/>
                </a:solidFill>
                <a:latin typeface="Hiragino Kaku Gothic Pro W3" panose="020B0300000000000000" pitchFamily="34" charset="-128"/>
                <a:ea typeface="Hiragino Kaku Gothic Pro W3"/>
              </a:rPr>
              <a:t>（​当日解説しません)</a:t>
            </a:r>
          </a:p>
        </p:txBody>
      </p:sp>
    </p:spTree>
    <p:extLst>
      <p:ext uri="{BB962C8B-B14F-4D97-AF65-F5344CB8AC3E}">
        <p14:creationId xmlns:p14="http://schemas.microsoft.com/office/powerpoint/2010/main" val="422314917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B02DF7B7-E163-A318-F2E3-608BB034087F}"/>
              </a:ext>
            </a:extLst>
          </p:cNvPr>
          <p:cNvPicPr>
            <a:picLocks noChangeAspect="1"/>
          </p:cNvPicPr>
          <p:nvPr/>
        </p:nvPicPr>
        <p:blipFill rotWithShape="1">
          <a:blip r:embed="rId3">
            <a:extLst>
              <a:ext uri="{28A0092B-C50C-407E-A947-70E740481C1C}">
                <a14:useLocalDpi xmlns:a14="http://schemas.microsoft.com/office/drawing/2010/main" val="0"/>
              </a:ext>
            </a:extLst>
          </a:blip>
          <a:srcRect l="7458" t="50064" r="11179"/>
          <a:stretch/>
        </p:blipFill>
        <p:spPr>
          <a:xfrm>
            <a:off x="0" y="2255722"/>
            <a:ext cx="8026896" cy="2771123"/>
          </a:xfrm>
          <a:prstGeom prst="rect">
            <a:avLst/>
          </a:prstGeom>
        </p:spPr>
      </p:pic>
      <p:sp>
        <p:nvSpPr>
          <p:cNvPr id="256" name="樹状突起"/>
          <p:cNvSpPr txBox="1"/>
          <p:nvPr/>
        </p:nvSpPr>
        <p:spPr>
          <a:xfrm>
            <a:off x="212459" y="3535983"/>
            <a:ext cx="756617"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樹状突起</a:t>
            </a:r>
            <a:endParaRPr sz="1400" dirty="0"/>
          </a:p>
        </p:txBody>
      </p:sp>
      <p:sp>
        <p:nvSpPr>
          <p:cNvPr id="257" name="軸索末端(シナプス)"/>
          <p:cNvSpPr txBox="1"/>
          <p:nvPr/>
        </p:nvSpPr>
        <p:spPr>
          <a:xfrm>
            <a:off x="5711510" y="2634179"/>
            <a:ext cx="1606209"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軸索末端</a:t>
            </a:r>
            <a:r>
              <a:rPr sz="1400" dirty="0"/>
              <a:t>(</a:t>
            </a:r>
            <a:r>
              <a:rPr sz="1400" dirty="0" err="1"/>
              <a:t>シナプス</a:t>
            </a:r>
            <a:r>
              <a:rPr sz="1400" dirty="0"/>
              <a:t>)</a:t>
            </a:r>
          </a:p>
        </p:txBody>
      </p:sp>
      <p:sp>
        <p:nvSpPr>
          <p:cNvPr id="258" name="軸索"/>
          <p:cNvSpPr txBox="1"/>
          <p:nvPr/>
        </p:nvSpPr>
        <p:spPr>
          <a:xfrm>
            <a:off x="6213250" y="4661403"/>
            <a:ext cx="397545"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a:t>
            </a:r>
            <a:endParaRPr sz="1400" dirty="0"/>
          </a:p>
        </p:txBody>
      </p:sp>
      <p:sp>
        <p:nvSpPr>
          <p:cNvPr id="259" name="細胞体"/>
          <p:cNvSpPr txBox="1"/>
          <p:nvPr/>
        </p:nvSpPr>
        <p:spPr>
          <a:xfrm>
            <a:off x="2894543" y="2260188"/>
            <a:ext cx="577081"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細胞体</a:t>
            </a:r>
            <a:endParaRPr sz="1400" dirty="0"/>
          </a:p>
        </p:txBody>
      </p:sp>
      <p:sp>
        <p:nvSpPr>
          <p:cNvPr id="260" name="線"/>
          <p:cNvSpPr/>
          <p:nvPr/>
        </p:nvSpPr>
        <p:spPr>
          <a:xfrm flipH="1" flipV="1">
            <a:off x="5870480" y="4041648"/>
            <a:ext cx="378969" cy="585216"/>
          </a:xfrm>
          <a:prstGeom prst="line">
            <a:avLst/>
          </a:prstGeom>
          <a:ln w="25400">
            <a:solidFill>
              <a:srgbClr val="000000"/>
            </a:solidFill>
            <a:miter lim="400000"/>
          </a:ln>
        </p:spPr>
        <p:txBody>
          <a:bodyPr lIns="19050" tIns="19050" rIns="19050" bIns="19050" anchor="ctr"/>
          <a:lstStyle/>
          <a:p>
            <a:endParaRPr sz="1400"/>
          </a:p>
        </p:txBody>
      </p:sp>
      <p:sp>
        <p:nvSpPr>
          <p:cNvPr id="261" name="線"/>
          <p:cNvSpPr/>
          <p:nvPr/>
        </p:nvSpPr>
        <p:spPr>
          <a:xfrm flipV="1">
            <a:off x="6317563" y="2888095"/>
            <a:ext cx="0" cy="481418"/>
          </a:xfrm>
          <a:prstGeom prst="line">
            <a:avLst/>
          </a:prstGeom>
          <a:ln w="25400">
            <a:solidFill>
              <a:srgbClr val="000000"/>
            </a:solidFill>
            <a:miter lim="400000"/>
          </a:ln>
        </p:spPr>
        <p:txBody>
          <a:bodyPr lIns="19050" tIns="19050" rIns="19050" bIns="19050" anchor="ctr"/>
          <a:lstStyle/>
          <a:p>
            <a:endParaRPr sz="1400"/>
          </a:p>
        </p:txBody>
      </p:sp>
      <p:sp>
        <p:nvSpPr>
          <p:cNvPr id="262" name="線"/>
          <p:cNvSpPr/>
          <p:nvPr/>
        </p:nvSpPr>
        <p:spPr>
          <a:xfrm flipV="1">
            <a:off x="2890447" y="2535237"/>
            <a:ext cx="116048" cy="840882"/>
          </a:xfrm>
          <a:prstGeom prst="line">
            <a:avLst/>
          </a:prstGeom>
          <a:ln w="25400">
            <a:solidFill>
              <a:srgbClr val="000000"/>
            </a:solidFill>
            <a:miter lim="400000"/>
          </a:ln>
        </p:spPr>
        <p:txBody>
          <a:bodyPr lIns="19050" tIns="19050" rIns="19050" bIns="19050" anchor="ctr"/>
          <a:lstStyle/>
          <a:p>
            <a:endParaRPr sz="1400"/>
          </a:p>
        </p:txBody>
      </p:sp>
      <p:sp>
        <p:nvSpPr>
          <p:cNvPr id="263" name="線"/>
          <p:cNvSpPr/>
          <p:nvPr/>
        </p:nvSpPr>
        <p:spPr>
          <a:xfrm flipV="1">
            <a:off x="977312" y="3376120"/>
            <a:ext cx="616474" cy="286821"/>
          </a:xfrm>
          <a:prstGeom prst="line">
            <a:avLst/>
          </a:prstGeom>
          <a:ln w="25400">
            <a:solidFill>
              <a:srgbClr val="000000"/>
            </a:solidFill>
            <a:miter lim="400000"/>
          </a:ln>
        </p:spPr>
        <p:txBody>
          <a:bodyPr lIns="19050" tIns="19050" rIns="19050" bIns="19050" anchor="ctr"/>
          <a:lstStyle/>
          <a:p>
            <a:endParaRPr sz="1400"/>
          </a:p>
        </p:txBody>
      </p:sp>
      <p:sp>
        <p:nvSpPr>
          <p:cNvPr id="2" name="ニューラルネットワークとは(軽く復習)">
            <a:extLst>
              <a:ext uri="{FF2B5EF4-FFF2-40B4-BE49-F238E27FC236}">
                <a16:creationId xmlns:a16="http://schemas.microsoft.com/office/drawing/2014/main" id="{F6834E17-622B-63C1-63EC-EC4C08570F52}"/>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3" name="ニューロンは、細胞体、樹状突起、軸索からなり、樹状突起から入力された…">
            <a:extLst>
              <a:ext uri="{FF2B5EF4-FFF2-40B4-BE49-F238E27FC236}">
                <a16:creationId xmlns:a16="http://schemas.microsoft.com/office/drawing/2014/main" id="{D62BC691-36F8-D76C-5948-93F3C853372B}"/>
              </a:ext>
            </a:extLst>
          </p:cNvPr>
          <p:cNvSpPr txBox="1"/>
          <p:nvPr/>
        </p:nvSpPr>
        <p:spPr>
          <a:xfrm>
            <a:off x="664902" y="851595"/>
            <a:ext cx="7835478"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lang="ja-JP" altLang="en-US" sz="1600"/>
              <a:t>・</a:t>
            </a:r>
            <a:r>
              <a:rPr sz="1600" dirty="0" err="1"/>
              <a:t>ニューロンは、</a:t>
            </a:r>
            <a:r>
              <a:rPr sz="1600" dirty="0" err="1">
                <a:solidFill>
                  <a:srgbClr val="FF0000"/>
                </a:solidFill>
              </a:rPr>
              <a:t>樹状突起</a:t>
            </a:r>
            <a:r>
              <a:rPr lang="ja-JP" altLang="en-US" sz="1600"/>
              <a:t>、</a:t>
            </a:r>
            <a:r>
              <a:rPr lang="ja-JP" altLang="en-US" sz="1600">
                <a:solidFill>
                  <a:srgbClr val="FF0000"/>
                </a:solidFill>
              </a:rPr>
              <a:t>細胞体</a:t>
            </a:r>
            <a:r>
              <a:rPr sz="1600" dirty="0"/>
              <a:t>、</a:t>
            </a:r>
            <a:r>
              <a:rPr sz="1600" dirty="0" err="1">
                <a:solidFill>
                  <a:srgbClr val="FF0000"/>
                </a:solidFill>
              </a:rPr>
              <a:t>軸索</a:t>
            </a:r>
            <a:r>
              <a:rPr sz="1600" dirty="0" err="1"/>
              <a:t>からな</a:t>
            </a:r>
            <a:r>
              <a:rPr lang="ja-JP" altLang="en-US" sz="1600"/>
              <a:t>る</a:t>
            </a:r>
            <a:endParaRPr lang="en-US" altLang="ja-JP" sz="1600" dirty="0"/>
          </a:p>
          <a:p>
            <a:pPr algn="l">
              <a:defRPr sz="5300">
                <a:latin typeface="ヒラギノ丸ゴ ProN W4"/>
                <a:ea typeface="ヒラギノ丸ゴ ProN W4"/>
                <a:cs typeface="ヒラギノ丸ゴ ProN W4"/>
                <a:sym typeface="ヒラギノ丸ゴ ProN W4"/>
              </a:defRPr>
            </a:pPr>
            <a:r>
              <a:rPr lang="ja-JP" altLang="en-US" sz="1600"/>
              <a:t>・ニューロンは、</a:t>
            </a:r>
            <a:r>
              <a:rPr sz="1600" dirty="0" err="1"/>
              <a:t>樹状突起から入力された電気信号</a:t>
            </a:r>
            <a:r>
              <a:rPr lang="ja-JP" altLang="en-US" sz="1600"/>
              <a:t>が</a:t>
            </a:r>
            <a:r>
              <a:rPr sz="1600" dirty="0" err="1"/>
              <a:t>神経細胞内の電位を超えるか</a:t>
            </a:r>
            <a:endParaRPr lang="en-US" sz="1600" dirty="0"/>
          </a:p>
          <a:p>
            <a:pPr algn="l">
              <a:defRPr sz="5300">
                <a:latin typeface="ヒラギノ丸ゴ ProN W4"/>
                <a:ea typeface="ヒラギノ丸ゴ ProN W4"/>
                <a:cs typeface="ヒラギノ丸ゴ ProN W4"/>
                <a:sym typeface="ヒラギノ丸ゴ ProN W4"/>
              </a:defRPr>
            </a:pPr>
            <a:r>
              <a:rPr lang="ja-JP" altLang="en-US" sz="1600"/>
              <a:t>　</a:t>
            </a:r>
            <a:r>
              <a:rPr sz="1600" dirty="0" err="1"/>
              <a:t>どうかの</a:t>
            </a:r>
            <a:r>
              <a:rPr sz="1600" dirty="0" err="1">
                <a:solidFill>
                  <a:srgbClr val="FF0000"/>
                </a:solidFill>
              </a:rPr>
              <a:t>閾値</a:t>
            </a:r>
            <a:r>
              <a:rPr sz="1600" dirty="0" err="1"/>
              <a:t>を持ってい</a:t>
            </a:r>
            <a:r>
              <a:rPr lang="ja-JP" altLang="en-US" sz="1600"/>
              <a:t>る</a:t>
            </a:r>
            <a:endParaRPr sz="1600" dirty="0"/>
          </a:p>
          <a:p>
            <a:pPr algn="l">
              <a:defRPr sz="5300">
                <a:latin typeface="ヒラギノ丸ゴ ProN W4"/>
                <a:ea typeface="ヒラギノ丸ゴ ProN W4"/>
                <a:cs typeface="ヒラギノ丸ゴ ProN W4"/>
                <a:sym typeface="ヒラギノ丸ゴ ProN W4"/>
              </a:defRPr>
            </a:pPr>
            <a:r>
              <a:rPr lang="ja-JP" altLang="en-US" sz="1600"/>
              <a:t>・</a:t>
            </a:r>
            <a:r>
              <a:rPr sz="1600" dirty="0" err="1"/>
              <a:t>閾値を超えるとニューロンは興奮状態となり、軸索</a:t>
            </a:r>
            <a:r>
              <a:rPr lang="ja-JP" altLang="en-US" sz="1600"/>
              <a:t>末端</a:t>
            </a:r>
            <a:r>
              <a:rPr sz="1600" dirty="0" err="1"/>
              <a:t>から電気信号が出力される</a:t>
            </a:r>
            <a:endParaRPr sz="1600" dirty="0"/>
          </a:p>
        </p:txBody>
      </p:sp>
      <p:sp>
        <p:nvSpPr>
          <p:cNvPr id="4" name="スライド番号プレースホルダー 3">
            <a:extLst>
              <a:ext uri="{FF2B5EF4-FFF2-40B4-BE49-F238E27FC236}">
                <a16:creationId xmlns:a16="http://schemas.microsoft.com/office/drawing/2014/main" id="{CF056A34-27A0-3475-B8CF-BD8119CE5377}"/>
              </a:ext>
            </a:extLst>
          </p:cNvPr>
          <p:cNvSpPr>
            <a:spLocks noGrp="1"/>
          </p:cNvSpPr>
          <p:nvPr>
            <p:ph type="sldNum" sz="quarter" idx="2"/>
          </p:nvPr>
        </p:nvSpPr>
        <p:spPr>
          <a:xfrm>
            <a:off x="8500380" y="4788361"/>
            <a:ext cx="247293" cy="217432"/>
          </a:xfrm>
        </p:spPr>
        <p:txBody>
          <a:bodyPr/>
          <a:lstStyle/>
          <a:p>
            <a:fld id="{86CB4B4D-7CA3-9044-876B-883B54F8677D}" type="slidenum">
              <a:rPr lang="en-US" altLang="ja-JP" sz="1200" smtClean="0"/>
              <a:t>15</a:t>
            </a:fld>
            <a:endParaRPr lang="ja-JP" altLang="en-US" sz="1200"/>
          </a:p>
        </p:txBody>
      </p:sp>
      <p:sp>
        <p:nvSpPr>
          <p:cNvPr id="8" name="線">
            <a:extLst>
              <a:ext uri="{FF2B5EF4-FFF2-40B4-BE49-F238E27FC236}">
                <a16:creationId xmlns:a16="http://schemas.microsoft.com/office/drawing/2014/main" id="{240E2B3A-C6CC-756D-4171-FF490F7BEF3D}"/>
              </a:ext>
            </a:extLst>
          </p:cNvPr>
          <p:cNvSpPr/>
          <p:nvPr/>
        </p:nvSpPr>
        <p:spPr>
          <a:xfrm>
            <a:off x="3381288" y="3535983"/>
            <a:ext cx="2233395" cy="628579"/>
          </a:xfrm>
          <a:custGeom>
            <a:avLst/>
            <a:gdLst/>
            <a:ahLst/>
            <a:cxnLst>
              <a:cxn ang="0">
                <a:pos x="wd2" y="hd2"/>
              </a:cxn>
              <a:cxn ang="5400000">
                <a:pos x="wd2" y="hd2"/>
              </a:cxn>
              <a:cxn ang="10800000">
                <a:pos x="wd2" y="hd2"/>
              </a:cxn>
              <a:cxn ang="16200000">
                <a:pos x="wd2" y="hd2"/>
              </a:cxn>
            </a:cxnLst>
            <a:rect l="0" t="0" r="r" b="b"/>
            <a:pathLst>
              <a:path w="21600" h="20894" extrusionOk="0">
                <a:moveTo>
                  <a:pt x="0" y="0"/>
                </a:moveTo>
                <a:cubicBezTo>
                  <a:pt x="2519" y="12281"/>
                  <a:pt x="6530" y="19944"/>
                  <a:pt x="10894" y="20812"/>
                </a:cubicBezTo>
                <a:cubicBezTo>
                  <a:pt x="14858" y="21600"/>
                  <a:pt x="18737" y="16676"/>
                  <a:pt x="21600" y="7223"/>
                </a:cubicBezTo>
              </a:path>
            </a:pathLst>
          </a:custGeom>
          <a:ln w="76200">
            <a:solidFill>
              <a:srgbClr val="000000"/>
            </a:solidFill>
            <a:miter lim="400000"/>
            <a:tailEnd type="triangle"/>
          </a:ln>
        </p:spPr>
        <p:txBody>
          <a:bodyPr lIns="19050" tIns="19050" rIns="19050" bIns="19050" anchor="ctr"/>
          <a:lstStyle/>
          <a:p>
            <a:endParaRPr/>
          </a:p>
        </p:txBody>
      </p:sp>
      <p:sp>
        <p:nvSpPr>
          <p:cNvPr id="5" name="入力">
            <a:extLst>
              <a:ext uri="{FF2B5EF4-FFF2-40B4-BE49-F238E27FC236}">
                <a16:creationId xmlns:a16="http://schemas.microsoft.com/office/drawing/2014/main" id="{C91DE8EC-03DD-4234-6C20-156F62481B30}"/>
              </a:ext>
            </a:extLst>
          </p:cNvPr>
          <p:cNvSpPr txBox="1"/>
          <p:nvPr/>
        </p:nvSpPr>
        <p:spPr>
          <a:xfrm>
            <a:off x="292686" y="2111080"/>
            <a:ext cx="500137" cy="315471"/>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sz="1800" dirty="0" err="1"/>
              <a:t>入力</a:t>
            </a:r>
            <a:endParaRPr sz="1200" dirty="0"/>
          </a:p>
        </p:txBody>
      </p:sp>
      <p:sp>
        <p:nvSpPr>
          <p:cNvPr id="6" name="角丸四角形">
            <a:extLst>
              <a:ext uri="{FF2B5EF4-FFF2-40B4-BE49-F238E27FC236}">
                <a16:creationId xmlns:a16="http://schemas.microsoft.com/office/drawing/2014/main" id="{323A58CF-C585-FC87-FEBF-8A26C8A8BCB2}"/>
              </a:ext>
            </a:extLst>
          </p:cNvPr>
          <p:cNvSpPr/>
          <p:nvPr/>
        </p:nvSpPr>
        <p:spPr>
          <a:xfrm>
            <a:off x="1304021" y="2010686"/>
            <a:ext cx="568664"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9" name="入力x1">
            <a:extLst>
              <a:ext uri="{FF2B5EF4-FFF2-40B4-BE49-F238E27FC236}">
                <a16:creationId xmlns:a16="http://schemas.microsoft.com/office/drawing/2014/main" id="{00077A16-A065-FA56-2E09-803772AFB49A}"/>
              </a:ext>
            </a:extLst>
          </p:cNvPr>
          <p:cNvSpPr txBox="1"/>
          <p:nvPr/>
        </p:nvSpPr>
        <p:spPr>
          <a:xfrm>
            <a:off x="1331824" y="2064065"/>
            <a:ext cx="415178"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a:t>入力</a:t>
            </a:r>
            <a:r>
              <a:rPr lang="en-US" sz="1200">
                <a:latin typeface="Apple Chancery"/>
                <a:ea typeface="Apple Chancery"/>
                <a:cs typeface="Apple Chancery"/>
                <a:sym typeface="Apple Chancery"/>
              </a:rPr>
              <a:t>1</a:t>
            </a:r>
            <a:endParaRPr sz="1200" baseline="-5999">
              <a:latin typeface="Apple Chancery"/>
              <a:ea typeface="Apple Chancery"/>
              <a:cs typeface="Apple Chancery"/>
              <a:sym typeface="Apple Chancery"/>
            </a:endParaRPr>
          </a:p>
        </p:txBody>
      </p:sp>
      <p:sp>
        <p:nvSpPr>
          <p:cNvPr id="10" name="角丸四角形">
            <a:extLst>
              <a:ext uri="{FF2B5EF4-FFF2-40B4-BE49-F238E27FC236}">
                <a16:creationId xmlns:a16="http://schemas.microsoft.com/office/drawing/2014/main" id="{EE24857C-BE77-90D9-CC49-B33E20499A09}"/>
              </a:ext>
            </a:extLst>
          </p:cNvPr>
          <p:cNvSpPr/>
          <p:nvPr/>
        </p:nvSpPr>
        <p:spPr>
          <a:xfrm>
            <a:off x="622403" y="2718427"/>
            <a:ext cx="568663"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11" name="入力x2">
            <a:extLst>
              <a:ext uri="{FF2B5EF4-FFF2-40B4-BE49-F238E27FC236}">
                <a16:creationId xmlns:a16="http://schemas.microsoft.com/office/drawing/2014/main" id="{E37FC4B9-3289-B8C4-2ECC-6557471F0334}"/>
              </a:ext>
            </a:extLst>
          </p:cNvPr>
          <p:cNvSpPr txBox="1"/>
          <p:nvPr/>
        </p:nvSpPr>
        <p:spPr>
          <a:xfrm>
            <a:off x="664902" y="2754343"/>
            <a:ext cx="436017"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dirty="0"/>
              <a:t>入力</a:t>
            </a:r>
            <a:r>
              <a:rPr lang="en-US" sz="1200" dirty="0">
                <a:latin typeface="Apple Chancery"/>
                <a:ea typeface="Apple Chancery"/>
                <a:cs typeface="Apple Chancery"/>
                <a:sym typeface="Apple Chancery"/>
              </a:rPr>
              <a:t>2</a:t>
            </a:r>
            <a:endParaRPr sz="1200" baseline="-5999" dirty="0">
              <a:latin typeface="Apple Chancery"/>
              <a:ea typeface="Apple Chancery"/>
              <a:cs typeface="Apple Chancery"/>
              <a:sym typeface="Apple Chancery"/>
            </a:endParaRPr>
          </a:p>
        </p:txBody>
      </p:sp>
      <p:sp>
        <p:nvSpPr>
          <p:cNvPr id="12" name="角丸四角形">
            <a:extLst>
              <a:ext uri="{FF2B5EF4-FFF2-40B4-BE49-F238E27FC236}">
                <a16:creationId xmlns:a16="http://schemas.microsoft.com/office/drawing/2014/main" id="{9851FFBB-AEA1-A813-CC47-E19F4E0024A6}"/>
              </a:ext>
            </a:extLst>
          </p:cNvPr>
          <p:cNvSpPr/>
          <p:nvPr/>
        </p:nvSpPr>
        <p:spPr>
          <a:xfrm>
            <a:off x="525272" y="3830340"/>
            <a:ext cx="568663"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13" name="入力x3">
            <a:extLst>
              <a:ext uri="{FF2B5EF4-FFF2-40B4-BE49-F238E27FC236}">
                <a16:creationId xmlns:a16="http://schemas.microsoft.com/office/drawing/2014/main" id="{DB7EB5AA-F26F-5A9F-6EA4-1BEC03B883CC}"/>
              </a:ext>
            </a:extLst>
          </p:cNvPr>
          <p:cNvSpPr txBox="1"/>
          <p:nvPr/>
        </p:nvSpPr>
        <p:spPr>
          <a:xfrm>
            <a:off x="553075" y="3883719"/>
            <a:ext cx="419987"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a:t>入力</a:t>
            </a:r>
            <a:r>
              <a:rPr lang="en-US" sz="1200">
                <a:latin typeface="Apple Chancery"/>
                <a:ea typeface="Apple Chancery"/>
                <a:cs typeface="Apple Chancery"/>
                <a:sym typeface="Apple Chancery"/>
              </a:rPr>
              <a:t>3</a:t>
            </a:r>
            <a:endParaRPr sz="1200" baseline="-5999">
              <a:latin typeface="Apple Chancery"/>
              <a:ea typeface="Apple Chancery"/>
              <a:cs typeface="Apple Chancery"/>
              <a:sym typeface="Apple Chancery"/>
            </a:endParaRPr>
          </a:p>
        </p:txBody>
      </p:sp>
      <p:sp>
        <p:nvSpPr>
          <p:cNvPr id="14" name="矢印: 右 1">
            <a:extLst>
              <a:ext uri="{FF2B5EF4-FFF2-40B4-BE49-F238E27FC236}">
                <a16:creationId xmlns:a16="http://schemas.microsoft.com/office/drawing/2014/main" id="{0A4EDAE4-648D-E92C-4746-E57A1A746CC4}"/>
              </a:ext>
            </a:extLst>
          </p:cNvPr>
          <p:cNvSpPr/>
          <p:nvPr/>
        </p:nvSpPr>
        <p:spPr>
          <a:xfrm rot="2510839">
            <a:off x="1876536" y="2377871"/>
            <a:ext cx="533675" cy="354700"/>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5" name="矢印: 右 2">
            <a:extLst>
              <a:ext uri="{FF2B5EF4-FFF2-40B4-BE49-F238E27FC236}">
                <a16:creationId xmlns:a16="http://schemas.microsoft.com/office/drawing/2014/main" id="{AAD087D2-EADE-DB1F-0987-BC71506CF094}"/>
              </a:ext>
            </a:extLst>
          </p:cNvPr>
          <p:cNvSpPr/>
          <p:nvPr/>
        </p:nvSpPr>
        <p:spPr>
          <a:xfrm rot="1147403">
            <a:off x="1256739" y="2809262"/>
            <a:ext cx="315029" cy="443255"/>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6" name="矢印: 右 3">
            <a:extLst>
              <a:ext uri="{FF2B5EF4-FFF2-40B4-BE49-F238E27FC236}">
                <a16:creationId xmlns:a16="http://schemas.microsoft.com/office/drawing/2014/main" id="{EE1C0BAE-83C8-9B5E-98C7-061566160BB4}"/>
              </a:ext>
            </a:extLst>
          </p:cNvPr>
          <p:cNvSpPr/>
          <p:nvPr/>
        </p:nvSpPr>
        <p:spPr>
          <a:xfrm rot="20799501">
            <a:off x="1155425" y="3773114"/>
            <a:ext cx="438148" cy="383380"/>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7" name="電気信号が閾値を超えれば">
            <a:extLst>
              <a:ext uri="{FF2B5EF4-FFF2-40B4-BE49-F238E27FC236}">
                <a16:creationId xmlns:a16="http://schemas.microsoft.com/office/drawing/2014/main" id="{90CFFEAD-5FC7-AB2E-7B8B-F3D74560F8AC}"/>
              </a:ext>
            </a:extLst>
          </p:cNvPr>
          <p:cNvSpPr txBox="1"/>
          <p:nvPr/>
        </p:nvSpPr>
        <p:spPr>
          <a:xfrm>
            <a:off x="2292175" y="3367032"/>
            <a:ext cx="557845" cy="35009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lang="ja-JP" altLang="en-US" sz="2025"/>
              <a:t>閾値</a:t>
            </a:r>
            <a:endParaRPr sz="2025" dirty="0"/>
          </a:p>
        </p:txBody>
      </p:sp>
      <p:sp>
        <p:nvSpPr>
          <p:cNvPr id="18" name="電気信号が閾値を超えれば">
            <a:extLst>
              <a:ext uri="{FF2B5EF4-FFF2-40B4-BE49-F238E27FC236}">
                <a16:creationId xmlns:a16="http://schemas.microsoft.com/office/drawing/2014/main" id="{50358078-6D2D-5694-CC4F-729D6FD06268}"/>
              </a:ext>
            </a:extLst>
          </p:cNvPr>
          <p:cNvSpPr txBox="1"/>
          <p:nvPr/>
        </p:nvSpPr>
        <p:spPr>
          <a:xfrm>
            <a:off x="3550249" y="3373325"/>
            <a:ext cx="2115964" cy="246221"/>
          </a:xfrm>
          <a:prstGeom prst="rect">
            <a:avLst/>
          </a:pr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sz="1350" err="1"/>
              <a:t>電気信号が閾値を超えれば</a:t>
            </a:r>
            <a:endParaRPr sz="1350"/>
          </a:p>
        </p:txBody>
      </p:sp>
    </p:spTree>
    <p:extLst>
      <p:ext uri="{BB962C8B-B14F-4D97-AF65-F5344CB8AC3E}">
        <p14:creationId xmlns:p14="http://schemas.microsoft.com/office/powerpoint/2010/main" val="138848397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B02DF7B7-E163-A318-F2E3-608BB034087F}"/>
              </a:ext>
            </a:extLst>
          </p:cNvPr>
          <p:cNvPicPr>
            <a:picLocks noChangeAspect="1"/>
          </p:cNvPicPr>
          <p:nvPr/>
        </p:nvPicPr>
        <p:blipFill rotWithShape="1">
          <a:blip r:embed="rId3">
            <a:extLst>
              <a:ext uri="{28A0092B-C50C-407E-A947-70E740481C1C}">
                <a14:useLocalDpi xmlns:a14="http://schemas.microsoft.com/office/drawing/2010/main" val="0"/>
              </a:ext>
            </a:extLst>
          </a:blip>
          <a:srcRect l="7458" t="50064" r="11179"/>
          <a:stretch/>
        </p:blipFill>
        <p:spPr>
          <a:xfrm>
            <a:off x="0" y="2255722"/>
            <a:ext cx="8026896" cy="2771123"/>
          </a:xfrm>
          <a:prstGeom prst="rect">
            <a:avLst/>
          </a:prstGeom>
        </p:spPr>
      </p:pic>
      <p:sp>
        <p:nvSpPr>
          <p:cNvPr id="256" name="樹状突起"/>
          <p:cNvSpPr txBox="1"/>
          <p:nvPr/>
        </p:nvSpPr>
        <p:spPr>
          <a:xfrm>
            <a:off x="212459" y="3535983"/>
            <a:ext cx="756617"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樹状突起</a:t>
            </a:r>
            <a:endParaRPr sz="1400" dirty="0"/>
          </a:p>
        </p:txBody>
      </p:sp>
      <p:sp>
        <p:nvSpPr>
          <p:cNvPr id="257" name="軸索末端(シナプス)"/>
          <p:cNvSpPr txBox="1"/>
          <p:nvPr/>
        </p:nvSpPr>
        <p:spPr>
          <a:xfrm>
            <a:off x="5711510" y="2634179"/>
            <a:ext cx="1606209"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軸索末端</a:t>
            </a:r>
            <a:r>
              <a:rPr sz="1400" dirty="0"/>
              <a:t>(</a:t>
            </a:r>
            <a:r>
              <a:rPr sz="1400" dirty="0" err="1"/>
              <a:t>シナプス</a:t>
            </a:r>
            <a:r>
              <a:rPr sz="1400" dirty="0"/>
              <a:t>)</a:t>
            </a:r>
          </a:p>
        </p:txBody>
      </p:sp>
      <p:sp>
        <p:nvSpPr>
          <p:cNvPr id="258" name="軸索"/>
          <p:cNvSpPr txBox="1"/>
          <p:nvPr/>
        </p:nvSpPr>
        <p:spPr>
          <a:xfrm>
            <a:off x="6213250" y="4661403"/>
            <a:ext cx="397545"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軸索</a:t>
            </a:r>
            <a:endParaRPr sz="1400" dirty="0"/>
          </a:p>
        </p:txBody>
      </p:sp>
      <p:sp>
        <p:nvSpPr>
          <p:cNvPr id="259" name="細胞体"/>
          <p:cNvSpPr txBox="1"/>
          <p:nvPr/>
        </p:nvSpPr>
        <p:spPr>
          <a:xfrm>
            <a:off x="2894543" y="2260188"/>
            <a:ext cx="577081"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100">
                <a:latin typeface="ヒラギノ丸ゴ ProN W4"/>
                <a:ea typeface="ヒラギノ丸ゴ ProN W4"/>
                <a:cs typeface="ヒラギノ丸ゴ ProN W4"/>
                <a:sym typeface="ヒラギノ丸ゴ ProN W4"/>
              </a:defRPr>
            </a:lvl1pPr>
          </a:lstStyle>
          <a:p>
            <a:r>
              <a:rPr sz="1400" dirty="0" err="1"/>
              <a:t>細胞体</a:t>
            </a:r>
            <a:endParaRPr sz="1400" dirty="0"/>
          </a:p>
        </p:txBody>
      </p:sp>
      <p:sp>
        <p:nvSpPr>
          <p:cNvPr id="260" name="線"/>
          <p:cNvSpPr/>
          <p:nvPr/>
        </p:nvSpPr>
        <p:spPr>
          <a:xfrm flipH="1" flipV="1">
            <a:off x="5870480" y="4041648"/>
            <a:ext cx="378969" cy="585216"/>
          </a:xfrm>
          <a:prstGeom prst="line">
            <a:avLst/>
          </a:prstGeom>
          <a:ln w="25400">
            <a:solidFill>
              <a:srgbClr val="000000"/>
            </a:solidFill>
            <a:miter lim="400000"/>
          </a:ln>
        </p:spPr>
        <p:txBody>
          <a:bodyPr lIns="19050" tIns="19050" rIns="19050" bIns="19050" anchor="ctr"/>
          <a:lstStyle/>
          <a:p>
            <a:endParaRPr sz="1400"/>
          </a:p>
        </p:txBody>
      </p:sp>
      <p:sp>
        <p:nvSpPr>
          <p:cNvPr id="261" name="線"/>
          <p:cNvSpPr/>
          <p:nvPr/>
        </p:nvSpPr>
        <p:spPr>
          <a:xfrm flipV="1">
            <a:off x="6317563" y="2888095"/>
            <a:ext cx="0" cy="481418"/>
          </a:xfrm>
          <a:prstGeom prst="line">
            <a:avLst/>
          </a:prstGeom>
          <a:ln w="25400">
            <a:solidFill>
              <a:srgbClr val="000000"/>
            </a:solidFill>
            <a:miter lim="400000"/>
          </a:ln>
        </p:spPr>
        <p:txBody>
          <a:bodyPr lIns="19050" tIns="19050" rIns="19050" bIns="19050" anchor="ctr"/>
          <a:lstStyle/>
          <a:p>
            <a:endParaRPr sz="1400"/>
          </a:p>
        </p:txBody>
      </p:sp>
      <p:sp>
        <p:nvSpPr>
          <p:cNvPr id="262" name="線"/>
          <p:cNvSpPr/>
          <p:nvPr/>
        </p:nvSpPr>
        <p:spPr>
          <a:xfrm flipV="1">
            <a:off x="2890447" y="2535237"/>
            <a:ext cx="116048" cy="840882"/>
          </a:xfrm>
          <a:prstGeom prst="line">
            <a:avLst/>
          </a:prstGeom>
          <a:ln w="25400">
            <a:solidFill>
              <a:srgbClr val="000000"/>
            </a:solidFill>
            <a:miter lim="400000"/>
          </a:ln>
        </p:spPr>
        <p:txBody>
          <a:bodyPr lIns="19050" tIns="19050" rIns="19050" bIns="19050" anchor="ctr"/>
          <a:lstStyle/>
          <a:p>
            <a:endParaRPr sz="1400"/>
          </a:p>
        </p:txBody>
      </p:sp>
      <p:sp>
        <p:nvSpPr>
          <p:cNvPr id="263" name="線"/>
          <p:cNvSpPr/>
          <p:nvPr/>
        </p:nvSpPr>
        <p:spPr>
          <a:xfrm flipV="1">
            <a:off x="977312" y="3376120"/>
            <a:ext cx="616474" cy="286821"/>
          </a:xfrm>
          <a:prstGeom prst="line">
            <a:avLst/>
          </a:prstGeom>
          <a:ln w="25400">
            <a:solidFill>
              <a:srgbClr val="000000"/>
            </a:solidFill>
            <a:miter lim="400000"/>
          </a:ln>
        </p:spPr>
        <p:txBody>
          <a:bodyPr lIns="19050" tIns="19050" rIns="19050" bIns="19050" anchor="ctr"/>
          <a:lstStyle/>
          <a:p>
            <a:endParaRPr sz="1400"/>
          </a:p>
        </p:txBody>
      </p:sp>
      <p:sp>
        <p:nvSpPr>
          <p:cNvPr id="2" name="ニューラルネットワークとは(軽く復習)">
            <a:extLst>
              <a:ext uri="{FF2B5EF4-FFF2-40B4-BE49-F238E27FC236}">
                <a16:creationId xmlns:a16="http://schemas.microsoft.com/office/drawing/2014/main" id="{F6834E17-622B-63C1-63EC-EC4C08570F52}"/>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3" name="ニューロンは、細胞体、樹状突起、軸索からなり、樹状突起から入力された…">
            <a:extLst>
              <a:ext uri="{FF2B5EF4-FFF2-40B4-BE49-F238E27FC236}">
                <a16:creationId xmlns:a16="http://schemas.microsoft.com/office/drawing/2014/main" id="{D62BC691-36F8-D76C-5948-93F3C853372B}"/>
              </a:ext>
            </a:extLst>
          </p:cNvPr>
          <p:cNvSpPr txBox="1"/>
          <p:nvPr/>
        </p:nvSpPr>
        <p:spPr>
          <a:xfrm>
            <a:off x="664902" y="851595"/>
            <a:ext cx="7835478"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lang="ja-JP" altLang="en-US" sz="1600"/>
              <a:t>・</a:t>
            </a:r>
            <a:r>
              <a:rPr sz="1600" dirty="0" err="1"/>
              <a:t>ニューロンは、</a:t>
            </a:r>
            <a:r>
              <a:rPr sz="1600" dirty="0" err="1">
                <a:solidFill>
                  <a:srgbClr val="FF0000"/>
                </a:solidFill>
              </a:rPr>
              <a:t>樹状突起</a:t>
            </a:r>
            <a:r>
              <a:rPr lang="ja-JP" altLang="en-US" sz="1600"/>
              <a:t>、</a:t>
            </a:r>
            <a:r>
              <a:rPr lang="ja-JP" altLang="en-US" sz="1600">
                <a:solidFill>
                  <a:srgbClr val="FF0000"/>
                </a:solidFill>
              </a:rPr>
              <a:t>細胞体</a:t>
            </a:r>
            <a:r>
              <a:rPr sz="1600" dirty="0"/>
              <a:t>、</a:t>
            </a:r>
            <a:r>
              <a:rPr sz="1600" dirty="0" err="1">
                <a:solidFill>
                  <a:srgbClr val="FF0000"/>
                </a:solidFill>
              </a:rPr>
              <a:t>軸索</a:t>
            </a:r>
            <a:r>
              <a:rPr sz="1600" dirty="0" err="1"/>
              <a:t>からな</a:t>
            </a:r>
            <a:r>
              <a:rPr lang="ja-JP" altLang="en-US" sz="1600"/>
              <a:t>る</a:t>
            </a:r>
            <a:endParaRPr lang="en-US" altLang="ja-JP" sz="1600" dirty="0"/>
          </a:p>
          <a:p>
            <a:pPr algn="l">
              <a:defRPr sz="5300">
                <a:latin typeface="ヒラギノ丸ゴ ProN W4"/>
                <a:ea typeface="ヒラギノ丸ゴ ProN W4"/>
                <a:cs typeface="ヒラギノ丸ゴ ProN W4"/>
                <a:sym typeface="ヒラギノ丸ゴ ProN W4"/>
              </a:defRPr>
            </a:pPr>
            <a:r>
              <a:rPr lang="ja-JP" altLang="en-US" sz="1600"/>
              <a:t>・ニューロンは、</a:t>
            </a:r>
            <a:r>
              <a:rPr sz="1600" dirty="0" err="1"/>
              <a:t>樹状突起から入力された電気信号</a:t>
            </a:r>
            <a:r>
              <a:rPr lang="ja-JP" altLang="en-US" sz="1600"/>
              <a:t>が</a:t>
            </a:r>
            <a:r>
              <a:rPr sz="1600" dirty="0" err="1"/>
              <a:t>神経細胞内の電位を超えるか</a:t>
            </a:r>
            <a:endParaRPr lang="en-US" sz="1600" dirty="0"/>
          </a:p>
          <a:p>
            <a:pPr algn="l">
              <a:defRPr sz="5300">
                <a:latin typeface="ヒラギノ丸ゴ ProN W4"/>
                <a:ea typeface="ヒラギノ丸ゴ ProN W4"/>
                <a:cs typeface="ヒラギノ丸ゴ ProN W4"/>
                <a:sym typeface="ヒラギノ丸ゴ ProN W4"/>
              </a:defRPr>
            </a:pPr>
            <a:r>
              <a:rPr lang="ja-JP" altLang="en-US" sz="1600"/>
              <a:t>　</a:t>
            </a:r>
            <a:r>
              <a:rPr sz="1600" dirty="0" err="1"/>
              <a:t>どうかの</a:t>
            </a:r>
            <a:r>
              <a:rPr sz="1600" dirty="0" err="1">
                <a:solidFill>
                  <a:srgbClr val="FF0000"/>
                </a:solidFill>
              </a:rPr>
              <a:t>閾値</a:t>
            </a:r>
            <a:r>
              <a:rPr sz="1600" dirty="0" err="1"/>
              <a:t>を持ってい</a:t>
            </a:r>
            <a:r>
              <a:rPr lang="ja-JP" altLang="en-US" sz="1600"/>
              <a:t>る</a:t>
            </a:r>
            <a:endParaRPr sz="1600" dirty="0"/>
          </a:p>
          <a:p>
            <a:pPr algn="l">
              <a:defRPr sz="5300">
                <a:latin typeface="ヒラギノ丸ゴ ProN W4"/>
                <a:ea typeface="ヒラギノ丸ゴ ProN W4"/>
                <a:cs typeface="ヒラギノ丸ゴ ProN W4"/>
                <a:sym typeface="ヒラギノ丸ゴ ProN W4"/>
              </a:defRPr>
            </a:pPr>
            <a:r>
              <a:rPr lang="ja-JP" altLang="en-US" sz="1600"/>
              <a:t>・</a:t>
            </a:r>
            <a:r>
              <a:rPr sz="1600" dirty="0" err="1"/>
              <a:t>閾値を超えるとニューロンは興奮状態となり、軸索</a:t>
            </a:r>
            <a:r>
              <a:rPr lang="ja-JP" altLang="en-US" sz="1600"/>
              <a:t>末端</a:t>
            </a:r>
            <a:r>
              <a:rPr sz="1600" dirty="0" err="1"/>
              <a:t>から電気信号が出力される</a:t>
            </a:r>
            <a:endParaRPr sz="1600" dirty="0"/>
          </a:p>
        </p:txBody>
      </p:sp>
      <p:sp>
        <p:nvSpPr>
          <p:cNvPr id="4" name="スライド番号プレースホルダー 3">
            <a:extLst>
              <a:ext uri="{FF2B5EF4-FFF2-40B4-BE49-F238E27FC236}">
                <a16:creationId xmlns:a16="http://schemas.microsoft.com/office/drawing/2014/main" id="{CF056A34-27A0-3475-B8CF-BD8119CE5377}"/>
              </a:ext>
            </a:extLst>
          </p:cNvPr>
          <p:cNvSpPr>
            <a:spLocks noGrp="1"/>
          </p:cNvSpPr>
          <p:nvPr>
            <p:ph type="sldNum" sz="quarter" idx="2"/>
          </p:nvPr>
        </p:nvSpPr>
        <p:spPr>
          <a:xfrm>
            <a:off x="8500380" y="4788361"/>
            <a:ext cx="247293" cy="217432"/>
          </a:xfrm>
        </p:spPr>
        <p:txBody>
          <a:bodyPr/>
          <a:lstStyle/>
          <a:p>
            <a:fld id="{86CB4B4D-7CA3-9044-876B-883B54F8677D}" type="slidenum">
              <a:rPr lang="en-US" altLang="ja-JP" sz="1200" smtClean="0"/>
              <a:t>16</a:t>
            </a:fld>
            <a:endParaRPr lang="ja-JP" altLang="en-US" sz="1200"/>
          </a:p>
        </p:txBody>
      </p:sp>
      <p:sp>
        <p:nvSpPr>
          <p:cNvPr id="8" name="線">
            <a:extLst>
              <a:ext uri="{FF2B5EF4-FFF2-40B4-BE49-F238E27FC236}">
                <a16:creationId xmlns:a16="http://schemas.microsoft.com/office/drawing/2014/main" id="{240E2B3A-C6CC-756D-4171-FF490F7BEF3D}"/>
              </a:ext>
            </a:extLst>
          </p:cNvPr>
          <p:cNvSpPr/>
          <p:nvPr/>
        </p:nvSpPr>
        <p:spPr>
          <a:xfrm>
            <a:off x="3381288" y="3535983"/>
            <a:ext cx="2233395" cy="628579"/>
          </a:xfrm>
          <a:custGeom>
            <a:avLst/>
            <a:gdLst/>
            <a:ahLst/>
            <a:cxnLst>
              <a:cxn ang="0">
                <a:pos x="wd2" y="hd2"/>
              </a:cxn>
              <a:cxn ang="5400000">
                <a:pos x="wd2" y="hd2"/>
              </a:cxn>
              <a:cxn ang="10800000">
                <a:pos x="wd2" y="hd2"/>
              </a:cxn>
              <a:cxn ang="16200000">
                <a:pos x="wd2" y="hd2"/>
              </a:cxn>
            </a:cxnLst>
            <a:rect l="0" t="0" r="r" b="b"/>
            <a:pathLst>
              <a:path w="21600" h="20894" extrusionOk="0">
                <a:moveTo>
                  <a:pt x="0" y="0"/>
                </a:moveTo>
                <a:cubicBezTo>
                  <a:pt x="2519" y="12281"/>
                  <a:pt x="6530" y="19944"/>
                  <a:pt x="10894" y="20812"/>
                </a:cubicBezTo>
                <a:cubicBezTo>
                  <a:pt x="14858" y="21600"/>
                  <a:pt x="18737" y="16676"/>
                  <a:pt x="21600" y="7223"/>
                </a:cubicBezTo>
              </a:path>
            </a:pathLst>
          </a:custGeom>
          <a:ln w="76200">
            <a:solidFill>
              <a:srgbClr val="000000"/>
            </a:solidFill>
            <a:miter lim="400000"/>
            <a:tailEnd type="triangle"/>
          </a:ln>
        </p:spPr>
        <p:txBody>
          <a:bodyPr lIns="19050" tIns="19050" rIns="19050" bIns="19050" anchor="ctr"/>
          <a:lstStyle/>
          <a:p>
            <a:endParaRPr/>
          </a:p>
        </p:txBody>
      </p:sp>
      <p:sp>
        <p:nvSpPr>
          <p:cNvPr id="5" name="入力">
            <a:extLst>
              <a:ext uri="{FF2B5EF4-FFF2-40B4-BE49-F238E27FC236}">
                <a16:creationId xmlns:a16="http://schemas.microsoft.com/office/drawing/2014/main" id="{C91DE8EC-03DD-4234-6C20-156F62481B30}"/>
              </a:ext>
            </a:extLst>
          </p:cNvPr>
          <p:cNvSpPr txBox="1"/>
          <p:nvPr/>
        </p:nvSpPr>
        <p:spPr>
          <a:xfrm>
            <a:off x="292686" y="2111080"/>
            <a:ext cx="500137" cy="315471"/>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sz="1800" dirty="0" err="1"/>
              <a:t>入力</a:t>
            </a:r>
            <a:endParaRPr sz="1200" dirty="0"/>
          </a:p>
        </p:txBody>
      </p:sp>
      <p:sp>
        <p:nvSpPr>
          <p:cNvPr id="6" name="角丸四角形">
            <a:extLst>
              <a:ext uri="{FF2B5EF4-FFF2-40B4-BE49-F238E27FC236}">
                <a16:creationId xmlns:a16="http://schemas.microsoft.com/office/drawing/2014/main" id="{323A58CF-C585-FC87-FEBF-8A26C8A8BCB2}"/>
              </a:ext>
            </a:extLst>
          </p:cNvPr>
          <p:cNvSpPr/>
          <p:nvPr/>
        </p:nvSpPr>
        <p:spPr>
          <a:xfrm>
            <a:off x="1304021" y="2010686"/>
            <a:ext cx="568664"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9" name="入力x1">
            <a:extLst>
              <a:ext uri="{FF2B5EF4-FFF2-40B4-BE49-F238E27FC236}">
                <a16:creationId xmlns:a16="http://schemas.microsoft.com/office/drawing/2014/main" id="{00077A16-A065-FA56-2E09-803772AFB49A}"/>
              </a:ext>
            </a:extLst>
          </p:cNvPr>
          <p:cNvSpPr txBox="1"/>
          <p:nvPr/>
        </p:nvSpPr>
        <p:spPr>
          <a:xfrm>
            <a:off x="1331824" y="2064065"/>
            <a:ext cx="415178"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a:t>入力</a:t>
            </a:r>
            <a:r>
              <a:rPr lang="en-US" sz="1200">
                <a:latin typeface="Apple Chancery"/>
                <a:ea typeface="Apple Chancery"/>
                <a:cs typeface="Apple Chancery"/>
                <a:sym typeface="Apple Chancery"/>
              </a:rPr>
              <a:t>1</a:t>
            </a:r>
            <a:endParaRPr sz="1200" baseline="-5999">
              <a:latin typeface="Apple Chancery"/>
              <a:ea typeface="Apple Chancery"/>
              <a:cs typeface="Apple Chancery"/>
              <a:sym typeface="Apple Chancery"/>
            </a:endParaRPr>
          </a:p>
        </p:txBody>
      </p:sp>
      <p:sp>
        <p:nvSpPr>
          <p:cNvPr id="10" name="角丸四角形">
            <a:extLst>
              <a:ext uri="{FF2B5EF4-FFF2-40B4-BE49-F238E27FC236}">
                <a16:creationId xmlns:a16="http://schemas.microsoft.com/office/drawing/2014/main" id="{EE24857C-BE77-90D9-CC49-B33E20499A09}"/>
              </a:ext>
            </a:extLst>
          </p:cNvPr>
          <p:cNvSpPr/>
          <p:nvPr/>
        </p:nvSpPr>
        <p:spPr>
          <a:xfrm>
            <a:off x="622403" y="2718427"/>
            <a:ext cx="568663"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11" name="入力x2">
            <a:extLst>
              <a:ext uri="{FF2B5EF4-FFF2-40B4-BE49-F238E27FC236}">
                <a16:creationId xmlns:a16="http://schemas.microsoft.com/office/drawing/2014/main" id="{E37FC4B9-3289-B8C4-2ECC-6557471F0334}"/>
              </a:ext>
            </a:extLst>
          </p:cNvPr>
          <p:cNvSpPr txBox="1"/>
          <p:nvPr/>
        </p:nvSpPr>
        <p:spPr>
          <a:xfrm>
            <a:off x="664902" y="2754343"/>
            <a:ext cx="436017"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dirty="0"/>
              <a:t>入力</a:t>
            </a:r>
            <a:r>
              <a:rPr lang="en-US" sz="1200" dirty="0">
                <a:latin typeface="Apple Chancery"/>
                <a:ea typeface="Apple Chancery"/>
                <a:cs typeface="Apple Chancery"/>
                <a:sym typeface="Apple Chancery"/>
              </a:rPr>
              <a:t>2</a:t>
            </a:r>
            <a:endParaRPr sz="1200" baseline="-5999" dirty="0">
              <a:latin typeface="Apple Chancery"/>
              <a:ea typeface="Apple Chancery"/>
              <a:cs typeface="Apple Chancery"/>
              <a:sym typeface="Apple Chancery"/>
            </a:endParaRPr>
          </a:p>
        </p:txBody>
      </p:sp>
      <p:sp>
        <p:nvSpPr>
          <p:cNvPr id="12" name="角丸四角形">
            <a:extLst>
              <a:ext uri="{FF2B5EF4-FFF2-40B4-BE49-F238E27FC236}">
                <a16:creationId xmlns:a16="http://schemas.microsoft.com/office/drawing/2014/main" id="{9851FFBB-AEA1-A813-CC47-E19F4E0024A6}"/>
              </a:ext>
            </a:extLst>
          </p:cNvPr>
          <p:cNvSpPr/>
          <p:nvPr/>
        </p:nvSpPr>
        <p:spPr>
          <a:xfrm>
            <a:off x="525272" y="3830340"/>
            <a:ext cx="568663" cy="321394"/>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13" name="入力x3">
            <a:extLst>
              <a:ext uri="{FF2B5EF4-FFF2-40B4-BE49-F238E27FC236}">
                <a16:creationId xmlns:a16="http://schemas.microsoft.com/office/drawing/2014/main" id="{DB7EB5AA-F26F-5A9F-6EA4-1BEC03B883CC}"/>
              </a:ext>
            </a:extLst>
          </p:cNvPr>
          <p:cNvSpPr txBox="1"/>
          <p:nvPr/>
        </p:nvSpPr>
        <p:spPr>
          <a:xfrm>
            <a:off x="553075" y="3883719"/>
            <a:ext cx="419987"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200">
                <a:latin typeface="ヒラギノ丸ゴ ProN W4"/>
                <a:ea typeface="ヒラギノ丸ゴ ProN W4"/>
                <a:cs typeface="ヒラギノ丸ゴ ProN W4"/>
                <a:sym typeface="ヒラギノ丸ゴ ProN W4"/>
              </a:defRPr>
            </a:pPr>
            <a:r>
              <a:rPr sz="1200"/>
              <a:t>入力</a:t>
            </a:r>
            <a:r>
              <a:rPr lang="en-US" sz="1200">
                <a:latin typeface="Apple Chancery"/>
                <a:ea typeface="Apple Chancery"/>
                <a:cs typeface="Apple Chancery"/>
                <a:sym typeface="Apple Chancery"/>
              </a:rPr>
              <a:t>3</a:t>
            </a:r>
            <a:endParaRPr sz="1200" baseline="-5999">
              <a:latin typeface="Apple Chancery"/>
              <a:ea typeface="Apple Chancery"/>
              <a:cs typeface="Apple Chancery"/>
              <a:sym typeface="Apple Chancery"/>
            </a:endParaRPr>
          </a:p>
        </p:txBody>
      </p:sp>
      <p:sp>
        <p:nvSpPr>
          <p:cNvPr id="14" name="矢印: 右 1">
            <a:extLst>
              <a:ext uri="{FF2B5EF4-FFF2-40B4-BE49-F238E27FC236}">
                <a16:creationId xmlns:a16="http://schemas.microsoft.com/office/drawing/2014/main" id="{0A4EDAE4-648D-E92C-4746-E57A1A746CC4}"/>
              </a:ext>
            </a:extLst>
          </p:cNvPr>
          <p:cNvSpPr/>
          <p:nvPr/>
        </p:nvSpPr>
        <p:spPr>
          <a:xfrm rot="2510839">
            <a:off x="1876536" y="2377871"/>
            <a:ext cx="533675" cy="354700"/>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5" name="矢印: 右 2">
            <a:extLst>
              <a:ext uri="{FF2B5EF4-FFF2-40B4-BE49-F238E27FC236}">
                <a16:creationId xmlns:a16="http://schemas.microsoft.com/office/drawing/2014/main" id="{AAD087D2-EADE-DB1F-0987-BC71506CF094}"/>
              </a:ext>
            </a:extLst>
          </p:cNvPr>
          <p:cNvSpPr/>
          <p:nvPr/>
        </p:nvSpPr>
        <p:spPr>
          <a:xfrm rot="1147403">
            <a:off x="1256739" y="2809262"/>
            <a:ext cx="315029" cy="443255"/>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6" name="矢印: 右 3">
            <a:extLst>
              <a:ext uri="{FF2B5EF4-FFF2-40B4-BE49-F238E27FC236}">
                <a16:creationId xmlns:a16="http://schemas.microsoft.com/office/drawing/2014/main" id="{EE1C0BAE-83C8-9B5E-98C7-061566160BB4}"/>
              </a:ext>
            </a:extLst>
          </p:cNvPr>
          <p:cNvSpPr/>
          <p:nvPr/>
        </p:nvSpPr>
        <p:spPr>
          <a:xfrm rot="20799501">
            <a:off x="1155425" y="3773114"/>
            <a:ext cx="438148" cy="383380"/>
          </a:xfrm>
          <a:prstGeom prst="rightArrow">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7" name="電気信号が閾値を超えれば">
            <a:extLst>
              <a:ext uri="{FF2B5EF4-FFF2-40B4-BE49-F238E27FC236}">
                <a16:creationId xmlns:a16="http://schemas.microsoft.com/office/drawing/2014/main" id="{90CFFEAD-5FC7-AB2E-7B8B-F3D74560F8AC}"/>
              </a:ext>
            </a:extLst>
          </p:cNvPr>
          <p:cNvSpPr txBox="1"/>
          <p:nvPr/>
        </p:nvSpPr>
        <p:spPr>
          <a:xfrm>
            <a:off x="2292175" y="3367032"/>
            <a:ext cx="557845" cy="35009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lang="ja-JP" altLang="en-US" sz="2025"/>
              <a:t>閾値</a:t>
            </a:r>
            <a:endParaRPr sz="2025" dirty="0"/>
          </a:p>
        </p:txBody>
      </p:sp>
      <p:sp>
        <p:nvSpPr>
          <p:cNvPr id="18" name="電気信号が閾値を超えれば">
            <a:extLst>
              <a:ext uri="{FF2B5EF4-FFF2-40B4-BE49-F238E27FC236}">
                <a16:creationId xmlns:a16="http://schemas.microsoft.com/office/drawing/2014/main" id="{50358078-6D2D-5694-CC4F-729D6FD06268}"/>
              </a:ext>
            </a:extLst>
          </p:cNvPr>
          <p:cNvSpPr txBox="1"/>
          <p:nvPr/>
        </p:nvSpPr>
        <p:spPr>
          <a:xfrm>
            <a:off x="3550249" y="3373325"/>
            <a:ext cx="2115964" cy="246221"/>
          </a:xfrm>
          <a:prstGeom prst="rect">
            <a:avLst/>
          </a:pr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sz="1350" err="1"/>
              <a:t>電気信号が閾値を超えれば</a:t>
            </a:r>
            <a:endParaRPr sz="1350"/>
          </a:p>
        </p:txBody>
      </p:sp>
      <p:sp>
        <p:nvSpPr>
          <p:cNvPr id="19" name="出力">
            <a:extLst>
              <a:ext uri="{FF2B5EF4-FFF2-40B4-BE49-F238E27FC236}">
                <a16:creationId xmlns:a16="http://schemas.microsoft.com/office/drawing/2014/main" id="{8AA340AC-1FB2-3950-101B-34925F85E523}"/>
              </a:ext>
            </a:extLst>
          </p:cNvPr>
          <p:cNvSpPr txBox="1"/>
          <p:nvPr/>
        </p:nvSpPr>
        <p:spPr>
          <a:xfrm>
            <a:off x="6738081" y="3243595"/>
            <a:ext cx="461665" cy="292388"/>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3200">
                <a:solidFill>
                  <a:srgbClr val="FFFFFF"/>
                </a:solidFill>
                <a:latin typeface="Graphik"/>
                <a:ea typeface="Graphik"/>
                <a:cs typeface="Graphik"/>
                <a:sym typeface="Graphik"/>
              </a:defRPr>
            </a:lvl1pPr>
          </a:lstStyle>
          <a:p>
            <a:r>
              <a:rPr sz="1650" dirty="0" err="1"/>
              <a:t>出力</a:t>
            </a:r>
            <a:endParaRPr sz="1200" dirty="0"/>
          </a:p>
        </p:txBody>
      </p:sp>
    </p:spTree>
    <p:extLst>
      <p:ext uri="{BB962C8B-B14F-4D97-AF65-F5344CB8AC3E}">
        <p14:creationId xmlns:p14="http://schemas.microsoft.com/office/powerpoint/2010/main" val="34937464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単一のニューロンはこのようなモデルで表すことができる。"/>
          <p:cNvSpPr txBox="1"/>
          <p:nvPr/>
        </p:nvSpPr>
        <p:spPr>
          <a:xfrm>
            <a:off x="1148048" y="986402"/>
            <a:ext cx="7429919"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5300">
                <a:latin typeface="ヒラギノ丸ゴ ProN W4"/>
                <a:ea typeface="ヒラギノ丸ゴ ProN W4"/>
                <a:cs typeface="ヒラギノ丸ゴ ProN W4"/>
                <a:sym typeface="ヒラギノ丸ゴ ProN W4"/>
              </a:defRPr>
            </a:lvl1pPr>
          </a:lstStyle>
          <a:p>
            <a:r>
              <a:rPr sz="1988" err="1"/>
              <a:t>単一の</a:t>
            </a:r>
            <a:r>
              <a:rPr lang="ja-JP" altLang="en-US" sz="1988"/>
              <a:t>人工</a:t>
            </a:r>
            <a:r>
              <a:rPr sz="1988" err="1"/>
              <a:t>ニューロンはこのようなモデルで表すことができる</a:t>
            </a:r>
            <a:r>
              <a:rPr sz="1988"/>
              <a:t>。</a:t>
            </a:r>
          </a:p>
        </p:txBody>
      </p:sp>
      <p:sp>
        <p:nvSpPr>
          <p:cNvPr id="277" name="角丸四角形"/>
          <p:cNvSpPr/>
          <p:nvPr/>
        </p:nvSpPr>
        <p:spPr>
          <a:xfrm>
            <a:off x="895583" y="1561635"/>
            <a:ext cx="1300400" cy="476250"/>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278" name="角丸四角形"/>
          <p:cNvSpPr/>
          <p:nvPr/>
        </p:nvSpPr>
        <p:spPr>
          <a:xfrm>
            <a:off x="895583" y="2410357"/>
            <a:ext cx="1300400" cy="476250"/>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279" name="角丸四角形"/>
          <p:cNvSpPr/>
          <p:nvPr/>
        </p:nvSpPr>
        <p:spPr>
          <a:xfrm>
            <a:off x="895583" y="3259079"/>
            <a:ext cx="1300400" cy="476250"/>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280" name="楕円"/>
          <p:cNvSpPr/>
          <p:nvPr/>
        </p:nvSpPr>
        <p:spPr>
          <a:xfrm>
            <a:off x="3482232" y="1742736"/>
            <a:ext cx="2280393" cy="1811492"/>
          </a:xfrm>
          <a:prstGeom prst="ellipse">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281" name="線"/>
          <p:cNvSpPr/>
          <p:nvPr/>
        </p:nvSpPr>
        <p:spPr>
          <a:xfrm>
            <a:off x="2446832" y="1800877"/>
            <a:ext cx="829169" cy="355807"/>
          </a:xfrm>
          <a:prstGeom prst="line">
            <a:avLst/>
          </a:prstGeom>
          <a:ln w="88900">
            <a:solidFill>
              <a:srgbClr val="000000"/>
            </a:solidFill>
            <a:custDash>
              <a:ds d="200000" sp="200000"/>
            </a:custDash>
            <a:miter lim="400000"/>
            <a:tailEnd type="triangle"/>
          </a:ln>
        </p:spPr>
        <p:txBody>
          <a:bodyPr lIns="19050" tIns="19050" rIns="19050" bIns="19050" anchor="ctr"/>
          <a:lstStyle/>
          <a:p>
            <a:endParaRPr/>
          </a:p>
        </p:txBody>
      </p:sp>
      <p:sp>
        <p:nvSpPr>
          <p:cNvPr id="282" name="線"/>
          <p:cNvSpPr/>
          <p:nvPr/>
        </p:nvSpPr>
        <p:spPr>
          <a:xfrm>
            <a:off x="2446832" y="2683673"/>
            <a:ext cx="822596" cy="0"/>
          </a:xfrm>
          <a:prstGeom prst="line">
            <a:avLst/>
          </a:prstGeom>
          <a:ln w="88900">
            <a:solidFill>
              <a:srgbClr val="000000"/>
            </a:solidFill>
            <a:custDash>
              <a:ds d="200000" sp="200000"/>
            </a:custDash>
            <a:miter lim="400000"/>
            <a:tailEnd type="triangle"/>
          </a:ln>
        </p:spPr>
        <p:txBody>
          <a:bodyPr lIns="19050" tIns="19050" rIns="19050" bIns="19050" anchor="ctr"/>
          <a:lstStyle/>
          <a:p>
            <a:endParaRPr/>
          </a:p>
        </p:txBody>
      </p:sp>
      <p:sp>
        <p:nvSpPr>
          <p:cNvPr id="283" name="線"/>
          <p:cNvSpPr/>
          <p:nvPr/>
        </p:nvSpPr>
        <p:spPr>
          <a:xfrm flipV="1">
            <a:off x="2446832" y="3100382"/>
            <a:ext cx="829394" cy="396821"/>
          </a:xfrm>
          <a:prstGeom prst="line">
            <a:avLst/>
          </a:prstGeom>
          <a:ln w="88900">
            <a:solidFill>
              <a:srgbClr val="000000"/>
            </a:solidFill>
            <a:custDash>
              <a:ds d="200000" sp="200000"/>
            </a:custDash>
            <a:miter lim="400000"/>
            <a:tailEnd type="triangle"/>
          </a:ln>
        </p:spPr>
        <p:txBody>
          <a:bodyPr lIns="19050" tIns="19050" rIns="19050" bIns="19050" anchor="ctr"/>
          <a:lstStyle/>
          <a:p>
            <a:endParaRPr/>
          </a:p>
        </p:txBody>
      </p:sp>
      <p:sp>
        <p:nvSpPr>
          <p:cNvPr id="284" name="入力x1"/>
          <p:cNvSpPr txBox="1"/>
          <p:nvPr/>
        </p:nvSpPr>
        <p:spPr>
          <a:xfrm>
            <a:off x="1127522" y="1627565"/>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988" err="1"/>
              <a:t>入力</a:t>
            </a:r>
            <a:r>
              <a:rPr lang="ja-JP" altLang="en-US" sz="1988">
                <a:latin typeface="Apple Chancery"/>
                <a:ea typeface="Apple Chancery"/>
                <a:cs typeface="Apple Chancery"/>
                <a:sym typeface="Apple Chancery"/>
              </a:rPr>
              <a:t>１</a:t>
            </a:r>
            <a:endParaRPr sz="1988" baseline="-5999">
              <a:latin typeface="Apple Chancery"/>
              <a:ea typeface="Apple Chancery"/>
              <a:cs typeface="Apple Chancery"/>
              <a:sym typeface="Apple Chancery"/>
            </a:endParaRPr>
          </a:p>
        </p:txBody>
      </p:sp>
      <p:sp>
        <p:nvSpPr>
          <p:cNvPr id="285" name="入力x2"/>
          <p:cNvSpPr txBox="1"/>
          <p:nvPr/>
        </p:nvSpPr>
        <p:spPr>
          <a:xfrm>
            <a:off x="1127522" y="2476287"/>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988" err="1"/>
              <a:t>入力</a:t>
            </a:r>
            <a:r>
              <a:rPr lang="ja-JP" altLang="en-US" sz="1988">
                <a:latin typeface="Apple Chancery"/>
                <a:ea typeface="Apple Chancery"/>
                <a:cs typeface="Apple Chancery"/>
                <a:sym typeface="Apple Chancery"/>
              </a:rPr>
              <a:t>２</a:t>
            </a:r>
            <a:endParaRPr sz="1988" baseline="-5999">
              <a:latin typeface="Apple Chancery"/>
              <a:ea typeface="Apple Chancery"/>
              <a:cs typeface="Apple Chancery"/>
              <a:sym typeface="Apple Chancery"/>
            </a:endParaRPr>
          </a:p>
        </p:txBody>
      </p:sp>
      <p:sp>
        <p:nvSpPr>
          <p:cNvPr id="286" name="入力x3"/>
          <p:cNvSpPr txBox="1"/>
          <p:nvPr/>
        </p:nvSpPr>
        <p:spPr>
          <a:xfrm>
            <a:off x="1161714" y="3353584"/>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988" err="1"/>
              <a:t>入力</a:t>
            </a:r>
            <a:r>
              <a:rPr lang="ja-JP" altLang="en-US" sz="1988">
                <a:latin typeface="Apple Chancery"/>
                <a:ea typeface="Apple Chancery"/>
                <a:cs typeface="Apple Chancery"/>
                <a:sym typeface="Apple Chancery"/>
              </a:rPr>
              <a:t>３</a:t>
            </a:r>
            <a:endParaRPr sz="1988" baseline="-5999">
              <a:latin typeface="Apple Chancery"/>
              <a:ea typeface="Apple Chancery"/>
              <a:cs typeface="Apple Chancery"/>
              <a:sym typeface="Apple Chancery"/>
            </a:endParaRPr>
          </a:p>
        </p:txBody>
      </p:sp>
      <p:sp>
        <p:nvSpPr>
          <p:cNvPr id="287" name="重みw1"/>
          <p:cNvSpPr txBox="1"/>
          <p:nvPr/>
        </p:nvSpPr>
        <p:spPr>
          <a:xfrm>
            <a:off x="2619766" y="1505899"/>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988" err="1"/>
              <a:t>重み</a:t>
            </a:r>
            <a:r>
              <a:rPr lang="ja-JP" altLang="en-US" sz="1988">
                <a:latin typeface="Apple Chancery"/>
                <a:ea typeface="Apple Chancery"/>
                <a:cs typeface="Apple Chancery"/>
                <a:sym typeface="Apple Chancery"/>
              </a:rPr>
              <a:t>１</a:t>
            </a:r>
            <a:endParaRPr sz="1988" baseline="-5999">
              <a:latin typeface="Apple Chancery"/>
              <a:ea typeface="Apple Chancery"/>
              <a:cs typeface="Apple Chancery"/>
              <a:sym typeface="Apple Chancery"/>
            </a:endParaRPr>
          </a:p>
        </p:txBody>
      </p:sp>
      <p:sp>
        <p:nvSpPr>
          <p:cNvPr id="288" name="重みw2"/>
          <p:cNvSpPr txBox="1"/>
          <p:nvPr/>
        </p:nvSpPr>
        <p:spPr>
          <a:xfrm>
            <a:off x="2449841" y="2271001"/>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988" err="1"/>
              <a:t>重み</a:t>
            </a:r>
            <a:r>
              <a:rPr lang="ja-JP" altLang="en-US" sz="1988">
                <a:latin typeface="Apple Chancery"/>
                <a:ea typeface="Apple Chancery"/>
                <a:cs typeface="Apple Chancery"/>
                <a:sym typeface="Apple Chancery"/>
              </a:rPr>
              <a:t>２</a:t>
            </a:r>
            <a:endParaRPr sz="1988" baseline="-5999">
              <a:latin typeface="Apple Chancery"/>
              <a:ea typeface="Apple Chancery"/>
              <a:cs typeface="Apple Chancery"/>
              <a:sym typeface="Apple Chancery"/>
            </a:endParaRPr>
          </a:p>
        </p:txBody>
      </p:sp>
      <p:sp>
        <p:nvSpPr>
          <p:cNvPr id="289" name="重みw3"/>
          <p:cNvSpPr txBox="1"/>
          <p:nvPr/>
        </p:nvSpPr>
        <p:spPr>
          <a:xfrm>
            <a:off x="2609002" y="3424663"/>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988" err="1"/>
              <a:t>重み</a:t>
            </a:r>
            <a:r>
              <a:rPr lang="ja-JP" altLang="en-US" sz="1988">
                <a:latin typeface="Apple Chancery"/>
                <a:ea typeface="Apple Chancery"/>
                <a:cs typeface="Apple Chancery"/>
                <a:sym typeface="Apple Chancery"/>
              </a:rPr>
              <a:t>３</a:t>
            </a:r>
            <a:endParaRPr sz="1988" baseline="-5999">
              <a:latin typeface="Apple Chancery"/>
              <a:ea typeface="Apple Chancery"/>
              <a:cs typeface="Apple Chancery"/>
              <a:sym typeface="Apple Chancery"/>
            </a:endParaRPr>
          </a:p>
        </p:txBody>
      </p:sp>
      <p:sp>
        <p:nvSpPr>
          <p:cNvPr id="290" name="μ"/>
          <p:cNvSpPr txBox="1"/>
          <p:nvPr/>
        </p:nvSpPr>
        <p:spPr>
          <a:xfrm>
            <a:off x="3686180" y="2323328"/>
            <a:ext cx="803105" cy="650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5300">
                <a:latin typeface="ヒラギノ丸ゴ ProN W4"/>
                <a:ea typeface="ヒラギノ丸ゴ ProN W4"/>
                <a:cs typeface="ヒラギノ丸ゴ ProN W4"/>
                <a:sym typeface="ヒラギノ丸ゴ ProN W4"/>
              </a:defRPr>
            </a:lvl1pPr>
          </a:lstStyle>
          <a:p>
            <a:r>
              <a:rPr lang="ja-JP" altLang="en-US" sz="1988"/>
              <a:t>入力の</a:t>
            </a:r>
            <a:endParaRPr lang="en-US" altLang="ja-JP" sz="1988"/>
          </a:p>
          <a:p>
            <a:r>
              <a:rPr lang="ja-JP" altLang="en-US" sz="1988"/>
              <a:t>合計</a:t>
            </a:r>
            <a:endParaRPr sz="1988"/>
          </a:p>
        </p:txBody>
      </p:sp>
      <p:sp>
        <p:nvSpPr>
          <p:cNvPr id="291" name="矢印"/>
          <p:cNvSpPr/>
          <p:nvPr/>
        </p:nvSpPr>
        <p:spPr>
          <a:xfrm>
            <a:off x="6121042" y="2445548"/>
            <a:ext cx="682029" cy="476250"/>
          </a:xfrm>
          <a:prstGeom prst="rightArrow">
            <a:avLst>
              <a:gd name="adj1" fmla="val 32000"/>
              <a:gd name="adj2" fmla="val 64000"/>
            </a:avLst>
          </a:prstGeom>
          <a:solidFill>
            <a:srgbClr val="000000"/>
          </a:solidFill>
          <a:ln w="12700">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292" name="角丸四角形"/>
          <p:cNvSpPr/>
          <p:nvPr/>
        </p:nvSpPr>
        <p:spPr>
          <a:xfrm>
            <a:off x="7161489" y="2445548"/>
            <a:ext cx="1300400" cy="476250"/>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293" name="発火"/>
          <p:cNvSpPr txBox="1"/>
          <p:nvPr/>
        </p:nvSpPr>
        <p:spPr>
          <a:xfrm>
            <a:off x="7537575" y="2511478"/>
            <a:ext cx="548227"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5300">
                <a:latin typeface="ヒラギノ丸ゴ ProN W4"/>
                <a:ea typeface="ヒラギノ丸ゴ ProN W4"/>
                <a:cs typeface="ヒラギノ丸ゴ ProN W4"/>
                <a:sym typeface="ヒラギノ丸ゴ ProN W4"/>
              </a:defRPr>
            </a:lvl1pPr>
          </a:lstStyle>
          <a:p>
            <a:r>
              <a:rPr lang="ja-JP" altLang="en-US" sz="1988"/>
              <a:t>出力</a:t>
            </a:r>
            <a:endParaRPr sz="1988"/>
          </a:p>
        </p:txBody>
      </p:sp>
      <p:sp>
        <p:nvSpPr>
          <p:cNvPr id="294" name="線"/>
          <p:cNvSpPr/>
          <p:nvPr/>
        </p:nvSpPr>
        <p:spPr>
          <a:xfrm flipV="1">
            <a:off x="4581790" y="1736901"/>
            <a:ext cx="0" cy="1823162"/>
          </a:xfrm>
          <a:prstGeom prst="line">
            <a:avLst/>
          </a:prstGeom>
          <a:ln w="25400">
            <a:solidFill>
              <a:srgbClr val="000000"/>
            </a:solidFill>
            <a:miter lim="400000"/>
          </a:ln>
        </p:spPr>
        <p:txBody>
          <a:bodyPr lIns="19050" tIns="19050" rIns="19050" bIns="19050" anchor="ctr"/>
          <a:lstStyle/>
          <a:p>
            <a:endParaRPr/>
          </a:p>
        </p:txBody>
      </p:sp>
      <p:sp>
        <p:nvSpPr>
          <p:cNvPr id="295" name="活性化…"/>
          <p:cNvSpPr txBox="1"/>
          <p:nvPr/>
        </p:nvSpPr>
        <p:spPr>
          <a:xfrm>
            <a:off x="4724505" y="2305519"/>
            <a:ext cx="817531" cy="661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900">
                <a:latin typeface="ヒラギノ丸ゴ ProN W4"/>
                <a:ea typeface="ヒラギノ丸ゴ ProN W4"/>
                <a:cs typeface="ヒラギノ丸ゴ ProN W4"/>
                <a:sym typeface="ヒラギノ丸ゴ ProN W4"/>
              </a:defRPr>
            </a:pPr>
            <a:r>
              <a:rPr sz="2025"/>
              <a:t>活性化</a:t>
            </a:r>
          </a:p>
          <a:p>
            <a:pPr algn="l">
              <a:defRPr sz="3900">
                <a:latin typeface="ヒラギノ丸ゴ ProN W4"/>
                <a:ea typeface="ヒラギノ丸ゴ ProN W4"/>
                <a:cs typeface="ヒラギノ丸ゴ ProN W4"/>
                <a:sym typeface="ヒラギノ丸ゴ ProN W4"/>
              </a:defRPr>
            </a:pPr>
            <a:r>
              <a:rPr sz="2025"/>
              <a:t>関数</a:t>
            </a:r>
          </a:p>
        </p:txBody>
      </p:sp>
      <p:sp>
        <p:nvSpPr>
          <p:cNvPr id="3" name="ニューロンとパーセプトロン">
            <a:extLst>
              <a:ext uri="{FF2B5EF4-FFF2-40B4-BE49-F238E27FC236}">
                <a16:creationId xmlns:a16="http://schemas.microsoft.com/office/drawing/2014/main" id="{5CCE8B35-9E05-B6B6-3696-963EF2470EB2}"/>
              </a:ext>
            </a:extLst>
          </p:cNvPr>
          <p:cNvSpPr txBox="1"/>
          <p:nvPr/>
        </p:nvSpPr>
        <p:spPr>
          <a:xfrm>
            <a:off x="1379731" y="3950497"/>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300">
                <a:latin typeface="ヒラギノ丸ゴ ProN W4"/>
                <a:ea typeface="ヒラギノ丸ゴ ProN W4"/>
                <a:cs typeface="ヒラギノ丸ゴ ProN W4"/>
                <a:sym typeface="ヒラギノ丸ゴ ProN W4"/>
              </a:defRPr>
            </a:lvl1pPr>
          </a:lstStyle>
          <a:p>
            <a:r>
              <a:rPr lang="ja-JP" altLang="en-US" sz="1988"/>
              <a:t>前の層</a:t>
            </a:r>
            <a:endParaRPr sz="1988"/>
          </a:p>
        </p:txBody>
      </p:sp>
      <p:sp>
        <p:nvSpPr>
          <p:cNvPr id="4" name="ニューロンとパーセプトロン">
            <a:extLst>
              <a:ext uri="{FF2B5EF4-FFF2-40B4-BE49-F238E27FC236}">
                <a16:creationId xmlns:a16="http://schemas.microsoft.com/office/drawing/2014/main" id="{3049EC9C-2AA9-B787-52EA-F3D939B6181A}"/>
              </a:ext>
            </a:extLst>
          </p:cNvPr>
          <p:cNvSpPr txBox="1"/>
          <p:nvPr/>
        </p:nvSpPr>
        <p:spPr>
          <a:xfrm>
            <a:off x="4220876" y="3925051"/>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300">
                <a:latin typeface="ヒラギノ丸ゴ ProN W4"/>
                <a:ea typeface="ヒラギノ丸ゴ ProN W4"/>
                <a:cs typeface="ヒラギノ丸ゴ ProN W4"/>
                <a:sym typeface="ヒラギノ丸ゴ ProN W4"/>
              </a:defRPr>
            </a:lvl1pPr>
          </a:lstStyle>
          <a:p>
            <a:r>
              <a:rPr lang="ja-JP" altLang="en-US" sz="1988"/>
              <a:t>今の層</a:t>
            </a:r>
            <a:endParaRPr sz="1988"/>
          </a:p>
        </p:txBody>
      </p:sp>
      <p:sp>
        <p:nvSpPr>
          <p:cNvPr id="5" name="ニューロンとパーセプトロン">
            <a:extLst>
              <a:ext uri="{FF2B5EF4-FFF2-40B4-BE49-F238E27FC236}">
                <a16:creationId xmlns:a16="http://schemas.microsoft.com/office/drawing/2014/main" id="{3CD3F51F-A022-737B-8B32-7AE085DC47ED}"/>
              </a:ext>
            </a:extLst>
          </p:cNvPr>
          <p:cNvSpPr txBox="1"/>
          <p:nvPr/>
        </p:nvSpPr>
        <p:spPr>
          <a:xfrm>
            <a:off x="7345333" y="3925051"/>
            <a:ext cx="803105"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300">
                <a:latin typeface="ヒラギノ丸ゴ ProN W4"/>
                <a:ea typeface="ヒラギノ丸ゴ ProN W4"/>
                <a:cs typeface="ヒラギノ丸ゴ ProN W4"/>
                <a:sym typeface="ヒラギノ丸ゴ ProN W4"/>
              </a:defRPr>
            </a:lvl1pPr>
          </a:lstStyle>
          <a:p>
            <a:r>
              <a:rPr lang="ja-JP" altLang="en-US" sz="1988"/>
              <a:t>次の層</a:t>
            </a:r>
            <a:endParaRPr sz="1988"/>
          </a:p>
        </p:txBody>
      </p:sp>
      <p:sp>
        <p:nvSpPr>
          <p:cNvPr id="6" name="ニューラルネットワークとは(軽く復習)">
            <a:extLst>
              <a:ext uri="{FF2B5EF4-FFF2-40B4-BE49-F238E27FC236}">
                <a16:creationId xmlns:a16="http://schemas.microsoft.com/office/drawing/2014/main" id="{DFF4FADD-44B4-3AD6-23D5-C4B9AD1ABE93}"/>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2" name="スライド番号プレースホルダー 1">
            <a:extLst>
              <a:ext uri="{FF2B5EF4-FFF2-40B4-BE49-F238E27FC236}">
                <a16:creationId xmlns:a16="http://schemas.microsoft.com/office/drawing/2014/main" id="{A825A651-A4BD-0C08-BF48-48E90C4122B9}"/>
              </a:ext>
            </a:extLst>
          </p:cNvPr>
          <p:cNvSpPr>
            <a:spLocks noGrp="1"/>
          </p:cNvSpPr>
          <p:nvPr>
            <p:ph type="sldNum" sz="quarter" idx="2"/>
          </p:nvPr>
        </p:nvSpPr>
        <p:spPr>
          <a:xfrm>
            <a:off x="8521908" y="4474154"/>
            <a:ext cx="249039" cy="369332"/>
          </a:xfrm>
        </p:spPr>
        <p:txBody>
          <a:bodyPr/>
          <a:lstStyle/>
          <a:p>
            <a:fld id="{86CB4B4D-7CA3-9044-876B-883B54F8677D}" type="slidenum">
              <a:rPr lang="en-US" altLang="ja-JP" sz="1200" smtClean="0"/>
              <a:t>17</a:t>
            </a:fld>
            <a:endParaRPr lang="ja-JP" altLang="en-US" sz="120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が全てニューロン、繋がった線の数だけ数式(関数)が存在する。"/>
          <p:cNvSpPr txBox="1"/>
          <p:nvPr/>
        </p:nvSpPr>
        <p:spPr>
          <a:xfrm>
            <a:off x="1198171" y="4773464"/>
            <a:ext cx="6911158"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sz="1600"/>
              <a:t>○</a:t>
            </a:r>
            <a:r>
              <a:rPr sz="1600" err="1"/>
              <a:t>が全てニューロン、繋がった線の数だけ数式</a:t>
            </a:r>
            <a:r>
              <a:rPr sz="1600"/>
              <a:t>(</a:t>
            </a:r>
            <a:r>
              <a:rPr sz="1600" err="1"/>
              <a:t>関数</a:t>
            </a:r>
            <a:r>
              <a:rPr sz="1600"/>
              <a:t>)</a:t>
            </a:r>
            <a:r>
              <a:rPr sz="1600" err="1"/>
              <a:t>が存在する</a:t>
            </a:r>
            <a:r>
              <a:rPr sz="1600"/>
              <a:t>。</a:t>
            </a:r>
          </a:p>
        </p:txBody>
      </p:sp>
      <p:sp>
        <p:nvSpPr>
          <p:cNvPr id="2" name="ニューラルネットワークとは(軽く復習)">
            <a:extLst>
              <a:ext uri="{FF2B5EF4-FFF2-40B4-BE49-F238E27FC236}">
                <a16:creationId xmlns:a16="http://schemas.microsoft.com/office/drawing/2014/main" id="{40EDDBF2-AC48-9FED-E2F7-776B7EE75FDD}"/>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89D55D34-87A1-756D-8030-51678A88F9F6}"/>
              </a:ext>
            </a:extLst>
          </p:cNvPr>
          <p:cNvSpPr/>
          <p:nvPr/>
        </p:nvSpPr>
        <p:spPr>
          <a:xfrm>
            <a:off x="6351299" y="2429606"/>
            <a:ext cx="2098005" cy="1654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ja-JP" altLang="en-US">
                <a:ea typeface="ＭＳ Ｐゴシック"/>
                <a:cs typeface="Calibri"/>
              </a:rPr>
              <a:t> </a:t>
            </a:r>
            <a:r>
              <a:rPr lang="ja-JP" altLang="en-US">
                <a:solidFill>
                  <a:schemeClr val="tx1"/>
                </a:solidFill>
                <a:ea typeface="ＭＳ Ｐゴシック"/>
                <a:cs typeface="Calibri"/>
              </a:rPr>
              <a:t>確率(0​～1)​を求めて​1​になる確率が0.5以上の時に'1'に分類​​​するなど</a:t>
            </a:r>
          </a:p>
        </p:txBody>
      </p:sp>
      <p:sp>
        <p:nvSpPr>
          <p:cNvPr id="5" name="テキスト ボックス 4">
            <a:extLst>
              <a:ext uri="{FF2B5EF4-FFF2-40B4-BE49-F238E27FC236}">
                <a16:creationId xmlns:a16="http://schemas.microsoft.com/office/drawing/2014/main" id="{EE3C7324-DE84-371F-99BC-83D6EE366077}"/>
              </a:ext>
            </a:extLst>
          </p:cNvPr>
          <p:cNvSpPr txBox="1"/>
          <p:nvPr/>
        </p:nvSpPr>
        <p:spPr>
          <a:xfrm>
            <a:off x="1243397" y="550042"/>
            <a:ext cx="66481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latin typeface="Hiragino Maru Gothic ProN W4"/>
              </a:rPr>
              <a:t>層（​入力層と出力層以外の中間層​）を増やしていくことで、​層を深くし学習させるため</a:t>
            </a:r>
            <a:r>
              <a:rPr lang="ja-JP" altLang="en-US" b="1">
                <a:solidFill>
                  <a:srgbClr val="FF0000"/>
                </a:solidFill>
                <a:latin typeface="Hiragino Maru Gothic ProN W4"/>
              </a:rPr>
              <a:t>「深層学習」</a:t>
            </a:r>
            <a:r>
              <a:rPr lang="ja-JP" altLang="en-US" b="1">
                <a:latin typeface="Hiragino Maru Gothic ProN W4"/>
              </a:rPr>
              <a:t>とよぶ</a:t>
            </a:r>
            <a:endParaRPr lang="ja-JP" altLang="en-US">
              <a:solidFill>
                <a:srgbClr val="000000"/>
              </a:solidFill>
              <a:latin typeface="Hiragino Maru Gothic ProN W4"/>
            </a:endParaRPr>
          </a:p>
          <a:p>
            <a:pPr algn="l"/>
            <a:endParaRPr lang="ja-JP" altLang="en-US">
              <a:solidFill>
                <a:srgbClr val="000000"/>
              </a:solidFill>
            </a:endParaRPr>
          </a:p>
        </p:txBody>
      </p:sp>
      <p:sp>
        <p:nvSpPr>
          <p:cNvPr id="3" name="正方形/長方形 2">
            <a:extLst>
              <a:ext uri="{FF2B5EF4-FFF2-40B4-BE49-F238E27FC236}">
                <a16:creationId xmlns:a16="http://schemas.microsoft.com/office/drawing/2014/main" id="{199ACCF7-6E8B-514F-225F-B1EF2D4D2E88}"/>
              </a:ext>
            </a:extLst>
          </p:cNvPr>
          <p:cNvSpPr/>
          <p:nvPr/>
        </p:nvSpPr>
        <p:spPr>
          <a:xfrm>
            <a:off x="1401436" y="1438707"/>
            <a:ext cx="852392" cy="3248299"/>
          </a:xfrm>
          <a:prstGeom prst="rect">
            <a:avLst/>
          </a:prstGeom>
          <a:solidFill>
            <a:srgbClr val="FFC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C3F9764-7AA6-3456-67F3-AEA378EC052C}"/>
              </a:ext>
            </a:extLst>
          </p:cNvPr>
          <p:cNvSpPr/>
          <p:nvPr/>
        </p:nvSpPr>
        <p:spPr>
          <a:xfrm>
            <a:off x="5162464" y="1444440"/>
            <a:ext cx="1188835" cy="3242566"/>
          </a:xfrm>
          <a:prstGeom prst="rect">
            <a:avLst/>
          </a:prstGeom>
          <a:solidFill>
            <a:srgbClr val="00B0F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83C887A5-BE1C-F955-CE8D-F47AF0C4440C}"/>
              </a:ext>
            </a:extLst>
          </p:cNvPr>
          <p:cNvSpPr/>
          <p:nvPr/>
        </p:nvSpPr>
        <p:spPr>
          <a:xfrm>
            <a:off x="4303483" y="1444440"/>
            <a:ext cx="700535" cy="3242566"/>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F05AB2B-46BB-A26A-B1CA-40D40D76E3A5}"/>
              </a:ext>
            </a:extLst>
          </p:cNvPr>
          <p:cNvSpPr/>
          <p:nvPr/>
        </p:nvSpPr>
        <p:spPr>
          <a:xfrm>
            <a:off x="3396867" y="1442470"/>
            <a:ext cx="706884" cy="3242566"/>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8F1B0BB-58E0-98DD-10A1-43BE5F4E12F9}"/>
              </a:ext>
            </a:extLst>
          </p:cNvPr>
          <p:cNvSpPr/>
          <p:nvPr/>
        </p:nvSpPr>
        <p:spPr>
          <a:xfrm>
            <a:off x="2453281" y="1436203"/>
            <a:ext cx="722628" cy="3242566"/>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入力層">
            <a:extLst>
              <a:ext uri="{FF2B5EF4-FFF2-40B4-BE49-F238E27FC236}">
                <a16:creationId xmlns:a16="http://schemas.microsoft.com/office/drawing/2014/main" id="{9A94B81E-F725-C5D7-4454-245E467F1D2A}"/>
              </a:ext>
            </a:extLst>
          </p:cNvPr>
          <p:cNvSpPr txBox="1"/>
          <p:nvPr/>
        </p:nvSpPr>
        <p:spPr>
          <a:xfrm>
            <a:off x="1486536" y="1464082"/>
            <a:ext cx="654025"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err="1">
                <a:latin typeface="Meiryo"/>
                <a:ea typeface="Meiryo"/>
              </a:rPr>
              <a:t>入力</a:t>
            </a:r>
            <a:r>
              <a:rPr lang="ja-JP" sz="1600" b="1">
                <a:latin typeface="Meiryo"/>
                <a:ea typeface="Meiryo"/>
              </a:rPr>
              <a:t>​層</a:t>
            </a:r>
          </a:p>
        </p:txBody>
      </p:sp>
      <p:sp>
        <p:nvSpPr>
          <p:cNvPr id="11" name="1層目">
            <a:extLst>
              <a:ext uri="{FF2B5EF4-FFF2-40B4-BE49-F238E27FC236}">
                <a16:creationId xmlns:a16="http://schemas.microsoft.com/office/drawing/2014/main" id="{D223F2AF-C711-3096-300F-1BF61484598E}"/>
              </a:ext>
            </a:extLst>
          </p:cNvPr>
          <p:cNvSpPr txBox="1"/>
          <p:nvPr/>
        </p:nvSpPr>
        <p:spPr>
          <a:xfrm>
            <a:off x="2518135" y="1457408"/>
            <a:ext cx="596317"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a:latin typeface="Meiryo" panose="020B0604030504040204" pitchFamily="34" charset="-128"/>
                <a:ea typeface="Meiryo" panose="020B0604030504040204" pitchFamily="34" charset="-128"/>
              </a:rPr>
              <a:t>1層目</a:t>
            </a:r>
          </a:p>
        </p:txBody>
      </p:sp>
      <p:sp>
        <p:nvSpPr>
          <p:cNvPr id="12" name="2層目">
            <a:extLst>
              <a:ext uri="{FF2B5EF4-FFF2-40B4-BE49-F238E27FC236}">
                <a16:creationId xmlns:a16="http://schemas.microsoft.com/office/drawing/2014/main" id="{F67163B3-341C-D83E-363E-93931596B0A7}"/>
              </a:ext>
            </a:extLst>
          </p:cNvPr>
          <p:cNvSpPr txBox="1"/>
          <p:nvPr/>
        </p:nvSpPr>
        <p:spPr>
          <a:xfrm>
            <a:off x="3444310" y="1457408"/>
            <a:ext cx="596317"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a:latin typeface="Meiryo" panose="020B0604030504040204" pitchFamily="34" charset="-128"/>
                <a:ea typeface="Meiryo" panose="020B0604030504040204" pitchFamily="34" charset="-128"/>
              </a:rPr>
              <a:t>2層目</a:t>
            </a:r>
          </a:p>
        </p:txBody>
      </p:sp>
      <p:sp>
        <p:nvSpPr>
          <p:cNvPr id="13" name="3層目">
            <a:extLst>
              <a:ext uri="{FF2B5EF4-FFF2-40B4-BE49-F238E27FC236}">
                <a16:creationId xmlns:a16="http://schemas.microsoft.com/office/drawing/2014/main" id="{5093D7F4-13A5-38E3-19DD-ECA1748D6CC1}"/>
              </a:ext>
            </a:extLst>
          </p:cNvPr>
          <p:cNvSpPr txBox="1"/>
          <p:nvPr/>
        </p:nvSpPr>
        <p:spPr>
          <a:xfrm>
            <a:off x="4379936" y="1449788"/>
            <a:ext cx="596317"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a:latin typeface="Meiryo" panose="020B0604030504040204" pitchFamily="34" charset="-128"/>
                <a:ea typeface="Meiryo" panose="020B0604030504040204" pitchFamily="34" charset="-128"/>
              </a:rPr>
              <a:t>3層目</a:t>
            </a:r>
          </a:p>
        </p:txBody>
      </p:sp>
      <p:sp>
        <p:nvSpPr>
          <p:cNvPr id="17" name="楕円">
            <a:extLst>
              <a:ext uri="{FF2B5EF4-FFF2-40B4-BE49-F238E27FC236}">
                <a16:creationId xmlns:a16="http://schemas.microsoft.com/office/drawing/2014/main" id="{319B9A05-4CC8-0803-6DAC-93FDE6DF92A9}"/>
              </a:ext>
            </a:extLst>
          </p:cNvPr>
          <p:cNvSpPr/>
          <p:nvPr/>
        </p:nvSpPr>
        <p:spPr>
          <a:xfrm>
            <a:off x="5259838" y="3050449"/>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8" name="線">
            <a:extLst>
              <a:ext uri="{FF2B5EF4-FFF2-40B4-BE49-F238E27FC236}">
                <a16:creationId xmlns:a16="http://schemas.microsoft.com/office/drawing/2014/main" id="{B2802DC0-E2C0-AA15-CFDD-490B5C73FA0D}"/>
              </a:ext>
            </a:extLst>
          </p:cNvPr>
          <p:cNvSpPr/>
          <p:nvPr/>
        </p:nvSpPr>
        <p:spPr>
          <a:xfrm flipV="1">
            <a:off x="4724813" y="3157155"/>
            <a:ext cx="540988" cy="37940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19" name="線">
            <a:extLst>
              <a:ext uri="{FF2B5EF4-FFF2-40B4-BE49-F238E27FC236}">
                <a16:creationId xmlns:a16="http://schemas.microsoft.com/office/drawing/2014/main" id="{CFC7B7E9-E79B-5C25-E559-6866A3D054DD}"/>
              </a:ext>
            </a:extLst>
          </p:cNvPr>
          <p:cNvSpPr/>
          <p:nvPr/>
        </p:nvSpPr>
        <p:spPr>
          <a:xfrm>
            <a:off x="4717316" y="2660888"/>
            <a:ext cx="540989" cy="492520"/>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20" name="楕円">
            <a:extLst>
              <a:ext uri="{FF2B5EF4-FFF2-40B4-BE49-F238E27FC236}">
                <a16:creationId xmlns:a16="http://schemas.microsoft.com/office/drawing/2014/main" id="{4FD7BE11-2541-F2FB-6BFC-942C1AAC1F6E}"/>
              </a:ext>
            </a:extLst>
          </p:cNvPr>
          <p:cNvSpPr>
            <a:spLocks noChangeAspect="1"/>
          </p:cNvSpPr>
          <p:nvPr/>
        </p:nvSpPr>
        <p:spPr>
          <a:xfrm>
            <a:off x="2700388" y="2043687"/>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1" name="楕円">
            <a:extLst>
              <a:ext uri="{FF2B5EF4-FFF2-40B4-BE49-F238E27FC236}">
                <a16:creationId xmlns:a16="http://schemas.microsoft.com/office/drawing/2014/main" id="{A6365195-1AC6-B527-75F1-FA3A8E84834D}"/>
              </a:ext>
            </a:extLst>
          </p:cNvPr>
          <p:cNvSpPr/>
          <p:nvPr/>
        </p:nvSpPr>
        <p:spPr>
          <a:xfrm>
            <a:off x="2700388" y="2270764"/>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2" name="楕円">
            <a:extLst>
              <a:ext uri="{FF2B5EF4-FFF2-40B4-BE49-F238E27FC236}">
                <a16:creationId xmlns:a16="http://schemas.microsoft.com/office/drawing/2014/main" id="{B82ADB40-2943-A2F7-3BA5-67BA93B35F3B}"/>
              </a:ext>
            </a:extLst>
          </p:cNvPr>
          <p:cNvSpPr/>
          <p:nvPr/>
        </p:nvSpPr>
        <p:spPr>
          <a:xfrm>
            <a:off x="2700388" y="2497841"/>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 name="線">
            <a:extLst>
              <a:ext uri="{FF2B5EF4-FFF2-40B4-BE49-F238E27FC236}">
                <a16:creationId xmlns:a16="http://schemas.microsoft.com/office/drawing/2014/main" id="{4C07FAB5-459D-B79A-1936-D49E595CC849}"/>
              </a:ext>
            </a:extLst>
          </p:cNvPr>
          <p:cNvSpPr/>
          <p:nvPr/>
        </p:nvSpPr>
        <p:spPr>
          <a:xfrm>
            <a:off x="2017676" y="2153086"/>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24" name="線">
            <a:extLst>
              <a:ext uri="{FF2B5EF4-FFF2-40B4-BE49-F238E27FC236}">
                <a16:creationId xmlns:a16="http://schemas.microsoft.com/office/drawing/2014/main" id="{6F54F119-8753-3241-4076-F196AC9092F0}"/>
              </a:ext>
            </a:extLst>
          </p:cNvPr>
          <p:cNvSpPr/>
          <p:nvPr/>
        </p:nvSpPr>
        <p:spPr>
          <a:xfrm>
            <a:off x="2017676" y="2380163"/>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25" name="線">
            <a:extLst>
              <a:ext uri="{FF2B5EF4-FFF2-40B4-BE49-F238E27FC236}">
                <a16:creationId xmlns:a16="http://schemas.microsoft.com/office/drawing/2014/main" id="{769F235C-4895-E39B-55CE-5D8AFC10DCF8}"/>
              </a:ext>
            </a:extLst>
          </p:cNvPr>
          <p:cNvSpPr/>
          <p:nvPr/>
        </p:nvSpPr>
        <p:spPr>
          <a:xfrm>
            <a:off x="2018371" y="1921263"/>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26" name="線">
            <a:extLst>
              <a:ext uri="{FF2B5EF4-FFF2-40B4-BE49-F238E27FC236}">
                <a16:creationId xmlns:a16="http://schemas.microsoft.com/office/drawing/2014/main" id="{07C51C05-F429-CC22-0FDE-C79847DD4365}"/>
              </a:ext>
            </a:extLst>
          </p:cNvPr>
          <p:cNvSpPr/>
          <p:nvPr/>
        </p:nvSpPr>
        <p:spPr>
          <a:xfrm>
            <a:off x="2018383" y="2152970"/>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27" name="線">
            <a:extLst>
              <a:ext uri="{FF2B5EF4-FFF2-40B4-BE49-F238E27FC236}">
                <a16:creationId xmlns:a16="http://schemas.microsoft.com/office/drawing/2014/main" id="{7D9BA236-5A14-7100-DF0A-2295D1232351}"/>
              </a:ext>
            </a:extLst>
          </p:cNvPr>
          <p:cNvSpPr/>
          <p:nvPr/>
        </p:nvSpPr>
        <p:spPr>
          <a:xfrm>
            <a:off x="2018383" y="1921262"/>
            <a:ext cx="665498" cy="4636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28" name="線">
            <a:extLst>
              <a:ext uri="{FF2B5EF4-FFF2-40B4-BE49-F238E27FC236}">
                <a16:creationId xmlns:a16="http://schemas.microsoft.com/office/drawing/2014/main" id="{CB4741EF-4F8B-E575-EA06-E395D3A3CBF9}"/>
              </a:ext>
            </a:extLst>
          </p:cNvPr>
          <p:cNvSpPr/>
          <p:nvPr/>
        </p:nvSpPr>
        <p:spPr>
          <a:xfrm flipV="1">
            <a:off x="2018916" y="2157833"/>
            <a:ext cx="664431" cy="22221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29" name="線">
            <a:extLst>
              <a:ext uri="{FF2B5EF4-FFF2-40B4-BE49-F238E27FC236}">
                <a16:creationId xmlns:a16="http://schemas.microsoft.com/office/drawing/2014/main" id="{38CD6658-C118-ECF9-76AB-3C07E3A4E4F3}"/>
              </a:ext>
            </a:extLst>
          </p:cNvPr>
          <p:cNvSpPr/>
          <p:nvPr/>
        </p:nvSpPr>
        <p:spPr>
          <a:xfrm>
            <a:off x="2017676" y="2607240"/>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0" name="線">
            <a:extLst>
              <a:ext uri="{FF2B5EF4-FFF2-40B4-BE49-F238E27FC236}">
                <a16:creationId xmlns:a16="http://schemas.microsoft.com/office/drawing/2014/main" id="{2E99AB2E-F043-15AD-43E2-DCE644B06089}"/>
              </a:ext>
            </a:extLst>
          </p:cNvPr>
          <p:cNvSpPr/>
          <p:nvPr/>
        </p:nvSpPr>
        <p:spPr>
          <a:xfrm flipV="1">
            <a:off x="2016942" y="2151192"/>
            <a:ext cx="667716" cy="4560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1" name="線">
            <a:extLst>
              <a:ext uri="{FF2B5EF4-FFF2-40B4-BE49-F238E27FC236}">
                <a16:creationId xmlns:a16="http://schemas.microsoft.com/office/drawing/2014/main" id="{69212CD4-0720-6AD5-21E3-158309AA111D}"/>
              </a:ext>
            </a:extLst>
          </p:cNvPr>
          <p:cNvSpPr/>
          <p:nvPr/>
        </p:nvSpPr>
        <p:spPr>
          <a:xfrm flipV="1">
            <a:off x="2018950" y="2377047"/>
            <a:ext cx="664366" cy="23019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2" name="線">
            <a:extLst>
              <a:ext uri="{FF2B5EF4-FFF2-40B4-BE49-F238E27FC236}">
                <a16:creationId xmlns:a16="http://schemas.microsoft.com/office/drawing/2014/main" id="{7C46107E-FAB3-7380-F36C-EF980203FE0B}"/>
              </a:ext>
            </a:extLst>
          </p:cNvPr>
          <p:cNvSpPr/>
          <p:nvPr/>
        </p:nvSpPr>
        <p:spPr>
          <a:xfrm>
            <a:off x="2017618" y="2381303"/>
            <a:ext cx="665697" cy="22579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 name="線">
            <a:extLst>
              <a:ext uri="{FF2B5EF4-FFF2-40B4-BE49-F238E27FC236}">
                <a16:creationId xmlns:a16="http://schemas.microsoft.com/office/drawing/2014/main" id="{346C73BC-141F-DC05-C13C-779559346DA2}"/>
              </a:ext>
            </a:extLst>
          </p:cNvPr>
          <p:cNvSpPr/>
          <p:nvPr/>
        </p:nvSpPr>
        <p:spPr>
          <a:xfrm>
            <a:off x="2020550" y="2148485"/>
            <a:ext cx="664583" cy="46335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 name="線">
            <a:extLst>
              <a:ext uri="{FF2B5EF4-FFF2-40B4-BE49-F238E27FC236}">
                <a16:creationId xmlns:a16="http://schemas.microsoft.com/office/drawing/2014/main" id="{1695F27D-A729-7789-C1E1-6AAADBD92AD2}"/>
              </a:ext>
            </a:extLst>
          </p:cNvPr>
          <p:cNvSpPr/>
          <p:nvPr/>
        </p:nvSpPr>
        <p:spPr>
          <a:xfrm>
            <a:off x="2017132" y="1921840"/>
            <a:ext cx="668002" cy="694200"/>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 name="楕円">
            <a:extLst>
              <a:ext uri="{FF2B5EF4-FFF2-40B4-BE49-F238E27FC236}">
                <a16:creationId xmlns:a16="http://schemas.microsoft.com/office/drawing/2014/main" id="{9594DC90-E3C6-C1A5-36A7-7FF2506BB760}"/>
              </a:ext>
            </a:extLst>
          </p:cNvPr>
          <p:cNvSpPr/>
          <p:nvPr/>
        </p:nvSpPr>
        <p:spPr>
          <a:xfrm>
            <a:off x="3604248" y="2275561"/>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6" name="楕円">
            <a:extLst>
              <a:ext uri="{FF2B5EF4-FFF2-40B4-BE49-F238E27FC236}">
                <a16:creationId xmlns:a16="http://schemas.microsoft.com/office/drawing/2014/main" id="{D27A0C8C-A68F-600A-555C-4FE761EF9061}"/>
              </a:ext>
            </a:extLst>
          </p:cNvPr>
          <p:cNvSpPr/>
          <p:nvPr/>
        </p:nvSpPr>
        <p:spPr>
          <a:xfrm>
            <a:off x="3604248" y="2502638"/>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7" name="線">
            <a:extLst>
              <a:ext uri="{FF2B5EF4-FFF2-40B4-BE49-F238E27FC236}">
                <a16:creationId xmlns:a16="http://schemas.microsoft.com/office/drawing/2014/main" id="{8E3BC470-644E-E8DD-C79B-D003AE5DB2C0}"/>
              </a:ext>
            </a:extLst>
          </p:cNvPr>
          <p:cNvSpPr/>
          <p:nvPr/>
        </p:nvSpPr>
        <p:spPr>
          <a:xfrm>
            <a:off x="2917975" y="2387732"/>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8" name="線">
            <a:extLst>
              <a:ext uri="{FF2B5EF4-FFF2-40B4-BE49-F238E27FC236}">
                <a16:creationId xmlns:a16="http://schemas.microsoft.com/office/drawing/2014/main" id="{8AEF09AB-4FC4-DBFC-5319-52C204353C0C}"/>
              </a:ext>
            </a:extLst>
          </p:cNvPr>
          <p:cNvSpPr/>
          <p:nvPr/>
        </p:nvSpPr>
        <p:spPr>
          <a:xfrm>
            <a:off x="2918682" y="2160537"/>
            <a:ext cx="665522" cy="23194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9" name="線">
            <a:extLst>
              <a:ext uri="{FF2B5EF4-FFF2-40B4-BE49-F238E27FC236}">
                <a16:creationId xmlns:a16="http://schemas.microsoft.com/office/drawing/2014/main" id="{93E23458-6FF8-8DC6-DBE0-6862C4DB9FE4}"/>
              </a:ext>
            </a:extLst>
          </p:cNvPr>
          <p:cNvSpPr/>
          <p:nvPr/>
        </p:nvSpPr>
        <p:spPr>
          <a:xfrm>
            <a:off x="2917975" y="2614809"/>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0" name="線">
            <a:extLst>
              <a:ext uri="{FF2B5EF4-FFF2-40B4-BE49-F238E27FC236}">
                <a16:creationId xmlns:a16="http://schemas.microsoft.com/office/drawing/2014/main" id="{C9F2D838-AA5E-905B-4FDB-1EB5FB7D689E}"/>
              </a:ext>
            </a:extLst>
          </p:cNvPr>
          <p:cNvSpPr/>
          <p:nvPr/>
        </p:nvSpPr>
        <p:spPr>
          <a:xfrm flipV="1">
            <a:off x="2919249" y="2384616"/>
            <a:ext cx="664366" cy="23019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1" name="線">
            <a:extLst>
              <a:ext uri="{FF2B5EF4-FFF2-40B4-BE49-F238E27FC236}">
                <a16:creationId xmlns:a16="http://schemas.microsoft.com/office/drawing/2014/main" id="{ED5B5E0A-9427-388E-69F8-BCCD8ED14C61}"/>
              </a:ext>
            </a:extLst>
          </p:cNvPr>
          <p:cNvSpPr/>
          <p:nvPr/>
        </p:nvSpPr>
        <p:spPr>
          <a:xfrm>
            <a:off x="2917917" y="2388872"/>
            <a:ext cx="665697" cy="22579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2" name="線">
            <a:extLst>
              <a:ext uri="{FF2B5EF4-FFF2-40B4-BE49-F238E27FC236}">
                <a16:creationId xmlns:a16="http://schemas.microsoft.com/office/drawing/2014/main" id="{E6D4FB9B-C6E8-DD8D-183D-E8E939E50422}"/>
              </a:ext>
            </a:extLst>
          </p:cNvPr>
          <p:cNvSpPr/>
          <p:nvPr/>
        </p:nvSpPr>
        <p:spPr>
          <a:xfrm>
            <a:off x="2920850" y="2156054"/>
            <a:ext cx="664583" cy="46335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3" name="楕円">
            <a:extLst>
              <a:ext uri="{FF2B5EF4-FFF2-40B4-BE49-F238E27FC236}">
                <a16:creationId xmlns:a16="http://schemas.microsoft.com/office/drawing/2014/main" id="{3EE79B9D-8F46-D7E6-A8B0-AAA444EDFFD2}"/>
              </a:ext>
            </a:extLst>
          </p:cNvPr>
          <p:cNvSpPr/>
          <p:nvPr/>
        </p:nvSpPr>
        <p:spPr>
          <a:xfrm>
            <a:off x="4505049" y="2502638"/>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4" name="線">
            <a:extLst>
              <a:ext uri="{FF2B5EF4-FFF2-40B4-BE49-F238E27FC236}">
                <a16:creationId xmlns:a16="http://schemas.microsoft.com/office/drawing/2014/main" id="{E48584C4-0867-44BF-5F21-6C9DC59D49D9}"/>
              </a:ext>
            </a:extLst>
          </p:cNvPr>
          <p:cNvSpPr/>
          <p:nvPr/>
        </p:nvSpPr>
        <p:spPr>
          <a:xfrm>
            <a:off x="3818776" y="2614809"/>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5" name="線">
            <a:extLst>
              <a:ext uri="{FF2B5EF4-FFF2-40B4-BE49-F238E27FC236}">
                <a16:creationId xmlns:a16="http://schemas.microsoft.com/office/drawing/2014/main" id="{71472EA0-56E6-814B-21F3-BBDDB7BA1F6C}"/>
              </a:ext>
            </a:extLst>
          </p:cNvPr>
          <p:cNvSpPr/>
          <p:nvPr/>
        </p:nvSpPr>
        <p:spPr>
          <a:xfrm>
            <a:off x="3818718" y="2388872"/>
            <a:ext cx="665697" cy="22579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7" name="楕円">
            <a:extLst>
              <a:ext uri="{FF2B5EF4-FFF2-40B4-BE49-F238E27FC236}">
                <a16:creationId xmlns:a16="http://schemas.microsoft.com/office/drawing/2014/main" id="{75E5B492-8638-FD00-2CFD-60D40E9E6B76}"/>
              </a:ext>
            </a:extLst>
          </p:cNvPr>
          <p:cNvSpPr/>
          <p:nvPr/>
        </p:nvSpPr>
        <p:spPr>
          <a:xfrm>
            <a:off x="2700388" y="3431908"/>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8" name="楕円">
            <a:extLst>
              <a:ext uri="{FF2B5EF4-FFF2-40B4-BE49-F238E27FC236}">
                <a16:creationId xmlns:a16="http://schemas.microsoft.com/office/drawing/2014/main" id="{0E977518-48B8-4A43-02F0-0CBCCC03A873}"/>
              </a:ext>
            </a:extLst>
          </p:cNvPr>
          <p:cNvSpPr/>
          <p:nvPr/>
        </p:nvSpPr>
        <p:spPr>
          <a:xfrm>
            <a:off x="2700388" y="3658985"/>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9" name="楕円">
            <a:extLst>
              <a:ext uri="{FF2B5EF4-FFF2-40B4-BE49-F238E27FC236}">
                <a16:creationId xmlns:a16="http://schemas.microsoft.com/office/drawing/2014/main" id="{A3A819BB-A19C-4CFE-B168-B90244DD375E}"/>
              </a:ext>
            </a:extLst>
          </p:cNvPr>
          <p:cNvSpPr/>
          <p:nvPr/>
        </p:nvSpPr>
        <p:spPr>
          <a:xfrm>
            <a:off x="2700388" y="388606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0" name="線">
            <a:extLst>
              <a:ext uri="{FF2B5EF4-FFF2-40B4-BE49-F238E27FC236}">
                <a16:creationId xmlns:a16="http://schemas.microsoft.com/office/drawing/2014/main" id="{02257486-E492-87AE-7832-80F091FF8631}"/>
              </a:ext>
            </a:extLst>
          </p:cNvPr>
          <p:cNvSpPr/>
          <p:nvPr/>
        </p:nvSpPr>
        <p:spPr>
          <a:xfrm>
            <a:off x="2017676" y="3541308"/>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1" name="線">
            <a:extLst>
              <a:ext uri="{FF2B5EF4-FFF2-40B4-BE49-F238E27FC236}">
                <a16:creationId xmlns:a16="http://schemas.microsoft.com/office/drawing/2014/main" id="{423CA639-1142-CEBE-A527-50246EF00282}"/>
              </a:ext>
            </a:extLst>
          </p:cNvPr>
          <p:cNvSpPr/>
          <p:nvPr/>
        </p:nvSpPr>
        <p:spPr>
          <a:xfrm>
            <a:off x="2017676" y="3768385"/>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2" name="線">
            <a:extLst>
              <a:ext uri="{FF2B5EF4-FFF2-40B4-BE49-F238E27FC236}">
                <a16:creationId xmlns:a16="http://schemas.microsoft.com/office/drawing/2014/main" id="{B987712E-994C-A852-EFB4-150E0549FA75}"/>
              </a:ext>
            </a:extLst>
          </p:cNvPr>
          <p:cNvSpPr/>
          <p:nvPr/>
        </p:nvSpPr>
        <p:spPr>
          <a:xfrm>
            <a:off x="2017676" y="3995461"/>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3" name="線">
            <a:extLst>
              <a:ext uri="{FF2B5EF4-FFF2-40B4-BE49-F238E27FC236}">
                <a16:creationId xmlns:a16="http://schemas.microsoft.com/office/drawing/2014/main" id="{0AC97C4A-DC2C-A2E0-098B-8FE56ED4433A}"/>
              </a:ext>
            </a:extLst>
          </p:cNvPr>
          <p:cNvSpPr/>
          <p:nvPr/>
        </p:nvSpPr>
        <p:spPr>
          <a:xfrm>
            <a:off x="2018371" y="3536561"/>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4" name="線">
            <a:extLst>
              <a:ext uri="{FF2B5EF4-FFF2-40B4-BE49-F238E27FC236}">
                <a16:creationId xmlns:a16="http://schemas.microsoft.com/office/drawing/2014/main" id="{FF528A03-DAA0-12E2-8CBD-EAB50BA9376C}"/>
              </a:ext>
            </a:extLst>
          </p:cNvPr>
          <p:cNvSpPr/>
          <p:nvPr/>
        </p:nvSpPr>
        <p:spPr>
          <a:xfrm>
            <a:off x="2018383" y="3768268"/>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5" name="線">
            <a:extLst>
              <a:ext uri="{FF2B5EF4-FFF2-40B4-BE49-F238E27FC236}">
                <a16:creationId xmlns:a16="http://schemas.microsoft.com/office/drawing/2014/main" id="{620E5A86-25C0-CA9C-F037-43F04FB5E92B}"/>
              </a:ext>
            </a:extLst>
          </p:cNvPr>
          <p:cNvSpPr/>
          <p:nvPr/>
        </p:nvSpPr>
        <p:spPr>
          <a:xfrm>
            <a:off x="2018383" y="3536560"/>
            <a:ext cx="665498" cy="4636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6" name="線">
            <a:extLst>
              <a:ext uri="{FF2B5EF4-FFF2-40B4-BE49-F238E27FC236}">
                <a16:creationId xmlns:a16="http://schemas.microsoft.com/office/drawing/2014/main" id="{DDA69DE5-570A-53A6-CCE7-6FAF9F21D713}"/>
              </a:ext>
            </a:extLst>
          </p:cNvPr>
          <p:cNvSpPr/>
          <p:nvPr/>
        </p:nvSpPr>
        <p:spPr>
          <a:xfrm flipV="1">
            <a:off x="2018371" y="3546279"/>
            <a:ext cx="665522" cy="22198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7" name="線">
            <a:extLst>
              <a:ext uri="{FF2B5EF4-FFF2-40B4-BE49-F238E27FC236}">
                <a16:creationId xmlns:a16="http://schemas.microsoft.com/office/drawing/2014/main" id="{0C83AAAD-EFFA-D459-1FE9-39BB54FF6E10}"/>
              </a:ext>
            </a:extLst>
          </p:cNvPr>
          <p:cNvSpPr/>
          <p:nvPr/>
        </p:nvSpPr>
        <p:spPr>
          <a:xfrm flipV="1">
            <a:off x="2018916" y="3773131"/>
            <a:ext cx="664431" cy="22221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 name="線">
            <a:extLst>
              <a:ext uri="{FF2B5EF4-FFF2-40B4-BE49-F238E27FC236}">
                <a16:creationId xmlns:a16="http://schemas.microsoft.com/office/drawing/2014/main" id="{A7184DEA-8DF7-4E55-0AD9-4F133468D41F}"/>
              </a:ext>
            </a:extLst>
          </p:cNvPr>
          <p:cNvSpPr/>
          <p:nvPr/>
        </p:nvSpPr>
        <p:spPr>
          <a:xfrm flipV="1">
            <a:off x="2018371" y="3541538"/>
            <a:ext cx="665522" cy="45369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9" name="線">
            <a:extLst>
              <a:ext uri="{FF2B5EF4-FFF2-40B4-BE49-F238E27FC236}">
                <a16:creationId xmlns:a16="http://schemas.microsoft.com/office/drawing/2014/main" id="{258EB1B4-A23E-022F-C32F-B88954861A27}"/>
              </a:ext>
            </a:extLst>
          </p:cNvPr>
          <p:cNvSpPr/>
          <p:nvPr/>
        </p:nvSpPr>
        <p:spPr>
          <a:xfrm flipV="1">
            <a:off x="2017504" y="3545938"/>
            <a:ext cx="667258" cy="67660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0" name="線">
            <a:extLst>
              <a:ext uri="{FF2B5EF4-FFF2-40B4-BE49-F238E27FC236}">
                <a16:creationId xmlns:a16="http://schemas.microsoft.com/office/drawing/2014/main" id="{CC998EB0-D505-73F8-A49F-3CF73EBE68C5}"/>
              </a:ext>
            </a:extLst>
          </p:cNvPr>
          <p:cNvSpPr/>
          <p:nvPr/>
        </p:nvSpPr>
        <p:spPr>
          <a:xfrm flipV="1">
            <a:off x="2016942" y="3766489"/>
            <a:ext cx="667716" cy="4560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1" name="線">
            <a:extLst>
              <a:ext uri="{FF2B5EF4-FFF2-40B4-BE49-F238E27FC236}">
                <a16:creationId xmlns:a16="http://schemas.microsoft.com/office/drawing/2014/main" id="{0A87D568-7C7E-418F-16DE-C8AED89DD3EE}"/>
              </a:ext>
            </a:extLst>
          </p:cNvPr>
          <p:cNvSpPr/>
          <p:nvPr/>
        </p:nvSpPr>
        <p:spPr>
          <a:xfrm flipV="1">
            <a:off x="2018950" y="3992345"/>
            <a:ext cx="664366" cy="23019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2" name="楕円">
            <a:extLst>
              <a:ext uri="{FF2B5EF4-FFF2-40B4-BE49-F238E27FC236}">
                <a16:creationId xmlns:a16="http://schemas.microsoft.com/office/drawing/2014/main" id="{73062BDD-FEB5-9DD9-62B0-84C0967DDCDC}"/>
              </a:ext>
            </a:extLst>
          </p:cNvPr>
          <p:cNvSpPr/>
          <p:nvPr/>
        </p:nvSpPr>
        <p:spPr>
          <a:xfrm>
            <a:off x="3604249" y="3436705"/>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3" name="楕円">
            <a:extLst>
              <a:ext uri="{FF2B5EF4-FFF2-40B4-BE49-F238E27FC236}">
                <a16:creationId xmlns:a16="http://schemas.microsoft.com/office/drawing/2014/main" id="{01BC9B6A-23F6-FB72-67A1-94A74C5F835C}"/>
              </a:ext>
            </a:extLst>
          </p:cNvPr>
          <p:cNvSpPr/>
          <p:nvPr/>
        </p:nvSpPr>
        <p:spPr>
          <a:xfrm>
            <a:off x="3604249" y="366378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92" name="線">
            <a:extLst>
              <a:ext uri="{FF2B5EF4-FFF2-40B4-BE49-F238E27FC236}">
                <a16:creationId xmlns:a16="http://schemas.microsoft.com/office/drawing/2014/main" id="{E52AAD33-C761-A044-E286-DE2E97C29604}"/>
              </a:ext>
            </a:extLst>
          </p:cNvPr>
          <p:cNvSpPr/>
          <p:nvPr/>
        </p:nvSpPr>
        <p:spPr>
          <a:xfrm>
            <a:off x="2917975" y="3548876"/>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193" name="線">
            <a:extLst>
              <a:ext uri="{FF2B5EF4-FFF2-40B4-BE49-F238E27FC236}">
                <a16:creationId xmlns:a16="http://schemas.microsoft.com/office/drawing/2014/main" id="{DD9AE85B-83D0-B224-3637-4BFE8130BADB}"/>
              </a:ext>
            </a:extLst>
          </p:cNvPr>
          <p:cNvSpPr/>
          <p:nvPr/>
        </p:nvSpPr>
        <p:spPr>
          <a:xfrm>
            <a:off x="2917975" y="3775953"/>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194" name="線">
            <a:extLst>
              <a:ext uri="{FF2B5EF4-FFF2-40B4-BE49-F238E27FC236}">
                <a16:creationId xmlns:a16="http://schemas.microsoft.com/office/drawing/2014/main" id="{E8FFEFC5-9FD0-C34B-F663-CEA2058586CF}"/>
              </a:ext>
            </a:extLst>
          </p:cNvPr>
          <p:cNvSpPr/>
          <p:nvPr/>
        </p:nvSpPr>
        <p:spPr>
          <a:xfrm>
            <a:off x="2918670" y="3544129"/>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195" name="線">
            <a:extLst>
              <a:ext uri="{FF2B5EF4-FFF2-40B4-BE49-F238E27FC236}">
                <a16:creationId xmlns:a16="http://schemas.microsoft.com/office/drawing/2014/main" id="{B55F2270-093D-A565-E57B-BD47028E4906}"/>
              </a:ext>
            </a:extLst>
          </p:cNvPr>
          <p:cNvSpPr/>
          <p:nvPr/>
        </p:nvSpPr>
        <p:spPr>
          <a:xfrm flipV="1">
            <a:off x="2918670" y="3553848"/>
            <a:ext cx="665522" cy="22198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196" name="線">
            <a:extLst>
              <a:ext uri="{FF2B5EF4-FFF2-40B4-BE49-F238E27FC236}">
                <a16:creationId xmlns:a16="http://schemas.microsoft.com/office/drawing/2014/main" id="{62EF8E30-B034-572B-AF9D-1DAC182C2A2E}"/>
              </a:ext>
            </a:extLst>
          </p:cNvPr>
          <p:cNvSpPr/>
          <p:nvPr/>
        </p:nvSpPr>
        <p:spPr>
          <a:xfrm flipV="1">
            <a:off x="2919216" y="3780700"/>
            <a:ext cx="664431" cy="222213"/>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197" name="線">
            <a:extLst>
              <a:ext uri="{FF2B5EF4-FFF2-40B4-BE49-F238E27FC236}">
                <a16:creationId xmlns:a16="http://schemas.microsoft.com/office/drawing/2014/main" id="{372E0FA7-D9B9-7CBE-59E4-BFF2D1E5399A}"/>
              </a:ext>
            </a:extLst>
          </p:cNvPr>
          <p:cNvSpPr/>
          <p:nvPr/>
        </p:nvSpPr>
        <p:spPr>
          <a:xfrm flipV="1">
            <a:off x="2918670" y="3549106"/>
            <a:ext cx="665522" cy="45369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198" name="楕円">
            <a:extLst>
              <a:ext uri="{FF2B5EF4-FFF2-40B4-BE49-F238E27FC236}">
                <a16:creationId xmlns:a16="http://schemas.microsoft.com/office/drawing/2014/main" id="{2A4F885C-09BD-0135-4557-7B305676A486}"/>
              </a:ext>
            </a:extLst>
          </p:cNvPr>
          <p:cNvSpPr/>
          <p:nvPr/>
        </p:nvSpPr>
        <p:spPr>
          <a:xfrm>
            <a:off x="4505049" y="3436705"/>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99" name="線">
            <a:extLst>
              <a:ext uri="{FF2B5EF4-FFF2-40B4-BE49-F238E27FC236}">
                <a16:creationId xmlns:a16="http://schemas.microsoft.com/office/drawing/2014/main" id="{CD4492E7-66B5-C420-1029-41C175B6C6C1}"/>
              </a:ext>
            </a:extLst>
          </p:cNvPr>
          <p:cNvSpPr/>
          <p:nvPr/>
        </p:nvSpPr>
        <p:spPr>
          <a:xfrm>
            <a:off x="3818776" y="3548876"/>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200" name="線">
            <a:extLst>
              <a:ext uri="{FF2B5EF4-FFF2-40B4-BE49-F238E27FC236}">
                <a16:creationId xmlns:a16="http://schemas.microsoft.com/office/drawing/2014/main" id="{8E53D506-67CD-2F84-699A-A6B9B570B60A}"/>
              </a:ext>
            </a:extLst>
          </p:cNvPr>
          <p:cNvSpPr/>
          <p:nvPr/>
        </p:nvSpPr>
        <p:spPr>
          <a:xfrm flipV="1">
            <a:off x="3819470" y="3553848"/>
            <a:ext cx="665522" cy="22198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grpSp>
        <p:nvGrpSpPr>
          <p:cNvPr id="201" name="グループ">
            <a:extLst>
              <a:ext uri="{FF2B5EF4-FFF2-40B4-BE49-F238E27FC236}">
                <a16:creationId xmlns:a16="http://schemas.microsoft.com/office/drawing/2014/main" id="{EA90A4E2-7AA5-2295-83C9-E570E6C76ABC}"/>
              </a:ext>
            </a:extLst>
          </p:cNvPr>
          <p:cNvGrpSpPr/>
          <p:nvPr/>
        </p:nvGrpSpPr>
        <p:grpSpPr>
          <a:xfrm>
            <a:off x="1817139" y="2809799"/>
            <a:ext cx="197170" cy="450785"/>
            <a:chOff x="0" y="-41773"/>
            <a:chExt cx="525782" cy="1202092"/>
          </a:xfrm>
        </p:grpSpPr>
        <p:sp>
          <p:nvSpPr>
            <p:cNvPr id="202" name="・">
              <a:extLst>
                <a:ext uri="{FF2B5EF4-FFF2-40B4-BE49-F238E27FC236}">
                  <a16:creationId xmlns:a16="http://schemas.microsoft.com/office/drawing/2014/main" id="{AB1BA765-A0FC-8823-6CE7-208C4306EAF2}"/>
                </a:ext>
              </a:extLst>
            </p:cNvPr>
            <p:cNvSpPr txBox="1"/>
            <p:nvPr/>
          </p:nvSpPr>
          <p:spPr>
            <a:xfrm>
              <a:off x="0" y="-41773"/>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203" name="・">
              <a:extLst>
                <a:ext uri="{FF2B5EF4-FFF2-40B4-BE49-F238E27FC236}">
                  <a16:creationId xmlns:a16="http://schemas.microsoft.com/office/drawing/2014/main" id="{9006C79E-165B-E2AE-E5B1-2FB0A0EC6A42}"/>
                </a:ext>
              </a:extLst>
            </p:cNvPr>
            <p:cNvSpPr txBox="1"/>
            <p:nvPr/>
          </p:nvSpPr>
          <p:spPr>
            <a:xfrm>
              <a:off x="0" y="229424"/>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204" name="・">
              <a:extLst>
                <a:ext uri="{FF2B5EF4-FFF2-40B4-BE49-F238E27FC236}">
                  <a16:creationId xmlns:a16="http://schemas.microsoft.com/office/drawing/2014/main" id="{61E4ED47-389B-7CCC-6D7B-5D937C202262}"/>
                </a:ext>
              </a:extLst>
            </p:cNvPr>
            <p:cNvSpPr txBox="1"/>
            <p:nvPr/>
          </p:nvSpPr>
          <p:spPr>
            <a:xfrm>
              <a:off x="0" y="549725"/>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grpSp>
      <p:grpSp>
        <p:nvGrpSpPr>
          <p:cNvPr id="205" name="グループ">
            <a:extLst>
              <a:ext uri="{FF2B5EF4-FFF2-40B4-BE49-F238E27FC236}">
                <a16:creationId xmlns:a16="http://schemas.microsoft.com/office/drawing/2014/main" id="{0DA5E1B6-3099-ACA3-E4BE-F4AA68DE83B0}"/>
              </a:ext>
            </a:extLst>
          </p:cNvPr>
          <p:cNvGrpSpPr/>
          <p:nvPr/>
        </p:nvGrpSpPr>
        <p:grpSpPr>
          <a:xfrm>
            <a:off x="2687972" y="2848882"/>
            <a:ext cx="197170" cy="450785"/>
            <a:chOff x="0" y="-41773"/>
            <a:chExt cx="525782" cy="1202092"/>
          </a:xfrm>
        </p:grpSpPr>
        <p:sp>
          <p:nvSpPr>
            <p:cNvPr id="206" name="・">
              <a:extLst>
                <a:ext uri="{FF2B5EF4-FFF2-40B4-BE49-F238E27FC236}">
                  <a16:creationId xmlns:a16="http://schemas.microsoft.com/office/drawing/2014/main" id="{A3313320-1D17-2055-AFF1-7F53CB3B91AA}"/>
                </a:ext>
              </a:extLst>
            </p:cNvPr>
            <p:cNvSpPr txBox="1"/>
            <p:nvPr/>
          </p:nvSpPr>
          <p:spPr>
            <a:xfrm>
              <a:off x="0" y="-41773"/>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207" name="・">
              <a:extLst>
                <a:ext uri="{FF2B5EF4-FFF2-40B4-BE49-F238E27FC236}">
                  <a16:creationId xmlns:a16="http://schemas.microsoft.com/office/drawing/2014/main" id="{49734147-135D-AD36-139F-3D032E5DF5D8}"/>
                </a:ext>
              </a:extLst>
            </p:cNvPr>
            <p:cNvSpPr txBox="1"/>
            <p:nvPr/>
          </p:nvSpPr>
          <p:spPr>
            <a:xfrm>
              <a:off x="0" y="229424"/>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208" name="・">
              <a:extLst>
                <a:ext uri="{FF2B5EF4-FFF2-40B4-BE49-F238E27FC236}">
                  <a16:creationId xmlns:a16="http://schemas.microsoft.com/office/drawing/2014/main" id="{C8769688-AE40-E9FF-FC10-A7EA076A260D}"/>
                </a:ext>
              </a:extLst>
            </p:cNvPr>
            <p:cNvSpPr txBox="1"/>
            <p:nvPr/>
          </p:nvSpPr>
          <p:spPr>
            <a:xfrm>
              <a:off x="0" y="549725"/>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grpSp>
      <p:grpSp>
        <p:nvGrpSpPr>
          <p:cNvPr id="209" name="グループ">
            <a:extLst>
              <a:ext uri="{FF2B5EF4-FFF2-40B4-BE49-F238E27FC236}">
                <a16:creationId xmlns:a16="http://schemas.microsoft.com/office/drawing/2014/main" id="{F2032C44-8D00-ABCD-0789-C1B759AE4BF3}"/>
              </a:ext>
            </a:extLst>
          </p:cNvPr>
          <p:cNvGrpSpPr/>
          <p:nvPr/>
        </p:nvGrpSpPr>
        <p:grpSpPr>
          <a:xfrm>
            <a:off x="3591281" y="2851378"/>
            <a:ext cx="197170" cy="450785"/>
            <a:chOff x="0" y="-41771"/>
            <a:chExt cx="525782" cy="1202090"/>
          </a:xfrm>
        </p:grpSpPr>
        <p:sp>
          <p:nvSpPr>
            <p:cNvPr id="210" name="・">
              <a:extLst>
                <a:ext uri="{FF2B5EF4-FFF2-40B4-BE49-F238E27FC236}">
                  <a16:creationId xmlns:a16="http://schemas.microsoft.com/office/drawing/2014/main" id="{1EEA3345-F97C-A3AD-2603-20DE107A9766}"/>
                </a:ext>
              </a:extLst>
            </p:cNvPr>
            <p:cNvSpPr txBox="1"/>
            <p:nvPr/>
          </p:nvSpPr>
          <p:spPr>
            <a:xfrm>
              <a:off x="0" y="-41771"/>
              <a:ext cx="525782" cy="6105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211" name="・">
              <a:extLst>
                <a:ext uri="{FF2B5EF4-FFF2-40B4-BE49-F238E27FC236}">
                  <a16:creationId xmlns:a16="http://schemas.microsoft.com/office/drawing/2014/main" id="{2275A73E-62CA-D90F-E2B5-EFAD1C1CE5A9}"/>
                </a:ext>
              </a:extLst>
            </p:cNvPr>
            <p:cNvSpPr txBox="1"/>
            <p:nvPr/>
          </p:nvSpPr>
          <p:spPr>
            <a:xfrm>
              <a:off x="0" y="229425"/>
              <a:ext cx="525782" cy="6105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212" name="・">
              <a:extLst>
                <a:ext uri="{FF2B5EF4-FFF2-40B4-BE49-F238E27FC236}">
                  <a16:creationId xmlns:a16="http://schemas.microsoft.com/office/drawing/2014/main" id="{215DBB87-1ABF-C3BC-1D32-2D767F5A4669}"/>
                </a:ext>
              </a:extLst>
            </p:cNvPr>
            <p:cNvSpPr txBox="1"/>
            <p:nvPr/>
          </p:nvSpPr>
          <p:spPr>
            <a:xfrm>
              <a:off x="0" y="549726"/>
              <a:ext cx="525782" cy="6105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grpSp>
      <p:grpSp>
        <p:nvGrpSpPr>
          <p:cNvPr id="213" name="グループ">
            <a:extLst>
              <a:ext uri="{FF2B5EF4-FFF2-40B4-BE49-F238E27FC236}">
                <a16:creationId xmlns:a16="http://schemas.microsoft.com/office/drawing/2014/main" id="{2116E6EE-BD59-031B-7BD3-A58364CDC07E}"/>
              </a:ext>
            </a:extLst>
          </p:cNvPr>
          <p:cNvGrpSpPr/>
          <p:nvPr/>
        </p:nvGrpSpPr>
        <p:grpSpPr>
          <a:xfrm>
            <a:off x="4493251" y="2848882"/>
            <a:ext cx="197170" cy="450785"/>
            <a:chOff x="0" y="-41773"/>
            <a:chExt cx="525782" cy="1202092"/>
          </a:xfrm>
        </p:grpSpPr>
        <p:sp>
          <p:nvSpPr>
            <p:cNvPr id="214" name="・">
              <a:extLst>
                <a:ext uri="{FF2B5EF4-FFF2-40B4-BE49-F238E27FC236}">
                  <a16:creationId xmlns:a16="http://schemas.microsoft.com/office/drawing/2014/main" id="{40471B89-DB3A-6D44-0E99-3BF5F6F0F07B}"/>
                </a:ext>
              </a:extLst>
            </p:cNvPr>
            <p:cNvSpPr txBox="1"/>
            <p:nvPr/>
          </p:nvSpPr>
          <p:spPr>
            <a:xfrm>
              <a:off x="0" y="-41773"/>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215" name="・">
              <a:extLst>
                <a:ext uri="{FF2B5EF4-FFF2-40B4-BE49-F238E27FC236}">
                  <a16:creationId xmlns:a16="http://schemas.microsoft.com/office/drawing/2014/main" id="{C5BFF497-DA6B-8ED5-BABC-3507B7E7C55D}"/>
                </a:ext>
              </a:extLst>
            </p:cNvPr>
            <p:cNvSpPr txBox="1"/>
            <p:nvPr/>
          </p:nvSpPr>
          <p:spPr>
            <a:xfrm>
              <a:off x="0" y="229424"/>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216" name="・">
              <a:extLst>
                <a:ext uri="{FF2B5EF4-FFF2-40B4-BE49-F238E27FC236}">
                  <a16:creationId xmlns:a16="http://schemas.microsoft.com/office/drawing/2014/main" id="{8EA1020F-1FE7-553C-0166-BEC56847D0E1}"/>
                </a:ext>
              </a:extLst>
            </p:cNvPr>
            <p:cNvSpPr txBox="1"/>
            <p:nvPr/>
          </p:nvSpPr>
          <p:spPr>
            <a:xfrm>
              <a:off x="0" y="549725"/>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grpSp>
      <p:sp>
        <p:nvSpPr>
          <p:cNvPr id="223" name="6層目">
            <a:extLst>
              <a:ext uri="{FF2B5EF4-FFF2-40B4-BE49-F238E27FC236}">
                <a16:creationId xmlns:a16="http://schemas.microsoft.com/office/drawing/2014/main" id="{5FF57236-6B02-3671-3255-32E574452301}"/>
              </a:ext>
            </a:extLst>
          </p:cNvPr>
          <p:cNvSpPr txBox="1"/>
          <p:nvPr/>
        </p:nvSpPr>
        <p:spPr>
          <a:xfrm>
            <a:off x="5421829" y="1455222"/>
            <a:ext cx="668453"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ja-JP" altLang="en-US" sz="1600" b="1">
                <a:latin typeface="Meiryo" panose="020B0604030504040204" pitchFamily="34" charset="-128"/>
                <a:ea typeface="Meiryo" panose="020B0604030504040204" pitchFamily="34" charset="-128"/>
              </a:rPr>
              <a:t>出力層</a:t>
            </a:r>
            <a:endParaRPr sz="1600" b="1">
              <a:latin typeface="Meiryo" panose="020B0604030504040204" pitchFamily="34" charset="-128"/>
              <a:ea typeface="Meiryo" panose="020B0604030504040204" pitchFamily="34" charset="-128"/>
            </a:endParaRPr>
          </a:p>
        </p:txBody>
      </p:sp>
      <p:sp>
        <p:nvSpPr>
          <p:cNvPr id="225" name="covid19(1,0)">
            <a:extLst>
              <a:ext uri="{FF2B5EF4-FFF2-40B4-BE49-F238E27FC236}">
                <a16:creationId xmlns:a16="http://schemas.microsoft.com/office/drawing/2014/main" id="{80FDA438-F556-3344-1CE9-CD99B4B82C9D}"/>
              </a:ext>
            </a:extLst>
          </p:cNvPr>
          <p:cNvSpPr txBox="1"/>
          <p:nvPr/>
        </p:nvSpPr>
        <p:spPr>
          <a:xfrm>
            <a:off x="5550281" y="3026402"/>
            <a:ext cx="448841" cy="2846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lang="ja-JP" altLang="en-US" sz="1600" b="1">
                <a:solidFill>
                  <a:schemeClr val="tx1"/>
                </a:solidFill>
                <a:latin typeface="Meiryo"/>
                <a:ea typeface="Meiryo"/>
              </a:rPr>
              <a:t>確率</a:t>
            </a:r>
            <a:endParaRPr lang="en-US" altLang="ja-JP" sz="1600" b="1">
              <a:solidFill>
                <a:schemeClr val="tx1"/>
              </a:solidFill>
              <a:latin typeface="Meiryo"/>
              <a:ea typeface="Meiryo"/>
            </a:endParaRPr>
          </a:p>
        </p:txBody>
      </p:sp>
      <p:sp>
        <p:nvSpPr>
          <p:cNvPr id="227" name="楕円">
            <a:extLst>
              <a:ext uri="{FF2B5EF4-FFF2-40B4-BE49-F238E27FC236}">
                <a16:creationId xmlns:a16="http://schemas.microsoft.com/office/drawing/2014/main" id="{6191D084-A096-FD70-9FD6-471A141C90E2}"/>
              </a:ext>
            </a:extLst>
          </p:cNvPr>
          <p:cNvSpPr/>
          <p:nvPr/>
        </p:nvSpPr>
        <p:spPr>
          <a:xfrm>
            <a:off x="1805929" y="389238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28" name="楕円">
            <a:extLst>
              <a:ext uri="{FF2B5EF4-FFF2-40B4-BE49-F238E27FC236}">
                <a16:creationId xmlns:a16="http://schemas.microsoft.com/office/drawing/2014/main" id="{04B0D657-1EC0-6F7A-A6F6-8B61A9A21D8F}"/>
              </a:ext>
            </a:extLst>
          </p:cNvPr>
          <p:cNvSpPr/>
          <p:nvPr/>
        </p:nvSpPr>
        <p:spPr>
          <a:xfrm>
            <a:off x="1805929" y="412098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29" name="楕円">
            <a:extLst>
              <a:ext uri="{FF2B5EF4-FFF2-40B4-BE49-F238E27FC236}">
                <a16:creationId xmlns:a16="http://schemas.microsoft.com/office/drawing/2014/main" id="{1435E3E1-794E-E91E-B130-41A00D9F587C}"/>
              </a:ext>
            </a:extLst>
          </p:cNvPr>
          <p:cNvSpPr/>
          <p:nvPr/>
        </p:nvSpPr>
        <p:spPr>
          <a:xfrm>
            <a:off x="1805929" y="367902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0" name="楕円">
            <a:extLst>
              <a:ext uri="{FF2B5EF4-FFF2-40B4-BE49-F238E27FC236}">
                <a16:creationId xmlns:a16="http://schemas.microsoft.com/office/drawing/2014/main" id="{D42E81F2-8AB2-1762-0FB6-135D631DF6C7}"/>
              </a:ext>
            </a:extLst>
          </p:cNvPr>
          <p:cNvSpPr/>
          <p:nvPr/>
        </p:nvSpPr>
        <p:spPr>
          <a:xfrm>
            <a:off x="1805929" y="345804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1" name="楕円">
            <a:extLst>
              <a:ext uri="{FF2B5EF4-FFF2-40B4-BE49-F238E27FC236}">
                <a16:creationId xmlns:a16="http://schemas.microsoft.com/office/drawing/2014/main" id="{DE65B629-1721-B798-2A08-F418136F6FE8}"/>
              </a:ext>
            </a:extLst>
          </p:cNvPr>
          <p:cNvSpPr/>
          <p:nvPr/>
        </p:nvSpPr>
        <p:spPr>
          <a:xfrm>
            <a:off x="1798309" y="179688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2" name="楕円">
            <a:extLst>
              <a:ext uri="{FF2B5EF4-FFF2-40B4-BE49-F238E27FC236}">
                <a16:creationId xmlns:a16="http://schemas.microsoft.com/office/drawing/2014/main" id="{EC01B99C-CF15-7E12-FAD4-F2DC1D4BCE96}"/>
              </a:ext>
            </a:extLst>
          </p:cNvPr>
          <p:cNvSpPr/>
          <p:nvPr/>
        </p:nvSpPr>
        <p:spPr>
          <a:xfrm>
            <a:off x="1805929" y="202548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3" name="楕円">
            <a:extLst>
              <a:ext uri="{FF2B5EF4-FFF2-40B4-BE49-F238E27FC236}">
                <a16:creationId xmlns:a16="http://schemas.microsoft.com/office/drawing/2014/main" id="{E72135F9-95C0-D143-A853-DE4199A04E7B}"/>
              </a:ext>
            </a:extLst>
          </p:cNvPr>
          <p:cNvSpPr/>
          <p:nvPr/>
        </p:nvSpPr>
        <p:spPr>
          <a:xfrm>
            <a:off x="1813549" y="226170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6" name="楕円">
            <a:extLst>
              <a:ext uri="{FF2B5EF4-FFF2-40B4-BE49-F238E27FC236}">
                <a16:creationId xmlns:a16="http://schemas.microsoft.com/office/drawing/2014/main" id="{ADC64986-446F-ECFF-E2EB-918D8A39B55D}"/>
              </a:ext>
            </a:extLst>
          </p:cNvPr>
          <p:cNvSpPr/>
          <p:nvPr/>
        </p:nvSpPr>
        <p:spPr>
          <a:xfrm>
            <a:off x="1813549" y="249030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4" name="スライド番号プレースホルダー 13">
            <a:extLst>
              <a:ext uri="{FF2B5EF4-FFF2-40B4-BE49-F238E27FC236}">
                <a16:creationId xmlns:a16="http://schemas.microsoft.com/office/drawing/2014/main" id="{5B891A7E-96FD-7A6C-6F05-7ABF039D13BB}"/>
              </a:ext>
            </a:extLst>
          </p:cNvPr>
          <p:cNvSpPr>
            <a:spLocks noGrp="1"/>
          </p:cNvSpPr>
          <p:nvPr>
            <p:ph type="sldNum" sz="quarter" idx="2"/>
          </p:nvPr>
        </p:nvSpPr>
        <p:spPr>
          <a:xfrm>
            <a:off x="8449304" y="4546478"/>
            <a:ext cx="312443" cy="369332"/>
          </a:xfrm>
        </p:spPr>
        <p:txBody>
          <a:bodyPr/>
          <a:lstStyle/>
          <a:p>
            <a:fld id="{86CB4B4D-7CA3-9044-876B-883B54F8677D}" type="slidenum">
              <a:rPr lang="en-US" altLang="ja-JP" sz="1200" smtClean="0"/>
              <a:t>18</a:t>
            </a:fld>
            <a:endParaRPr lang="ja-JP" altLang="en-US" sz="1200"/>
          </a:p>
        </p:txBody>
      </p:sp>
    </p:spTree>
    <p:extLst>
      <p:ext uri="{BB962C8B-B14F-4D97-AF65-F5344CB8AC3E}">
        <p14:creationId xmlns:p14="http://schemas.microsoft.com/office/powerpoint/2010/main" val="42631445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 折れ線グラフ&#10;&#10;自動的に生成された説明">
            <a:extLst>
              <a:ext uri="{FF2B5EF4-FFF2-40B4-BE49-F238E27FC236}">
                <a16:creationId xmlns:a16="http://schemas.microsoft.com/office/drawing/2014/main" id="{04DA6470-8B74-F4AC-7124-E13DF17C0BE4}"/>
              </a:ext>
            </a:extLst>
          </p:cNvPr>
          <p:cNvPicPr>
            <a:picLocks noChangeAspect="1"/>
          </p:cNvPicPr>
          <p:nvPr/>
        </p:nvPicPr>
        <p:blipFill rotWithShape="1">
          <a:blip r:embed="rId2">
            <a:extLst>
              <a:ext uri="{28A0092B-C50C-407E-A947-70E740481C1C}">
                <a14:useLocalDpi xmlns:a14="http://schemas.microsoft.com/office/drawing/2010/main" val="0"/>
              </a:ext>
            </a:extLst>
          </a:blip>
          <a:srcRect b="27778"/>
          <a:stretch/>
        </p:blipFill>
        <p:spPr>
          <a:xfrm>
            <a:off x="0" y="231913"/>
            <a:ext cx="9144000" cy="3714750"/>
          </a:xfrm>
          <a:prstGeom prst="rect">
            <a:avLst/>
          </a:prstGeom>
        </p:spPr>
      </p:pic>
      <p:sp>
        <p:nvSpPr>
          <p:cNvPr id="4" name="テキスト ボックス 3">
            <a:extLst>
              <a:ext uri="{FF2B5EF4-FFF2-40B4-BE49-F238E27FC236}">
                <a16:creationId xmlns:a16="http://schemas.microsoft.com/office/drawing/2014/main" id="{8C3434DD-F4F0-50FA-12A3-35A190B9CA24}"/>
              </a:ext>
            </a:extLst>
          </p:cNvPr>
          <p:cNvSpPr txBox="1"/>
          <p:nvPr/>
        </p:nvSpPr>
        <p:spPr>
          <a:xfrm>
            <a:off x="1371600" y="3790950"/>
            <a:ext cx="1951175" cy="707886"/>
          </a:xfrm>
          <a:prstGeom prst="rect">
            <a:avLst/>
          </a:prstGeom>
          <a:noFill/>
        </p:spPr>
        <p:txBody>
          <a:bodyPr wrap="none" rtlCol="0">
            <a:spAutoFit/>
          </a:bodyPr>
          <a:lstStyle/>
          <a:p>
            <a:r>
              <a:rPr kumimoji="1" lang="en-US" altLang="ja-JP" sz="2000" b="1">
                <a:latin typeface="Meiryo" panose="020B0604030504040204" pitchFamily="34" charset="-128"/>
                <a:ea typeface="Meiryo" panose="020B0604030504040204" pitchFamily="34" charset="-128"/>
              </a:rPr>
              <a:t>y = x (x &gt; 0)</a:t>
            </a:r>
          </a:p>
          <a:p>
            <a:r>
              <a:rPr kumimoji="1" lang="en-US" altLang="ja-JP" sz="2000" b="1">
                <a:latin typeface="Meiryo" panose="020B0604030504040204" pitchFamily="34" charset="-128"/>
                <a:ea typeface="Meiryo" panose="020B0604030504040204" pitchFamily="34" charset="-128"/>
              </a:rPr>
              <a:t>y = 0 (x </a:t>
            </a:r>
            <a:r>
              <a:rPr lang="ja-JP" altLang="ja-JP" sz="2000" b="1">
                <a:effectLst/>
                <a:latin typeface="Meiryo" panose="020B0604030504040204" pitchFamily="34" charset="-128"/>
                <a:ea typeface="Meiryo" panose="020B0604030504040204" pitchFamily="34" charset="-128"/>
                <a:cs typeface="Times New Roman" panose="02020603050405020304" pitchFamily="18" charset="0"/>
              </a:rPr>
              <a:t>≦</a:t>
            </a:r>
            <a:r>
              <a:rPr kumimoji="1" lang="en-US" altLang="ja-JP" sz="2000" b="1">
                <a:effectLst/>
                <a:latin typeface="Meiryo" panose="020B0604030504040204" pitchFamily="34" charset="-128"/>
                <a:ea typeface="Meiryo" panose="020B0604030504040204" pitchFamily="34" charset="-128"/>
              </a:rPr>
              <a:t> 0)</a:t>
            </a:r>
            <a:endParaRPr kumimoji="1" lang="ja-JP" altLang="en-US" sz="2000" b="1">
              <a:latin typeface="Meiryo" panose="020B0604030504040204" pitchFamily="34" charset="-128"/>
              <a:ea typeface="Meiryo" panose="020B0604030504040204" pitchFamily="34" charset="-128"/>
            </a:endParaRPr>
          </a:p>
        </p:txBody>
      </p:sp>
      <mc:AlternateContent xmlns:mc="http://schemas.openxmlformats.org/markup-compatibility/2006">
        <mc:Choice xmlns:a14="http://schemas.microsoft.com/office/drawing/2010/main" Requires="a14">
          <p:sp>
            <p:nvSpPr>
              <p:cNvPr id="5" name="テキスト ボックス 4">
                <a:extLst>
                  <a:ext uri="{FF2B5EF4-FFF2-40B4-BE49-F238E27FC236}">
                    <a16:creationId xmlns:a16="http://schemas.microsoft.com/office/drawing/2014/main" id="{72F4BBF4-8D08-FAA9-DD44-743D3C3147F9}"/>
                  </a:ext>
                </a:extLst>
              </p:cNvPr>
              <p:cNvSpPr txBox="1"/>
              <p:nvPr/>
            </p:nvSpPr>
            <p:spPr>
              <a:xfrm>
                <a:off x="5538907" y="3812241"/>
                <a:ext cx="2325893" cy="714811"/>
              </a:xfrm>
              <a:prstGeom prst="rect">
                <a:avLst/>
              </a:prstGeom>
              <a:noFill/>
            </p:spPr>
            <p:txBody>
              <a:bodyPr wrap="none" rtlCol="0">
                <a:spAutoFit/>
              </a:bodyPr>
              <a:lstStyle/>
              <a:p>
                <a:pPr algn="just"/>
                <a:r>
                  <a:rPr lang="en-US" altLang="ja-JP" sz="2800" b="1" kern="100">
                    <a:effectLst/>
                    <a:latin typeface="Meiryo" panose="020B0604030504040204" pitchFamily="34" charset="-128"/>
                    <a:ea typeface="Meiryo" panose="020B0604030504040204" pitchFamily="34" charset="-128"/>
                    <a:cs typeface="Times New Roman" panose="02020603050405020304" pitchFamily="18" charset="0"/>
                  </a:rPr>
                  <a:t>y</a:t>
                </a:r>
                <a:r>
                  <a:rPr lang="ja-JP" altLang="ja-JP" sz="2800" b="1" kern="100">
                    <a:effectLst/>
                    <a:latin typeface="Meiryo" panose="020B0604030504040204" pitchFamily="34" charset="-128"/>
                    <a:ea typeface="Meiryo" panose="020B0604030504040204" pitchFamily="34" charset="-128"/>
                    <a:cs typeface="Times New Roman" panose="02020603050405020304" pitchFamily="18" charset="0"/>
                  </a:rPr>
                  <a:t>　</a:t>
                </a:r>
                <a:r>
                  <a:rPr lang="en-US" altLang="ja-JP" sz="2800" b="1" kern="100">
                    <a:effectLst/>
                    <a:latin typeface="Meiryo" panose="020B0604030504040204" pitchFamily="34" charset="-128"/>
                    <a:ea typeface="Meiryo" panose="020B0604030504040204" pitchFamily="34" charset="-128"/>
                    <a:cs typeface="Times New Roman" panose="02020603050405020304" pitchFamily="18" charset="0"/>
                  </a:rPr>
                  <a:t>=</a:t>
                </a:r>
                <a:r>
                  <a:rPr lang="ja-JP" altLang="ja-JP" sz="2800" b="1" kern="100">
                    <a:effectLst/>
                    <a:latin typeface="Meiryo" panose="020B0604030504040204" pitchFamily="34" charset="-128"/>
                    <a:ea typeface="Meiryo" panose="020B0604030504040204" pitchFamily="34" charset="-128"/>
                    <a:cs typeface="Times New Roman" panose="02020603050405020304" pitchFamily="18" charset="0"/>
                  </a:rPr>
                  <a:t>　</a:t>
                </a:r>
                <a14:m>
                  <m:oMath xmlns:m="http://schemas.openxmlformats.org/officeDocument/2006/math">
                    <m:f>
                      <m:fPr>
                        <m:ctrlPr>
                          <a:rPr lang="ja-JP" altLang="ja-JP" sz="2800" b="1"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𝟏</m:t>
                        </m:r>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 </m:t>
                        </m:r>
                      </m:num>
                      <m:den>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𝟏</m:t>
                        </m:r>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 + </m:t>
                        </m:r>
                        <m:sSup>
                          <m:sSupPr>
                            <m:ctrlPr>
                              <a:rPr lang="ja-JP" altLang="ja-JP" sz="2800" b="1"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𝒆</m:t>
                            </m:r>
                          </m:e>
                          <m:sup>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𝒙</m:t>
                            </m:r>
                          </m:sup>
                        </m:sSup>
                      </m:den>
                    </m:f>
                  </m:oMath>
                </a14:m>
                <a:endParaRPr lang="ja-JP" altLang="ja-JP" sz="2800" b="1" kern="100">
                  <a:effectLst/>
                  <a:latin typeface="Meiryo" panose="020B0604030504040204" pitchFamily="34" charset="-128"/>
                  <a:ea typeface="Meiryo" panose="020B0604030504040204" pitchFamily="34" charset="-128"/>
                  <a:cs typeface="Times New Roman" panose="02020603050405020304" pitchFamily="18" charset="0"/>
                </a:endParaRPr>
              </a:p>
            </p:txBody>
          </p:sp>
        </mc:Choice>
        <mc:Fallback>
          <p:sp>
            <p:nvSpPr>
              <p:cNvPr id="5" name="テキスト ボックス 4">
                <a:extLst>
                  <a:ext uri="{FF2B5EF4-FFF2-40B4-BE49-F238E27FC236}">
                    <a16:creationId xmlns:a16="http://schemas.microsoft.com/office/drawing/2014/main" id="{72F4BBF4-8D08-FAA9-DD44-743D3C3147F9}"/>
                  </a:ext>
                </a:extLst>
              </p:cNvPr>
              <p:cNvSpPr txBox="1">
                <a:spLocks noRot="1" noChangeAspect="1" noMove="1" noResize="1" noEditPoints="1" noAdjustHandles="1" noChangeArrowheads="1" noChangeShapeType="1" noTextEdit="1"/>
              </p:cNvSpPr>
              <p:nvPr/>
            </p:nvSpPr>
            <p:spPr>
              <a:xfrm>
                <a:off x="5538907" y="3812241"/>
                <a:ext cx="2325893" cy="714811"/>
              </a:xfrm>
              <a:prstGeom prst="rect">
                <a:avLst/>
              </a:prstGeom>
              <a:blipFill>
                <a:blip r:embed="rId3"/>
                <a:stretch>
                  <a:fillRect l="-5435" b="-17544"/>
                </a:stretch>
              </a:blipFill>
            </p:spPr>
            <p:txBody>
              <a:bodyPr/>
              <a:lstStyle/>
              <a:p>
                <a:r>
                  <a:rPr lang="ja-JP" altLang="en-US">
                    <a:noFill/>
                  </a:rPr>
                  <a:t> </a:t>
                </a:r>
              </a:p>
            </p:txBody>
          </p:sp>
        </mc:Fallback>
      </mc:AlternateContent>
      <p:sp>
        <p:nvSpPr>
          <p:cNvPr id="2" name="ニューラルネットワークとは(軽く復習)">
            <a:extLst>
              <a:ext uri="{FF2B5EF4-FFF2-40B4-BE49-F238E27FC236}">
                <a16:creationId xmlns:a16="http://schemas.microsoft.com/office/drawing/2014/main" id="{2271D38F-268B-18A9-259D-18EA2B5541BB}"/>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D8CE8723-A388-951C-2208-7EE62D48CB29}"/>
              </a:ext>
            </a:extLst>
          </p:cNvPr>
          <p:cNvSpPr txBox="1"/>
          <p:nvPr/>
        </p:nvSpPr>
        <p:spPr>
          <a:xfrm>
            <a:off x="132521" y="646042"/>
            <a:ext cx="54764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000" b="1">
                <a:solidFill>
                  <a:srgbClr val="FF0000"/>
                </a:solidFill>
              </a:rPr>
              <a:t> 活性化関数​で今回使うのは以下のふたつ</a:t>
            </a:r>
          </a:p>
        </p:txBody>
      </p:sp>
      <p:sp>
        <p:nvSpPr>
          <p:cNvPr id="7" name="スライド番号プレースホルダー 6">
            <a:extLst>
              <a:ext uri="{FF2B5EF4-FFF2-40B4-BE49-F238E27FC236}">
                <a16:creationId xmlns:a16="http://schemas.microsoft.com/office/drawing/2014/main" id="{A01A801A-F832-0060-E84E-6ABCF7647016}"/>
              </a:ext>
            </a:extLst>
          </p:cNvPr>
          <p:cNvSpPr>
            <a:spLocks noGrp="1"/>
          </p:cNvSpPr>
          <p:nvPr>
            <p:ph type="sldNum" sz="quarter" idx="2"/>
          </p:nvPr>
        </p:nvSpPr>
        <p:spPr>
          <a:xfrm>
            <a:off x="8024748" y="4726921"/>
            <a:ext cx="732167" cy="184666"/>
          </a:xfrm>
        </p:spPr>
        <p:txBody>
          <a:bodyPr/>
          <a:lstStyle/>
          <a:p>
            <a:fld id="{86CB4B4D-7CA3-9044-876B-883B54F8677D}" type="slidenum">
              <a:rPr lang="en-US" altLang="ja-JP" sz="1200" smtClean="0"/>
              <a:t>19</a:t>
            </a:fld>
            <a:endParaRPr lang="ja-JP" altLang="en-US" sz="1200"/>
          </a:p>
        </p:txBody>
      </p:sp>
    </p:spTree>
    <p:extLst>
      <p:ext uri="{BB962C8B-B14F-4D97-AF65-F5344CB8AC3E}">
        <p14:creationId xmlns:p14="http://schemas.microsoft.com/office/powerpoint/2010/main" val="39656777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00515" y="907552"/>
            <a:ext cx="6170463" cy="3255372"/>
            <a:chOff x="0" y="926591"/>
            <a:chExt cx="12192000" cy="5747385"/>
          </a:xfrm>
        </p:grpSpPr>
        <p:pic>
          <p:nvPicPr>
            <p:cNvPr id="3" name="object 3"/>
            <p:cNvPicPr>
              <a:picLocks noChangeAspect="1"/>
            </p:cNvPicPr>
            <p:nvPr/>
          </p:nvPicPr>
          <p:blipFill>
            <a:blip r:embed="rId2" cstate="print"/>
            <a:stretch>
              <a:fillRect/>
            </a:stretch>
          </p:blipFill>
          <p:spPr>
            <a:xfrm>
              <a:off x="0" y="926591"/>
              <a:ext cx="12191999" cy="5747004"/>
            </a:xfrm>
            <a:prstGeom prst="rect">
              <a:avLst/>
            </a:prstGeom>
          </p:spPr>
        </p:pic>
        <p:sp>
          <p:nvSpPr>
            <p:cNvPr id="4" name="object 4"/>
            <p:cNvSpPr/>
            <p:nvPr/>
          </p:nvSpPr>
          <p:spPr>
            <a:xfrm>
              <a:off x="9357360" y="5658612"/>
              <a:ext cx="1402080" cy="273050"/>
            </a:xfrm>
            <a:custGeom>
              <a:avLst/>
              <a:gdLst/>
              <a:ahLst/>
              <a:cxnLst/>
              <a:rect l="l" t="t" r="r" b="b"/>
              <a:pathLst>
                <a:path w="1402079" h="273050">
                  <a:moveTo>
                    <a:pt x="0" y="272796"/>
                  </a:moveTo>
                  <a:lnTo>
                    <a:pt x="1402079" y="272796"/>
                  </a:lnTo>
                  <a:lnTo>
                    <a:pt x="1402079" y="0"/>
                  </a:lnTo>
                  <a:lnTo>
                    <a:pt x="0" y="0"/>
                  </a:lnTo>
                  <a:lnTo>
                    <a:pt x="0" y="272796"/>
                  </a:lnTo>
                  <a:close/>
                </a:path>
              </a:pathLst>
            </a:custGeom>
            <a:ln w="57150">
              <a:solidFill>
                <a:srgbClr val="FF0000"/>
              </a:solidFill>
            </a:ln>
          </p:spPr>
          <p:txBody>
            <a:bodyPr wrap="square" lIns="0" tIns="0" rIns="0" bIns="0" rtlCol="0"/>
            <a:lstStyle/>
            <a:p>
              <a:endParaRPr sz="844"/>
            </a:p>
          </p:txBody>
        </p:sp>
        <p:sp>
          <p:nvSpPr>
            <p:cNvPr id="5" name="object 5"/>
            <p:cNvSpPr/>
            <p:nvPr/>
          </p:nvSpPr>
          <p:spPr>
            <a:xfrm>
              <a:off x="9826752" y="4931663"/>
              <a:ext cx="463550" cy="668020"/>
            </a:xfrm>
            <a:custGeom>
              <a:avLst/>
              <a:gdLst/>
              <a:ahLst/>
              <a:cxnLst/>
              <a:rect l="l" t="t" r="r" b="b"/>
              <a:pathLst>
                <a:path w="463550" h="668020">
                  <a:moveTo>
                    <a:pt x="347472" y="0"/>
                  </a:moveTo>
                  <a:lnTo>
                    <a:pt x="115824" y="0"/>
                  </a:lnTo>
                  <a:lnTo>
                    <a:pt x="115824" y="435864"/>
                  </a:lnTo>
                  <a:lnTo>
                    <a:pt x="0" y="435864"/>
                  </a:lnTo>
                  <a:lnTo>
                    <a:pt x="231648" y="667512"/>
                  </a:lnTo>
                  <a:lnTo>
                    <a:pt x="463296" y="435864"/>
                  </a:lnTo>
                  <a:lnTo>
                    <a:pt x="347472" y="435864"/>
                  </a:lnTo>
                  <a:lnTo>
                    <a:pt x="347472" y="0"/>
                  </a:lnTo>
                  <a:close/>
                </a:path>
              </a:pathLst>
            </a:custGeom>
            <a:solidFill>
              <a:srgbClr val="FF0000"/>
            </a:solidFill>
          </p:spPr>
          <p:txBody>
            <a:bodyPr wrap="square" lIns="0" tIns="0" rIns="0" bIns="0" rtlCol="0"/>
            <a:lstStyle/>
            <a:p>
              <a:endParaRPr sz="844"/>
            </a:p>
          </p:txBody>
        </p:sp>
        <p:sp>
          <p:nvSpPr>
            <p:cNvPr id="6" name="object 6"/>
            <p:cNvSpPr/>
            <p:nvPr/>
          </p:nvSpPr>
          <p:spPr>
            <a:xfrm>
              <a:off x="9826752" y="4931663"/>
              <a:ext cx="463550" cy="668020"/>
            </a:xfrm>
            <a:custGeom>
              <a:avLst/>
              <a:gdLst/>
              <a:ahLst/>
              <a:cxnLst/>
              <a:rect l="l" t="t" r="r" b="b"/>
              <a:pathLst>
                <a:path w="463550" h="668020">
                  <a:moveTo>
                    <a:pt x="347472" y="0"/>
                  </a:moveTo>
                  <a:lnTo>
                    <a:pt x="347472" y="435864"/>
                  </a:lnTo>
                  <a:lnTo>
                    <a:pt x="463296" y="435864"/>
                  </a:lnTo>
                  <a:lnTo>
                    <a:pt x="231648" y="667512"/>
                  </a:lnTo>
                  <a:lnTo>
                    <a:pt x="0" y="435864"/>
                  </a:lnTo>
                  <a:lnTo>
                    <a:pt x="115824" y="435864"/>
                  </a:lnTo>
                  <a:lnTo>
                    <a:pt x="115824" y="0"/>
                  </a:lnTo>
                  <a:lnTo>
                    <a:pt x="347472" y="0"/>
                  </a:lnTo>
                  <a:close/>
                </a:path>
              </a:pathLst>
            </a:custGeom>
            <a:ln w="12700">
              <a:solidFill>
                <a:srgbClr val="172C51"/>
              </a:solidFill>
            </a:ln>
          </p:spPr>
          <p:txBody>
            <a:bodyPr wrap="square" lIns="0" tIns="0" rIns="0" bIns="0" rtlCol="0"/>
            <a:lstStyle/>
            <a:p>
              <a:endParaRPr sz="844"/>
            </a:p>
          </p:txBody>
        </p:sp>
      </p:grpSp>
      <p:sp>
        <p:nvSpPr>
          <p:cNvPr id="7" name="object 7"/>
          <p:cNvSpPr txBox="1">
            <a:spLocks noGrp="1"/>
          </p:cNvSpPr>
          <p:nvPr>
            <p:ph type="title"/>
          </p:nvPr>
        </p:nvSpPr>
        <p:spPr>
          <a:xfrm>
            <a:off x="294581" y="225250"/>
            <a:ext cx="5510118" cy="440505"/>
          </a:xfrm>
          <a:prstGeom prst="rect">
            <a:avLst/>
          </a:prstGeom>
        </p:spPr>
        <p:txBody>
          <a:bodyPr vert="horz" wrap="square" lIns="0" tIns="9525" rIns="0" bIns="0" rtlCol="0" anchor="ctr">
            <a:spAutoFit/>
          </a:bodyPr>
          <a:lstStyle/>
          <a:p>
            <a:pPr marL="9525">
              <a:spcBef>
                <a:spcPts val="75"/>
              </a:spcBef>
            </a:pPr>
            <a:r>
              <a:rPr sz="2800" b="1" spc="-11" dirty="0" err="1">
                <a:latin typeface="Meiryo" panose="020B0604030504040204" pitchFamily="34" charset="-128"/>
                <a:ea typeface="Meiryo" panose="020B0604030504040204" pitchFamily="34" charset="-128"/>
                <a:cs typeface="YuGothic"/>
              </a:rPr>
              <a:t>演習中の質問対応について</a:t>
            </a:r>
            <a:endParaRPr sz="2800" dirty="0">
              <a:latin typeface="Meiryo" panose="020B0604030504040204" pitchFamily="34" charset="-128"/>
              <a:ea typeface="Meiryo" panose="020B0604030504040204" pitchFamily="34" charset="-128"/>
              <a:cs typeface="YuGothic"/>
            </a:endParaRPr>
          </a:p>
        </p:txBody>
      </p:sp>
      <p:sp>
        <p:nvSpPr>
          <p:cNvPr id="18" name="スライド番号プレースホルダー 17">
            <a:extLst>
              <a:ext uri="{FF2B5EF4-FFF2-40B4-BE49-F238E27FC236}">
                <a16:creationId xmlns:a16="http://schemas.microsoft.com/office/drawing/2014/main" id="{7F36CF4E-DFE4-1A1A-CE4D-E7A1D077A8AB}"/>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2</a:t>
            </a:fld>
            <a:endParaRPr lang="ja-JP" altLang="en-US" sz="1200"/>
          </a:p>
        </p:txBody>
      </p:sp>
      <p:sp>
        <p:nvSpPr>
          <p:cNvPr id="8" name="object 8"/>
          <p:cNvSpPr txBox="1"/>
          <p:nvPr/>
        </p:nvSpPr>
        <p:spPr>
          <a:xfrm>
            <a:off x="5017958" y="2624421"/>
            <a:ext cx="3813334" cy="558326"/>
          </a:xfrm>
          <a:prstGeom prst="rect">
            <a:avLst/>
          </a:prstGeom>
          <a:solidFill>
            <a:srgbClr val="FFFFFF"/>
          </a:solidFill>
          <a:ln w="57150">
            <a:solidFill>
              <a:srgbClr val="FF0000"/>
            </a:solidFill>
          </a:ln>
        </p:spPr>
        <p:txBody>
          <a:bodyPr vert="horz" wrap="square" lIns="0" tIns="4286" rIns="0" bIns="0" rtlCol="0">
            <a:spAutoFit/>
          </a:bodyPr>
          <a:lstStyle/>
          <a:p>
            <a:pPr marL="69056" marR="61436"/>
            <a:r>
              <a:rPr sz="1800" err="1">
                <a:latin typeface="Toppan Bunkyu Gothic Regular"/>
                <a:cs typeface="Toppan Bunkyu Gothic Regular"/>
              </a:rPr>
              <a:t>質問内容を入力して</a:t>
            </a:r>
            <a:r>
              <a:rPr sz="1800">
                <a:latin typeface="Toppan Bunkyu Gothic Regular"/>
                <a:cs typeface="Toppan Bunkyu Gothic Regular"/>
              </a:rPr>
              <a:t>、「</a:t>
            </a:r>
            <a:r>
              <a:rPr sz="1800" b="1">
                <a:latin typeface="YuGothic"/>
                <a:cs typeface="YuGothic"/>
              </a:rPr>
              <a:t>全員</a:t>
            </a:r>
            <a:r>
              <a:rPr sz="1800" spc="-15">
                <a:latin typeface="Toppan Bunkyu Gothic Regular"/>
                <a:cs typeface="Toppan Bunkyu Gothic Regular"/>
              </a:rPr>
              <a:t>」宛て</a:t>
            </a:r>
            <a:r>
              <a:rPr sz="1800" spc="-11">
                <a:latin typeface="Toppan Bunkyu Gothic Regular"/>
                <a:cs typeface="Toppan Bunkyu Gothic Regular"/>
              </a:rPr>
              <a:t>に送信してください。</a:t>
            </a:r>
            <a:endParaRPr sz="1800">
              <a:latin typeface="Toppan Bunkyu Gothic Regular"/>
              <a:cs typeface="Toppan Bunkyu Gothic Regular"/>
            </a:endParaRPr>
          </a:p>
        </p:txBody>
      </p:sp>
      <p:sp>
        <p:nvSpPr>
          <p:cNvPr id="9" name="object 9"/>
          <p:cNvSpPr/>
          <p:nvPr/>
        </p:nvSpPr>
        <p:spPr>
          <a:xfrm>
            <a:off x="3136413" y="3238327"/>
            <a:ext cx="1751171" cy="253841"/>
          </a:xfrm>
          <a:custGeom>
            <a:avLst/>
            <a:gdLst/>
            <a:ahLst/>
            <a:cxnLst/>
            <a:rect l="l" t="t" r="r" b="b"/>
            <a:pathLst>
              <a:path w="2334895" h="338454">
                <a:moveTo>
                  <a:pt x="0" y="338327"/>
                </a:moveTo>
                <a:lnTo>
                  <a:pt x="2334768" y="338327"/>
                </a:lnTo>
                <a:lnTo>
                  <a:pt x="2334768" y="0"/>
                </a:lnTo>
                <a:lnTo>
                  <a:pt x="0" y="0"/>
                </a:lnTo>
                <a:lnTo>
                  <a:pt x="0" y="338327"/>
                </a:lnTo>
                <a:close/>
              </a:path>
            </a:pathLst>
          </a:custGeom>
          <a:ln w="57150">
            <a:solidFill>
              <a:srgbClr val="FF0000"/>
            </a:solidFill>
          </a:ln>
        </p:spPr>
        <p:txBody>
          <a:bodyPr wrap="square" lIns="0" tIns="0" rIns="0" bIns="0" rtlCol="0"/>
          <a:lstStyle/>
          <a:p>
            <a:endParaRPr sz="844"/>
          </a:p>
        </p:txBody>
      </p:sp>
      <p:sp>
        <p:nvSpPr>
          <p:cNvPr id="10" name="object 10"/>
          <p:cNvSpPr txBox="1"/>
          <p:nvPr/>
        </p:nvSpPr>
        <p:spPr>
          <a:xfrm>
            <a:off x="925444" y="1827665"/>
            <a:ext cx="3011805" cy="1053654"/>
          </a:xfrm>
          <a:prstGeom prst="rect">
            <a:avLst/>
          </a:prstGeom>
          <a:solidFill>
            <a:srgbClr val="FFFFFF"/>
          </a:solidFill>
          <a:ln w="57150">
            <a:solidFill>
              <a:srgbClr val="FF0000"/>
            </a:solidFill>
          </a:ln>
        </p:spPr>
        <p:txBody>
          <a:bodyPr vert="horz" wrap="square" lIns="0" tIns="220504" rIns="0" bIns="0" rtlCol="0">
            <a:spAutoFit/>
          </a:bodyPr>
          <a:lstStyle/>
          <a:p>
            <a:pPr marL="68104" marR="66675" algn="l">
              <a:spcBef>
                <a:spcPts val="1736"/>
              </a:spcBef>
            </a:pPr>
            <a:r>
              <a:rPr sz="1800" spc="75" err="1">
                <a:latin typeface="Toppan Bunkyu Gothic Regular"/>
                <a:cs typeface="Toppan Bunkyu Gothic Regular"/>
              </a:rPr>
              <a:t>演習にエラーが出たなど問題があったらリアクション</a:t>
            </a:r>
            <a:r>
              <a:rPr sz="1800" spc="-8" err="1">
                <a:latin typeface="Toppan Bunkyu Gothic Regular"/>
                <a:cs typeface="Toppan Bunkyu Gothic Regular"/>
              </a:rPr>
              <a:t>の</a:t>
            </a:r>
            <a:r>
              <a:rPr sz="1800" b="1" spc="-8" err="1">
                <a:latin typeface="YuGothic"/>
                <a:cs typeface="YuGothic"/>
              </a:rPr>
              <a:t>挙手</a:t>
            </a:r>
            <a:r>
              <a:rPr sz="1800" spc="-8" err="1">
                <a:latin typeface="Toppan Bunkyu Gothic Regular"/>
                <a:cs typeface="Toppan Bunkyu Gothic Regular"/>
              </a:rPr>
              <a:t>を押してください</a:t>
            </a:r>
            <a:r>
              <a:rPr sz="1800" spc="-8">
                <a:latin typeface="Toppan Bunkyu Gothic Regular"/>
                <a:cs typeface="Toppan Bunkyu Gothic Regular"/>
              </a:rPr>
              <a:t>。</a:t>
            </a:r>
            <a:endParaRPr sz="1800">
              <a:latin typeface="Toppan Bunkyu Gothic Regular"/>
              <a:cs typeface="Toppan Bunkyu Gothic Regular"/>
            </a:endParaRPr>
          </a:p>
        </p:txBody>
      </p:sp>
      <p:grpSp>
        <p:nvGrpSpPr>
          <p:cNvPr id="11" name="object 11"/>
          <p:cNvGrpSpPr/>
          <p:nvPr/>
        </p:nvGrpSpPr>
        <p:grpSpPr>
          <a:xfrm>
            <a:off x="2871046" y="2870778"/>
            <a:ext cx="1283494" cy="1367314"/>
            <a:chOff x="3536950" y="4879594"/>
            <a:chExt cx="1711325" cy="1823085"/>
          </a:xfrm>
        </p:grpSpPr>
        <p:sp>
          <p:nvSpPr>
            <p:cNvPr id="12" name="object 12"/>
            <p:cNvSpPr/>
            <p:nvPr/>
          </p:nvSpPr>
          <p:spPr>
            <a:xfrm>
              <a:off x="3543300" y="4885944"/>
              <a:ext cx="463550" cy="451484"/>
            </a:xfrm>
            <a:custGeom>
              <a:avLst/>
              <a:gdLst/>
              <a:ahLst/>
              <a:cxnLst/>
              <a:rect l="l" t="t" r="r" b="b"/>
              <a:pathLst>
                <a:path w="463550" h="451485">
                  <a:moveTo>
                    <a:pt x="347472" y="0"/>
                  </a:moveTo>
                  <a:lnTo>
                    <a:pt x="115824" y="0"/>
                  </a:lnTo>
                  <a:lnTo>
                    <a:pt x="115824" y="225551"/>
                  </a:lnTo>
                  <a:lnTo>
                    <a:pt x="0" y="225551"/>
                  </a:lnTo>
                  <a:lnTo>
                    <a:pt x="231648" y="451103"/>
                  </a:lnTo>
                  <a:lnTo>
                    <a:pt x="463296" y="225551"/>
                  </a:lnTo>
                  <a:lnTo>
                    <a:pt x="347472" y="225551"/>
                  </a:lnTo>
                  <a:lnTo>
                    <a:pt x="347472" y="0"/>
                  </a:lnTo>
                  <a:close/>
                </a:path>
              </a:pathLst>
            </a:custGeom>
            <a:solidFill>
              <a:srgbClr val="FF0000"/>
            </a:solidFill>
          </p:spPr>
          <p:txBody>
            <a:bodyPr wrap="square" lIns="0" tIns="0" rIns="0" bIns="0" rtlCol="0"/>
            <a:lstStyle/>
            <a:p>
              <a:endParaRPr sz="844"/>
            </a:p>
          </p:txBody>
        </p:sp>
        <p:sp>
          <p:nvSpPr>
            <p:cNvPr id="13" name="object 13"/>
            <p:cNvSpPr/>
            <p:nvPr/>
          </p:nvSpPr>
          <p:spPr>
            <a:xfrm>
              <a:off x="3543300" y="4885944"/>
              <a:ext cx="463550" cy="451484"/>
            </a:xfrm>
            <a:custGeom>
              <a:avLst/>
              <a:gdLst/>
              <a:ahLst/>
              <a:cxnLst/>
              <a:rect l="l" t="t" r="r" b="b"/>
              <a:pathLst>
                <a:path w="463550" h="451485">
                  <a:moveTo>
                    <a:pt x="347472" y="0"/>
                  </a:moveTo>
                  <a:lnTo>
                    <a:pt x="347472" y="225551"/>
                  </a:lnTo>
                  <a:lnTo>
                    <a:pt x="463296" y="225551"/>
                  </a:lnTo>
                  <a:lnTo>
                    <a:pt x="231648" y="451103"/>
                  </a:lnTo>
                  <a:lnTo>
                    <a:pt x="0" y="225551"/>
                  </a:lnTo>
                  <a:lnTo>
                    <a:pt x="115824" y="225551"/>
                  </a:lnTo>
                  <a:lnTo>
                    <a:pt x="115824" y="0"/>
                  </a:lnTo>
                  <a:lnTo>
                    <a:pt x="347472" y="0"/>
                  </a:lnTo>
                  <a:close/>
                </a:path>
              </a:pathLst>
            </a:custGeom>
            <a:ln w="12700">
              <a:solidFill>
                <a:srgbClr val="172C51"/>
              </a:solidFill>
            </a:ln>
          </p:spPr>
          <p:txBody>
            <a:bodyPr wrap="square" lIns="0" tIns="0" rIns="0" bIns="0" rtlCol="0"/>
            <a:lstStyle/>
            <a:p>
              <a:endParaRPr sz="844"/>
            </a:p>
          </p:txBody>
        </p:sp>
        <p:sp>
          <p:nvSpPr>
            <p:cNvPr id="14" name="object 14"/>
            <p:cNvSpPr/>
            <p:nvPr/>
          </p:nvSpPr>
          <p:spPr>
            <a:xfrm>
              <a:off x="4503419" y="6134100"/>
              <a:ext cx="716280" cy="539750"/>
            </a:xfrm>
            <a:custGeom>
              <a:avLst/>
              <a:gdLst/>
              <a:ahLst/>
              <a:cxnLst/>
              <a:rect l="l" t="t" r="r" b="b"/>
              <a:pathLst>
                <a:path w="716279" h="539750">
                  <a:moveTo>
                    <a:pt x="0" y="539496"/>
                  </a:moveTo>
                  <a:lnTo>
                    <a:pt x="716279" y="539496"/>
                  </a:lnTo>
                  <a:lnTo>
                    <a:pt x="716279" y="0"/>
                  </a:lnTo>
                  <a:lnTo>
                    <a:pt x="0" y="0"/>
                  </a:lnTo>
                  <a:lnTo>
                    <a:pt x="0" y="539496"/>
                  </a:lnTo>
                  <a:close/>
                </a:path>
              </a:pathLst>
            </a:custGeom>
            <a:ln w="57150">
              <a:solidFill>
                <a:srgbClr val="FF0000"/>
              </a:solidFill>
            </a:ln>
          </p:spPr>
          <p:txBody>
            <a:bodyPr wrap="square" lIns="0" tIns="0" rIns="0" bIns="0" rtlCol="0"/>
            <a:lstStyle/>
            <a:p>
              <a:endParaRPr sz="844"/>
            </a:p>
          </p:txBody>
        </p:sp>
      </p:grpSp>
      <p:sp>
        <p:nvSpPr>
          <p:cNvPr id="15" name="object 15"/>
          <p:cNvSpPr txBox="1"/>
          <p:nvPr/>
        </p:nvSpPr>
        <p:spPr>
          <a:xfrm>
            <a:off x="1629181" y="1076854"/>
            <a:ext cx="4351895" cy="576440"/>
          </a:xfrm>
          <a:prstGeom prst="rect">
            <a:avLst/>
          </a:prstGeom>
        </p:spPr>
        <p:txBody>
          <a:bodyPr vert="horz" wrap="square" lIns="0" tIns="9525" rIns="0" bIns="0" rtlCol="0">
            <a:spAutoFit/>
          </a:bodyPr>
          <a:lstStyle/>
          <a:p>
            <a:pPr marL="9525" marR="3810">
              <a:spcBef>
                <a:spcPts val="75"/>
              </a:spcBef>
            </a:pPr>
            <a:r>
              <a:rPr sz="1800" b="1" spc="-4" dirty="0" err="1">
                <a:solidFill>
                  <a:srgbClr val="FFFFFF"/>
                </a:solidFill>
                <a:latin typeface="YuGothic"/>
                <a:cs typeface="YuGothic"/>
              </a:rPr>
              <a:t>演習中の質問を</a:t>
            </a:r>
            <a:r>
              <a:rPr lang="ja-JP" altLang="en-US" sz="1800" b="1" spc="-4">
                <a:solidFill>
                  <a:srgbClr val="FFFFFF"/>
                </a:solidFill>
                <a:latin typeface="YuGothic"/>
                <a:cs typeface="YuGothic"/>
              </a:rPr>
              <a:t>ファシリテーター</a:t>
            </a:r>
            <a:r>
              <a:rPr lang="ja-JP" altLang="en-US" b="1" spc="-4">
                <a:solidFill>
                  <a:srgbClr val="FFFFFF"/>
                </a:solidFill>
                <a:latin typeface="YuGothic"/>
                <a:cs typeface="YuGothic"/>
              </a:rPr>
              <a:t>が</a:t>
            </a:r>
            <a:r>
              <a:rPr sz="1800" b="1" spc="-4" dirty="0" err="1">
                <a:solidFill>
                  <a:srgbClr val="FFFFFF"/>
                </a:solidFill>
                <a:latin typeface="YuGothic"/>
                <a:cs typeface="YuGothic"/>
              </a:rPr>
              <a:t>対応させていただきます</a:t>
            </a:r>
            <a:r>
              <a:rPr sz="1800" b="1" spc="-4" dirty="0">
                <a:solidFill>
                  <a:srgbClr val="FFFFFF"/>
                </a:solidFill>
                <a:latin typeface="YuGothic"/>
                <a:cs typeface="YuGothic"/>
              </a:rPr>
              <a:t>。</a:t>
            </a:r>
            <a:endParaRPr sz="1800" dirty="0">
              <a:latin typeface="YuGothic"/>
              <a:cs typeface="Yu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ダイアグラム&#10;&#10;自動的に生成された説明">
            <a:extLst>
              <a:ext uri="{FF2B5EF4-FFF2-40B4-BE49-F238E27FC236}">
                <a16:creationId xmlns:a16="http://schemas.microsoft.com/office/drawing/2014/main" id="{592DC2FA-8483-0A66-905B-61C4C86B42DC}"/>
              </a:ext>
            </a:extLst>
          </p:cNvPr>
          <p:cNvPicPr>
            <a:picLocks noChangeAspect="1"/>
          </p:cNvPicPr>
          <p:nvPr/>
        </p:nvPicPr>
        <p:blipFill rotWithShape="1">
          <a:blip r:embed="rId3">
            <a:extLst>
              <a:ext uri="{28A0092B-C50C-407E-A947-70E740481C1C}">
                <a14:useLocalDpi xmlns:a14="http://schemas.microsoft.com/office/drawing/2010/main" val="0"/>
              </a:ext>
            </a:extLst>
          </a:blip>
          <a:srcRect b="18889"/>
          <a:stretch/>
        </p:blipFill>
        <p:spPr>
          <a:xfrm>
            <a:off x="0" y="209550"/>
            <a:ext cx="9144000" cy="4171950"/>
          </a:xfrm>
          <a:prstGeom prst="rect">
            <a:avLst/>
          </a:prstGeom>
        </p:spPr>
      </p:pic>
      <p:sp>
        <p:nvSpPr>
          <p:cNvPr id="2" name="テキスト ボックス 1">
            <a:extLst>
              <a:ext uri="{FF2B5EF4-FFF2-40B4-BE49-F238E27FC236}">
                <a16:creationId xmlns:a16="http://schemas.microsoft.com/office/drawing/2014/main" id="{46026622-1E3C-F28D-5663-C689E22A419A}"/>
              </a:ext>
            </a:extLst>
          </p:cNvPr>
          <p:cNvSpPr txBox="1"/>
          <p:nvPr/>
        </p:nvSpPr>
        <p:spPr>
          <a:xfrm>
            <a:off x="388620" y="596027"/>
            <a:ext cx="2262158" cy="369332"/>
          </a:xfrm>
          <a:prstGeom prst="rect">
            <a:avLst/>
          </a:prstGeom>
          <a:noFill/>
        </p:spPr>
        <p:txBody>
          <a:bodyPr wrap="none" rtlCol="0">
            <a:spAutoFit/>
          </a:bodyPr>
          <a:lstStyle/>
          <a:p>
            <a:r>
              <a:rPr kumimoji="1" lang="ja-JP" altLang="en-US" b="1">
                <a:solidFill>
                  <a:srgbClr val="FF0000"/>
                </a:solidFill>
                <a:latin typeface="Meiryo" panose="020B0604030504040204" pitchFamily="34" charset="-128"/>
                <a:ea typeface="Meiryo" panose="020B0604030504040204" pitchFamily="34" charset="-128"/>
              </a:rPr>
              <a:t>実際に計算してみる</a:t>
            </a:r>
          </a:p>
        </p:txBody>
      </p:sp>
      <p:sp>
        <p:nvSpPr>
          <p:cNvPr id="3" name="正方形/長方形 2">
            <a:extLst>
              <a:ext uri="{FF2B5EF4-FFF2-40B4-BE49-F238E27FC236}">
                <a16:creationId xmlns:a16="http://schemas.microsoft.com/office/drawing/2014/main" id="{8875329A-FFE1-4835-BD7E-42E8F2D69A58}"/>
              </a:ext>
            </a:extLst>
          </p:cNvPr>
          <p:cNvSpPr/>
          <p:nvPr/>
        </p:nvSpPr>
        <p:spPr>
          <a:xfrm>
            <a:off x="1219200" y="1257300"/>
            <a:ext cx="1371600" cy="304800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a:extLst>
              <a:ext uri="{FF2B5EF4-FFF2-40B4-BE49-F238E27FC236}">
                <a16:creationId xmlns:a16="http://schemas.microsoft.com/office/drawing/2014/main" id="{1A0562E7-45AB-C0B6-C9A5-8EDE4D139B71}"/>
              </a:ext>
            </a:extLst>
          </p:cNvPr>
          <p:cNvSpPr/>
          <p:nvPr/>
        </p:nvSpPr>
        <p:spPr>
          <a:xfrm>
            <a:off x="4094405" y="1866900"/>
            <a:ext cx="1171239" cy="6858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BA693A2-22C7-0214-E275-F9FE12507B43}"/>
              </a:ext>
            </a:extLst>
          </p:cNvPr>
          <p:cNvSpPr txBox="1"/>
          <p:nvPr/>
        </p:nvSpPr>
        <p:spPr>
          <a:xfrm>
            <a:off x="3657600" y="3873668"/>
            <a:ext cx="50292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63538" indent="-355600"/>
            <a:r>
              <a:rPr lang="ja-JP"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μ</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1</a:t>
            </a:r>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 w</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1</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x</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1</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+w</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3</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x</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2</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+w</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5</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x</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3</a:t>
            </a:r>
          </a:p>
          <a:p>
            <a:pPr marL="363538"/>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1</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1.0 + 2.2</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3.0 + 0.5</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2.0</a:t>
            </a:r>
          </a:p>
          <a:p>
            <a:pPr marL="363538"/>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a:t>
            </a:r>
            <a:r>
              <a:rPr lang="en-US" altLang="ja-JP" b="1" u="sng"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8.6</a:t>
            </a:r>
          </a:p>
        </p:txBody>
      </p:sp>
      <p:sp>
        <p:nvSpPr>
          <p:cNvPr id="10" name="テキスト ボックス 9">
            <a:extLst>
              <a:ext uri="{FF2B5EF4-FFF2-40B4-BE49-F238E27FC236}">
                <a16:creationId xmlns:a16="http://schemas.microsoft.com/office/drawing/2014/main" id="{870F1B49-8ED8-7396-7C9E-8947E3174570}"/>
              </a:ext>
            </a:extLst>
          </p:cNvPr>
          <p:cNvSpPr txBox="1"/>
          <p:nvPr/>
        </p:nvSpPr>
        <p:spPr>
          <a:xfrm>
            <a:off x="3679538" y="4749284"/>
            <a:ext cx="50292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y</a:t>
            </a:r>
            <a:r>
              <a:rPr lang="en-US" altLang="ja-JP" sz="1800" b="1" kern="100" baseline="-250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1</a:t>
            </a:r>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 = </a:t>
            </a:r>
            <a:r>
              <a:rPr lang="en-US" altLang="ja-JP" sz="1800" b="1" kern="100" err="1">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ReLU</a:t>
            </a:r>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μ</a:t>
            </a:r>
            <a:r>
              <a:rPr lang="en-US" altLang="ja-JP" sz="1800" b="1" kern="100" baseline="-250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1</a:t>
            </a:r>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 = 8.6</a:t>
            </a:r>
            <a:endParaRPr lang="ja-JP"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4" name="ニューラルネットワークとは(軽く復習)">
            <a:extLst>
              <a:ext uri="{FF2B5EF4-FFF2-40B4-BE49-F238E27FC236}">
                <a16:creationId xmlns:a16="http://schemas.microsoft.com/office/drawing/2014/main" id="{D15CB2AB-84C1-0A66-187B-99C0B8DE4687}"/>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2204DC6A-B54F-21C4-CFD1-5D7E03B8CA6E}"/>
              </a:ext>
            </a:extLst>
          </p:cNvPr>
          <p:cNvSpPr txBox="1"/>
          <p:nvPr/>
        </p:nvSpPr>
        <p:spPr>
          <a:xfrm>
            <a:off x="4358461" y="1546908"/>
            <a:ext cx="643125" cy="307777"/>
          </a:xfrm>
          <a:prstGeom prst="rect">
            <a:avLst/>
          </a:prstGeom>
          <a:solidFill>
            <a:schemeClr val="bg1"/>
          </a:solidFill>
        </p:spPr>
        <p:txBody>
          <a:bodyPr wrap="none" rtlCol="0">
            <a:spAutoFit/>
          </a:bodyPr>
          <a:lstStyle/>
          <a:p>
            <a:r>
              <a:rPr kumimoji="1" lang="en-US" altLang="ja-JP" sz="1400" err="1"/>
              <a:t>ReLU</a:t>
            </a:r>
            <a:endParaRPr kumimoji="1" lang="ja-JP" altLang="en-US" sz="1400"/>
          </a:p>
        </p:txBody>
      </p:sp>
      <p:sp>
        <p:nvSpPr>
          <p:cNvPr id="7" name="テキスト ボックス 6">
            <a:extLst>
              <a:ext uri="{FF2B5EF4-FFF2-40B4-BE49-F238E27FC236}">
                <a16:creationId xmlns:a16="http://schemas.microsoft.com/office/drawing/2014/main" id="{0A5A2123-A1E8-CF58-B680-79364DFE8B51}"/>
              </a:ext>
            </a:extLst>
          </p:cNvPr>
          <p:cNvSpPr txBox="1"/>
          <p:nvPr/>
        </p:nvSpPr>
        <p:spPr>
          <a:xfrm>
            <a:off x="4358461" y="2721173"/>
            <a:ext cx="746940" cy="307777"/>
          </a:xfrm>
          <a:prstGeom prst="rect">
            <a:avLst/>
          </a:prstGeom>
          <a:solidFill>
            <a:schemeClr val="bg1"/>
          </a:solidFill>
        </p:spPr>
        <p:txBody>
          <a:bodyPr wrap="square" rtlCol="0">
            <a:spAutoFit/>
          </a:bodyPr>
          <a:lstStyle/>
          <a:p>
            <a:r>
              <a:rPr kumimoji="1" lang="en-US" altLang="ja-JP" sz="1400" err="1"/>
              <a:t>ReLU</a:t>
            </a:r>
            <a:endParaRPr kumimoji="1" lang="ja-JP" altLang="en-US" sz="1400"/>
          </a:p>
        </p:txBody>
      </p:sp>
      <p:sp>
        <p:nvSpPr>
          <p:cNvPr id="12" name="テキスト ボックス 11">
            <a:extLst>
              <a:ext uri="{FF2B5EF4-FFF2-40B4-BE49-F238E27FC236}">
                <a16:creationId xmlns:a16="http://schemas.microsoft.com/office/drawing/2014/main" id="{4A8A7A5A-301C-6EC7-075D-1B9940159E4B}"/>
              </a:ext>
            </a:extLst>
          </p:cNvPr>
          <p:cNvSpPr txBox="1"/>
          <p:nvPr/>
        </p:nvSpPr>
        <p:spPr>
          <a:xfrm>
            <a:off x="4724400" y="3221254"/>
            <a:ext cx="381000" cy="369332"/>
          </a:xfrm>
          <a:prstGeom prst="rect">
            <a:avLst/>
          </a:prstGeom>
          <a:solidFill>
            <a:schemeClr val="bg1"/>
          </a:solidFill>
        </p:spPr>
        <p:txBody>
          <a:bodyPr wrap="square" rtlCol="0">
            <a:spAutoFit/>
          </a:bodyPr>
          <a:lstStyle/>
          <a:p>
            <a:r>
              <a:rPr kumimoji="1" lang="en-US" altLang="ja-JP" b="1"/>
              <a:t>3</a:t>
            </a:r>
            <a:endParaRPr kumimoji="1" lang="ja-JP" altLang="en-US" b="1"/>
          </a:p>
        </p:txBody>
      </p:sp>
      <p:sp>
        <p:nvSpPr>
          <p:cNvPr id="14" name="テキスト ボックス 13">
            <a:extLst>
              <a:ext uri="{FF2B5EF4-FFF2-40B4-BE49-F238E27FC236}">
                <a16:creationId xmlns:a16="http://schemas.microsoft.com/office/drawing/2014/main" id="{EE498931-6286-5C5E-0E28-E886F38FD8B2}"/>
              </a:ext>
            </a:extLst>
          </p:cNvPr>
          <p:cNvSpPr txBox="1"/>
          <p:nvPr/>
        </p:nvSpPr>
        <p:spPr>
          <a:xfrm>
            <a:off x="4263986" y="3222172"/>
            <a:ext cx="381000" cy="369332"/>
          </a:xfrm>
          <a:prstGeom prst="rect">
            <a:avLst/>
          </a:prstGeom>
          <a:solidFill>
            <a:schemeClr val="bg1"/>
          </a:solidFill>
        </p:spPr>
        <p:txBody>
          <a:bodyPr wrap="square" rtlCol="0">
            <a:spAutoFit/>
          </a:bodyPr>
          <a:lstStyle/>
          <a:p>
            <a:r>
              <a:rPr kumimoji="1" lang="en-US" altLang="ja-JP" b="1"/>
              <a:t>3</a:t>
            </a:r>
            <a:endParaRPr kumimoji="1" lang="ja-JP" altLang="en-US" b="1"/>
          </a:p>
        </p:txBody>
      </p:sp>
      <p:sp>
        <p:nvSpPr>
          <p:cNvPr id="11" name="スライド番号プレースホルダー 10">
            <a:extLst>
              <a:ext uri="{FF2B5EF4-FFF2-40B4-BE49-F238E27FC236}">
                <a16:creationId xmlns:a16="http://schemas.microsoft.com/office/drawing/2014/main" id="{B1EB634C-2F94-3234-A0E8-B514CF8F900D}"/>
              </a:ext>
            </a:extLst>
          </p:cNvPr>
          <p:cNvSpPr>
            <a:spLocks noGrp="1"/>
          </p:cNvSpPr>
          <p:nvPr>
            <p:ph type="sldNum" sz="quarter" idx="2"/>
          </p:nvPr>
        </p:nvSpPr>
        <p:spPr>
          <a:xfrm>
            <a:off x="8428619" y="4478998"/>
            <a:ext cx="302057" cy="369332"/>
          </a:xfrm>
        </p:spPr>
        <p:txBody>
          <a:bodyPr/>
          <a:lstStyle/>
          <a:p>
            <a:fld id="{86CB4B4D-7CA3-9044-876B-883B54F8677D}" type="slidenum">
              <a:rPr lang="en-US" altLang="ja-JP" sz="1200" smtClean="0"/>
              <a:t>20</a:t>
            </a:fld>
            <a:endParaRPr lang="ja-JP" altLang="en-US" sz="1200"/>
          </a:p>
        </p:txBody>
      </p:sp>
    </p:spTree>
    <p:extLst>
      <p:ext uri="{BB962C8B-B14F-4D97-AF65-F5344CB8AC3E}">
        <p14:creationId xmlns:p14="http://schemas.microsoft.com/office/powerpoint/2010/main" val="137218708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ダイアグラム&#10;&#10;自動的に生成された説明">
            <a:extLst>
              <a:ext uri="{FF2B5EF4-FFF2-40B4-BE49-F238E27FC236}">
                <a16:creationId xmlns:a16="http://schemas.microsoft.com/office/drawing/2014/main" id="{592DC2FA-8483-0A66-905B-61C4C86B42DC}"/>
              </a:ext>
            </a:extLst>
          </p:cNvPr>
          <p:cNvPicPr>
            <a:picLocks noChangeAspect="1"/>
          </p:cNvPicPr>
          <p:nvPr/>
        </p:nvPicPr>
        <p:blipFill rotWithShape="1">
          <a:blip r:embed="rId3">
            <a:extLst>
              <a:ext uri="{28A0092B-C50C-407E-A947-70E740481C1C}">
                <a14:useLocalDpi xmlns:a14="http://schemas.microsoft.com/office/drawing/2010/main" val="0"/>
              </a:ext>
            </a:extLst>
          </a:blip>
          <a:srcRect b="18889"/>
          <a:stretch/>
        </p:blipFill>
        <p:spPr>
          <a:xfrm>
            <a:off x="0" y="209550"/>
            <a:ext cx="9144000" cy="4171950"/>
          </a:xfrm>
          <a:prstGeom prst="rect">
            <a:avLst/>
          </a:prstGeom>
        </p:spPr>
      </p:pic>
      <p:sp>
        <p:nvSpPr>
          <p:cNvPr id="2" name="テキスト ボックス 1">
            <a:extLst>
              <a:ext uri="{FF2B5EF4-FFF2-40B4-BE49-F238E27FC236}">
                <a16:creationId xmlns:a16="http://schemas.microsoft.com/office/drawing/2014/main" id="{46026622-1E3C-F28D-5663-C689E22A419A}"/>
              </a:ext>
            </a:extLst>
          </p:cNvPr>
          <p:cNvSpPr txBox="1"/>
          <p:nvPr/>
        </p:nvSpPr>
        <p:spPr>
          <a:xfrm>
            <a:off x="388620" y="596027"/>
            <a:ext cx="2262158" cy="369332"/>
          </a:xfrm>
          <a:prstGeom prst="rect">
            <a:avLst/>
          </a:prstGeom>
          <a:noFill/>
        </p:spPr>
        <p:txBody>
          <a:bodyPr wrap="none" rtlCol="0">
            <a:spAutoFit/>
          </a:bodyPr>
          <a:lstStyle/>
          <a:p>
            <a:r>
              <a:rPr kumimoji="1" lang="ja-JP" altLang="en-US" b="1">
                <a:solidFill>
                  <a:srgbClr val="FF0000"/>
                </a:solidFill>
                <a:latin typeface="Meiryo" panose="020B0604030504040204" pitchFamily="34" charset="-128"/>
                <a:ea typeface="Meiryo" panose="020B0604030504040204" pitchFamily="34" charset="-128"/>
              </a:rPr>
              <a:t>実際に計算してみる</a:t>
            </a:r>
          </a:p>
        </p:txBody>
      </p:sp>
      <p:sp>
        <p:nvSpPr>
          <p:cNvPr id="3" name="正方形/長方形 2">
            <a:extLst>
              <a:ext uri="{FF2B5EF4-FFF2-40B4-BE49-F238E27FC236}">
                <a16:creationId xmlns:a16="http://schemas.microsoft.com/office/drawing/2014/main" id="{8875329A-FFE1-4835-BD7E-42E8F2D69A58}"/>
              </a:ext>
            </a:extLst>
          </p:cNvPr>
          <p:cNvSpPr/>
          <p:nvPr/>
        </p:nvSpPr>
        <p:spPr>
          <a:xfrm>
            <a:off x="1219200" y="1257300"/>
            <a:ext cx="1371600" cy="304800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ニューラルネットワークとは(軽く復習)">
            <a:extLst>
              <a:ext uri="{FF2B5EF4-FFF2-40B4-BE49-F238E27FC236}">
                <a16:creationId xmlns:a16="http://schemas.microsoft.com/office/drawing/2014/main" id="{D15CB2AB-84C1-0A66-187B-99C0B8DE4687}"/>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2204DC6A-B54F-21C4-CFD1-5D7E03B8CA6E}"/>
              </a:ext>
            </a:extLst>
          </p:cNvPr>
          <p:cNvSpPr txBox="1"/>
          <p:nvPr/>
        </p:nvSpPr>
        <p:spPr>
          <a:xfrm>
            <a:off x="4358461" y="1546908"/>
            <a:ext cx="643125" cy="307777"/>
          </a:xfrm>
          <a:prstGeom prst="rect">
            <a:avLst/>
          </a:prstGeom>
          <a:solidFill>
            <a:schemeClr val="bg1"/>
          </a:solidFill>
        </p:spPr>
        <p:txBody>
          <a:bodyPr wrap="none" rtlCol="0">
            <a:spAutoFit/>
          </a:bodyPr>
          <a:lstStyle/>
          <a:p>
            <a:r>
              <a:rPr kumimoji="1" lang="en-US" altLang="ja-JP" sz="1400" err="1"/>
              <a:t>ReLU</a:t>
            </a:r>
            <a:endParaRPr kumimoji="1" lang="ja-JP" altLang="en-US" sz="1400"/>
          </a:p>
        </p:txBody>
      </p:sp>
      <p:sp>
        <p:nvSpPr>
          <p:cNvPr id="7" name="テキスト ボックス 6">
            <a:extLst>
              <a:ext uri="{FF2B5EF4-FFF2-40B4-BE49-F238E27FC236}">
                <a16:creationId xmlns:a16="http://schemas.microsoft.com/office/drawing/2014/main" id="{0A5A2123-A1E8-CF58-B680-79364DFE8B51}"/>
              </a:ext>
            </a:extLst>
          </p:cNvPr>
          <p:cNvSpPr txBox="1"/>
          <p:nvPr/>
        </p:nvSpPr>
        <p:spPr>
          <a:xfrm>
            <a:off x="4358461" y="2721173"/>
            <a:ext cx="746940" cy="307777"/>
          </a:xfrm>
          <a:prstGeom prst="rect">
            <a:avLst/>
          </a:prstGeom>
          <a:solidFill>
            <a:schemeClr val="bg1"/>
          </a:solidFill>
        </p:spPr>
        <p:txBody>
          <a:bodyPr wrap="square" rtlCol="0">
            <a:spAutoFit/>
          </a:bodyPr>
          <a:lstStyle/>
          <a:p>
            <a:r>
              <a:rPr kumimoji="1" lang="en-US" altLang="ja-JP" sz="1400" err="1"/>
              <a:t>ReLU</a:t>
            </a:r>
            <a:endParaRPr kumimoji="1" lang="ja-JP" altLang="en-US" sz="1400"/>
          </a:p>
        </p:txBody>
      </p:sp>
      <p:sp>
        <p:nvSpPr>
          <p:cNvPr id="12" name="テキスト ボックス 11">
            <a:extLst>
              <a:ext uri="{FF2B5EF4-FFF2-40B4-BE49-F238E27FC236}">
                <a16:creationId xmlns:a16="http://schemas.microsoft.com/office/drawing/2014/main" id="{4A8A7A5A-301C-6EC7-075D-1B9940159E4B}"/>
              </a:ext>
            </a:extLst>
          </p:cNvPr>
          <p:cNvSpPr txBox="1"/>
          <p:nvPr/>
        </p:nvSpPr>
        <p:spPr>
          <a:xfrm>
            <a:off x="4724400" y="3221254"/>
            <a:ext cx="381000" cy="369332"/>
          </a:xfrm>
          <a:prstGeom prst="rect">
            <a:avLst/>
          </a:prstGeom>
          <a:solidFill>
            <a:schemeClr val="bg1"/>
          </a:solidFill>
        </p:spPr>
        <p:txBody>
          <a:bodyPr wrap="square" rtlCol="0">
            <a:spAutoFit/>
          </a:bodyPr>
          <a:lstStyle/>
          <a:p>
            <a:r>
              <a:rPr kumimoji="1" lang="en-US" altLang="ja-JP" b="1"/>
              <a:t>3</a:t>
            </a:r>
            <a:endParaRPr kumimoji="1" lang="ja-JP" altLang="en-US" b="1"/>
          </a:p>
        </p:txBody>
      </p:sp>
      <p:sp>
        <p:nvSpPr>
          <p:cNvPr id="14" name="テキスト ボックス 13">
            <a:extLst>
              <a:ext uri="{FF2B5EF4-FFF2-40B4-BE49-F238E27FC236}">
                <a16:creationId xmlns:a16="http://schemas.microsoft.com/office/drawing/2014/main" id="{EE498931-6286-5C5E-0E28-E886F38FD8B2}"/>
              </a:ext>
            </a:extLst>
          </p:cNvPr>
          <p:cNvSpPr txBox="1"/>
          <p:nvPr/>
        </p:nvSpPr>
        <p:spPr>
          <a:xfrm>
            <a:off x="4263986" y="3222172"/>
            <a:ext cx="381000" cy="369332"/>
          </a:xfrm>
          <a:prstGeom prst="rect">
            <a:avLst/>
          </a:prstGeom>
          <a:solidFill>
            <a:schemeClr val="bg1"/>
          </a:solidFill>
        </p:spPr>
        <p:txBody>
          <a:bodyPr wrap="square" rtlCol="0">
            <a:spAutoFit/>
          </a:bodyPr>
          <a:lstStyle/>
          <a:p>
            <a:r>
              <a:rPr kumimoji="1" lang="en-US" altLang="ja-JP" b="1"/>
              <a:t>3</a:t>
            </a:r>
            <a:endParaRPr kumimoji="1" lang="ja-JP" altLang="en-US" b="1"/>
          </a:p>
        </p:txBody>
      </p:sp>
      <p:sp>
        <p:nvSpPr>
          <p:cNvPr id="13" name="テキスト ボックス 12">
            <a:extLst>
              <a:ext uri="{FF2B5EF4-FFF2-40B4-BE49-F238E27FC236}">
                <a16:creationId xmlns:a16="http://schemas.microsoft.com/office/drawing/2014/main" id="{1C68A30E-622D-567E-E18D-A3808ECACE0A}"/>
              </a:ext>
            </a:extLst>
          </p:cNvPr>
          <p:cNvSpPr txBox="1"/>
          <p:nvPr/>
        </p:nvSpPr>
        <p:spPr>
          <a:xfrm>
            <a:off x="3657600" y="3844754"/>
            <a:ext cx="50292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μ</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2</a:t>
            </a:r>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 w</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2</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x</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1</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+w</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4</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x</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2</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+w</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6</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x</a:t>
            </a:r>
            <a:r>
              <a:rPr lang="en-US" altLang="ja-JP" b="1" kern="100" baseline="-25000">
                <a:solidFill>
                  <a:srgbClr val="00B0F0"/>
                </a:solidFill>
                <a:latin typeface="Meiryo" panose="020B0604030504040204" pitchFamily="34" charset="-128"/>
                <a:ea typeface="Meiryo" panose="020B0604030504040204" pitchFamily="34" charset="-128"/>
                <a:cs typeface="Apple Color Emoji" pitchFamily="2" charset="0"/>
              </a:rPr>
              <a:t>3</a:t>
            </a:r>
          </a:p>
          <a:p>
            <a:pPr marL="404813"/>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2.5</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1.0 + 1.5</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3.0 + (-2.0)</a:t>
            </a:r>
            <a:r>
              <a:rPr lang="ja-JP" altLang="ja-JP" b="1" kern="100">
                <a:solidFill>
                  <a:srgbClr val="00B0F0"/>
                </a:solidFill>
                <a:latin typeface="Meiryo" panose="020B0604030504040204" pitchFamily="34" charset="-128"/>
                <a:ea typeface="Meiryo" panose="020B0604030504040204" pitchFamily="34" charset="-128"/>
                <a:cs typeface="Apple Color Emoji" pitchFamily="2" charset="0"/>
              </a:rPr>
              <a:t>×</a:t>
            </a:r>
            <a:r>
              <a:rPr lang="en-US" altLang="ja-JP" b="1" kern="100">
                <a:solidFill>
                  <a:srgbClr val="00B0F0"/>
                </a:solidFill>
                <a:latin typeface="Meiryo" panose="020B0604030504040204" pitchFamily="34" charset="-128"/>
                <a:ea typeface="Meiryo" panose="020B0604030504040204" pitchFamily="34" charset="-128"/>
                <a:cs typeface="Apple Color Emoji" pitchFamily="2" charset="0"/>
              </a:rPr>
              <a:t>2.0</a:t>
            </a:r>
          </a:p>
          <a:p>
            <a:pPr marL="404813"/>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a:t>
            </a:r>
            <a:r>
              <a:rPr lang="en-US" altLang="ja-JP" b="1" u="sng"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3</a:t>
            </a:r>
          </a:p>
        </p:txBody>
      </p:sp>
      <p:sp>
        <p:nvSpPr>
          <p:cNvPr id="16" name="テキスト ボックス 15">
            <a:extLst>
              <a:ext uri="{FF2B5EF4-FFF2-40B4-BE49-F238E27FC236}">
                <a16:creationId xmlns:a16="http://schemas.microsoft.com/office/drawing/2014/main" id="{4C2262E9-B2FB-B8B7-4B4D-E39034BFCE4C}"/>
              </a:ext>
            </a:extLst>
          </p:cNvPr>
          <p:cNvSpPr txBox="1"/>
          <p:nvPr/>
        </p:nvSpPr>
        <p:spPr>
          <a:xfrm>
            <a:off x="3733800" y="4793218"/>
            <a:ext cx="50292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y</a:t>
            </a:r>
            <a:r>
              <a:rPr lang="en-US" altLang="ja-JP" sz="1800" b="1" kern="100" baseline="-250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2</a:t>
            </a:r>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 = </a:t>
            </a:r>
            <a:r>
              <a:rPr lang="en-US" altLang="ja-JP" sz="1800" b="1" kern="100" err="1">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ReLU</a:t>
            </a:r>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μ</a:t>
            </a:r>
            <a:r>
              <a:rPr lang="en-US" altLang="ja-JP" sz="1800" b="1" kern="100" baseline="-250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2</a:t>
            </a:r>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 = 3</a:t>
            </a:r>
            <a:endParaRPr lang="ja-JP"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5" name="円/楕円 4">
            <a:extLst>
              <a:ext uri="{FF2B5EF4-FFF2-40B4-BE49-F238E27FC236}">
                <a16:creationId xmlns:a16="http://schemas.microsoft.com/office/drawing/2014/main" id="{1A0562E7-45AB-C0B6-C9A5-8EDE4D139B71}"/>
              </a:ext>
            </a:extLst>
          </p:cNvPr>
          <p:cNvSpPr/>
          <p:nvPr/>
        </p:nvSpPr>
        <p:spPr>
          <a:xfrm>
            <a:off x="4094405" y="3023671"/>
            <a:ext cx="1171239" cy="6858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574CEC6F-91E1-4159-CF35-74C060E8BE4A}"/>
              </a:ext>
            </a:extLst>
          </p:cNvPr>
          <p:cNvSpPr>
            <a:spLocks noGrp="1"/>
          </p:cNvSpPr>
          <p:nvPr>
            <p:ph type="sldNum" sz="quarter" idx="2"/>
          </p:nvPr>
        </p:nvSpPr>
        <p:spPr>
          <a:xfrm>
            <a:off x="8469443" y="4515765"/>
            <a:ext cx="293557" cy="369332"/>
          </a:xfrm>
        </p:spPr>
        <p:txBody>
          <a:bodyPr/>
          <a:lstStyle/>
          <a:p>
            <a:fld id="{86CB4B4D-7CA3-9044-876B-883B54F8677D}" type="slidenum">
              <a:rPr lang="en-US" altLang="ja-JP" sz="1200" smtClean="0"/>
              <a:t>21</a:t>
            </a:fld>
            <a:endParaRPr lang="ja-JP" altLang="en-US" sz="1200"/>
          </a:p>
        </p:txBody>
      </p:sp>
    </p:spTree>
    <p:extLst>
      <p:ext uri="{BB962C8B-B14F-4D97-AF65-F5344CB8AC3E}">
        <p14:creationId xmlns:p14="http://schemas.microsoft.com/office/powerpoint/2010/main" val="349203476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ダイアグラム&#10;&#10;自動的に生成された説明">
            <a:extLst>
              <a:ext uri="{FF2B5EF4-FFF2-40B4-BE49-F238E27FC236}">
                <a16:creationId xmlns:a16="http://schemas.microsoft.com/office/drawing/2014/main" id="{592DC2FA-8483-0A66-905B-61C4C86B42DC}"/>
              </a:ext>
            </a:extLst>
          </p:cNvPr>
          <p:cNvPicPr>
            <a:picLocks noChangeAspect="1"/>
          </p:cNvPicPr>
          <p:nvPr/>
        </p:nvPicPr>
        <p:blipFill rotWithShape="1">
          <a:blip r:embed="rId3">
            <a:extLst>
              <a:ext uri="{28A0092B-C50C-407E-A947-70E740481C1C}">
                <a14:useLocalDpi xmlns:a14="http://schemas.microsoft.com/office/drawing/2010/main" val="0"/>
              </a:ext>
            </a:extLst>
          </a:blip>
          <a:srcRect b="18889"/>
          <a:stretch/>
        </p:blipFill>
        <p:spPr>
          <a:xfrm>
            <a:off x="0" y="209550"/>
            <a:ext cx="9144000" cy="4171950"/>
          </a:xfrm>
          <a:prstGeom prst="rect">
            <a:avLst/>
          </a:prstGeom>
        </p:spPr>
      </p:pic>
      <p:sp>
        <p:nvSpPr>
          <p:cNvPr id="2" name="テキスト ボックス 1">
            <a:extLst>
              <a:ext uri="{FF2B5EF4-FFF2-40B4-BE49-F238E27FC236}">
                <a16:creationId xmlns:a16="http://schemas.microsoft.com/office/drawing/2014/main" id="{46026622-1E3C-F28D-5663-C689E22A419A}"/>
              </a:ext>
            </a:extLst>
          </p:cNvPr>
          <p:cNvSpPr txBox="1"/>
          <p:nvPr/>
        </p:nvSpPr>
        <p:spPr>
          <a:xfrm>
            <a:off x="388620" y="596027"/>
            <a:ext cx="2262158" cy="369332"/>
          </a:xfrm>
          <a:prstGeom prst="rect">
            <a:avLst/>
          </a:prstGeom>
          <a:noFill/>
        </p:spPr>
        <p:txBody>
          <a:bodyPr wrap="none" rtlCol="0">
            <a:spAutoFit/>
          </a:bodyPr>
          <a:lstStyle/>
          <a:p>
            <a:r>
              <a:rPr kumimoji="1" lang="ja-JP" altLang="en-US" b="1">
                <a:solidFill>
                  <a:srgbClr val="FF0000"/>
                </a:solidFill>
                <a:latin typeface="Meiryo" panose="020B0604030504040204" pitchFamily="34" charset="-128"/>
                <a:ea typeface="Meiryo" panose="020B0604030504040204" pitchFamily="34" charset="-128"/>
              </a:rPr>
              <a:t>実際に計算してみる</a:t>
            </a:r>
          </a:p>
        </p:txBody>
      </p:sp>
      <p:sp>
        <p:nvSpPr>
          <p:cNvPr id="3" name="正方形/長方形 2">
            <a:extLst>
              <a:ext uri="{FF2B5EF4-FFF2-40B4-BE49-F238E27FC236}">
                <a16:creationId xmlns:a16="http://schemas.microsoft.com/office/drawing/2014/main" id="{8875329A-FFE1-4835-BD7E-42E8F2D69A58}"/>
              </a:ext>
            </a:extLst>
          </p:cNvPr>
          <p:cNvSpPr/>
          <p:nvPr/>
        </p:nvSpPr>
        <p:spPr>
          <a:xfrm>
            <a:off x="1219200" y="1257300"/>
            <a:ext cx="1371600" cy="304800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a:extLst>
              <a:ext uri="{FF2B5EF4-FFF2-40B4-BE49-F238E27FC236}">
                <a16:creationId xmlns:a16="http://schemas.microsoft.com/office/drawing/2014/main" id="{1A0562E7-45AB-C0B6-C9A5-8EDE4D139B71}"/>
              </a:ext>
            </a:extLst>
          </p:cNvPr>
          <p:cNvSpPr/>
          <p:nvPr/>
        </p:nvSpPr>
        <p:spPr>
          <a:xfrm>
            <a:off x="6800423" y="2438400"/>
            <a:ext cx="1171239" cy="685800"/>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ニューラルネットワークとは(軽く復習)">
            <a:extLst>
              <a:ext uri="{FF2B5EF4-FFF2-40B4-BE49-F238E27FC236}">
                <a16:creationId xmlns:a16="http://schemas.microsoft.com/office/drawing/2014/main" id="{D15CB2AB-84C1-0A66-187B-99C0B8DE4687}"/>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2204DC6A-B54F-21C4-CFD1-5D7E03B8CA6E}"/>
              </a:ext>
            </a:extLst>
          </p:cNvPr>
          <p:cNvSpPr txBox="1"/>
          <p:nvPr/>
        </p:nvSpPr>
        <p:spPr>
          <a:xfrm>
            <a:off x="4358461" y="1546908"/>
            <a:ext cx="643125" cy="307777"/>
          </a:xfrm>
          <a:prstGeom prst="rect">
            <a:avLst/>
          </a:prstGeom>
          <a:solidFill>
            <a:schemeClr val="bg1"/>
          </a:solidFill>
        </p:spPr>
        <p:txBody>
          <a:bodyPr wrap="none" rtlCol="0">
            <a:spAutoFit/>
          </a:bodyPr>
          <a:lstStyle/>
          <a:p>
            <a:r>
              <a:rPr kumimoji="1" lang="en-US" altLang="ja-JP" sz="1400" err="1"/>
              <a:t>ReLU</a:t>
            </a:r>
            <a:endParaRPr kumimoji="1" lang="ja-JP" altLang="en-US" sz="1400"/>
          </a:p>
        </p:txBody>
      </p:sp>
      <p:sp>
        <p:nvSpPr>
          <p:cNvPr id="7" name="テキスト ボックス 6">
            <a:extLst>
              <a:ext uri="{FF2B5EF4-FFF2-40B4-BE49-F238E27FC236}">
                <a16:creationId xmlns:a16="http://schemas.microsoft.com/office/drawing/2014/main" id="{0A5A2123-A1E8-CF58-B680-79364DFE8B51}"/>
              </a:ext>
            </a:extLst>
          </p:cNvPr>
          <p:cNvSpPr txBox="1"/>
          <p:nvPr/>
        </p:nvSpPr>
        <p:spPr>
          <a:xfrm>
            <a:off x="4358461" y="2721173"/>
            <a:ext cx="746940" cy="307777"/>
          </a:xfrm>
          <a:prstGeom prst="rect">
            <a:avLst/>
          </a:prstGeom>
          <a:solidFill>
            <a:schemeClr val="bg1"/>
          </a:solidFill>
        </p:spPr>
        <p:txBody>
          <a:bodyPr wrap="square" rtlCol="0">
            <a:spAutoFit/>
          </a:bodyPr>
          <a:lstStyle/>
          <a:p>
            <a:r>
              <a:rPr kumimoji="1" lang="en-US" altLang="ja-JP" sz="1400" err="1"/>
              <a:t>ReLU</a:t>
            </a:r>
            <a:endParaRPr kumimoji="1" lang="ja-JP" altLang="en-US" sz="1400"/>
          </a:p>
        </p:txBody>
      </p:sp>
      <p:sp>
        <p:nvSpPr>
          <p:cNvPr id="12" name="テキスト ボックス 11">
            <a:extLst>
              <a:ext uri="{FF2B5EF4-FFF2-40B4-BE49-F238E27FC236}">
                <a16:creationId xmlns:a16="http://schemas.microsoft.com/office/drawing/2014/main" id="{4A8A7A5A-301C-6EC7-075D-1B9940159E4B}"/>
              </a:ext>
            </a:extLst>
          </p:cNvPr>
          <p:cNvSpPr txBox="1"/>
          <p:nvPr/>
        </p:nvSpPr>
        <p:spPr>
          <a:xfrm>
            <a:off x="4724400" y="3221254"/>
            <a:ext cx="381000" cy="369332"/>
          </a:xfrm>
          <a:prstGeom prst="rect">
            <a:avLst/>
          </a:prstGeom>
          <a:solidFill>
            <a:schemeClr val="bg1"/>
          </a:solidFill>
        </p:spPr>
        <p:txBody>
          <a:bodyPr wrap="square" rtlCol="0">
            <a:spAutoFit/>
          </a:bodyPr>
          <a:lstStyle/>
          <a:p>
            <a:r>
              <a:rPr kumimoji="1" lang="en-US" altLang="ja-JP" b="1"/>
              <a:t>3</a:t>
            </a:r>
            <a:endParaRPr kumimoji="1" lang="ja-JP" altLang="en-US" b="1"/>
          </a:p>
        </p:txBody>
      </p:sp>
      <p:sp>
        <p:nvSpPr>
          <p:cNvPr id="14" name="テキスト ボックス 13">
            <a:extLst>
              <a:ext uri="{FF2B5EF4-FFF2-40B4-BE49-F238E27FC236}">
                <a16:creationId xmlns:a16="http://schemas.microsoft.com/office/drawing/2014/main" id="{EE498931-6286-5C5E-0E28-E886F38FD8B2}"/>
              </a:ext>
            </a:extLst>
          </p:cNvPr>
          <p:cNvSpPr txBox="1"/>
          <p:nvPr/>
        </p:nvSpPr>
        <p:spPr>
          <a:xfrm>
            <a:off x="4263986" y="3222172"/>
            <a:ext cx="381000" cy="369332"/>
          </a:xfrm>
          <a:prstGeom prst="rect">
            <a:avLst/>
          </a:prstGeom>
          <a:solidFill>
            <a:schemeClr val="bg1"/>
          </a:solidFill>
        </p:spPr>
        <p:txBody>
          <a:bodyPr wrap="square" rtlCol="0">
            <a:spAutoFit/>
          </a:bodyPr>
          <a:lstStyle/>
          <a:p>
            <a:r>
              <a:rPr kumimoji="1" lang="en-US" altLang="ja-JP" b="1"/>
              <a:t>3</a:t>
            </a:r>
            <a:endParaRPr kumimoji="1" lang="ja-JP" altLang="en-US" b="1"/>
          </a:p>
        </p:txBody>
      </p:sp>
      <p:sp>
        <p:nvSpPr>
          <p:cNvPr id="13" name="テキスト ボックス 12">
            <a:extLst>
              <a:ext uri="{FF2B5EF4-FFF2-40B4-BE49-F238E27FC236}">
                <a16:creationId xmlns:a16="http://schemas.microsoft.com/office/drawing/2014/main" id="{297EC28F-09A0-B0C2-656E-25400480D90C}"/>
              </a:ext>
            </a:extLst>
          </p:cNvPr>
          <p:cNvSpPr txBox="1"/>
          <p:nvPr/>
        </p:nvSpPr>
        <p:spPr>
          <a:xfrm>
            <a:off x="3657600" y="3920954"/>
            <a:ext cx="50292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μ</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3</a:t>
            </a:r>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 w</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7</a:t>
            </a:r>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×y</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1</a:t>
            </a:r>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 w</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8</a:t>
            </a:r>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×y</a:t>
            </a:r>
            <a:r>
              <a:rPr lang="en-US" altLang="ja-JP" b="1" kern="100" baseline="-25000">
                <a:solidFill>
                  <a:srgbClr val="00B0F0"/>
                </a:solidFill>
                <a:latin typeface="Meiryo" panose="020B0604030504040204" pitchFamily="34" charset="-128"/>
                <a:ea typeface="Meiryo" panose="020B0604030504040204" pitchFamily="34" charset="-128"/>
                <a:cs typeface="Times New Roman" panose="02020603050405020304" pitchFamily="18" charset="0"/>
              </a:rPr>
              <a:t>2</a:t>
            </a:r>
          </a:p>
          <a:p>
            <a:pPr marL="361950"/>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1.5 × 8.6 + (-4.2) ×3</a:t>
            </a:r>
          </a:p>
          <a:p>
            <a:pPr marL="361950"/>
            <a:r>
              <a:rPr lang="en-US" altLang="ja-JP" b="1"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 </a:t>
            </a:r>
            <a:r>
              <a:rPr lang="en-US" altLang="ja-JP" b="1" u="sng" kern="100">
                <a:solidFill>
                  <a:srgbClr val="00B0F0"/>
                </a:solidFill>
                <a:latin typeface="Meiryo" panose="020B0604030504040204" pitchFamily="34" charset="-128"/>
                <a:ea typeface="Meiryo" panose="020B0604030504040204" pitchFamily="34" charset="-128"/>
                <a:cs typeface="Times New Roman" panose="02020603050405020304" pitchFamily="18" charset="0"/>
              </a:rPr>
              <a:t>0.3</a:t>
            </a:r>
            <a:endParaRPr lang="ja-JP" altLang="ja-JP" b="1" u="sng" kern="100">
              <a:solidFill>
                <a:srgbClr val="00B0F0"/>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D9C56CFB-838E-21E6-9B7D-9D60B0BCD988}"/>
              </a:ext>
            </a:extLst>
          </p:cNvPr>
          <p:cNvSpPr txBox="1"/>
          <p:nvPr/>
        </p:nvSpPr>
        <p:spPr>
          <a:xfrm>
            <a:off x="3726239" y="4753070"/>
            <a:ext cx="50292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y</a:t>
            </a:r>
            <a:r>
              <a:rPr lang="en-US" altLang="ja-JP" sz="1800" b="1" kern="100" baseline="-250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3</a:t>
            </a:r>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 = Sigmoid(</a:t>
            </a:r>
            <a:r>
              <a:rPr lang="ja-JP"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μ</a:t>
            </a:r>
            <a:r>
              <a:rPr lang="en-US" altLang="ja-JP" sz="1800" b="1" kern="100" baseline="-250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3</a:t>
            </a:r>
            <a:r>
              <a:rPr lang="en-US" altLang="ja-JP" sz="1800" b="1" kern="100">
                <a:solidFill>
                  <a:srgbClr val="00B0F0"/>
                </a:solidFill>
                <a:effectLst/>
                <a:latin typeface="Meiryo" panose="020B0604030504040204" pitchFamily="34" charset="-128"/>
                <a:ea typeface="Meiryo" panose="020B0604030504040204" pitchFamily="34" charset="-128"/>
                <a:cs typeface="Times New Roman" panose="02020603050405020304" pitchFamily="18" charset="0"/>
              </a:rPr>
              <a:t>) = </a:t>
            </a:r>
            <a:r>
              <a:rPr lang="en-US" altLang="ja-JP" sz="1800" b="1" u="sng" kern="100">
                <a:solidFill>
                  <a:srgbClr val="FF0000"/>
                </a:solidFill>
                <a:effectLst/>
                <a:latin typeface="Meiryo" panose="020B0604030504040204" pitchFamily="34" charset="-128"/>
                <a:ea typeface="Meiryo" panose="020B0604030504040204" pitchFamily="34" charset="-128"/>
                <a:cs typeface="Times New Roman" panose="02020603050405020304" pitchFamily="18" charset="0"/>
              </a:rPr>
              <a:t>0.5744…</a:t>
            </a:r>
            <a:endParaRPr lang="ja-JP" altLang="ja-JP" sz="1800" b="1" u="sng" kern="100">
              <a:solidFill>
                <a:srgbClr val="FF0000"/>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682B807C-3104-7767-2A96-BA4355C9ECC6}"/>
              </a:ext>
            </a:extLst>
          </p:cNvPr>
          <p:cNvSpPr txBox="1"/>
          <p:nvPr/>
        </p:nvSpPr>
        <p:spPr>
          <a:xfrm>
            <a:off x="7384900" y="4290286"/>
            <a:ext cx="1717137" cy="369332"/>
          </a:xfrm>
          <a:prstGeom prst="rect">
            <a:avLst/>
          </a:prstGeom>
          <a:noFill/>
        </p:spPr>
        <p:txBody>
          <a:bodyPr wrap="none" rtlCol="0">
            <a:spAutoFit/>
          </a:bodyPr>
          <a:lstStyle/>
          <a:p>
            <a:r>
              <a:rPr kumimoji="1" lang="en-US" altLang="ja-JP">
                <a:solidFill>
                  <a:srgbClr val="FF0000"/>
                </a:solidFill>
              </a:rPr>
              <a:t>y=1</a:t>
            </a:r>
            <a:r>
              <a:rPr kumimoji="1" lang="ja-JP" altLang="en-US">
                <a:solidFill>
                  <a:srgbClr val="FF0000"/>
                </a:solidFill>
              </a:rPr>
              <a:t>となる確率</a:t>
            </a:r>
          </a:p>
        </p:txBody>
      </p:sp>
      <p:cxnSp>
        <p:nvCxnSpPr>
          <p:cNvPr id="20" name="直線矢印コネクタ 19">
            <a:extLst>
              <a:ext uri="{FF2B5EF4-FFF2-40B4-BE49-F238E27FC236}">
                <a16:creationId xmlns:a16="http://schemas.microsoft.com/office/drawing/2014/main" id="{6A8BD353-040E-94DB-9DDF-FADC8FD91634}"/>
              </a:ext>
            </a:extLst>
          </p:cNvPr>
          <p:cNvCxnSpPr/>
          <p:nvPr/>
        </p:nvCxnSpPr>
        <p:spPr>
          <a:xfrm flipH="1">
            <a:off x="7384900" y="4659618"/>
            <a:ext cx="671932" cy="2490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54CAC2F6-AEC4-E535-87CF-BE5DE409D15B}"/>
              </a:ext>
            </a:extLst>
          </p:cNvPr>
          <p:cNvSpPr>
            <a:spLocks noGrp="1"/>
          </p:cNvSpPr>
          <p:nvPr>
            <p:ph type="sldNum" sz="quarter" idx="2"/>
          </p:nvPr>
        </p:nvSpPr>
        <p:spPr>
          <a:xfrm>
            <a:off x="8479690" y="4599458"/>
            <a:ext cx="329653" cy="369332"/>
          </a:xfrm>
        </p:spPr>
        <p:txBody>
          <a:bodyPr/>
          <a:lstStyle/>
          <a:p>
            <a:fld id="{86CB4B4D-7CA3-9044-876B-883B54F8677D}" type="slidenum">
              <a:rPr lang="en-US" altLang="ja-JP" sz="1200" smtClean="0"/>
              <a:t>22</a:t>
            </a:fld>
            <a:endParaRPr lang="ja-JP" altLang="en-US" sz="1200"/>
          </a:p>
        </p:txBody>
      </p:sp>
    </p:spTree>
    <p:extLst>
      <p:ext uri="{BB962C8B-B14F-4D97-AF65-F5344CB8AC3E}">
        <p14:creationId xmlns:p14="http://schemas.microsoft.com/office/powerpoint/2010/main" val="31912328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0C8AF-BCFE-769B-4B8B-7423EEF9CE3B}"/>
            </a:ext>
          </a:extLst>
        </p:cNvPr>
        <p:cNvGrpSpPr/>
        <p:nvPr/>
      </p:nvGrpSpPr>
      <p:grpSpPr>
        <a:xfrm>
          <a:off x="0" y="0"/>
          <a:ext cx="0" cy="0"/>
          <a:chOff x="0" y="0"/>
          <a:chExt cx="0" cy="0"/>
        </a:xfrm>
      </p:grpSpPr>
      <p:sp>
        <p:nvSpPr>
          <p:cNvPr id="37" name="ニューラルネットワークとは(軽く復習)">
            <a:extLst>
              <a:ext uri="{FF2B5EF4-FFF2-40B4-BE49-F238E27FC236}">
                <a16:creationId xmlns:a16="http://schemas.microsoft.com/office/drawing/2014/main" id="{DACBEAB9-A145-8153-2461-9CD91D84E2BA}"/>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F2D7B54B-D0EF-0BD6-314F-60DEF3C70582}"/>
              </a:ext>
            </a:extLst>
          </p:cNvPr>
          <p:cNvSpPr txBox="1"/>
          <p:nvPr/>
        </p:nvSpPr>
        <p:spPr>
          <a:xfrm>
            <a:off x="761998" y="4399519"/>
            <a:ext cx="7186583" cy="369332"/>
          </a:xfrm>
          <a:prstGeom prst="rect">
            <a:avLst/>
          </a:prstGeom>
          <a:noFill/>
        </p:spPr>
        <p:txBody>
          <a:bodyPr wrap="none" rtlCol="0">
            <a:spAutoFit/>
          </a:bodyPr>
          <a:lstStyle/>
          <a:p>
            <a:r>
              <a:rPr kumimoji="1" lang="ja-JP" altLang="en-US"/>
              <a:t>バイアス（前のニューロンと繋がっていない数字</a:t>
            </a:r>
            <a:r>
              <a:rPr kumimoji="1" lang="en-US" altLang="ja-JP"/>
              <a:t>)</a:t>
            </a:r>
            <a:r>
              <a:rPr kumimoji="1" lang="ja-JP" altLang="en-US"/>
              <a:t>をそれぞれかける</a:t>
            </a:r>
            <a:endParaRPr kumimoji="1" lang="en-US" altLang="ja-JP"/>
          </a:p>
        </p:txBody>
      </p:sp>
      <p:pic>
        <p:nvPicPr>
          <p:cNvPr id="3" name="図 2" descr="ダイアグラム&#10;&#10;自動的に生成された説明">
            <a:extLst>
              <a:ext uri="{FF2B5EF4-FFF2-40B4-BE49-F238E27FC236}">
                <a16:creationId xmlns:a16="http://schemas.microsoft.com/office/drawing/2014/main" id="{761C313F-5657-034F-6F09-5DE90473DEA5}"/>
              </a:ext>
            </a:extLst>
          </p:cNvPr>
          <p:cNvPicPr>
            <a:picLocks noChangeAspect="1"/>
          </p:cNvPicPr>
          <p:nvPr/>
        </p:nvPicPr>
        <p:blipFill rotWithShape="1">
          <a:blip r:embed="rId3">
            <a:extLst>
              <a:ext uri="{28A0092B-C50C-407E-A947-70E740481C1C}">
                <a14:useLocalDpi xmlns:a14="http://schemas.microsoft.com/office/drawing/2010/main" val="0"/>
              </a:ext>
            </a:extLst>
          </a:blip>
          <a:srcRect b="18519"/>
          <a:stretch/>
        </p:blipFill>
        <p:spPr>
          <a:xfrm>
            <a:off x="253870" y="590549"/>
            <a:ext cx="8356729" cy="3830167"/>
          </a:xfrm>
          <a:prstGeom prst="rect">
            <a:avLst/>
          </a:prstGeom>
        </p:spPr>
      </p:pic>
      <p:sp>
        <p:nvSpPr>
          <p:cNvPr id="2" name="スライド番号プレースホルダー 1">
            <a:extLst>
              <a:ext uri="{FF2B5EF4-FFF2-40B4-BE49-F238E27FC236}">
                <a16:creationId xmlns:a16="http://schemas.microsoft.com/office/drawing/2014/main" id="{54DDEF37-34F8-F733-00B9-589D2CF4F3E1}"/>
              </a:ext>
            </a:extLst>
          </p:cNvPr>
          <p:cNvSpPr>
            <a:spLocks noGrp="1"/>
          </p:cNvSpPr>
          <p:nvPr>
            <p:ph type="sldNum" sz="quarter" idx="2"/>
          </p:nvPr>
        </p:nvSpPr>
        <p:spPr>
          <a:xfrm>
            <a:off x="8356941" y="4584185"/>
            <a:ext cx="507315" cy="369332"/>
          </a:xfrm>
        </p:spPr>
        <p:txBody>
          <a:bodyPr/>
          <a:lstStyle/>
          <a:p>
            <a:fld id="{86CB4B4D-7CA3-9044-876B-883B54F8677D}" type="slidenum">
              <a:rPr lang="en-US" altLang="ja-JP" sz="1200" smtClean="0"/>
              <a:t>23</a:t>
            </a:fld>
            <a:endParaRPr lang="ja-JP" altLang="en-US" sz="1200"/>
          </a:p>
        </p:txBody>
      </p:sp>
    </p:spTree>
    <p:extLst>
      <p:ext uri="{BB962C8B-B14F-4D97-AF65-F5344CB8AC3E}">
        <p14:creationId xmlns:p14="http://schemas.microsoft.com/office/powerpoint/2010/main" val="328939587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04CEE-F751-8AC5-3D27-28D348973F29}"/>
            </a:ext>
          </a:extLst>
        </p:cNvPr>
        <p:cNvGrpSpPr/>
        <p:nvPr/>
      </p:nvGrpSpPr>
      <p:grpSpPr>
        <a:xfrm>
          <a:off x="0" y="0"/>
          <a:ext cx="0" cy="0"/>
          <a:chOff x="0" y="0"/>
          <a:chExt cx="0" cy="0"/>
        </a:xfrm>
      </p:grpSpPr>
      <p:sp>
        <p:nvSpPr>
          <p:cNvPr id="277" name="角丸四角形">
            <a:extLst>
              <a:ext uri="{FF2B5EF4-FFF2-40B4-BE49-F238E27FC236}">
                <a16:creationId xmlns:a16="http://schemas.microsoft.com/office/drawing/2014/main" id="{8D8EF35A-F03F-E2C7-6029-9EFBDE3A6732}"/>
              </a:ext>
            </a:extLst>
          </p:cNvPr>
          <p:cNvSpPr/>
          <p:nvPr/>
        </p:nvSpPr>
        <p:spPr>
          <a:xfrm>
            <a:off x="1202814" y="2719216"/>
            <a:ext cx="1128262" cy="476250"/>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lang="ja-JP" altLang="en-US" sz="1600"/>
          </a:p>
        </p:txBody>
      </p:sp>
      <p:sp>
        <p:nvSpPr>
          <p:cNvPr id="278" name="角丸四角形">
            <a:extLst>
              <a:ext uri="{FF2B5EF4-FFF2-40B4-BE49-F238E27FC236}">
                <a16:creationId xmlns:a16="http://schemas.microsoft.com/office/drawing/2014/main" id="{090F769A-1A7A-386C-D38B-B264CBE99D73}"/>
              </a:ext>
            </a:extLst>
          </p:cNvPr>
          <p:cNvSpPr/>
          <p:nvPr/>
        </p:nvSpPr>
        <p:spPr>
          <a:xfrm>
            <a:off x="1202813" y="3595480"/>
            <a:ext cx="1128262" cy="476250"/>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lang="ja-JP" altLang="en-US" sz="1600"/>
          </a:p>
        </p:txBody>
      </p:sp>
      <p:sp>
        <p:nvSpPr>
          <p:cNvPr id="279" name="角丸四角形">
            <a:extLst>
              <a:ext uri="{FF2B5EF4-FFF2-40B4-BE49-F238E27FC236}">
                <a16:creationId xmlns:a16="http://schemas.microsoft.com/office/drawing/2014/main" id="{F0E99CF9-DC80-6216-A31D-312AC4157E2F}"/>
              </a:ext>
            </a:extLst>
          </p:cNvPr>
          <p:cNvSpPr/>
          <p:nvPr/>
        </p:nvSpPr>
        <p:spPr>
          <a:xfrm>
            <a:off x="1202813" y="4444202"/>
            <a:ext cx="1128262" cy="469365"/>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lang="ja-JP" altLang="en-US" sz="1600"/>
          </a:p>
        </p:txBody>
      </p:sp>
      <p:sp>
        <p:nvSpPr>
          <p:cNvPr id="280" name="楕円">
            <a:extLst>
              <a:ext uri="{FF2B5EF4-FFF2-40B4-BE49-F238E27FC236}">
                <a16:creationId xmlns:a16="http://schemas.microsoft.com/office/drawing/2014/main" id="{B1FD1A17-C353-21F1-B013-AC2C81B56E1D}"/>
              </a:ext>
            </a:extLst>
          </p:cNvPr>
          <p:cNvSpPr/>
          <p:nvPr/>
        </p:nvSpPr>
        <p:spPr>
          <a:xfrm>
            <a:off x="3569125" y="2934744"/>
            <a:ext cx="2080713" cy="1363932"/>
          </a:xfrm>
          <a:prstGeom prst="ellipse">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lang="ja-JP" altLang="en-US" sz="1600"/>
          </a:p>
        </p:txBody>
      </p:sp>
      <p:sp>
        <p:nvSpPr>
          <p:cNvPr id="281" name="線">
            <a:extLst>
              <a:ext uri="{FF2B5EF4-FFF2-40B4-BE49-F238E27FC236}">
                <a16:creationId xmlns:a16="http://schemas.microsoft.com/office/drawing/2014/main" id="{FAF4F221-0F01-37F8-D223-B080715DBDCF}"/>
              </a:ext>
            </a:extLst>
          </p:cNvPr>
          <p:cNvSpPr/>
          <p:nvPr/>
        </p:nvSpPr>
        <p:spPr>
          <a:xfrm>
            <a:off x="2568152" y="3082397"/>
            <a:ext cx="829169" cy="355807"/>
          </a:xfrm>
          <a:prstGeom prst="line">
            <a:avLst/>
          </a:prstGeom>
          <a:ln w="88900">
            <a:solidFill>
              <a:srgbClr val="000000"/>
            </a:solidFill>
            <a:custDash>
              <a:ds d="200000" sp="200000"/>
            </a:custDash>
            <a:miter lim="400000"/>
            <a:tailEnd type="triangle"/>
          </a:ln>
        </p:spPr>
        <p:txBody>
          <a:bodyPr lIns="19050" tIns="19050" rIns="19050" bIns="19050" anchor="ctr"/>
          <a:lstStyle/>
          <a:p>
            <a:endParaRPr lang="ja-JP" altLang="en-US" sz="1600"/>
          </a:p>
        </p:txBody>
      </p:sp>
      <p:sp>
        <p:nvSpPr>
          <p:cNvPr id="282" name="線">
            <a:extLst>
              <a:ext uri="{FF2B5EF4-FFF2-40B4-BE49-F238E27FC236}">
                <a16:creationId xmlns:a16="http://schemas.microsoft.com/office/drawing/2014/main" id="{A2840537-673E-E9BB-DBF2-4190A12E6B11}"/>
              </a:ext>
            </a:extLst>
          </p:cNvPr>
          <p:cNvSpPr/>
          <p:nvPr/>
        </p:nvSpPr>
        <p:spPr>
          <a:xfrm>
            <a:off x="2568152" y="3848139"/>
            <a:ext cx="822596" cy="0"/>
          </a:xfrm>
          <a:prstGeom prst="line">
            <a:avLst/>
          </a:prstGeom>
          <a:ln w="88900">
            <a:solidFill>
              <a:srgbClr val="000000"/>
            </a:solidFill>
            <a:custDash>
              <a:ds d="200000" sp="200000"/>
            </a:custDash>
            <a:miter lim="400000"/>
            <a:tailEnd type="triangle"/>
          </a:ln>
        </p:spPr>
        <p:txBody>
          <a:bodyPr lIns="19050" tIns="19050" rIns="19050" bIns="19050" anchor="ctr"/>
          <a:lstStyle/>
          <a:p>
            <a:endParaRPr lang="ja-JP" altLang="en-US" sz="1600"/>
          </a:p>
        </p:txBody>
      </p:sp>
      <p:sp>
        <p:nvSpPr>
          <p:cNvPr id="283" name="線">
            <a:extLst>
              <a:ext uri="{FF2B5EF4-FFF2-40B4-BE49-F238E27FC236}">
                <a16:creationId xmlns:a16="http://schemas.microsoft.com/office/drawing/2014/main" id="{C349A18C-AB05-1567-CE87-2277CB1D2AEE}"/>
              </a:ext>
            </a:extLst>
          </p:cNvPr>
          <p:cNvSpPr/>
          <p:nvPr/>
        </p:nvSpPr>
        <p:spPr>
          <a:xfrm flipV="1">
            <a:off x="2554381" y="4175336"/>
            <a:ext cx="829394" cy="396821"/>
          </a:xfrm>
          <a:prstGeom prst="line">
            <a:avLst/>
          </a:prstGeom>
          <a:ln w="88900">
            <a:solidFill>
              <a:srgbClr val="000000"/>
            </a:solidFill>
            <a:custDash>
              <a:ds d="200000" sp="200000"/>
            </a:custDash>
            <a:miter lim="400000"/>
            <a:tailEnd type="triangle"/>
          </a:ln>
        </p:spPr>
        <p:txBody>
          <a:bodyPr lIns="19050" tIns="19050" rIns="19050" bIns="19050" anchor="ctr"/>
          <a:lstStyle/>
          <a:p>
            <a:endParaRPr lang="ja-JP" altLang="en-US" sz="1600"/>
          </a:p>
        </p:txBody>
      </p:sp>
      <p:sp>
        <p:nvSpPr>
          <p:cNvPr id="284" name="入力x1">
            <a:extLst>
              <a:ext uri="{FF2B5EF4-FFF2-40B4-BE49-F238E27FC236}">
                <a16:creationId xmlns:a16="http://schemas.microsoft.com/office/drawing/2014/main" id="{3F7231F3-FA0E-C85F-FD7A-3D2C590BD49A}"/>
              </a:ext>
            </a:extLst>
          </p:cNvPr>
          <p:cNvSpPr txBox="1"/>
          <p:nvPr/>
        </p:nvSpPr>
        <p:spPr>
          <a:xfrm>
            <a:off x="1462295" y="2842536"/>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600" err="1"/>
              <a:t>入力</a:t>
            </a:r>
            <a:r>
              <a:rPr lang="ja-JP" altLang="en-US" sz="1600">
                <a:latin typeface="Apple Chancery"/>
                <a:ea typeface="Apple Chancery"/>
                <a:cs typeface="Apple Chancery"/>
                <a:sym typeface="Apple Chancery"/>
              </a:rPr>
              <a:t>１</a:t>
            </a:r>
            <a:endParaRPr sz="1600" baseline="-5999">
              <a:latin typeface="Apple Chancery"/>
              <a:ea typeface="Apple Chancery"/>
              <a:cs typeface="Apple Chancery"/>
              <a:sym typeface="Apple Chancery"/>
            </a:endParaRPr>
          </a:p>
        </p:txBody>
      </p:sp>
      <p:sp>
        <p:nvSpPr>
          <p:cNvPr id="285" name="入力x2">
            <a:extLst>
              <a:ext uri="{FF2B5EF4-FFF2-40B4-BE49-F238E27FC236}">
                <a16:creationId xmlns:a16="http://schemas.microsoft.com/office/drawing/2014/main" id="{8EA526AF-CACE-A4FE-0FDA-9067B79E2BE5}"/>
              </a:ext>
            </a:extLst>
          </p:cNvPr>
          <p:cNvSpPr txBox="1"/>
          <p:nvPr/>
        </p:nvSpPr>
        <p:spPr>
          <a:xfrm>
            <a:off x="1441638" y="3691258"/>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600" err="1"/>
              <a:t>入力</a:t>
            </a:r>
            <a:r>
              <a:rPr lang="ja-JP" altLang="en-US" sz="1600">
                <a:latin typeface="Apple Chancery"/>
                <a:ea typeface="Apple Chancery"/>
                <a:cs typeface="Apple Chancery"/>
                <a:sym typeface="Apple Chancery"/>
              </a:rPr>
              <a:t>２</a:t>
            </a:r>
            <a:endParaRPr sz="1600" baseline="-5999">
              <a:latin typeface="Apple Chancery"/>
              <a:ea typeface="Apple Chancery"/>
              <a:cs typeface="Apple Chancery"/>
              <a:sym typeface="Apple Chancery"/>
            </a:endParaRPr>
          </a:p>
        </p:txBody>
      </p:sp>
      <p:sp>
        <p:nvSpPr>
          <p:cNvPr id="286" name="入力x3">
            <a:extLst>
              <a:ext uri="{FF2B5EF4-FFF2-40B4-BE49-F238E27FC236}">
                <a16:creationId xmlns:a16="http://schemas.microsoft.com/office/drawing/2014/main" id="{C9999038-4A82-8E89-7B7D-A347CC842191}"/>
              </a:ext>
            </a:extLst>
          </p:cNvPr>
          <p:cNvSpPr txBox="1"/>
          <p:nvPr/>
        </p:nvSpPr>
        <p:spPr>
          <a:xfrm>
            <a:off x="1482716" y="4534127"/>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600" err="1"/>
              <a:t>入力</a:t>
            </a:r>
            <a:r>
              <a:rPr lang="ja-JP" altLang="en-US" sz="1600">
                <a:latin typeface="Apple Chancery"/>
                <a:ea typeface="Apple Chancery"/>
                <a:cs typeface="Apple Chancery"/>
                <a:sym typeface="Apple Chancery"/>
              </a:rPr>
              <a:t>３</a:t>
            </a:r>
            <a:endParaRPr sz="1600" baseline="-5999">
              <a:latin typeface="Apple Chancery"/>
              <a:ea typeface="Apple Chancery"/>
              <a:cs typeface="Apple Chancery"/>
              <a:sym typeface="Apple Chancery"/>
            </a:endParaRPr>
          </a:p>
        </p:txBody>
      </p:sp>
      <p:sp>
        <p:nvSpPr>
          <p:cNvPr id="287" name="重みw1">
            <a:extLst>
              <a:ext uri="{FF2B5EF4-FFF2-40B4-BE49-F238E27FC236}">
                <a16:creationId xmlns:a16="http://schemas.microsoft.com/office/drawing/2014/main" id="{7BE21AE0-B372-C54C-EC5B-FA4EFDDF17C0}"/>
              </a:ext>
            </a:extLst>
          </p:cNvPr>
          <p:cNvSpPr txBox="1"/>
          <p:nvPr/>
        </p:nvSpPr>
        <p:spPr>
          <a:xfrm>
            <a:off x="2672231" y="2700213"/>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600" err="1"/>
              <a:t>重み</a:t>
            </a:r>
            <a:r>
              <a:rPr lang="ja-JP" altLang="en-US" sz="1600">
                <a:latin typeface="Apple Chancery"/>
                <a:ea typeface="Apple Chancery"/>
                <a:cs typeface="Apple Chancery"/>
                <a:sym typeface="Apple Chancery"/>
              </a:rPr>
              <a:t>１</a:t>
            </a:r>
            <a:endParaRPr sz="1600" baseline="-5999">
              <a:latin typeface="Apple Chancery"/>
              <a:ea typeface="Apple Chancery"/>
              <a:cs typeface="Apple Chancery"/>
              <a:sym typeface="Apple Chancery"/>
            </a:endParaRPr>
          </a:p>
        </p:txBody>
      </p:sp>
      <p:sp>
        <p:nvSpPr>
          <p:cNvPr id="288" name="重みw2">
            <a:extLst>
              <a:ext uri="{FF2B5EF4-FFF2-40B4-BE49-F238E27FC236}">
                <a16:creationId xmlns:a16="http://schemas.microsoft.com/office/drawing/2014/main" id="{5DC31FA4-35B1-F2CE-22D3-664D48E97424}"/>
              </a:ext>
            </a:extLst>
          </p:cNvPr>
          <p:cNvSpPr txBox="1"/>
          <p:nvPr/>
        </p:nvSpPr>
        <p:spPr>
          <a:xfrm>
            <a:off x="2502306" y="3465315"/>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600" err="1"/>
              <a:t>重み</a:t>
            </a:r>
            <a:r>
              <a:rPr lang="ja-JP" altLang="en-US" sz="1600">
                <a:latin typeface="Apple Chancery"/>
                <a:ea typeface="Apple Chancery"/>
                <a:cs typeface="Apple Chancery"/>
                <a:sym typeface="Apple Chancery"/>
              </a:rPr>
              <a:t>２</a:t>
            </a:r>
            <a:endParaRPr sz="1600" baseline="-5999">
              <a:latin typeface="Apple Chancery"/>
              <a:ea typeface="Apple Chancery"/>
              <a:cs typeface="Apple Chancery"/>
              <a:sym typeface="Apple Chancery"/>
            </a:endParaRPr>
          </a:p>
        </p:txBody>
      </p:sp>
      <p:sp>
        <p:nvSpPr>
          <p:cNvPr id="289" name="重みw3">
            <a:extLst>
              <a:ext uri="{FF2B5EF4-FFF2-40B4-BE49-F238E27FC236}">
                <a16:creationId xmlns:a16="http://schemas.microsoft.com/office/drawing/2014/main" id="{2C4CEEC7-8F8E-055E-16A4-13C0EE8A4238}"/>
              </a:ext>
            </a:extLst>
          </p:cNvPr>
          <p:cNvSpPr txBox="1"/>
          <p:nvPr/>
        </p:nvSpPr>
        <p:spPr>
          <a:xfrm>
            <a:off x="2661467" y="4618977"/>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5300">
                <a:latin typeface="ヒラギノ丸ゴ ProN W4"/>
                <a:ea typeface="ヒラギノ丸ゴ ProN W4"/>
                <a:cs typeface="ヒラギノ丸ゴ ProN W4"/>
                <a:sym typeface="ヒラギノ丸ゴ ProN W4"/>
              </a:defRPr>
            </a:pPr>
            <a:r>
              <a:rPr sz="1600" err="1"/>
              <a:t>重み</a:t>
            </a:r>
            <a:r>
              <a:rPr lang="ja-JP" altLang="en-US" sz="1600">
                <a:latin typeface="Apple Chancery"/>
                <a:ea typeface="Apple Chancery"/>
                <a:cs typeface="Apple Chancery"/>
                <a:sym typeface="Apple Chancery"/>
              </a:rPr>
              <a:t>３</a:t>
            </a:r>
            <a:endParaRPr sz="1600" baseline="-5999">
              <a:latin typeface="Apple Chancery"/>
              <a:ea typeface="Apple Chancery"/>
              <a:cs typeface="Apple Chancery"/>
              <a:sym typeface="Apple Chancery"/>
            </a:endParaRPr>
          </a:p>
        </p:txBody>
      </p:sp>
      <p:sp>
        <p:nvSpPr>
          <p:cNvPr id="290" name="μ">
            <a:extLst>
              <a:ext uri="{FF2B5EF4-FFF2-40B4-BE49-F238E27FC236}">
                <a16:creationId xmlns:a16="http://schemas.microsoft.com/office/drawing/2014/main" id="{B49EF4B8-F3F9-9918-38EB-254C70DAF53D}"/>
              </a:ext>
            </a:extLst>
          </p:cNvPr>
          <p:cNvSpPr txBox="1"/>
          <p:nvPr/>
        </p:nvSpPr>
        <p:spPr>
          <a:xfrm>
            <a:off x="3897013" y="3423549"/>
            <a:ext cx="654025"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5300">
                <a:latin typeface="ヒラギノ丸ゴ ProN W4"/>
                <a:ea typeface="ヒラギノ丸ゴ ProN W4"/>
                <a:cs typeface="ヒラギノ丸ゴ ProN W4"/>
                <a:sym typeface="ヒラギノ丸ゴ ProN W4"/>
              </a:defRPr>
            </a:lvl1pPr>
          </a:lstStyle>
          <a:p>
            <a:r>
              <a:rPr lang="ja-JP" altLang="en-US" sz="1600" b="1"/>
              <a:t>入力の</a:t>
            </a:r>
            <a:endParaRPr lang="en-US" altLang="ja-JP" sz="1600" b="1"/>
          </a:p>
          <a:p>
            <a:r>
              <a:rPr lang="ja-JP" altLang="en-US" sz="1600" b="1"/>
              <a:t>合計</a:t>
            </a:r>
            <a:endParaRPr sz="1600" b="1"/>
          </a:p>
        </p:txBody>
      </p:sp>
      <p:sp>
        <p:nvSpPr>
          <p:cNvPr id="291" name="矢印">
            <a:extLst>
              <a:ext uri="{FF2B5EF4-FFF2-40B4-BE49-F238E27FC236}">
                <a16:creationId xmlns:a16="http://schemas.microsoft.com/office/drawing/2014/main" id="{73D53C1B-4729-C1B6-8465-8904100F7D2C}"/>
              </a:ext>
            </a:extLst>
          </p:cNvPr>
          <p:cNvSpPr/>
          <p:nvPr/>
        </p:nvSpPr>
        <p:spPr>
          <a:xfrm>
            <a:off x="5732833" y="3534274"/>
            <a:ext cx="399722" cy="496906"/>
          </a:xfrm>
          <a:prstGeom prst="rightArrow">
            <a:avLst>
              <a:gd name="adj1" fmla="val 32000"/>
              <a:gd name="adj2" fmla="val 64000"/>
            </a:avLst>
          </a:prstGeom>
          <a:solidFill>
            <a:srgbClr val="000000"/>
          </a:solidFill>
          <a:ln w="12700">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lang="ja-JP" altLang="en-US" sz="1600"/>
          </a:p>
        </p:txBody>
      </p:sp>
      <p:sp>
        <p:nvSpPr>
          <p:cNvPr id="292" name="角丸四角形">
            <a:extLst>
              <a:ext uri="{FF2B5EF4-FFF2-40B4-BE49-F238E27FC236}">
                <a16:creationId xmlns:a16="http://schemas.microsoft.com/office/drawing/2014/main" id="{265EF7F6-1D2F-7BD8-0925-3D621CBFE012}"/>
              </a:ext>
            </a:extLst>
          </p:cNvPr>
          <p:cNvSpPr/>
          <p:nvPr/>
        </p:nvSpPr>
        <p:spPr>
          <a:xfrm>
            <a:off x="6194894" y="3534273"/>
            <a:ext cx="680702" cy="496906"/>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lang="ja-JP" altLang="en-US" sz="1600"/>
          </a:p>
        </p:txBody>
      </p:sp>
      <p:sp>
        <p:nvSpPr>
          <p:cNvPr id="293" name="発火">
            <a:extLst>
              <a:ext uri="{FF2B5EF4-FFF2-40B4-BE49-F238E27FC236}">
                <a16:creationId xmlns:a16="http://schemas.microsoft.com/office/drawing/2014/main" id="{7CD57F18-CDD7-D8EC-89AF-C5B264AB9B19}"/>
              </a:ext>
            </a:extLst>
          </p:cNvPr>
          <p:cNvSpPr txBox="1"/>
          <p:nvPr/>
        </p:nvSpPr>
        <p:spPr>
          <a:xfrm>
            <a:off x="6288674" y="3607088"/>
            <a:ext cx="548227" cy="344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5300">
                <a:latin typeface="ヒラギノ丸ゴ ProN W4"/>
                <a:ea typeface="ヒラギノ丸ゴ ProN W4"/>
                <a:cs typeface="ヒラギノ丸ゴ ProN W4"/>
                <a:sym typeface="ヒラギノ丸ゴ ProN W4"/>
              </a:defRPr>
            </a:lvl1pPr>
          </a:lstStyle>
          <a:p>
            <a:r>
              <a:rPr lang="ja-JP" altLang="en-US" sz="1988"/>
              <a:t>出力</a:t>
            </a:r>
            <a:endParaRPr sz="1988"/>
          </a:p>
        </p:txBody>
      </p:sp>
      <p:sp>
        <p:nvSpPr>
          <p:cNvPr id="295" name="活性化…">
            <a:extLst>
              <a:ext uri="{FF2B5EF4-FFF2-40B4-BE49-F238E27FC236}">
                <a16:creationId xmlns:a16="http://schemas.microsoft.com/office/drawing/2014/main" id="{10337271-645E-2EDB-B211-5DA19D8208DC}"/>
              </a:ext>
            </a:extLst>
          </p:cNvPr>
          <p:cNvSpPr txBox="1"/>
          <p:nvPr/>
        </p:nvSpPr>
        <p:spPr>
          <a:xfrm>
            <a:off x="4770084" y="3438989"/>
            <a:ext cx="654025"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900">
                <a:latin typeface="ヒラギノ丸ゴ ProN W4"/>
                <a:ea typeface="ヒラギノ丸ゴ ProN W4"/>
                <a:cs typeface="ヒラギノ丸ゴ ProN W4"/>
                <a:sym typeface="ヒラギノ丸ゴ ProN W4"/>
              </a:defRPr>
            </a:pPr>
            <a:r>
              <a:rPr sz="1600" b="1"/>
              <a:t>活性化</a:t>
            </a:r>
          </a:p>
          <a:p>
            <a:pPr algn="l">
              <a:defRPr sz="3900">
                <a:latin typeface="ヒラギノ丸ゴ ProN W4"/>
                <a:ea typeface="ヒラギノ丸ゴ ProN W4"/>
                <a:cs typeface="ヒラギノ丸ゴ ProN W4"/>
                <a:sym typeface="ヒラギノ丸ゴ ProN W4"/>
              </a:defRPr>
            </a:pPr>
            <a:r>
              <a:rPr sz="1600" b="1"/>
              <a:t>関数</a:t>
            </a:r>
          </a:p>
        </p:txBody>
      </p:sp>
      <p:sp>
        <p:nvSpPr>
          <p:cNvPr id="3" name="ニューロンとパーセプトロン">
            <a:extLst>
              <a:ext uri="{FF2B5EF4-FFF2-40B4-BE49-F238E27FC236}">
                <a16:creationId xmlns:a16="http://schemas.microsoft.com/office/drawing/2014/main" id="{7199FE58-4EBF-65D1-ACC5-1C0CF6857285}"/>
              </a:ext>
            </a:extLst>
          </p:cNvPr>
          <p:cNvSpPr txBox="1"/>
          <p:nvPr/>
        </p:nvSpPr>
        <p:spPr>
          <a:xfrm>
            <a:off x="1432197" y="2301082"/>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300">
                <a:latin typeface="ヒラギノ丸ゴ ProN W4"/>
                <a:ea typeface="ヒラギノ丸ゴ ProN W4"/>
                <a:cs typeface="ヒラギノ丸ゴ ProN W4"/>
                <a:sym typeface="ヒラギノ丸ゴ ProN W4"/>
              </a:defRPr>
            </a:lvl1pPr>
          </a:lstStyle>
          <a:p>
            <a:r>
              <a:rPr lang="ja-JP" altLang="en-US" sz="1600"/>
              <a:t>前の層</a:t>
            </a:r>
            <a:endParaRPr sz="1600"/>
          </a:p>
        </p:txBody>
      </p:sp>
      <p:sp>
        <p:nvSpPr>
          <p:cNvPr id="4" name="ニューロンとパーセプトロン">
            <a:extLst>
              <a:ext uri="{FF2B5EF4-FFF2-40B4-BE49-F238E27FC236}">
                <a16:creationId xmlns:a16="http://schemas.microsoft.com/office/drawing/2014/main" id="{8180B9DF-A85A-CAFE-1FE6-7070ED03712A}"/>
              </a:ext>
            </a:extLst>
          </p:cNvPr>
          <p:cNvSpPr txBox="1"/>
          <p:nvPr/>
        </p:nvSpPr>
        <p:spPr>
          <a:xfrm>
            <a:off x="4342196" y="2282522"/>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300">
                <a:latin typeface="ヒラギノ丸ゴ ProN W4"/>
                <a:ea typeface="ヒラギノ丸ゴ ProN W4"/>
                <a:cs typeface="ヒラギノ丸ゴ ProN W4"/>
                <a:sym typeface="ヒラギノ丸ゴ ProN W4"/>
              </a:defRPr>
            </a:lvl1pPr>
          </a:lstStyle>
          <a:p>
            <a:r>
              <a:rPr lang="ja-JP" altLang="en-US" sz="1600"/>
              <a:t>今の層</a:t>
            </a:r>
            <a:endParaRPr sz="1600"/>
          </a:p>
        </p:txBody>
      </p:sp>
      <p:sp>
        <p:nvSpPr>
          <p:cNvPr id="5" name="ニューロンとパーセプトロン">
            <a:extLst>
              <a:ext uri="{FF2B5EF4-FFF2-40B4-BE49-F238E27FC236}">
                <a16:creationId xmlns:a16="http://schemas.microsoft.com/office/drawing/2014/main" id="{F9BB4558-9326-DFF2-3EF5-7A00FB8787EF}"/>
              </a:ext>
            </a:extLst>
          </p:cNvPr>
          <p:cNvSpPr txBox="1"/>
          <p:nvPr/>
        </p:nvSpPr>
        <p:spPr>
          <a:xfrm>
            <a:off x="6874497" y="2254979"/>
            <a:ext cx="65402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300">
                <a:latin typeface="ヒラギノ丸ゴ ProN W4"/>
                <a:ea typeface="ヒラギノ丸ゴ ProN W4"/>
                <a:cs typeface="ヒラギノ丸ゴ ProN W4"/>
                <a:sym typeface="ヒラギノ丸ゴ ProN W4"/>
              </a:defRPr>
            </a:lvl1pPr>
          </a:lstStyle>
          <a:p>
            <a:r>
              <a:rPr lang="ja-JP" altLang="en-US" sz="1600"/>
              <a:t>次の層</a:t>
            </a:r>
            <a:endParaRPr sz="1600"/>
          </a:p>
        </p:txBody>
      </p:sp>
      <p:sp>
        <p:nvSpPr>
          <p:cNvPr id="6" name="ニューラルネットワークとは(軽く復習)">
            <a:extLst>
              <a:ext uri="{FF2B5EF4-FFF2-40B4-BE49-F238E27FC236}">
                <a16:creationId xmlns:a16="http://schemas.microsoft.com/office/drawing/2014/main" id="{D7496553-3BBC-CB39-AE20-0C57C66D87AA}"/>
              </a:ext>
            </a:extLst>
          </p:cNvPr>
          <p:cNvSpPr txBox="1"/>
          <p:nvPr/>
        </p:nvSpPr>
        <p:spPr>
          <a:xfrm>
            <a:off x="0" y="-19050"/>
            <a:ext cx="9144000" cy="504000"/>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sz="1950" b="1" err="1">
                <a:latin typeface="Meiryo" panose="020B0604030504040204" pitchFamily="34" charset="-128"/>
                <a:ea typeface="Meiryo" panose="020B0604030504040204" pitchFamily="34" charset="-128"/>
              </a:rPr>
              <a:t>ニューラルネットワークとは</a:t>
            </a:r>
            <a:endParaRPr sz="1950" b="1">
              <a:latin typeface="Meiryo" panose="020B0604030504040204" pitchFamily="34" charset="-128"/>
              <a:ea typeface="Meiryo" panose="020B0604030504040204" pitchFamily="34" charset="-128"/>
            </a:endParaRPr>
          </a:p>
        </p:txBody>
      </p:sp>
      <p:sp>
        <p:nvSpPr>
          <p:cNvPr id="2" name="単一のニューロンはこのようなモデルで表すことができる。">
            <a:extLst>
              <a:ext uri="{FF2B5EF4-FFF2-40B4-BE49-F238E27FC236}">
                <a16:creationId xmlns:a16="http://schemas.microsoft.com/office/drawing/2014/main" id="{AB81C7A1-B71E-60AE-A331-F6AA379CB5F2}"/>
              </a:ext>
            </a:extLst>
          </p:cNvPr>
          <p:cNvSpPr txBox="1"/>
          <p:nvPr/>
        </p:nvSpPr>
        <p:spPr>
          <a:xfrm>
            <a:off x="600641" y="503401"/>
            <a:ext cx="8067227" cy="1676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5300">
                <a:latin typeface="ヒラギノ丸ゴ ProN W4"/>
                <a:ea typeface="ヒラギノ丸ゴ ProN W4"/>
                <a:cs typeface="ヒラギノ丸ゴ ProN W4"/>
                <a:sym typeface="ヒラギノ丸ゴ ProN W4"/>
              </a:defRPr>
            </a:lvl1pPr>
          </a:lstStyle>
          <a:p>
            <a:pPr>
              <a:lnSpc>
                <a:spcPct val="120000"/>
              </a:lnSpc>
            </a:pPr>
            <a:r>
              <a:rPr lang="ja-JP" altLang="en-US" sz="2000" b="1">
                <a:solidFill>
                  <a:srgbClr val="FF0000"/>
                </a:solidFill>
                <a:latin typeface="Meiryo"/>
                <a:ea typeface="Meiryo"/>
              </a:rPr>
              <a:t>深層学習は、</a:t>
            </a:r>
            <a:endParaRPr lang="en-US" altLang="ja-JP" sz="2000" b="1">
              <a:solidFill>
                <a:srgbClr val="FF0000"/>
              </a:solidFill>
              <a:latin typeface="Meiryo"/>
              <a:ea typeface="Meiryo"/>
            </a:endParaRPr>
          </a:p>
          <a:p>
            <a:pPr marL="231775" algn="just">
              <a:lnSpc>
                <a:spcPct val="120000"/>
              </a:lnSpc>
            </a:pPr>
            <a:r>
              <a:rPr lang="ja-JP" altLang="ja-JP" sz="1600" kern="100">
                <a:effectLst/>
                <a:latin typeface="Meiryo"/>
                <a:ea typeface="Meiryo"/>
                <a:cs typeface="Times New Roman"/>
              </a:rPr>
              <a:t>①一定量のデータの予測結果を算出する</a:t>
            </a:r>
          </a:p>
          <a:p>
            <a:pPr marL="231775" algn="just">
              <a:lnSpc>
                <a:spcPct val="120000"/>
              </a:lnSpc>
            </a:pPr>
            <a:r>
              <a:rPr lang="ja-JP" altLang="ja-JP" sz="1600" kern="100">
                <a:effectLst/>
                <a:latin typeface="Meiryo"/>
                <a:ea typeface="Meiryo"/>
                <a:cs typeface="Times New Roman"/>
              </a:rPr>
              <a:t>②正解と予測結果がどれくらい異なっているかという誤差を計算する</a:t>
            </a:r>
          </a:p>
          <a:p>
            <a:pPr marL="231775" algn="just">
              <a:lnSpc>
                <a:spcPct val="120000"/>
              </a:lnSpc>
            </a:pPr>
            <a:r>
              <a:rPr lang="ja-JP" altLang="ja-JP" sz="1600" kern="100">
                <a:effectLst/>
                <a:latin typeface="Meiryo"/>
                <a:ea typeface="Meiryo"/>
                <a:cs typeface="Times New Roman"/>
              </a:rPr>
              <a:t>③誤差が小さくなるように重みとバイアスを変える</a:t>
            </a:r>
            <a:endParaRPr lang="en-US" altLang="ja-JP" sz="1600" kern="100">
              <a:effectLst/>
              <a:latin typeface="Meiryo"/>
              <a:ea typeface="Meiryo"/>
              <a:cs typeface="Times New Roman"/>
            </a:endParaRPr>
          </a:p>
          <a:p>
            <a:pPr algn="just">
              <a:lnSpc>
                <a:spcPct val="120000"/>
              </a:lnSpc>
            </a:pPr>
            <a:r>
              <a:rPr lang="ja-JP" altLang="en-US" sz="1800" b="1" kern="100">
                <a:latin typeface="Meiryo" panose="020B0604030504040204" pitchFamily="34" charset="-128"/>
                <a:ea typeface="Meiryo" panose="020B0604030504040204" pitchFamily="34" charset="-128"/>
                <a:cs typeface="Times New Roman" panose="02020603050405020304" pitchFamily="18" charset="0"/>
              </a:rPr>
              <a:t>を何度も繰り返すことで、誤差を減らしていき精度を高める</a:t>
            </a:r>
            <a:endParaRPr lang="ja-JP" altLang="ja-JP" sz="1800" b="1" kern="100">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77443A60-8A12-0943-B7EE-18F28B4C665D}"/>
              </a:ext>
            </a:extLst>
          </p:cNvPr>
          <p:cNvSpPr/>
          <p:nvPr/>
        </p:nvSpPr>
        <p:spPr>
          <a:xfrm>
            <a:off x="2437328" y="2618245"/>
            <a:ext cx="1086207" cy="23223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発火">
            <a:extLst>
              <a:ext uri="{FF2B5EF4-FFF2-40B4-BE49-F238E27FC236}">
                <a16:creationId xmlns:a16="http://schemas.microsoft.com/office/drawing/2014/main" id="{E0A2FDAF-2B11-77E8-C0FA-82EF2601C479}"/>
              </a:ext>
            </a:extLst>
          </p:cNvPr>
          <p:cNvSpPr txBox="1"/>
          <p:nvPr/>
        </p:nvSpPr>
        <p:spPr>
          <a:xfrm>
            <a:off x="7583155" y="3664478"/>
            <a:ext cx="1269578"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5300">
                <a:latin typeface="ヒラギノ丸ゴ ProN W4"/>
                <a:ea typeface="ヒラギノ丸ゴ ProN W4"/>
                <a:cs typeface="ヒラギノ丸ゴ ProN W4"/>
                <a:sym typeface="ヒラギノ丸ゴ ProN W4"/>
              </a:defRPr>
            </a:lvl1pPr>
          </a:lstStyle>
          <a:p>
            <a:r>
              <a:rPr lang="ja-JP" altLang="en-US" sz="1600"/>
              <a:t>本当の正解値</a:t>
            </a:r>
          </a:p>
        </p:txBody>
      </p:sp>
      <p:sp>
        <p:nvSpPr>
          <p:cNvPr id="9" name="角丸四角形">
            <a:extLst>
              <a:ext uri="{FF2B5EF4-FFF2-40B4-BE49-F238E27FC236}">
                <a16:creationId xmlns:a16="http://schemas.microsoft.com/office/drawing/2014/main" id="{606C67F0-F952-0685-FEF4-CAA096158461}"/>
              </a:ext>
            </a:extLst>
          </p:cNvPr>
          <p:cNvSpPr/>
          <p:nvPr/>
        </p:nvSpPr>
        <p:spPr>
          <a:xfrm>
            <a:off x="7537574" y="3575585"/>
            <a:ext cx="1369255" cy="476250"/>
          </a:xfrm>
          <a:prstGeom prst="roundRect">
            <a:avLst>
              <a:gd name="adj" fmla="val 15000"/>
            </a:avLst>
          </a:prstGeom>
          <a:ln w="25400">
            <a:solidFill>
              <a:srgbClr val="000000"/>
            </a:solidFill>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600"/>
          </a:p>
        </p:txBody>
      </p:sp>
      <p:sp>
        <p:nvSpPr>
          <p:cNvPr id="11" name="矢印: 左右 10">
            <a:extLst>
              <a:ext uri="{FF2B5EF4-FFF2-40B4-BE49-F238E27FC236}">
                <a16:creationId xmlns:a16="http://schemas.microsoft.com/office/drawing/2014/main" id="{A6750607-4083-7327-0E9F-AD335A8EE756}"/>
              </a:ext>
            </a:extLst>
          </p:cNvPr>
          <p:cNvSpPr/>
          <p:nvPr/>
        </p:nvSpPr>
        <p:spPr>
          <a:xfrm>
            <a:off x="6956446" y="3663273"/>
            <a:ext cx="516415" cy="23410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テキスト ボックス 11">
            <a:extLst>
              <a:ext uri="{FF2B5EF4-FFF2-40B4-BE49-F238E27FC236}">
                <a16:creationId xmlns:a16="http://schemas.microsoft.com/office/drawing/2014/main" id="{B212D70C-7DF8-75FE-AAA5-07B6441D4521}"/>
              </a:ext>
            </a:extLst>
          </p:cNvPr>
          <p:cNvSpPr txBox="1"/>
          <p:nvPr/>
        </p:nvSpPr>
        <p:spPr>
          <a:xfrm>
            <a:off x="6537904" y="4049190"/>
            <a:ext cx="15394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366092"/>
                </a:solidFill>
                <a:latin typeface="ヒラギノ丸ゴ ProN W4"/>
              </a:rPr>
              <a:t> 誤差を計算</a:t>
            </a:r>
          </a:p>
        </p:txBody>
      </p:sp>
      <p:sp>
        <p:nvSpPr>
          <p:cNvPr id="14" name="矢印: 折線 13">
            <a:extLst>
              <a:ext uri="{FF2B5EF4-FFF2-40B4-BE49-F238E27FC236}">
                <a16:creationId xmlns:a16="http://schemas.microsoft.com/office/drawing/2014/main" id="{79536B87-7F07-ECC9-012C-8A4E94B86CCF}"/>
              </a:ext>
            </a:extLst>
          </p:cNvPr>
          <p:cNvSpPr/>
          <p:nvPr/>
        </p:nvSpPr>
        <p:spPr>
          <a:xfrm rot="10800000">
            <a:off x="3703824" y="4385090"/>
            <a:ext cx="3718191" cy="33050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8" name="テキスト ボックス 17">
            <a:extLst>
              <a:ext uri="{FF2B5EF4-FFF2-40B4-BE49-F238E27FC236}">
                <a16:creationId xmlns:a16="http://schemas.microsoft.com/office/drawing/2014/main" id="{6E5348F1-DC39-8829-2430-FA05A19AE8B4}"/>
              </a:ext>
            </a:extLst>
          </p:cNvPr>
          <p:cNvSpPr txBox="1"/>
          <p:nvPr/>
        </p:nvSpPr>
        <p:spPr>
          <a:xfrm>
            <a:off x="3703823" y="4757037"/>
            <a:ext cx="47120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a:solidFill>
                  <a:srgbClr val="366092"/>
                </a:solidFill>
                <a:latin typeface="ヒラギノ丸ゴ ProN W4"/>
              </a:rPr>
              <a:t>誤差を減らすように​重みとバイアス調整</a:t>
            </a:r>
          </a:p>
        </p:txBody>
      </p:sp>
      <p:cxnSp>
        <p:nvCxnSpPr>
          <p:cNvPr id="19" name="直線矢印コネクタ 18">
            <a:extLst>
              <a:ext uri="{FF2B5EF4-FFF2-40B4-BE49-F238E27FC236}">
                <a16:creationId xmlns:a16="http://schemas.microsoft.com/office/drawing/2014/main" id="{CB1A9688-A077-9772-AF76-FECA5C4A4227}"/>
              </a:ext>
            </a:extLst>
          </p:cNvPr>
          <p:cNvCxnSpPr/>
          <p:nvPr/>
        </p:nvCxnSpPr>
        <p:spPr>
          <a:xfrm>
            <a:off x="4634659" y="2923602"/>
            <a:ext cx="5509" cy="1389502"/>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10" name="スライド番号プレースホルダー 9">
            <a:extLst>
              <a:ext uri="{FF2B5EF4-FFF2-40B4-BE49-F238E27FC236}">
                <a16:creationId xmlns:a16="http://schemas.microsoft.com/office/drawing/2014/main" id="{C303C408-5DA4-4B6C-9A6F-8BC86501770A}"/>
              </a:ext>
            </a:extLst>
          </p:cNvPr>
          <p:cNvSpPr>
            <a:spLocks noGrp="1"/>
          </p:cNvSpPr>
          <p:nvPr>
            <p:ph type="sldNum" sz="quarter" idx="2"/>
          </p:nvPr>
        </p:nvSpPr>
        <p:spPr>
          <a:xfrm>
            <a:off x="8229599" y="4676518"/>
            <a:ext cx="623133" cy="264115"/>
          </a:xfrm>
        </p:spPr>
        <p:txBody>
          <a:bodyPr/>
          <a:lstStyle/>
          <a:p>
            <a:fld id="{86CB4B4D-7CA3-9044-876B-883B54F8677D}" type="slidenum">
              <a:rPr lang="en-US" altLang="ja-JP" sz="1200" smtClean="0"/>
              <a:t>24</a:t>
            </a:fld>
            <a:endParaRPr lang="ja-JP" altLang="en-US" sz="1200"/>
          </a:p>
        </p:txBody>
      </p:sp>
    </p:spTree>
    <p:extLst>
      <p:ext uri="{BB962C8B-B14F-4D97-AF65-F5344CB8AC3E}">
        <p14:creationId xmlns:p14="http://schemas.microsoft.com/office/powerpoint/2010/main" val="140615112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5F61F-B407-B77A-9925-7A1BD6507EF8}"/>
            </a:ext>
          </a:extLst>
        </p:cNvPr>
        <p:cNvGrpSpPr/>
        <p:nvPr/>
      </p:nvGrpSpPr>
      <p:grpSpPr>
        <a:xfrm>
          <a:off x="0" y="0"/>
          <a:ext cx="0" cy="0"/>
          <a:chOff x="0" y="0"/>
          <a:chExt cx="0" cy="0"/>
        </a:xfrm>
      </p:grpSpPr>
      <p:sp>
        <p:nvSpPr>
          <p:cNvPr id="2" name="四角形">
            <a:extLst>
              <a:ext uri="{FF2B5EF4-FFF2-40B4-BE49-F238E27FC236}">
                <a16:creationId xmlns:a16="http://schemas.microsoft.com/office/drawing/2014/main" id="{C036AF9D-40D0-615C-255D-F71FF0425705}"/>
              </a:ext>
            </a:extLst>
          </p:cNvPr>
          <p:cNvSpPr/>
          <p:nvPr/>
        </p:nvSpPr>
        <p:spPr>
          <a:xfrm>
            <a:off x="1434418" y="1725930"/>
            <a:ext cx="6180265" cy="1904391"/>
          </a:xfrm>
          <a:prstGeom prst="rect">
            <a:avLst/>
          </a:prstGeom>
          <a:solidFill>
            <a:schemeClr val="accent5">
              <a:lumMod val="40000"/>
              <a:lumOff val="60000"/>
            </a:schemeClr>
          </a:solidFill>
          <a:ln w="12700">
            <a:noFill/>
            <a:miter lim="400000"/>
          </a:ln>
        </p:spPr>
        <p:txBody>
          <a:bodyPr lIns="0" tIns="0" rIns="0" bIns="0" anchor="ctr"/>
          <a:lstStyle/>
          <a:p>
            <a:pPr algn="ctr">
              <a:defRPr sz="3200">
                <a:solidFill>
                  <a:srgbClr val="FFFFFF"/>
                </a:solidFill>
                <a:latin typeface="+mn-lt"/>
                <a:ea typeface="+mn-ea"/>
                <a:cs typeface="+mn-cs"/>
                <a:sym typeface="ヒラギノ角ゴ ProN W3"/>
              </a:defRPr>
            </a:pPr>
            <a:endParaRPr sz="1200"/>
          </a:p>
        </p:txBody>
      </p:sp>
      <p:sp>
        <p:nvSpPr>
          <p:cNvPr id="122" name="線形回帰〜ロジスティック回帰">
            <a:extLst>
              <a:ext uri="{FF2B5EF4-FFF2-40B4-BE49-F238E27FC236}">
                <a16:creationId xmlns:a16="http://schemas.microsoft.com/office/drawing/2014/main" id="{0F35768C-BDEC-2908-35ED-F2CC50878336}"/>
              </a:ext>
            </a:extLst>
          </p:cNvPr>
          <p:cNvSpPr txBox="1">
            <a:spLocks noGrp="1"/>
          </p:cNvSpPr>
          <p:nvPr>
            <p:ph type="body" sz="quarter" idx="1"/>
          </p:nvPr>
        </p:nvSpPr>
        <p:spPr>
          <a:xfrm>
            <a:off x="2105025" y="2192594"/>
            <a:ext cx="4933949" cy="1182053"/>
          </a:xfrm>
          <a:prstGeom prst="rect">
            <a:avLst/>
          </a:prstGeom>
        </p:spPr>
        <p:txBody>
          <a:bodyPr>
            <a:noAutofit/>
          </a:bodyPr>
          <a:lstStyle/>
          <a:p>
            <a:r>
              <a:rPr lang="ja-JP" altLang="en-US" sz="3200" b="1">
                <a:latin typeface="Meiryo" panose="020B0604030504040204" pitchFamily="34" charset="-128"/>
                <a:ea typeface="Meiryo" panose="020B0604030504040204" pitchFamily="34" charset="-128"/>
              </a:rPr>
              <a:t>2.画像データを読み込んで学習させる</a:t>
            </a:r>
          </a:p>
        </p:txBody>
      </p:sp>
      <p:sp>
        <p:nvSpPr>
          <p:cNvPr id="3" name="スライド番号プレースホルダー 2">
            <a:extLst>
              <a:ext uri="{FF2B5EF4-FFF2-40B4-BE49-F238E27FC236}">
                <a16:creationId xmlns:a16="http://schemas.microsoft.com/office/drawing/2014/main" id="{22832FF2-5D48-3977-8A29-D0E276A1E5A5}"/>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25</a:t>
            </a:fld>
            <a:endParaRPr lang="ja-JP" altLang="en-US" sz="1200"/>
          </a:p>
        </p:txBody>
      </p:sp>
    </p:spTree>
    <p:extLst>
      <p:ext uri="{BB962C8B-B14F-4D97-AF65-F5344CB8AC3E}">
        <p14:creationId xmlns:p14="http://schemas.microsoft.com/office/powerpoint/2010/main" val="104195768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C0026FA8-E8E3-6EC4-11B9-B7BEB80C2937}"/>
              </a:ext>
            </a:extLst>
          </p:cNvPr>
          <p:cNvPicPr>
            <a:picLocks noChangeAspect="1"/>
          </p:cNvPicPr>
          <p:nvPr/>
        </p:nvPicPr>
        <p:blipFill>
          <a:blip r:embed="rId2" cstate="print"/>
          <a:stretch>
            <a:fillRect/>
          </a:stretch>
        </p:blipFill>
        <p:spPr>
          <a:xfrm>
            <a:off x="208701" y="878436"/>
            <a:ext cx="2216376" cy="2216376"/>
          </a:xfrm>
          <a:prstGeom prst="rect">
            <a:avLst/>
          </a:prstGeom>
        </p:spPr>
      </p:pic>
      <p:pic>
        <p:nvPicPr>
          <p:cNvPr id="7" name="図 6" descr="QR コード&#10;&#10;自動的に生成された説明">
            <a:extLst>
              <a:ext uri="{FF2B5EF4-FFF2-40B4-BE49-F238E27FC236}">
                <a16:creationId xmlns:a16="http://schemas.microsoft.com/office/drawing/2014/main" id="{C2939106-D58E-15B7-247E-AC4282854C7C}"/>
              </a:ext>
            </a:extLst>
          </p:cNvPr>
          <p:cNvPicPr>
            <a:picLocks noChangeAspect="1"/>
          </p:cNvPicPr>
          <p:nvPr/>
        </p:nvPicPr>
        <p:blipFill rotWithShape="1">
          <a:blip r:embed="rId3">
            <a:extLst>
              <a:ext uri="{28A0092B-C50C-407E-A947-70E740481C1C}">
                <a14:useLocalDpi xmlns:a14="http://schemas.microsoft.com/office/drawing/2010/main"/>
              </a:ext>
            </a:extLst>
          </a:blip>
          <a:srcRect r="19370" b="7015"/>
          <a:stretch/>
        </p:blipFill>
        <p:spPr>
          <a:xfrm>
            <a:off x="2868341" y="1008602"/>
            <a:ext cx="2105995" cy="2038983"/>
          </a:xfrm>
          <a:prstGeom prst="rect">
            <a:avLst/>
          </a:prstGeom>
        </p:spPr>
      </p:pic>
      <p:sp>
        <p:nvSpPr>
          <p:cNvPr id="5" name="スライド番号プレースホルダー 4">
            <a:extLst>
              <a:ext uri="{FF2B5EF4-FFF2-40B4-BE49-F238E27FC236}">
                <a16:creationId xmlns:a16="http://schemas.microsoft.com/office/drawing/2014/main" id="{A26D6980-E4B7-2D03-98C6-1DCD75928486}"/>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26</a:t>
            </a:fld>
            <a:endParaRPr lang="ja-JP" altLang="en-US" sz="1200"/>
          </a:p>
        </p:txBody>
      </p:sp>
      <p:sp>
        <p:nvSpPr>
          <p:cNvPr id="12" name="正方形/長方形 11">
            <a:extLst>
              <a:ext uri="{FF2B5EF4-FFF2-40B4-BE49-F238E27FC236}">
                <a16:creationId xmlns:a16="http://schemas.microsoft.com/office/drawing/2014/main" id="{12452CDD-B0AB-1FBD-B2AB-287EC5C68E2D}"/>
              </a:ext>
            </a:extLst>
          </p:cNvPr>
          <p:cNvSpPr/>
          <p:nvPr/>
        </p:nvSpPr>
        <p:spPr>
          <a:xfrm>
            <a:off x="1550934" y="1271344"/>
            <a:ext cx="180000" cy="180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右矢印 12">
            <a:extLst>
              <a:ext uri="{FF2B5EF4-FFF2-40B4-BE49-F238E27FC236}">
                <a16:creationId xmlns:a16="http://schemas.microsoft.com/office/drawing/2014/main" id="{DB6A2EE0-25E6-95AB-3C1E-4DBA2FCDEF40}"/>
              </a:ext>
            </a:extLst>
          </p:cNvPr>
          <p:cNvSpPr/>
          <p:nvPr/>
        </p:nvSpPr>
        <p:spPr>
          <a:xfrm rot="20896395">
            <a:off x="1823429" y="1193392"/>
            <a:ext cx="1130412" cy="15352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50891FF-416A-DF09-71E0-B57A1C9FA86F}"/>
              </a:ext>
            </a:extLst>
          </p:cNvPr>
          <p:cNvSpPr txBox="1"/>
          <p:nvPr/>
        </p:nvSpPr>
        <p:spPr>
          <a:xfrm>
            <a:off x="340227" y="3666010"/>
            <a:ext cx="5032147"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デジタル画像は「ピクセル」で構成されている</a:t>
            </a:r>
          </a:p>
        </p:txBody>
      </p:sp>
      <p:sp>
        <p:nvSpPr>
          <p:cNvPr id="15" name="ニューラルネットワークとは(軽く復習)">
            <a:extLst>
              <a:ext uri="{FF2B5EF4-FFF2-40B4-BE49-F238E27FC236}">
                <a16:creationId xmlns:a16="http://schemas.microsoft.com/office/drawing/2014/main" id="{0ABA2BFA-7C7F-E4A1-695C-277A23B7D0BD}"/>
              </a:ext>
            </a:extLst>
          </p:cNvPr>
          <p:cNvSpPr txBox="1"/>
          <p:nvPr/>
        </p:nvSpPr>
        <p:spPr>
          <a:xfrm>
            <a:off x="0" y="10206"/>
            <a:ext cx="9144000" cy="44548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1950" b="1">
                <a:latin typeface="Meiryo" panose="020B0604030504040204" pitchFamily="34" charset="-128"/>
                <a:ea typeface="Meiryo" panose="020B0604030504040204" pitchFamily="34" charset="-128"/>
              </a:rPr>
              <a:t>画像を</a:t>
            </a:r>
            <a:r>
              <a:rPr lang="en-US" altLang="ja-JP" sz="1950" b="1" dirty="0">
                <a:latin typeface="Meiryo" panose="020B0604030504040204" pitchFamily="34" charset="-128"/>
                <a:ea typeface="Meiryo" panose="020B0604030504040204" pitchFamily="34" charset="-128"/>
              </a:rPr>
              <a:t>AI</a:t>
            </a:r>
            <a:r>
              <a:rPr lang="ja-JP" altLang="en-US" sz="1950" b="1">
                <a:latin typeface="Meiryo" panose="020B0604030504040204" pitchFamily="34" charset="-128"/>
                <a:ea typeface="Meiryo" panose="020B0604030504040204" pitchFamily="34" charset="-128"/>
              </a:rPr>
              <a:t>で使うには</a:t>
            </a:r>
            <a:endParaRPr sz="1950" b="1" dirty="0">
              <a:latin typeface="Meiryo" panose="020B0604030504040204" pitchFamily="34" charset="-128"/>
              <a:ea typeface="Meiryo" panose="020B0604030504040204" pitchFamily="34" charset="-128"/>
            </a:endParaRPr>
          </a:p>
        </p:txBody>
      </p:sp>
      <p:sp>
        <p:nvSpPr>
          <p:cNvPr id="16" name="下矢印 15">
            <a:extLst>
              <a:ext uri="{FF2B5EF4-FFF2-40B4-BE49-F238E27FC236}">
                <a16:creationId xmlns:a16="http://schemas.microsoft.com/office/drawing/2014/main" id="{6E5EF48C-2AE4-0FCA-02F6-DD571CE256B0}"/>
              </a:ext>
            </a:extLst>
          </p:cNvPr>
          <p:cNvSpPr/>
          <p:nvPr/>
        </p:nvSpPr>
        <p:spPr>
          <a:xfrm rot="16200000">
            <a:off x="1044163" y="4129900"/>
            <a:ext cx="271132" cy="2743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EBC9E21-F209-3B93-74B8-C2C3376A8766}"/>
              </a:ext>
            </a:extLst>
          </p:cNvPr>
          <p:cNvSpPr txBox="1"/>
          <p:nvPr/>
        </p:nvSpPr>
        <p:spPr>
          <a:xfrm>
            <a:off x="1389438" y="4078807"/>
            <a:ext cx="7007046"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1</a:t>
            </a:r>
            <a:r>
              <a:rPr kumimoji="1" lang="ja-JP" altLang="en-US">
                <a:latin typeface="Meiryo" panose="020B0604030504040204" pitchFamily="34" charset="-128"/>
                <a:ea typeface="Meiryo" panose="020B0604030504040204" pitchFamily="34" charset="-128"/>
              </a:rPr>
              <a:t>ピクセルは一つの色でできており、この色の輝度を数値化できる</a:t>
            </a:r>
          </a:p>
        </p:txBody>
      </p:sp>
      <p:sp>
        <p:nvSpPr>
          <p:cNvPr id="18" name="正方形/長方形 17">
            <a:extLst>
              <a:ext uri="{FF2B5EF4-FFF2-40B4-BE49-F238E27FC236}">
                <a16:creationId xmlns:a16="http://schemas.microsoft.com/office/drawing/2014/main" id="{74B9BAF6-949A-13F0-85F3-AC44DB38DD59}"/>
              </a:ext>
            </a:extLst>
          </p:cNvPr>
          <p:cNvSpPr/>
          <p:nvPr/>
        </p:nvSpPr>
        <p:spPr>
          <a:xfrm>
            <a:off x="3083466" y="1068351"/>
            <a:ext cx="180942" cy="180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E933FA5-3EAA-4B54-3F8C-454548BCB208}"/>
              </a:ext>
            </a:extLst>
          </p:cNvPr>
          <p:cNvSpPr txBox="1"/>
          <p:nvPr/>
        </p:nvSpPr>
        <p:spPr>
          <a:xfrm>
            <a:off x="2740101" y="669145"/>
            <a:ext cx="1236236" cy="369332"/>
          </a:xfrm>
          <a:prstGeom prst="rect">
            <a:avLst/>
          </a:prstGeom>
          <a:noFill/>
        </p:spPr>
        <p:txBody>
          <a:bodyPr wrap="none" rtlCol="0">
            <a:spAutoFit/>
          </a:bodyPr>
          <a:lstStyle/>
          <a:p>
            <a:r>
              <a:rPr kumimoji="1" lang="en-US" altLang="ja-JP" dirty="0"/>
              <a:t>1</a:t>
            </a:r>
            <a:r>
              <a:rPr kumimoji="1" lang="ja-JP" altLang="en-US"/>
              <a:t>ピクセル</a:t>
            </a:r>
          </a:p>
        </p:txBody>
      </p:sp>
      <p:sp>
        <p:nvSpPr>
          <p:cNvPr id="20" name="左中かっこ 19">
            <a:extLst>
              <a:ext uri="{FF2B5EF4-FFF2-40B4-BE49-F238E27FC236}">
                <a16:creationId xmlns:a16="http://schemas.microsoft.com/office/drawing/2014/main" id="{693C50C3-8C07-15C5-8F7B-4ACC5506E6EC}"/>
              </a:ext>
            </a:extLst>
          </p:cNvPr>
          <p:cNvSpPr/>
          <p:nvPr/>
        </p:nvSpPr>
        <p:spPr>
          <a:xfrm rot="10800000">
            <a:off x="4974336" y="1068350"/>
            <a:ext cx="255612" cy="1848585"/>
          </a:xfrm>
          <a:prstGeom prst="lef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EBA69E6-5ECB-7187-F357-843FFAF21877}"/>
              </a:ext>
            </a:extLst>
          </p:cNvPr>
          <p:cNvSpPr txBox="1"/>
          <p:nvPr/>
        </p:nvSpPr>
        <p:spPr>
          <a:xfrm>
            <a:off x="5229948" y="1807976"/>
            <a:ext cx="1364476" cy="369332"/>
          </a:xfrm>
          <a:prstGeom prst="rect">
            <a:avLst/>
          </a:prstGeom>
          <a:noFill/>
        </p:spPr>
        <p:txBody>
          <a:bodyPr wrap="none" rtlCol="0">
            <a:spAutoFit/>
          </a:bodyPr>
          <a:lstStyle/>
          <a:p>
            <a:r>
              <a:rPr kumimoji="1" lang="en-US" altLang="ja-JP" dirty="0"/>
              <a:t>10</a:t>
            </a:r>
            <a:r>
              <a:rPr kumimoji="1" lang="ja-JP" altLang="en-US"/>
              <a:t>ピクセル</a:t>
            </a:r>
          </a:p>
        </p:txBody>
      </p:sp>
      <p:sp>
        <p:nvSpPr>
          <p:cNvPr id="22" name="左中かっこ 21">
            <a:extLst>
              <a:ext uri="{FF2B5EF4-FFF2-40B4-BE49-F238E27FC236}">
                <a16:creationId xmlns:a16="http://schemas.microsoft.com/office/drawing/2014/main" id="{5156D847-A0A3-BDEC-6146-5E9E64612888}"/>
              </a:ext>
            </a:extLst>
          </p:cNvPr>
          <p:cNvSpPr/>
          <p:nvPr/>
        </p:nvSpPr>
        <p:spPr>
          <a:xfrm rot="16200000">
            <a:off x="3848530" y="2233847"/>
            <a:ext cx="255612" cy="1848585"/>
          </a:xfrm>
          <a:prstGeom prst="lef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14C140A-41C7-A8C0-5BEA-05F97F439810}"/>
              </a:ext>
            </a:extLst>
          </p:cNvPr>
          <p:cNvSpPr txBox="1"/>
          <p:nvPr/>
        </p:nvSpPr>
        <p:spPr>
          <a:xfrm>
            <a:off x="3358219" y="3253213"/>
            <a:ext cx="1364476" cy="369332"/>
          </a:xfrm>
          <a:prstGeom prst="rect">
            <a:avLst/>
          </a:prstGeom>
          <a:noFill/>
        </p:spPr>
        <p:txBody>
          <a:bodyPr wrap="none" rtlCol="0">
            <a:spAutoFit/>
          </a:bodyPr>
          <a:lstStyle/>
          <a:p>
            <a:r>
              <a:rPr kumimoji="1" lang="en-US" altLang="ja-JP" dirty="0"/>
              <a:t>10</a:t>
            </a:r>
            <a:r>
              <a:rPr kumimoji="1" lang="ja-JP" altLang="en-US"/>
              <a:t>ピクセル</a:t>
            </a:r>
          </a:p>
        </p:txBody>
      </p:sp>
      <p:sp>
        <p:nvSpPr>
          <p:cNvPr id="24" name="テキスト ボックス 23">
            <a:extLst>
              <a:ext uri="{FF2B5EF4-FFF2-40B4-BE49-F238E27FC236}">
                <a16:creationId xmlns:a16="http://schemas.microsoft.com/office/drawing/2014/main" id="{24D5DCCD-1754-A46E-8C06-30DA341CFA49}"/>
              </a:ext>
            </a:extLst>
          </p:cNvPr>
          <p:cNvSpPr txBox="1"/>
          <p:nvPr/>
        </p:nvSpPr>
        <p:spPr>
          <a:xfrm>
            <a:off x="5229948" y="4552963"/>
            <a:ext cx="1285929" cy="461665"/>
          </a:xfrm>
          <a:prstGeom prst="rect">
            <a:avLst/>
          </a:prstGeom>
          <a:noFill/>
          <a:ln>
            <a:solidFill>
              <a:schemeClr val="tx1"/>
            </a:solidFill>
          </a:ln>
        </p:spPr>
        <p:txBody>
          <a:bodyPr wrap="none" rtlCol="0">
            <a:spAutoFit/>
          </a:bodyPr>
          <a:lstStyle/>
          <a:p>
            <a:r>
              <a:rPr kumimoji="1" lang="ja-JP" altLang="en-US" sz="2400" b="1"/>
              <a:t>白</a:t>
            </a:r>
            <a:r>
              <a:rPr kumimoji="1" lang="en-US" altLang="ja-JP" sz="2400" b="1"/>
              <a:t> :255 </a:t>
            </a:r>
            <a:endParaRPr kumimoji="1" lang="ja-JP" altLang="en-US" sz="2400" b="1"/>
          </a:p>
        </p:txBody>
      </p:sp>
      <p:sp>
        <p:nvSpPr>
          <p:cNvPr id="25" name="テキスト ボックス 24">
            <a:extLst>
              <a:ext uri="{FF2B5EF4-FFF2-40B4-BE49-F238E27FC236}">
                <a16:creationId xmlns:a16="http://schemas.microsoft.com/office/drawing/2014/main" id="{AEE0DE98-F0B3-8955-CC0A-B29437FAD988}"/>
              </a:ext>
            </a:extLst>
          </p:cNvPr>
          <p:cNvSpPr txBox="1"/>
          <p:nvPr/>
        </p:nvSpPr>
        <p:spPr>
          <a:xfrm>
            <a:off x="2452305" y="4552963"/>
            <a:ext cx="995637" cy="461665"/>
          </a:xfrm>
          <a:prstGeom prst="rect">
            <a:avLst/>
          </a:prstGeom>
          <a:solidFill>
            <a:schemeClr val="tx1"/>
          </a:solidFill>
        </p:spPr>
        <p:txBody>
          <a:bodyPr wrap="square" rtlCol="0">
            <a:spAutoFit/>
          </a:bodyPr>
          <a:lstStyle/>
          <a:p>
            <a:r>
              <a:rPr kumimoji="1" lang="ja-JP" altLang="en-US" sz="2400" b="1">
                <a:solidFill>
                  <a:schemeClr val="bg1"/>
                </a:solidFill>
              </a:rPr>
              <a:t>黒</a:t>
            </a:r>
            <a:r>
              <a:rPr kumimoji="1" lang="en-US" altLang="ja-JP" sz="2400" b="1">
                <a:solidFill>
                  <a:schemeClr val="bg1"/>
                </a:solidFill>
              </a:rPr>
              <a:t> :0</a:t>
            </a:r>
            <a:endParaRPr kumimoji="1" lang="ja-JP" altLang="en-US" sz="2400" b="1">
              <a:solidFill>
                <a:schemeClr val="bg1"/>
              </a:solidFill>
            </a:endParaRPr>
          </a:p>
        </p:txBody>
      </p:sp>
      <p:cxnSp>
        <p:nvCxnSpPr>
          <p:cNvPr id="26" name="直線矢印コネクタ 25">
            <a:extLst>
              <a:ext uri="{FF2B5EF4-FFF2-40B4-BE49-F238E27FC236}">
                <a16:creationId xmlns:a16="http://schemas.microsoft.com/office/drawing/2014/main" id="{52EB961E-5B82-47EA-D7AB-37A059801E2A}"/>
              </a:ext>
            </a:extLst>
          </p:cNvPr>
          <p:cNvCxnSpPr>
            <a:cxnSpLocks/>
          </p:cNvCxnSpPr>
          <p:nvPr/>
        </p:nvCxnSpPr>
        <p:spPr>
          <a:xfrm>
            <a:off x="3524794" y="4783795"/>
            <a:ext cx="1616497" cy="0"/>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0A2FED1C-D9DC-B198-962B-249BDF70E42B}"/>
              </a:ext>
            </a:extLst>
          </p:cNvPr>
          <p:cNvSpPr txBox="1"/>
          <p:nvPr/>
        </p:nvSpPr>
        <p:spPr>
          <a:xfrm>
            <a:off x="4722695" y="698123"/>
            <a:ext cx="2925801" cy="369332"/>
          </a:xfrm>
          <a:prstGeom prst="rect">
            <a:avLst/>
          </a:prstGeom>
          <a:noFill/>
        </p:spPr>
        <p:txBody>
          <a:bodyPr wrap="none" rtlCol="0">
            <a:spAutoFit/>
          </a:bodyPr>
          <a:lstStyle/>
          <a:p>
            <a:r>
              <a:rPr kumimoji="1" lang="ja-JP" altLang="en-US" b="1">
                <a:solidFill>
                  <a:srgbClr val="FF9300"/>
                </a:solidFill>
              </a:rPr>
              <a:t>このピクセルの輝度：</a:t>
            </a:r>
            <a:r>
              <a:rPr kumimoji="1" lang="en-US" altLang="ja-JP" b="1" dirty="0">
                <a:solidFill>
                  <a:srgbClr val="FF9300"/>
                </a:solidFill>
              </a:rPr>
              <a:t>114</a:t>
            </a:r>
            <a:endParaRPr kumimoji="1" lang="ja-JP" altLang="en-US" b="1">
              <a:solidFill>
                <a:srgbClr val="FF9300"/>
              </a:solidFill>
            </a:endParaRPr>
          </a:p>
        </p:txBody>
      </p:sp>
      <p:cxnSp>
        <p:nvCxnSpPr>
          <p:cNvPr id="30" name="直線矢印コネクタ 29">
            <a:extLst>
              <a:ext uri="{FF2B5EF4-FFF2-40B4-BE49-F238E27FC236}">
                <a16:creationId xmlns:a16="http://schemas.microsoft.com/office/drawing/2014/main" id="{0018F6C2-78BF-450C-228C-7D61BDC0059F}"/>
              </a:ext>
            </a:extLst>
          </p:cNvPr>
          <p:cNvCxnSpPr>
            <a:cxnSpLocks/>
          </p:cNvCxnSpPr>
          <p:nvPr/>
        </p:nvCxnSpPr>
        <p:spPr>
          <a:xfrm flipV="1">
            <a:off x="3358219" y="903778"/>
            <a:ext cx="1364476" cy="254573"/>
          </a:xfrm>
          <a:prstGeom prst="straightConnector1">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26D6980-E4B7-2D03-98C6-1DCD75928486}"/>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27</a:t>
            </a:fld>
            <a:endParaRPr lang="ja-JP" altLang="en-US" sz="1200"/>
          </a:p>
        </p:txBody>
      </p:sp>
      <p:sp>
        <p:nvSpPr>
          <p:cNvPr id="15" name="ニューラルネットワークとは(軽く復習)">
            <a:extLst>
              <a:ext uri="{FF2B5EF4-FFF2-40B4-BE49-F238E27FC236}">
                <a16:creationId xmlns:a16="http://schemas.microsoft.com/office/drawing/2014/main" id="{0ABA2BFA-7C7F-E4A1-695C-277A23B7D0BD}"/>
              </a:ext>
            </a:extLst>
          </p:cNvPr>
          <p:cNvSpPr txBox="1"/>
          <p:nvPr/>
        </p:nvSpPr>
        <p:spPr>
          <a:xfrm>
            <a:off x="0" y="10206"/>
            <a:ext cx="9144000" cy="44548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1950" b="1">
                <a:latin typeface="Meiryo" panose="020B0604030504040204" pitchFamily="34" charset="-128"/>
                <a:ea typeface="Meiryo" panose="020B0604030504040204" pitchFamily="34" charset="-128"/>
              </a:rPr>
              <a:t>画像を</a:t>
            </a:r>
            <a:r>
              <a:rPr lang="en-US" altLang="ja-JP" sz="1950" b="1" dirty="0">
                <a:latin typeface="Meiryo" panose="020B0604030504040204" pitchFamily="34" charset="-128"/>
                <a:ea typeface="Meiryo" panose="020B0604030504040204" pitchFamily="34" charset="-128"/>
              </a:rPr>
              <a:t>AI</a:t>
            </a:r>
            <a:r>
              <a:rPr lang="ja-JP" altLang="en-US" sz="1950" b="1">
                <a:latin typeface="Meiryo" panose="020B0604030504040204" pitchFamily="34" charset="-128"/>
                <a:ea typeface="Meiryo" panose="020B0604030504040204" pitchFamily="34" charset="-128"/>
              </a:rPr>
              <a:t>で使うには</a:t>
            </a:r>
            <a:endParaRPr sz="1950" b="1" dirty="0">
              <a:latin typeface="Meiryo" panose="020B0604030504040204" pitchFamily="34" charset="-128"/>
              <a:ea typeface="Meiryo" panose="020B0604030504040204" pitchFamily="34" charset="-128"/>
            </a:endParaRPr>
          </a:p>
        </p:txBody>
      </p:sp>
      <p:pic>
        <p:nvPicPr>
          <p:cNvPr id="2" name="図 1" descr="QR コード が含まれている画像&#10;&#10;自動的に生成された説明">
            <a:extLst>
              <a:ext uri="{FF2B5EF4-FFF2-40B4-BE49-F238E27FC236}">
                <a16:creationId xmlns:a16="http://schemas.microsoft.com/office/drawing/2014/main" id="{0B8C3A22-B966-2E37-3A3D-938C6FCE91C2}"/>
              </a:ext>
            </a:extLst>
          </p:cNvPr>
          <p:cNvPicPr>
            <a:picLocks noChangeAspect="1"/>
          </p:cNvPicPr>
          <p:nvPr/>
        </p:nvPicPr>
        <p:blipFill rotWithShape="1">
          <a:blip r:embed="rId2">
            <a:extLst>
              <a:ext uri="{28A0092B-C50C-407E-A947-70E740481C1C}">
                <a14:useLocalDpi xmlns:a14="http://schemas.microsoft.com/office/drawing/2010/main"/>
              </a:ext>
            </a:extLst>
          </a:blip>
          <a:srcRect t="9409"/>
          <a:stretch/>
        </p:blipFill>
        <p:spPr>
          <a:xfrm>
            <a:off x="118871" y="1142311"/>
            <a:ext cx="5159756" cy="2256689"/>
          </a:xfrm>
          <a:prstGeom prst="rect">
            <a:avLst/>
          </a:prstGeom>
        </p:spPr>
      </p:pic>
      <p:sp>
        <p:nvSpPr>
          <p:cNvPr id="4" name="下矢印 3">
            <a:extLst>
              <a:ext uri="{FF2B5EF4-FFF2-40B4-BE49-F238E27FC236}">
                <a16:creationId xmlns:a16="http://schemas.microsoft.com/office/drawing/2014/main" id="{361EA23B-A544-A0C1-0C43-B876F539962B}"/>
              </a:ext>
            </a:extLst>
          </p:cNvPr>
          <p:cNvSpPr/>
          <p:nvPr/>
        </p:nvSpPr>
        <p:spPr>
          <a:xfrm rot="16200000">
            <a:off x="2498031" y="2080977"/>
            <a:ext cx="401437" cy="2743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 name="表 5">
            <a:extLst>
              <a:ext uri="{FF2B5EF4-FFF2-40B4-BE49-F238E27FC236}">
                <a16:creationId xmlns:a16="http://schemas.microsoft.com/office/drawing/2014/main" id="{F994829F-3336-0298-C339-96D536D998FB}"/>
              </a:ext>
            </a:extLst>
          </p:cNvPr>
          <p:cNvGraphicFramePr>
            <a:graphicFrameLocks noGrp="1"/>
          </p:cNvGraphicFramePr>
          <p:nvPr>
            <p:extLst>
              <p:ext uri="{D42A27DB-BD31-4B8C-83A1-F6EECF244321}">
                <p14:modId xmlns:p14="http://schemas.microsoft.com/office/powerpoint/2010/main" val="3480267967"/>
              </p:ext>
            </p:extLst>
          </p:nvPr>
        </p:nvGraphicFramePr>
        <p:xfrm>
          <a:off x="5897368" y="796548"/>
          <a:ext cx="568327" cy="4079240"/>
        </p:xfrm>
        <a:graphic>
          <a:graphicData uri="http://schemas.openxmlformats.org/drawingml/2006/table">
            <a:tbl>
              <a:tblPr firstRow="1" bandRow="1">
                <a:tableStyleId>{5940675A-B579-460E-94D1-54222C63F5DA}</a:tableStyleId>
              </a:tblPr>
              <a:tblGrid>
                <a:gridCol w="568327">
                  <a:extLst>
                    <a:ext uri="{9D8B030D-6E8A-4147-A177-3AD203B41FA5}">
                      <a16:colId xmlns:a16="http://schemas.microsoft.com/office/drawing/2014/main" val="827469685"/>
                    </a:ext>
                  </a:extLst>
                </a:gridCol>
              </a:tblGrid>
              <a:tr h="370840">
                <a:tc>
                  <a:txBody>
                    <a:bodyPr/>
                    <a:lstStyle/>
                    <a:p>
                      <a:r>
                        <a:rPr kumimoji="1" lang="en-US" altLang="ja-JP" dirty="0"/>
                        <a:t>114</a:t>
                      </a:r>
                      <a:endParaRPr kumimoji="1" lang="ja-JP" altLang="en-US"/>
                    </a:p>
                  </a:txBody>
                  <a:tcPr/>
                </a:tc>
                <a:extLst>
                  <a:ext uri="{0D108BD9-81ED-4DB2-BD59-A6C34878D82A}">
                    <a16:rowId xmlns:a16="http://schemas.microsoft.com/office/drawing/2014/main" val="50469863"/>
                  </a:ext>
                </a:extLst>
              </a:tr>
              <a:tr h="370840">
                <a:tc>
                  <a:txBody>
                    <a:bodyPr/>
                    <a:lstStyle/>
                    <a:p>
                      <a:r>
                        <a:rPr kumimoji="1" lang="en-US" altLang="ja-JP" dirty="0"/>
                        <a:t>111</a:t>
                      </a:r>
                      <a:endParaRPr kumimoji="1" lang="ja-JP" altLang="en-US"/>
                    </a:p>
                  </a:txBody>
                  <a:tcPr/>
                </a:tc>
                <a:extLst>
                  <a:ext uri="{0D108BD9-81ED-4DB2-BD59-A6C34878D82A}">
                    <a16:rowId xmlns:a16="http://schemas.microsoft.com/office/drawing/2014/main" val="1260979"/>
                  </a:ext>
                </a:extLst>
              </a:tr>
              <a:tr h="370840">
                <a:tc>
                  <a:txBody>
                    <a:bodyPr/>
                    <a:lstStyle/>
                    <a:p>
                      <a:r>
                        <a:rPr kumimoji="1" lang="en-US" altLang="ja-JP" dirty="0"/>
                        <a:t>107</a:t>
                      </a:r>
                      <a:endParaRPr kumimoji="1" lang="ja-JP" altLang="en-US"/>
                    </a:p>
                  </a:txBody>
                  <a:tcPr/>
                </a:tc>
                <a:extLst>
                  <a:ext uri="{0D108BD9-81ED-4DB2-BD59-A6C34878D82A}">
                    <a16:rowId xmlns:a16="http://schemas.microsoft.com/office/drawing/2014/main" val="320424807"/>
                  </a:ext>
                </a:extLst>
              </a:tr>
              <a:tr h="370840">
                <a:tc>
                  <a:txBody>
                    <a:bodyPr/>
                    <a:lstStyle/>
                    <a:p>
                      <a:r>
                        <a:rPr kumimoji="1" lang="en-US" altLang="ja-JP" dirty="0"/>
                        <a:t>107</a:t>
                      </a:r>
                      <a:endParaRPr kumimoji="1" lang="ja-JP" altLang="en-US"/>
                    </a:p>
                  </a:txBody>
                  <a:tcPr/>
                </a:tc>
                <a:extLst>
                  <a:ext uri="{0D108BD9-81ED-4DB2-BD59-A6C34878D82A}">
                    <a16:rowId xmlns:a16="http://schemas.microsoft.com/office/drawing/2014/main" val="3414554183"/>
                  </a:ext>
                </a:extLst>
              </a:tr>
              <a:tr h="370840">
                <a:tc>
                  <a:txBody>
                    <a:bodyPr/>
                    <a:lstStyle/>
                    <a:p>
                      <a:r>
                        <a:rPr kumimoji="1" lang="en-US" altLang="ja-JP" dirty="0"/>
                        <a:t>107</a:t>
                      </a:r>
                      <a:endParaRPr kumimoji="1" lang="ja-JP" altLang="en-US"/>
                    </a:p>
                  </a:txBody>
                  <a:tcPr/>
                </a:tc>
                <a:extLst>
                  <a:ext uri="{0D108BD9-81ED-4DB2-BD59-A6C34878D82A}">
                    <a16:rowId xmlns:a16="http://schemas.microsoft.com/office/drawing/2014/main" val="2531643105"/>
                  </a:ext>
                </a:extLst>
              </a:tr>
              <a:tr h="370840">
                <a:tc>
                  <a:txBody>
                    <a:bodyPr/>
                    <a:lstStyle/>
                    <a:p>
                      <a:r>
                        <a:rPr kumimoji="1" lang="en-US" altLang="ja-JP" dirty="0"/>
                        <a:t>104</a:t>
                      </a:r>
                      <a:endParaRPr kumimoji="1" lang="ja-JP" altLang="en-US"/>
                    </a:p>
                  </a:txBody>
                  <a:tcPr/>
                </a:tc>
                <a:extLst>
                  <a:ext uri="{0D108BD9-81ED-4DB2-BD59-A6C34878D82A}">
                    <a16:rowId xmlns:a16="http://schemas.microsoft.com/office/drawing/2014/main" val="3573943469"/>
                  </a:ext>
                </a:extLst>
              </a:tr>
              <a:tr h="370840">
                <a:tc>
                  <a:txBody>
                    <a:bodyPr/>
                    <a:lstStyle/>
                    <a:p>
                      <a:r>
                        <a:rPr kumimoji="1" lang="en-US" altLang="ja-JP" dirty="0"/>
                        <a:t>104</a:t>
                      </a:r>
                      <a:endParaRPr kumimoji="1" lang="ja-JP" altLang="en-US"/>
                    </a:p>
                  </a:txBody>
                  <a:tcPr/>
                </a:tc>
                <a:extLst>
                  <a:ext uri="{0D108BD9-81ED-4DB2-BD59-A6C34878D82A}">
                    <a16:rowId xmlns:a16="http://schemas.microsoft.com/office/drawing/2014/main" val="452862303"/>
                  </a:ext>
                </a:extLst>
              </a:tr>
              <a:tr h="370840">
                <a:tc>
                  <a:txBody>
                    <a:bodyPr/>
                    <a:lstStyle/>
                    <a:p>
                      <a:r>
                        <a:rPr kumimoji="1" lang="en-US" altLang="ja-JP" dirty="0"/>
                        <a:t>104</a:t>
                      </a:r>
                      <a:endParaRPr kumimoji="1" lang="ja-JP" altLang="en-US"/>
                    </a:p>
                  </a:txBody>
                  <a:tcPr/>
                </a:tc>
                <a:extLst>
                  <a:ext uri="{0D108BD9-81ED-4DB2-BD59-A6C34878D82A}">
                    <a16:rowId xmlns:a16="http://schemas.microsoft.com/office/drawing/2014/main" val="2572944106"/>
                  </a:ext>
                </a:extLst>
              </a:tr>
              <a:tr h="370840">
                <a:tc>
                  <a:txBody>
                    <a:bodyPr/>
                    <a:lstStyle/>
                    <a:p>
                      <a:r>
                        <a:rPr kumimoji="1" lang="en-US" altLang="ja-JP" dirty="0"/>
                        <a:t>107</a:t>
                      </a:r>
                      <a:endParaRPr kumimoji="1" lang="ja-JP" altLang="en-US"/>
                    </a:p>
                  </a:txBody>
                  <a:tcPr/>
                </a:tc>
                <a:extLst>
                  <a:ext uri="{0D108BD9-81ED-4DB2-BD59-A6C34878D82A}">
                    <a16:rowId xmlns:a16="http://schemas.microsoft.com/office/drawing/2014/main" val="3017365193"/>
                  </a:ext>
                </a:extLst>
              </a:tr>
              <a:tr h="370840">
                <a:tc>
                  <a:txBody>
                    <a:bodyPr/>
                    <a:lstStyle/>
                    <a:p>
                      <a:r>
                        <a:rPr kumimoji="1" lang="en-US" altLang="ja-JP" dirty="0"/>
                        <a:t>111</a:t>
                      </a:r>
                      <a:endParaRPr kumimoji="1" lang="ja-JP" altLang="en-US"/>
                    </a:p>
                  </a:txBody>
                  <a:tcPr/>
                </a:tc>
                <a:extLst>
                  <a:ext uri="{0D108BD9-81ED-4DB2-BD59-A6C34878D82A}">
                    <a16:rowId xmlns:a16="http://schemas.microsoft.com/office/drawing/2014/main" val="4012208911"/>
                  </a:ext>
                </a:extLst>
              </a:tr>
              <a:tr h="370840">
                <a:tc>
                  <a:txBody>
                    <a:bodyPr/>
                    <a:lstStyle/>
                    <a:p>
                      <a:r>
                        <a:rPr kumimoji="1" lang="ja-JP" altLang="en-US"/>
                        <a:t>・・・</a:t>
                      </a:r>
                    </a:p>
                  </a:txBody>
                  <a:tcPr/>
                </a:tc>
                <a:extLst>
                  <a:ext uri="{0D108BD9-81ED-4DB2-BD59-A6C34878D82A}">
                    <a16:rowId xmlns:a16="http://schemas.microsoft.com/office/drawing/2014/main" val="1387480702"/>
                  </a:ext>
                </a:extLst>
              </a:tr>
            </a:tbl>
          </a:graphicData>
        </a:graphic>
      </p:graphicFrame>
      <p:sp>
        <p:nvSpPr>
          <p:cNvPr id="8" name="下矢印 7">
            <a:extLst>
              <a:ext uri="{FF2B5EF4-FFF2-40B4-BE49-F238E27FC236}">
                <a16:creationId xmlns:a16="http://schemas.microsoft.com/office/drawing/2014/main" id="{C5C0A31C-99AF-A3B0-BF14-82121AC5BE20}"/>
              </a:ext>
            </a:extLst>
          </p:cNvPr>
          <p:cNvSpPr/>
          <p:nvPr/>
        </p:nvSpPr>
        <p:spPr>
          <a:xfrm rot="16200000">
            <a:off x="5250119" y="2083777"/>
            <a:ext cx="401437" cy="2743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3FB4150-2387-1CCC-9CBD-20A4AC682E31}"/>
              </a:ext>
            </a:extLst>
          </p:cNvPr>
          <p:cNvSpPr txBox="1"/>
          <p:nvPr/>
        </p:nvSpPr>
        <p:spPr>
          <a:xfrm>
            <a:off x="4325112" y="3289903"/>
            <a:ext cx="1572256" cy="923330"/>
          </a:xfrm>
          <a:prstGeom prst="rect">
            <a:avLst/>
          </a:prstGeom>
          <a:noFill/>
        </p:spPr>
        <p:txBody>
          <a:bodyPr wrap="square" rtlCol="0">
            <a:spAutoFit/>
          </a:bodyPr>
          <a:lstStyle/>
          <a:p>
            <a:r>
              <a:rPr kumimoji="1" lang="ja-JP" altLang="en-US"/>
              <a:t>数値化したものを全て順番に並べる</a:t>
            </a:r>
          </a:p>
        </p:txBody>
      </p:sp>
      <p:cxnSp>
        <p:nvCxnSpPr>
          <p:cNvPr id="29" name="直線コネクタ 28">
            <a:extLst>
              <a:ext uri="{FF2B5EF4-FFF2-40B4-BE49-F238E27FC236}">
                <a16:creationId xmlns:a16="http://schemas.microsoft.com/office/drawing/2014/main" id="{853B7221-AF69-6AFC-91B0-594254D2C230}"/>
              </a:ext>
            </a:extLst>
          </p:cNvPr>
          <p:cNvCxnSpPr/>
          <p:nvPr/>
        </p:nvCxnSpPr>
        <p:spPr>
          <a:xfrm>
            <a:off x="6465695" y="987552"/>
            <a:ext cx="1169546" cy="165061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直線コネクタ 30">
            <a:extLst>
              <a:ext uri="{FF2B5EF4-FFF2-40B4-BE49-F238E27FC236}">
                <a16:creationId xmlns:a16="http://schemas.microsoft.com/office/drawing/2014/main" id="{C4520856-F816-ADE6-101D-CCA4EBFA91E4}"/>
              </a:ext>
            </a:extLst>
          </p:cNvPr>
          <p:cNvCxnSpPr>
            <a:cxnSpLocks/>
          </p:cNvCxnSpPr>
          <p:nvPr/>
        </p:nvCxnSpPr>
        <p:spPr>
          <a:xfrm>
            <a:off x="6460591" y="1331976"/>
            <a:ext cx="1181738" cy="130619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直線コネクタ 33">
            <a:extLst>
              <a:ext uri="{FF2B5EF4-FFF2-40B4-BE49-F238E27FC236}">
                <a16:creationId xmlns:a16="http://schemas.microsoft.com/office/drawing/2014/main" id="{FBFB6E2D-75FA-3F43-B71C-0FAE74B1C55A}"/>
              </a:ext>
            </a:extLst>
          </p:cNvPr>
          <p:cNvCxnSpPr>
            <a:cxnSpLocks/>
          </p:cNvCxnSpPr>
          <p:nvPr/>
        </p:nvCxnSpPr>
        <p:spPr>
          <a:xfrm>
            <a:off x="6471225" y="1725381"/>
            <a:ext cx="1149840" cy="90569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6" name="直線コネクタ 35">
            <a:extLst>
              <a:ext uri="{FF2B5EF4-FFF2-40B4-BE49-F238E27FC236}">
                <a16:creationId xmlns:a16="http://schemas.microsoft.com/office/drawing/2014/main" id="{07A55CFA-0558-69DD-9FAB-6F7B3373E41C}"/>
              </a:ext>
            </a:extLst>
          </p:cNvPr>
          <p:cNvCxnSpPr>
            <a:cxnSpLocks/>
          </p:cNvCxnSpPr>
          <p:nvPr/>
        </p:nvCxnSpPr>
        <p:spPr>
          <a:xfrm>
            <a:off x="6467682" y="2097518"/>
            <a:ext cx="1167559" cy="54065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直線コネクタ 37">
            <a:extLst>
              <a:ext uri="{FF2B5EF4-FFF2-40B4-BE49-F238E27FC236}">
                <a16:creationId xmlns:a16="http://schemas.microsoft.com/office/drawing/2014/main" id="{D4D46028-4331-917C-6378-2E0F5B980C0A}"/>
              </a:ext>
            </a:extLst>
          </p:cNvPr>
          <p:cNvCxnSpPr>
            <a:cxnSpLocks/>
          </p:cNvCxnSpPr>
          <p:nvPr/>
        </p:nvCxnSpPr>
        <p:spPr>
          <a:xfrm>
            <a:off x="6472023" y="2459755"/>
            <a:ext cx="1170306" cy="17841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0" name="直線コネクタ 39">
            <a:extLst>
              <a:ext uri="{FF2B5EF4-FFF2-40B4-BE49-F238E27FC236}">
                <a16:creationId xmlns:a16="http://schemas.microsoft.com/office/drawing/2014/main" id="{3BD3FA1F-3B98-7E11-2A07-BC858777069A}"/>
              </a:ext>
            </a:extLst>
          </p:cNvPr>
          <p:cNvCxnSpPr>
            <a:cxnSpLocks/>
          </p:cNvCxnSpPr>
          <p:nvPr/>
        </p:nvCxnSpPr>
        <p:spPr>
          <a:xfrm flipV="1">
            <a:off x="6467682" y="2638168"/>
            <a:ext cx="1174647" cy="19372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3" name="直線コネクタ 42">
            <a:extLst>
              <a:ext uri="{FF2B5EF4-FFF2-40B4-BE49-F238E27FC236}">
                <a16:creationId xmlns:a16="http://schemas.microsoft.com/office/drawing/2014/main" id="{14AF81AF-4162-B0C1-C913-E0A8944477C0}"/>
              </a:ext>
            </a:extLst>
          </p:cNvPr>
          <p:cNvCxnSpPr>
            <a:cxnSpLocks/>
          </p:cNvCxnSpPr>
          <p:nvPr/>
        </p:nvCxnSpPr>
        <p:spPr>
          <a:xfrm flipV="1">
            <a:off x="6467681" y="2645256"/>
            <a:ext cx="1174648" cy="57295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5" name="直線コネクタ 44">
            <a:extLst>
              <a:ext uri="{FF2B5EF4-FFF2-40B4-BE49-F238E27FC236}">
                <a16:creationId xmlns:a16="http://schemas.microsoft.com/office/drawing/2014/main" id="{6CE82423-E590-0785-ECD1-672DE6E8421B}"/>
              </a:ext>
            </a:extLst>
          </p:cNvPr>
          <p:cNvCxnSpPr>
            <a:cxnSpLocks/>
          </p:cNvCxnSpPr>
          <p:nvPr/>
        </p:nvCxnSpPr>
        <p:spPr>
          <a:xfrm flipV="1">
            <a:off x="6467681" y="2638168"/>
            <a:ext cx="1174648" cy="95540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7" name="直線コネクタ 46">
            <a:extLst>
              <a:ext uri="{FF2B5EF4-FFF2-40B4-BE49-F238E27FC236}">
                <a16:creationId xmlns:a16="http://schemas.microsoft.com/office/drawing/2014/main" id="{E572B384-64DD-9FCD-ECFF-C0830C495EE4}"/>
              </a:ext>
            </a:extLst>
          </p:cNvPr>
          <p:cNvCxnSpPr>
            <a:cxnSpLocks/>
          </p:cNvCxnSpPr>
          <p:nvPr/>
        </p:nvCxnSpPr>
        <p:spPr>
          <a:xfrm flipV="1">
            <a:off x="6467681" y="2631080"/>
            <a:ext cx="1174648" cy="131764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9" name="直線コネクタ 48">
            <a:extLst>
              <a:ext uri="{FF2B5EF4-FFF2-40B4-BE49-F238E27FC236}">
                <a16:creationId xmlns:a16="http://schemas.microsoft.com/office/drawing/2014/main" id="{70BD06CE-1516-5DE5-1F0B-87D32DD248BA}"/>
              </a:ext>
            </a:extLst>
          </p:cNvPr>
          <p:cNvCxnSpPr>
            <a:cxnSpLocks/>
          </p:cNvCxnSpPr>
          <p:nvPr/>
        </p:nvCxnSpPr>
        <p:spPr>
          <a:xfrm flipV="1">
            <a:off x="6467681" y="2633892"/>
            <a:ext cx="1174648" cy="1691552"/>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0" name="円/楕円 9">
            <a:extLst>
              <a:ext uri="{FF2B5EF4-FFF2-40B4-BE49-F238E27FC236}">
                <a16:creationId xmlns:a16="http://schemas.microsoft.com/office/drawing/2014/main" id="{707EA48D-A71F-B5C1-F1DA-C691240FB84D}"/>
              </a:ext>
            </a:extLst>
          </p:cNvPr>
          <p:cNvSpPr/>
          <p:nvPr/>
        </p:nvSpPr>
        <p:spPr>
          <a:xfrm>
            <a:off x="7545241" y="2535238"/>
            <a:ext cx="180000" cy="180000"/>
          </a:xfrm>
          <a:prstGeom prst="ellipse">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663E7A9D-9C1B-28A9-6ABE-C3FB87F0F23C}"/>
              </a:ext>
            </a:extLst>
          </p:cNvPr>
          <p:cNvSpPr txBox="1"/>
          <p:nvPr/>
        </p:nvSpPr>
        <p:spPr>
          <a:xfrm>
            <a:off x="7084436" y="3410117"/>
            <a:ext cx="2203906" cy="1077218"/>
          </a:xfrm>
          <a:prstGeom prst="rect">
            <a:avLst/>
          </a:prstGeom>
          <a:noFill/>
        </p:spPr>
        <p:txBody>
          <a:bodyPr wrap="square" rtlCol="0">
            <a:spAutoFit/>
          </a:bodyPr>
          <a:lstStyle/>
          <a:p>
            <a:r>
              <a:rPr kumimoji="1" lang="ja-JP" altLang="en-US" sz="1600" b="1">
                <a:latin typeface="Meiryo" panose="020B0604030504040204" pitchFamily="34" charset="-128"/>
                <a:ea typeface="Meiryo" panose="020B0604030504040204" pitchFamily="34" charset="-128"/>
              </a:rPr>
              <a:t>それぞれの数値を「入力値」として、ニューラルネットワークで利用する</a:t>
            </a:r>
          </a:p>
        </p:txBody>
      </p:sp>
      <p:sp>
        <p:nvSpPr>
          <p:cNvPr id="52" name="テキスト ボックス 51">
            <a:extLst>
              <a:ext uri="{FF2B5EF4-FFF2-40B4-BE49-F238E27FC236}">
                <a16:creationId xmlns:a16="http://schemas.microsoft.com/office/drawing/2014/main" id="{1FC9982C-3482-D3E5-3490-6AEBED6F0D44}"/>
              </a:ext>
            </a:extLst>
          </p:cNvPr>
          <p:cNvSpPr txBox="1"/>
          <p:nvPr/>
        </p:nvSpPr>
        <p:spPr>
          <a:xfrm>
            <a:off x="7621065" y="2139365"/>
            <a:ext cx="1636931" cy="338554"/>
          </a:xfrm>
          <a:prstGeom prst="rect">
            <a:avLst/>
          </a:prstGeom>
          <a:noFill/>
        </p:spPr>
        <p:txBody>
          <a:bodyPr wrap="square" rtlCol="0">
            <a:spAutoFit/>
          </a:bodyPr>
          <a:lstStyle/>
          <a:p>
            <a:r>
              <a:rPr kumimoji="1" lang="ja-JP" altLang="en-US" sz="1600"/>
              <a:t>重み付け総和</a:t>
            </a:r>
          </a:p>
        </p:txBody>
      </p:sp>
    </p:spTree>
    <p:extLst>
      <p:ext uri="{BB962C8B-B14F-4D97-AF65-F5344CB8AC3E}">
        <p14:creationId xmlns:p14="http://schemas.microsoft.com/office/powerpoint/2010/main" val="1956765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BE05C-E389-471C-B146-44A8DBD8DEB2}"/>
            </a:ext>
          </a:extLst>
        </p:cNvPr>
        <p:cNvGrpSpPr/>
        <p:nvPr/>
      </p:nvGrpSpPr>
      <p:grpSpPr>
        <a:xfrm>
          <a:off x="0" y="0"/>
          <a:ext cx="0" cy="0"/>
          <a:chOff x="0" y="0"/>
          <a:chExt cx="0" cy="0"/>
        </a:xfrm>
      </p:grpSpPr>
      <p:sp>
        <p:nvSpPr>
          <p:cNvPr id="4" name="四角形">
            <a:extLst>
              <a:ext uri="{FF2B5EF4-FFF2-40B4-BE49-F238E27FC236}">
                <a16:creationId xmlns:a16="http://schemas.microsoft.com/office/drawing/2014/main" id="{565154F8-85D8-ABF5-84E9-CB6BC232A4D2}"/>
              </a:ext>
            </a:extLst>
          </p:cNvPr>
          <p:cNvSpPr/>
          <p:nvPr/>
        </p:nvSpPr>
        <p:spPr>
          <a:xfrm>
            <a:off x="1793684" y="1350520"/>
            <a:ext cx="5756312" cy="2288718"/>
          </a:xfrm>
          <a:prstGeom prst="rect">
            <a:avLst/>
          </a:prstGeom>
          <a:solidFill>
            <a:schemeClr val="accent5">
              <a:lumMod val="40000"/>
              <a:lumOff val="60000"/>
            </a:schemeClr>
          </a:solidFill>
          <a:ln w="12700">
            <a:solidFill>
              <a:schemeClr val="bg1"/>
            </a:solidFill>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7" name="テキスト ボックス 6">
            <a:extLst>
              <a:ext uri="{FF2B5EF4-FFF2-40B4-BE49-F238E27FC236}">
                <a16:creationId xmlns:a16="http://schemas.microsoft.com/office/drawing/2014/main" id="{FE0947A2-942D-D21A-2C51-C8D395293146}"/>
              </a:ext>
            </a:extLst>
          </p:cNvPr>
          <p:cNvSpPr txBox="1"/>
          <p:nvPr/>
        </p:nvSpPr>
        <p:spPr>
          <a:xfrm>
            <a:off x="2008375" y="2443867"/>
            <a:ext cx="5129732" cy="830997"/>
          </a:xfrm>
          <a:prstGeom prst="rect">
            <a:avLst/>
          </a:prstGeom>
          <a:noFill/>
        </p:spPr>
        <p:txBody>
          <a:bodyPr wrap="square" lIns="91440" tIns="45720" rIns="91440" bIns="45720" rtlCol="0" anchor="t">
            <a:spAutoFit/>
          </a:bodyPr>
          <a:lstStyle/>
          <a:p>
            <a:pPr algn="ctr"/>
            <a:r>
              <a:rPr kumimoji="1" lang="ja-JP" altLang="en-US" sz="2400" b="1">
                <a:latin typeface="Meiryo" panose="020B0604030504040204" pitchFamily="34" charset="-128"/>
                <a:ea typeface="Meiryo" panose="020B0604030504040204" pitchFamily="34" charset="-128"/>
              </a:rPr>
              <a:t>実際に画像データを使って</a:t>
            </a:r>
            <a:endParaRPr kumimoji="1" lang="ja-JP">
              <a:latin typeface="Meiryo" panose="020B0604030504040204" pitchFamily="34" charset="-128"/>
              <a:ea typeface="Meiryo" panose="020B0604030504040204" pitchFamily="34" charset="-128"/>
            </a:endParaRPr>
          </a:p>
          <a:p>
            <a:pPr algn="ctr"/>
            <a:r>
              <a:rPr kumimoji="1" lang="ja-JP" altLang="en-US" sz="2400" b="1">
                <a:latin typeface="Meiryo" panose="020B0604030504040204" pitchFamily="34" charset="-128"/>
                <a:ea typeface="Meiryo" panose="020B0604030504040204" pitchFamily="34" charset="-128"/>
              </a:rPr>
              <a:t>深層学習を行いましょう</a:t>
            </a:r>
          </a:p>
        </p:txBody>
      </p:sp>
      <p:sp>
        <p:nvSpPr>
          <p:cNvPr id="8" name="テキスト ボックス 7">
            <a:extLst>
              <a:ext uri="{FF2B5EF4-FFF2-40B4-BE49-F238E27FC236}">
                <a16:creationId xmlns:a16="http://schemas.microsoft.com/office/drawing/2014/main" id="{978667CD-1C5A-6BFD-6731-357FEFAACD69}"/>
              </a:ext>
            </a:extLst>
          </p:cNvPr>
          <p:cNvSpPr txBox="1"/>
          <p:nvPr/>
        </p:nvSpPr>
        <p:spPr>
          <a:xfrm>
            <a:off x="2026898" y="1618485"/>
            <a:ext cx="51049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4400" b="1">
                <a:latin typeface="Meiryo" panose="020B0604030504040204" pitchFamily="34" charset="-128"/>
                <a:ea typeface="Meiryo" panose="020B0604030504040204" pitchFamily="34" charset="-128"/>
              </a:rPr>
              <a:t> 3.演習</a:t>
            </a:r>
          </a:p>
        </p:txBody>
      </p:sp>
      <p:sp>
        <p:nvSpPr>
          <p:cNvPr id="2" name="スライド番号プレースホルダー 4">
            <a:extLst>
              <a:ext uri="{FF2B5EF4-FFF2-40B4-BE49-F238E27FC236}">
                <a16:creationId xmlns:a16="http://schemas.microsoft.com/office/drawing/2014/main" id="{B7FBD4FC-8597-70CE-1DEA-3D821CF367F5}"/>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28</a:t>
            </a:fld>
            <a:endParaRPr lang="ja-JP" altLang="en-US" sz="1200"/>
          </a:p>
        </p:txBody>
      </p:sp>
    </p:spTree>
    <p:extLst>
      <p:ext uri="{BB962C8B-B14F-4D97-AF65-F5344CB8AC3E}">
        <p14:creationId xmlns:p14="http://schemas.microsoft.com/office/powerpoint/2010/main" val="3360094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18C1F-3862-0C32-33D3-D3353FB3392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3F6DD58-5841-B1E3-8E3E-9C6F11F05BCC}"/>
              </a:ext>
            </a:extLst>
          </p:cNvPr>
          <p:cNvSpPr txBox="1">
            <a:spLocks noGrp="1"/>
          </p:cNvSpPr>
          <p:nvPr>
            <p:ph type="title"/>
          </p:nvPr>
        </p:nvSpPr>
        <p:spPr>
          <a:xfrm>
            <a:off x="533400" y="672315"/>
            <a:ext cx="8382000" cy="315067"/>
          </a:xfrm>
          <a:prstGeom prst="rect">
            <a:avLst/>
          </a:prstGeom>
        </p:spPr>
        <p:txBody>
          <a:bodyPr vert="horz" wrap="square" lIns="0" tIns="7220" rIns="0" bIns="0" rtlCol="0">
            <a:spAutoFit/>
          </a:bodyPr>
          <a:lstStyle/>
          <a:p>
            <a:pPr marL="5776">
              <a:spcBef>
                <a:spcPts val="57"/>
              </a:spcBef>
            </a:pPr>
            <a:r>
              <a:rPr sz="2000" b="1" spc="-9" err="1">
                <a:latin typeface="Meiryo" panose="020B0604030504040204" pitchFamily="34" charset="-128"/>
                <a:ea typeface="Meiryo" panose="020B0604030504040204" pitchFamily="34" charset="-128"/>
              </a:rPr>
              <a:t>肺のレントゲン画像で深層学習</a:t>
            </a:r>
            <a:r>
              <a:rPr lang="ja-JP" altLang="en-US" sz="2000" b="1" spc="-9">
                <a:latin typeface="Meiryo" panose="020B0604030504040204" pitchFamily="34" charset="-128"/>
                <a:ea typeface="Meiryo" panose="020B0604030504040204" pitchFamily="34" charset="-128"/>
              </a:rPr>
              <a:t>を行い</a:t>
            </a:r>
            <a:r>
              <a:rPr lang="en-US" altLang="ja-JP" sz="2000" b="1" spc="-9">
                <a:latin typeface="Meiryo" panose="020B0604030504040204" pitchFamily="34" charset="-128"/>
                <a:ea typeface="Meiryo" panose="020B0604030504040204" pitchFamily="34" charset="-128"/>
              </a:rPr>
              <a:t>Covid19</a:t>
            </a:r>
            <a:r>
              <a:rPr lang="ja-JP" altLang="en-US" sz="2000" b="1" spc="-9">
                <a:latin typeface="Meiryo" panose="020B0604030504040204" pitchFamily="34" charset="-128"/>
                <a:ea typeface="Meiryo" panose="020B0604030504040204" pitchFamily="34" charset="-128"/>
              </a:rPr>
              <a:t>肺炎かどうかを予測する</a:t>
            </a:r>
            <a:endParaRPr sz="2000" b="1">
              <a:latin typeface="Meiryo" panose="020B0604030504040204" pitchFamily="34" charset="-128"/>
              <a:ea typeface="Meiryo" panose="020B0604030504040204" pitchFamily="34" charset="-128"/>
            </a:endParaRPr>
          </a:p>
        </p:txBody>
      </p:sp>
      <p:pic>
        <p:nvPicPr>
          <p:cNvPr id="3" name="object 3">
            <a:extLst>
              <a:ext uri="{FF2B5EF4-FFF2-40B4-BE49-F238E27FC236}">
                <a16:creationId xmlns:a16="http://schemas.microsoft.com/office/drawing/2014/main" id="{EDCB9261-323C-149B-2119-202ED461D137}"/>
              </a:ext>
            </a:extLst>
          </p:cNvPr>
          <p:cNvPicPr/>
          <p:nvPr/>
        </p:nvPicPr>
        <p:blipFill>
          <a:blip r:embed="rId2" cstate="print"/>
          <a:stretch>
            <a:fillRect/>
          </a:stretch>
        </p:blipFill>
        <p:spPr>
          <a:xfrm>
            <a:off x="5289182" y="1686378"/>
            <a:ext cx="2795582" cy="2751008"/>
          </a:xfrm>
          <a:prstGeom prst="rect">
            <a:avLst/>
          </a:prstGeom>
        </p:spPr>
      </p:pic>
      <p:pic>
        <p:nvPicPr>
          <p:cNvPr id="4" name="object 4">
            <a:extLst>
              <a:ext uri="{FF2B5EF4-FFF2-40B4-BE49-F238E27FC236}">
                <a16:creationId xmlns:a16="http://schemas.microsoft.com/office/drawing/2014/main" id="{DCA1DF6F-0439-E101-DCC5-3C4634D3B8D4}"/>
              </a:ext>
            </a:extLst>
          </p:cNvPr>
          <p:cNvPicPr/>
          <p:nvPr/>
        </p:nvPicPr>
        <p:blipFill>
          <a:blip r:embed="rId3" cstate="print"/>
          <a:stretch>
            <a:fillRect/>
          </a:stretch>
        </p:blipFill>
        <p:spPr>
          <a:xfrm>
            <a:off x="1263819" y="1664662"/>
            <a:ext cx="2795010" cy="2795010"/>
          </a:xfrm>
          <a:prstGeom prst="rect">
            <a:avLst/>
          </a:prstGeom>
        </p:spPr>
      </p:pic>
      <p:sp>
        <p:nvSpPr>
          <p:cNvPr id="5" name="object 5">
            <a:extLst>
              <a:ext uri="{FF2B5EF4-FFF2-40B4-BE49-F238E27FC236}">
                <a16:creationId xmlns:a16="http://schemas.microsoft.com/office/drawing/2014/main" id="{72FF0CB4-C5CC-3398-5C59-279CD33AEBFD}"/>
              </a:ext>
            </a:extLst>
          </p:cNvPr>
          <p:cNvSpPr txBox="1"/>
          <p:nvPr/>
        </p:nvSpPr>
        <p:spPr>
          <a:xfrm>
            <a:off x="2362200" y="1283151"/>
            <a:ext cx="899459" cy="376622"/>
          </a:xfrm>
          <a:prstGeom prst="rect">
            <a:avLst/>
          </a:prstGeom>
        </p:spPr>
        <p:txBody>
          <a:bodyPr vert="horz" wrap="square" lIns="0" tIns="7220" rIns="0" bIns="0" rtlCol="0">
            <a:spAutoFit/>
          </a:bodyPr>
          <a:lstStyle/>
          <a:p>
            <a:pPr marL="5776">
              <a:spcBef>
                <a:spcPts val="57"/>
              </a:spcBef>
            </a:pPr>
            <a:r>
              <a:rPr sz="2400" b="1" spc="-16">
                <a:latin typeface="Meiryo" panose="020B0604030504040204" pitchFamily="34" charset="-128"/>
                <a:ea typeface="Meiryo" panose="020B0604030504040204" pitchFamily="34" charset="-128"/>
                <a:cs typeface="BIZ UDGothic"/>
              </a:rPr>
              <a:t>健康</a:t>
            </a:r>
            <a:endParaRPr sz="2400" b="1">
              <a:latin typeface="Meiryo" panose="020B0604030504040204" pitchFamily="34" charset="-128"/>
              <a:ea typeface="Meiryo" panose="020B0604030504040204" pitchFamily="34" charset="-128"/>
              <a:cs typeface="BIZ UDGothic"/>
            </a:endParaRPr>
          </a:p>
        </p:txBody>
      </p:sp>
      <p:sp>
        <p:nvSpPr>
          <p:cNvPr id="6" name="object 6">
            <a:extLst>
              <a:ext uri="{FF2B5EF4-FFF2-40B4-BE49-F238E27FC236}">
                <a16:creationId xmlns:a16="http://schemas.microsoft.com/office/drawing/2014/main" id="{A90F3B4A-84D8-7C79-262E-B811D6BF4F6C}"/>
              </a:ext>
            </a:extLst>
          </p:cNvPr>
          <p:cNvSpPr txBox="1"/>
          <p:nvPr/>
        </p:nvSpPr>
        <p:spPr>
          <a:xfrm>
            <a:off x="5682377" y="1230885"/>
            <a:ext cx="2009191" cy="376622"/>
          </a:xfrm>
          <a:prstGeom prst="rect">
            <a:avLst/>
          </a:prstGeom>
        </p:spPr>
        <p:txBody>
          <a:bodyPr vert="horz" wrap="square" lIns="0" tIns="7220" rIns="0" bIns="0" rtlCol="0">
            <a:spAutoFit/>
          </a:bodyPr>
          <a:lstStyle/>
          <a:p>
            <a:pPr marL="5776">
              <a:spcBef>
                <a:spcPts val="57"/>
              </a:spcBef>
            </a:pPr>
            <a:r>
              <a:rPr lang="en-US" sz="2400" b="1" spc="-16">
                <a:latin typeface="Meiryo" panose="020B0604030504040204" pitchFamily="34" charset="-128"/>
                <a:ea typeface="Meiryo" panose="020B0604030504040204" pitchFamily="34" charset="-128"/>
                <a:cs typeface="BIZ UDGothic"/>
              </a:rPr>
              <a:t>Covid19</a:t>
            </a:r>
            <a:r>
              <a:rPr sz="2400" b="1" spc="-16">
                <a:latin typeface="Meiryo" panose="020B0604030504040204" pitchFamily="34" charset="-128"/>
                <a:ea typeface="Meiryo" panose="020B0604030504040204" pitchFamily="34" charset="-128"/>
                <a:cs typeface="BIZ UDGothic"/>
              </a:rPr>
              <a:t>肺炎</a:t>
            </a:r>
            <a:endParaRPr sz="2400" b="1">
              <a:latin typeface="Meiryo" panose="020B0604030504040204" pitchFamily="34" charset="-128"/>
              <a:ea typeface="Meiryo" panose="020B0604030504040204" pitchFamily="34" charset="-128"/>
              <a:cs typeface="BIZ UDGothic"/>
            </a:endParaRPr>
          </a:p>
        </p:txBody>
      </p:sp>
      <p:sp>
        <p:nvSpPr>
          <p:cNvPr id="7" name="ニューラルネットワークとは(軽く復習)">
            <a:extLst>
              <a:ext uri="{FF2B5EF4-FFF2-40B4-BE49-F238E27FC236}">
                <a16:creationId xmlns:a16="http://schemas.microsoft.com/office/drawing/2014/main" id="{2C5486CA-4B2A-B7EF-44C4-C9BA41F3C5A4}"/>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10" name="スライド番号プレースホルダー 4">
            <a:extLst>
              <a:ext uri="{FF2B5EF4-FFF2-40B4-BE49-F238E27FC236}">
                <a16:creationId xmlns:a16="http://schemas.microsoft.com/office/drawing/2014/main" id="{6D9A8587-F3CC-9927-85F3-05CEE60A27D9}"/>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29</a:t>
            </a:fld>
            <a:endParaRPr lang="ja-JP" altLang="en-US" sz="1200"/>
          </a:p>
        </p:txBody>
      </p:sp>
    </p:spTree>
    <p:extLst>
      <p:ext uri="{BB962C8B-B14F-4D97-AF65-F5344CB8AC3E}">
        <p14:creationId xmlns:p14="http://schemas.microsoft.com/office/powerpoint/2010/main" val="233789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70852-B843-B333-857E-A96079591B11}"/>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CCBBC74-C1AF-5A3E-5C92-7187CB205947}"/>
              </a:ext>
            </a:extLst>
          </p:cNvPr>
          <p:cNvSpPr txBox="1"/>
          <p:nvPr/>
        </p:nvSpPr>
        <p:spPr>
          <a:xfrm>
            <a:off x="945650" y="23957"/>
            <a:ext cx="4232248" cy="415498"/>
          </a:xfrm>
          <a:prstGeom prst="rect">
            <a:avLst/>
          </a:prstGeom>
          <a:noFill/>
        </p:spPr>
        <p:txBody>
          <a:bodyPr wrap="none" rtlCol="0">
            <a:spAutoFit/>
          </a:bodyPr>
          <a:lstStyle/>
          <a:p>
            <a:pPr algn="ctr"/>
            <a:r>
              <a:rPr kumimoji="1" lang="ja-JP" altLang="en-US" sz="2100">
                <a:latin typeface="Hiragino Maru Gothic ProN W4" panose="020F0400000000000000" pitchFamily="34" charset="-128"/>
                <a:ea typeface="Hiragino Maru Gothic ProN W4" panose="020F0400000000000000" pitchFamily="34" charset="-128"/>
              </a:rPr>
              <a:t>「医療と</a:t>
            </a:r>
            <a:r>
              <a:rPr kumimoji="1" lang="en-US" altLang="ja-JP" sz="2100" dirty="0">
                <a:latin typeface="Hiragino Maru Gothic ProN W4" panose="020F0400000000000000" pitchFamily="34" charset="-128"/>
                <a:ea typeface="Hiragino Maru Gothic ProN W4" panose="020F0400000000000000" pitchFamily="34" charset="-128"/>
              </a:rPr>
              <a:t>AI</a:t>
            </a:r>
            <a:r>
              <a:rPr kumimoji="1" lang="ja-JP" altLang="en-US" sz="2100">
                <a:latin typeface="Hiragino Maru Gothic ProN W4" panose="020F0400000000000000" pitchFamily="34" charset="-128"/>
                <a:ea typeface="Hiragino Maru Gothic ProN W4" panose="020F0400000000000000" pitchFamily="34" charset="-128"/>
              </a:rPr>
              <a:t>・ビッグデータ入門」</a:t>
            </a:r>
          </a:p>
        </p:txBody>
      </p:sp>
      <p:graphicFrame>
        <p:nvGraphicFramePr>
          <p:cNvPr id="6" name="表 5">
            <a:extLst>
              <a:ext uri="{FF2B5EF4-FFF2-40B4-BE49-F238E27FC236}">
                <a16:creationId xmlns:a16="http://schemas.microsoft.com/office/drawing/2014/main" id="{DE410E0D-7375-BC5F-A8E7-9B10E0665E54}"/>
              </a:ext>
            </a:extLst>
          </p:cNvPr>
          <p:cNvGraphicFramePr>
            <a:graphicFrameLocks noGrp="1"/>
          </p:cNvGraphicFramePr>
          <p:nvPr>
            <p:extLst>
              <p:ext uri="{D42A27DB-BD31-4B8C-83A1-F6EECF244321}">
                <p14:modId xmlns:p14="http://schemas.microsoft.com/office/powerpoint/2010/main" val="3063658213"/>
              </p:ext>
            </p:extLst>
          </p:nvPr>
        </p:nvGraphicFramePr>
        <p:xfrm>
          <a:off x="115057" y="425105"/>
          <a:ext cx="7217073" cy="4465745"/>
        </p:xfrm>
        <a:graphic>
          <a:graphicData uri="http://schemas.openxmlformats.org/drawingml/2006/table">
            <a:tbl>
              <a:tblPr/>
              <a:tblGrid>
                <a:gridCol w="275091">
                  <a:extLst>
                    <a:ext uri="{9D8B030D-6E8A-4147-A177-3AD203B41FA5}">
                      <a16:colId xmlns:a16="http://schemas.microsoft.com/office/drawing/2014/main" val="877802253"/>
                    </a:ext>
                  </a:extLst>
                </a:gridCol>
                <a:gridCol w="719181">
                  <a:extLst>
                    <a:ext uri="{9D8B030D-6E8A-4147-A177-3AD203B41FA5}">
                      <a16:colId xmlns:a16="http://schemas.microsoft.com/office/drawing/2014/main" val="2184911954"/>
                    </a:ext>
                  </a:extLst>
                </a:gridCol>
                <a:gridCol w="1309553">
                  <a:extLst>
                    <a:ext uri="{9D8B030D-6E8A-4147-A177-3AD203B41FA5}">
                      <a16:colId xmlns:a16="http://schemas.microsoft.com/office/drawing/2014/main" val="87176139"/>
                    </a:ext>
                  </a:extLst>
                </a:gridCol>
                <a:gridCol w="2565434">
                  <a:extLst>
                    <a:ext uri="{9D8B030D-6E8A-4147-A177-3AD203B41FA5}">
                      <a16:colId xmlns:a16="http://schemas.microsoft.com/office/drawing/2014/main" val="790596733"/>
                    </a:ext>
                  </a:extLst>
                </a:gridCol>
                <a:gridCol w="2347814">
                  <a:extLst>
                    <a:ext uri="{9D8B030D-6E8A-4147-A177-3AD203B41FA5}">
                      <a16:colId xmlns:a16="http://schemas.microsoft.com/office/drawing/2014/main" val="2316057454"/>
                    </a:ext>
                  </a:extLst>
                </a:gridCol>
              </a:tblGrid>
              <a:tr h="236535">
                <a:tc>
                  <a:txBody>
                    <a:bodyPr/>
                    <a:lstStyle/>
                    <a:p>
                      <a:pPr algn="ctr" fontAlgn="ctr"/>
                      <a:r>
                        <a:rPr lang="ja-JP" altLang="en-US"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回</a:t>
                      </a: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/45</a:t>
                      </a:r>
                      <a:r>
                        <a:rPr lang="ja-JP" altLang="en-US"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分</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授業日付</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担当教員</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ja-JP" altLang="en-US"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授業題目</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授業内容</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98227458"/>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F7E0"/>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2023/10/26</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宮野先生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次世代研究者・医療者の環境と姿</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次世代研究者・医療者の環境と姿</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6614799"/>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F7E0"/>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2023/10/26</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高橋先生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生物統計学概論</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医療における意思決定のために</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生物統計概論</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741572"/>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3</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F7E0"/>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2023/11/02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坂内先生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3:</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データ科学アルゴリズム概論</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データ科学アルゴリズム概論</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8678128"/>
                  </a:ext>
                </a:extLst>
              </a:tr>
              <a:tr h="236535">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4</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F7E0"/>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2023/11/02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清水先生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4:</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AI・</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データサイエンスを学んで次世代の医療を切り開こう</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AI</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データサイエンスと医療</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4652940"/>
                  </a:ext>
                </a:extLst>
              </a:tr>
              <a:tr h="236535">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5</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2023/11/09</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Google Colaboratory</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の導入</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Google Colaboratory</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とは</a:t>
                      </a:r>
                      <a:b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b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Google Colaboratory</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の基本操作</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5142079"/>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6</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F7E0"/>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2023/11/09</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中島先生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5:</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手術治療ロボティクス、医用画像</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AI</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診断</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AI</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の利活用について</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4628402"/>
                  </a:ext>
                </a:extLst>
              </a:tr>
              <a:tr h="152497">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7</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F7E0"/>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2023/11/16</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江花先生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6:</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AI</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倫理について</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AI</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倫理</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9584965"/>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8</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2023/11/16</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python</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の概要</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データの型、リストの概念</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5374639"/>
                  </a:ext>
                </a:extLst>
              </a:tr>
              <a:tr h="152497">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9</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F7E0"/>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2023/11/30</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外部講師</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岡本先生、丸橋先生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7:</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AI</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のこれからと富士通の取り組み</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外部講師による</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AI</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の利活用について</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2230276"/>
                  </a:ext>
                </a:extLst>
              </a:tr>
              <a:tr h="130358">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10</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2023/11/30</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3:</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python</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の概要</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関数、モジュール、パッケージ、ライブラリ、クラス</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9949148"/>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2023/12/07</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4:</a:t>
                      </a:r>
                      <a:r>
                        <a:rPr lang="en"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python</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の概要</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3</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配列概念、ベクトル、行列、ファイル操作</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0663153"/>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2023/12/07</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5:</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データクレンジング</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データフレーム取り扱い</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6692308"/>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13</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2023/12/21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6:</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データクレンジング</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データ加工</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5478060"/>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14</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2023/12/21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7:</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データクレンジング</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3</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可視化</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1653244"/>
                  </a:ext>
                </a:extLst>
              </a:tr>
              <a:tr h="152497">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15</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E686"/>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2024/1/11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清水先生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演習のための講義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機械学習概論</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機械学習（回帰分析）の概念の解説</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9291509"/>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16</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2024/1/11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8:</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回帰分析</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回帰分析のデモンストレーション</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7832579"/>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17</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2024/1/17</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9:</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回帰分析</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線形回帰分析</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4932802"/>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18</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2024/1/17</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10:</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回帰分析</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3</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ロジスティック回帰分析</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7381371"/>
                  </a:ext>
                </a:extLst>
              </a:tr>
              <a:tr h="152497">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19</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E686"/>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2024/1/18</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清水先生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演習のための講義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機械学習概論</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機械学習（教師あり学習）の概念の解説</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2901433"/>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20</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2024/1/18</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11:</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教師あり学習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教師あり学習のデモンストレーション</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4699104"/>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2024/1/24</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12:</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教師あり学習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教師あり学習（決定木）</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3647434"/>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2024/1/24</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13:</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教師あり学習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3</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教師あり学習（ランダムフォレスト）</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1837654"/>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23</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2024/1/25</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14:</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教師あり学習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4</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教師あり学習（サポートベクターマシン</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4997094"/>
                  </a:ext>
                </a:extLst>
              </a:tr>
              <a:tr h="152497">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24</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E686"/>
                    </a:solidFill>
                  </a:tcPr>
                </a:tc>
                <a:tc>
                  <a:txBody>
                    <a:bodyPr/>
                    <a:lstStyle/>
                    <a:p>
                      <a:pPr algn="ctr" fontAlgn="ct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2024/1/25</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清水先生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演習のための講義</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3:</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深層学習概論</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深層学習の概念の解説</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445664"/>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25</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2024/1/31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須藤先生、石丸先生、曹先生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15: </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a:t>
                      </a: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深層学習（乳がんデータ）</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5222012"/>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26</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2024/1/31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須藤先生、石丸先生、曹先生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16:</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2</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深層学習（乳がんデータ）</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2508713"/>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27</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2024/2/1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17:</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3</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深層学習（画像データ）</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6526605"/>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28</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2024/2/1</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18:</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4</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深層学習（画像データ）</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3699333"/>
                  </a:ext>
                </a:extLst>
              </a:tr>
              <a:tr h="130244">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29</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2024/2/8</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19:</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5</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深層学習（画像データ）</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848822"/>
                  </a:ext>
                </a:extLst>
              </a:tr>
              <a:tr h="128173">
                <a:tc>
                  <a:txBody>
                    <a:bodyPr/>
                    <a:lstStyle/>
                    <a:p>
                      <a:pPr algn="ctr" fontAlgn="ctr"/>
                      <a:r>
                        <a:rPr lang="en-US" altLang="ja-JP" sz="700" b="0" i="0" u="none" strike="noStrike">
                          <a:solidFill>
                            <a:srgbClr val="000000"/>
                          </a:solidFill>
                          <a:effectLst/>
                          <a:latin typeface="Hiragino Maru Gothic ProN W4" panose="020F0400000000000000" pitchFamily="34" charset="-128"/>
                          <a:ea typeface="Hiragino Maru Gothic ProN W4" panose="020F0400000000000000" pitchFamily="34" charset="-128"/>
                        </a:rPr>
                        <a:t>30</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6C"/>
                    </a:solidFill>
                  </a:tcPr>
                </a:tc>
                <a:tc>
                  <a:txBody>
                    <a:bodyPr/>
                    <a:lstStyle/>
                    <a:p>
                      <a:pPr algn="ctr" fontAlgn="ctr"/>
                      <a:r>
                        <a:rPr lang="en-US" altLang="ja-JP"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2024/2/8</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石丸先生、曹先生</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20</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：機械学習と深層学習のまとめの演習</a:t>
                      </a:r>
                      <a:endPar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endParaRP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8〜</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演習</a:t>
                      </a:r>
                      <a:r>
                        <a:rPr lang="en-US" altLang="ja-JP" sz="700" b="0" i="0" u="none" strike="noStrike" dirty="0">
                          <a:solidFill>
                            <a:schemeClr val="tx1"/>
                          </a:solidFill>
                          <a:effectLst/>
                          <a:latin typeface="Hiragino Maru Gothic ProN W4" panose="020F0400000000000000" pitchFamily="34" charset="-128"/>
                          <a:ea typeface="Hiragino Maru Gothic ProN W4" panose="020F0400000000000000" pitchFamily="34" charset="-128"/>
                        </a:rPr>
                        <a:t>19</a:t>
                      </a:r>
                      <a:r>
                        <a:rPr lang="ja-JP" altLang="en-US" sz="700" b="0" i="0" u="none" strike="noStrike">
                          <a:solidFill>
                            <a:schemeClr val="tx1"/>
                          </a:solidFill>
                          <a:effectLst/>
                          <a:latin typeface="Hiragino Maru Gothic ProN W4" panose="020F0400000000000000" pitchFamily="34" charset="-128"/>
                          <a:ea typeface="Hiragino Maru Gothic ProN W4" panose="020F0400000000000000" pitchFamily="34" charset="-128"/>
                        </a:rPr>
                        <a:t>のまとめ</a:t>
                      </a:r>
                    </a:p>
                  </a:txBody>
                  <a:tcPr marL="3363" marR="3363" marT="3363" marB="1614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1117047"/>
                  </a:ext>
                </a:extLst>
              </a:tr>
            </a:tbl>
          </a:graphicData>
        </a:graphic>
      </p:graphicFrame>
      <p:sp>
        <p:nvSpPr>
          <p:cNvPr id="4" name="テキスト ボックス 3">
            <a:extLst>
              <a:ext uri="{FF2B5EF4-FFF2-40B4-BE49-F238E27FC236}">
                <a16:creationId xmlns:a16="http://schemas.microsoft.com/office/drawing/2014/main" id="{312991FC-65C2-37F5-DEE5-44D3D9C4EB5F}"/>
              </a:ext>
            </a:extLst>
          </p:cNvPr>
          <p:cNvSpPr txBox="1"/>
          <p:nvPr/>
        </p:nvSpPr>
        <p:spPr>
          <a:xfrm>
            <a:off x="4871205" y="53830"/>
            <a:ext cx="2460926" cy="369332"/>
          </a:xfrm>
          <a:prstGeom prst="rect">
            <a:avLst/>
          </a:prstGeom>
          <a:noFill/>
        </p:spPr>
        <p:txBody>
          <a:bodyPr wrap="square" rtlCol="0">
            <a:spAutoFit/>
          </a:bodyPr>
          <a:lstStyle/>
          <a:p>
            <a:pPr algn="ctr"/>
            <a:r>
              <a:rPr kumimoji="1" lang="ja-JP" altLang="en-US">
                <a:latin typeface="Hiragino Maru Gothic ProN W4" panose="020F0400000000000000" pitchFamily="34" charset="-128"/>
                <a:ea typeface="Hiragino Maru Gothic ProN W4" panose="020F0400000000000000" pitchFamily="34" charset="-128"/>
              </a:rPr>
              <a:t>科目概要</a:t>
            </a:r>
            <a:r>
              <a:rPr kumimoji="1" lang="en-US" altLang="ja-JP" dirty="0">
                <a:latin typeface="Hiragino Maru Gothic ProN W4" panose="020F0400000000000000" pitchFamily="34" charset="-128"/>
                <a:ea typeface="Hiragino Maru Gothic ProN W4" panose="020F0400000000000000" pitchFamily="34" charset="-128"/>
              </a:rPr>
              <a:t>(</a:t>
            </a:r>
            <a:r>
              <a:rPr kumimoji="1" lang="ja-JP" altLang="en-US">
                <a:latin typeface="Hiragino Maru Gothic ProN W4" panose="020F0400000000000000" pitchFamily="34" charset="-128"/>
                <a:ea typeface="Hiragino Maru Gothic ProN W4" panose="020F0400000000000000" pitchFamily="34" charset="-128"/>
              </a:rPr>
              <a:t>令和</a:t>
            </a:r>
            <a:r>
              <a:rPr lang="en-US" altLang="ja-JP" dirty="0">
                <a:latin typeface="Hiragino Maru Gothic ProN W4" panose="020F0400000000000000" pitchFamily="34" charset="-128"/>
                <a:ea typeface="Hiragino Maru Gothic ProN W4" panose="020F0400000000000000" pitchFamily="34" charset="-128"/>
              </a:rPr>
              <a:t>5</a:t>
            </a:r>
            <a:r>
              <a:rPr kumimoji="1" lang="ja-JP" altLang="en-US">
                <a:latin typeface="Hiragino Maru Gothic ProN W4" panose="020F0400000000000000" pitchFamily="34" charset="-128"/>
                <a:ea typeface="Hiragino Maru Gothic ProN W4" panose="020F0400000000000000" pitchFamily="34" charset="-128"/>
              </a:rPr>
              <a:t>年度</a:t>
            </a:r>
            <a:r>
              <a:rPr kumimoji="1" lang="en-US" altLang="ja-JP" dirty="0">
                <a:latin typeface="Hiragino Maru Gothic ProN W4" panose="020F0400000000000000" pitchFamily="34" charset="-128"/>
                <a:ea typeface="Hiragino Maru Gothic ProN W4" panose="020F0400000000000000" pitchFamily="34" charset="-128"/>
              </a:rPr>
              <a:t>)</a:t>
            </a:r>
            <a:endParaRPr kumimoji="1" lang="ja-JP" altLang="en-US">
              <a:latin typeface="Hiragino Maru Gothic ProN W4" panose="020F0400000000000000" pitchFamily="34" charset="-128"/>
              <a:ea typeface="Hiragino Maru Gothic ProN W4" panose="020F0400000000000000" pitchFamily="34" charset="-128"/>
            </a:endParaRPr>
          </a:p>
        </p:txBody>
      </p:sp>
      <p:sp>
        <p:nvSpPr>
          <p:cNvPr id="9" name="正方形/長方形 8">
            <a:extLst>
              <a:ext uri="{FF2B5EF4-FFF2-40B4-BE49-F238E27FC236}">
                <a16:creationId xmlns:a16="http://schemas.microsoft.com/office/drawing/2014/main" id="{43EA3F3B-3CC4-9209-2C91-9567843AC4B5}"/>
              </a:ext>
            </a:extLst>
          </p:cNvPr>
          <p:cNvSpPr/>
          <p:nvPr/>
        </p:nvSpPr>
        <p:spPr>
          <a:xfrm>
            <a:off x="7488591" y="530055"/>
            <a:ext cx="178829" cy="207749"/>
          </a:xfrm>
          <a:prstGeom prst="rect">
            <a:avLst/>
          </a:prstGeom>
          <a:solidFill>
            <a:srgbClr val="7BF7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9EE0630-7ADB-5EFB-909A-2181705DDEC2}"/>
              </a:ext>
            </a:extLst>
          </p:cNvPr>
          <p:cNvSpPr txBox="1"/>
          <p:nvPr/>
        </p:nvSpPr>
        <p:spPr>
          <a:xfrm>
            <a:off x="7667420" y="517640"/>
            <a:ext cx="543911" cy="253916"/>
          </a:xfrm>
          <a:prstGeom prst="rect">
            <a:avLst/>
          </a:prstGeom>
          <a:noFill/>
        </p:spPr>
        <p:txBody>
          <a:bodyPr wrap="square" rtlCol="0">
            <a:spAutoFit/>
          </a:bodyPr>
          <a:lstStyle/>
          <a:p>
            <a:r>
              <a:rPr lang="ja-JP" altLang="en-US" sz="1050">
                <a:latin typeface="Hiragino Maru Gothic ProN W4" panose="020F0400000000000000" pitchFamily="34" charset="-128"/>
                <a:ea typeface="Hiragino Maru Gothic ProN W4" panose="020F0400000000000000" pitchFamily="34" charset="-128"/>
              </a:rPr>
              <a:t>講義</a:t>
            </a:r>
            <a:endParaRPr kumimoji="1" lang="ja-JP" altLang="en-US" sz="1050">
              <a:latin typeface="Hiragino Maru Gothic ProN W4" panose="020F0400000000000000" pitchFamily="34" charset="-128"/>
              <a:ea typeface="Hiragino Maru Gothic ProN W4" panose="020F0400000000000000" pitchFamily="34" charset="-128"/>
            </a:endParaRPr>
          </a:p>
        </p:txBody>
      </p:sp>
      <p:sp>
        <p:nvSpPr>
          <p:cNvPr id="11" name="正方形/長方形 10">
            <a:extLst>
              <a:ext uri="{FF2B5EF4-FFF2-40B4-BE49-F238E27FC236}">
                <a16:creationId xmlns:a16="http://schemas.microsoft.com/office/drawing/2014/main" id="{41242552-A10F-A0BC-575D-FD2A6ED3DD4A}"/>
              </a:ext>
            </a:extLst>
          </p:cNvPr>
          <p:cNvSpPr/>
          <p:nvPr/>
        </p:nvSpPr>
        <p:spPr>
          <a:xfrm>
            <a:off x="7488591" y="965223"/>
            <a:ext cx="178829" cy="207749"/>
          </a:xfrm>
          <a:prstGeom prst="rect">
            <a:avLst/>
          </a:prstGeom>
          <a:solidFill>
            <a:srgbClr val="FFE4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A0E72BE-7380-47D0-8543-8DC561B90E64}"/>
              </a:ext>
            </a:extLst>
          </p:cNvPr>
          <p:cNvSpPr txBox="1"/>
          <p:nvPr/>
        </p:nvSpPr>
        <p:spPr>
          <a:xfrm>
            <a:off x="7667420" y="942139"/>
            <a:ext cx="467908" cy="253916"/>
          </a:xfrm>
          <a:prstGeom prst="rect">
            <a:avLst/>
          </a:prstGeom>
          <a:noFill/>
        </p:spPr>
        <p:txBody>
          <a:bodyPr wrap="square" rtlCol="0">
            <a:spAutoFit/>
          </a:bodyPr>
          <a:lstStyle/>
          <a:p>
            <a:r>
              <a:rPr lang="ja-JP" altLang="en-US" sz="1050">
                <a:latin typeface="Hiragino Maru Gothic ProN W4" panose="020F0400000000000000" pitchFamily="34" charset="-128"/>
                <a:ea typeface="Hiragino Maru Gothic ProN W4" panose="020F0400000000000000" pitchFamily="34" charset="-128"/>
              </a:rPr>
              <a:t>演習</a:t>
            </a:r>
            <a:endParaRPr kumimoji="1" lang="ja-JP" altLang="en-US" sz="1050">
              <a:latin typeface="Hiragino Maru Gothic ProN W4" panose="020F0400000000000000" pitchFamily="34" charset="-128"/>
              <a:ea typeface="Hiragino Maru Gothic ProN W4" panose="020F0400000000000000" pitchFamily="34" charset="-128"/>
            </a:endParaRPr>
          </a:p>
        </p:txBody>
      </p:sp>
      <p:sp>
        <p:nvSpPr>
          <p:cNvPr id="13" name="正方形/長方形 12">
            <a:extLst>
              <a:ext uri="{FF2B5EF4-FFF2-40B4-BE49-F238E27FC236}">
                <a16:creationId xmlns:a16="http://schemas.microsoft.com/office/drawing/2014/main" id="{553B2F28-678D-1E22-CC31-DBBF5E31A29E}"/>
              </a:ext>
            </a:extLst>
          </p:cNvPr>
          <p:cNvSpPr/>
          <p:nvPr/>
        </p:nvSpPr>
        <p:spPr>
          <a:xfrm>
            <a:off x="7488591" y="1410589"/>
            <a:ext cx="178829" cy="207749"/>
          </a:xfrm>
          <a:prstGeom prst="rect">
            <a:avLst/>
          </a:prstGeom>
          <a:solidFill>
            <a:srgbClr val="7DE6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97E0ABF-8482-795D-1F82-2AFAD17EE143}"/>
              </a:ext>
            </a:extLst>
          </p:cNvPr>
          <p:cNvSpPr txBox="1"/>
          <p:nvPr/>
        </p:nvSpPr>
        <p:spPr>
          <a:xfrm>
            <a:off x="7667420" y="1415357"/>
            <a:ext cx="1291154" cy="253916"/>
          </a:xfrm>
          <a:prstGeom prst="rect">
            <a:avLst/>
          </a:prstGeom>
          <a:noFill/>
        </p:spPr>
        <p:txBody>
          <a:bodyPr wrap="square" rtlCol="0">
            <a:spAutoFit/>
          </a:bodyPr>
          <a:lstStyle/>
          <a:p>
            <a:r>
              <a:rPr lang="ja-JP" altLang="en-US" sz="1050">
                <a:latin typeface="Hiragino Maru Gothic ProN W4" panose="020F0400000000000000" pitchFamily="34" charset="-128"/>
                <a:ea typeface="Hiragino Maru Gothic ProN W4" panose="020F0400000000000000" pitchFamily="34" charset="-128"/>
              </a:rPr>
              <a:t>演習のための講義</a:t>
            </a:r>
            <a:endParaRPr kumimoji="1" lang="ja-JP" altLang="en-US" sz="1050">
              <a:latin typeface="Hiragino Maru Gothic ProN W4" panose="020F0400000000000000" pitchFamily="34" charset="-128"/>
              <a:ea typeface="Hiragino Maru Gothic ProN W4" panose="020F0400000000000000" pitchFamily="34" charset="-128"/>
            </a:endParaRPr>
          </a:p>
        </p:txBody>
      </p:sp>
      <p:sp>
        <p:nvSpPr>
          <p:cNvPr id="15" name="正方形/長方形 14">
            <a:extLst>
              <a:ext uri="{FF2B5EF4-FFF2-40B4-BE49-F238E27FC236}">
                <a16:creationId xmlns:a16="http://schemas.microsoft.com/office/drawing/2014/main" id="{5C802B2F-AFB3-1746-7DC0-7E26AB56F254}"/>
              </a:ext>
            </a:extLst>
          </p:cNvPr>
          <p:cNvSpPr/>
          <p:nvPr/>
        </p:nvSpPr>
        <p:spPr>
          <a:xfrm>
            <a:off x="115057" y="3936159"/>
            <a:ext cx="7217074" cy="830997"/>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16" name="テキスト ボックス 15">
            <a:extLst>
              <a:ext uri="{FF2B5EF4-FFF2-40B4-BE49-F238E27FC236}">
                <a16:creationId xmlns:a16="http://schemas.microsoft.com/office/drawing/2014/main" id="{5FF03B24-1F47-7E38-6253-4263878CD8B4}"/>
              </a:ext>
            </a:extLst>
          </p:cNvPr>
          <p:cNvSpPr txBox="1"/>
          <p:nvPr/>
        </p:nvSpPr>
        <p:spPr>
          <a:xfrm>
            <a:off x="7315989" y="3867111"/>
            <a:ext cx="1790683" cy="830997"/>
          </a:xfrm>
          <a:prstGeom prst="rect">
            <a:avLst/>
          </a:prstGeom>
          <a:noFill/>
        </p:spPr>
        <p:txBody>
          <a:bodyPr wrap="square" rtlCol="0">
            <a:spAutoFit/>
          </a:bodyPr>
          <a:lstStyle/>
          <a:p>
            <a:r>
              <a:rPr kumimoji="1" lang="ja-JP" altLang="en-US" sz="1600">
                <a:solidFill>
                  <a:srgbClr val="FF0000"/>
                </a:solidFill>
              </a:rPr>
              <a:t>本日の深層学習は</a:t>
            </a:r>
            <a:r>
              <a:rPr kumimoji="1" lang="en-US" altLang="ja-JP" sz="1600" b="1" dirty="0">
                <a:solidFill>
                  <a:srgbClr val="FF0000"/>
                </a:solidFill>
              </a:rPr>
              <a:t>45</a:t>
            </a:r>
            <a:r>
              <a:rPr kumimoji="1" lang="ja-JP" altLang="en-US" sz="1600" b="1">
                <a:solidFill>
                  <a:srgbClr val="FF0000"/>
                </a:solidFill>
              </a:rPr>
              <a:t>分</a:t>
            </a:r>
            <a:r>
              <a:rPr kumimoji="1" lang="en-US" altLang="ja-JP" sz="1600" b="1" dirty="0">
                <a:solidFill>
                  <a:srgbClr val="FF0000"/>
                </a:solidFill>
              </a:rPr>
              <a:t>×6</a:t>
            </a:r>
            <a:r>
              <a:rPr kumimoji="1" lang="ja-JP" altLang="en-US" sz="1600" b="1">
                <a:solidFill>
                  <a:srgbClr val="FF0000"/>
                </a:solidFill>
              </a:rPr>
              <a:t>コマ分の内容を圧縮</a:t>
            </a:r>
            <a:r>
              <a:rPr kumimoji="1" lang="en-US" altLang="ja-JP" sz="1600" b="1" dirty="0">
                <a:solidFill>
                  <a:srgbClr val="FF0000"/>
                </a:solidFill>
              </a:rPr>
              <a:t> </a:t>
            </a:r>
            <a:endParaRPr kumimoji="1" lang="ja-JP" altLang="en-US" sz="1600" b="1">
              <a:solidFill>
                <a:srgbClr val="FF0000"/>
              </a:solidFill>
            </a:endParaRPr>
          </a:p>
        </p:txBody>
      </p:sp>
    </p:spTree>
    <p:extLst>
      <p:ext uri="{BB962C8B-B14F-4D97-AF65-F5344CB8AC3E}">
        <p14:creationId xmlns:p14="http://schemas.microsoft.com/office/powerpoint/2010/main" val="421514723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①学習モデルの選択(今回は線形回帰)…"/>
          <p:cNvSpPr txBox="1"/>
          <p:nvPr/>
        </p:nvSpPr>
        <p:spPr>
          <a:xfrm>
            <a:off x="457200" y="1090575"/>
            <a:ext cx="7666339" cy="2962349"/>
          </a:xfrm>
          <a:prstGeom prst="rect">
            <a:avLst/>
          </a:prstGeom>
          <a:ln w="2540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255" algn="l">
              <a:lnSpc>
                <a:spcPct val="150000"/>
              </a:lnSpc>
              <a:defRPr sz="4500"/>
            </a:pPr>
            <a:r>
              <a:rPr lang="en-US" altLang="ja-JP" sz="1600" b="1">
                <a:solidFill>
                  <a:srgbClr val="002060"/>
                </a:solidFill>
                <a:latin typeface="Meiryo"/>
                <a:ea typeface="Meiryo"/>
                <a:cs typeface="Courier New"/>
              </a:rPr>
              <a:t>STEP1</a:t>
            </a:r>
            <a:r>
              <a:rPr lang="ja-JP" altLang="en-US" sz="1600" b="1">
                <a:solidFill>
                  <a:srgbClr val="002060"/>
                </a:solidFill>
                <a:latin typeface="Meiryo"/>
                <a:ea typeface="Meiryo"/>
                <a:cs typeface="Courier New"/>
              </a:rPr>
              <a:t>　</a:t>
            </a:r>
            <a:r>
              <a:rPr lang="en-US" altLang="ja-JP" sz="1600" b="1" err="1">
                <a:solidFill>
                  <a:srgbClr val="002060"/>
                </a:solidFill>
                <a:latin typeface="Meiryo"/>
                <a:ea typeface="Meiryo"/>
                <a:cs typeface="Courier New"/>
              </a:rPr>
              <a:t>データの用意</a:t>
            </a:r>
            <a:r>
              <a:rPr lang="ja-JP" altLang="en-US" sz="1600" b="1">
                <a:solidFill>
                  <a:srgbClr val="002060"/>
                </a:solidFill>
                <a:latin typeface="Meiryo"/>
                <a:ea typeface="Meiryo"/>
                <a:cs typeface="Courier New"/>
              </a:rPr>
              <a:t>と前処理</a:t>
            </a:r>
            <a:endParaRPr lang="en-US" sz="1600" b="1">
              <a:solidFill>
                <a:srgbClr val="002060"/>
              </a:solidFill>
              <a:latin typeface="Meiryo"/>
              <a:ea typeface="Meiryo"/>
              <a:cs typeface="Courier New"/>
            </a:endParaRPr>
          </a:p>
          <a:p>
            <a:pPr marL="135255" algn="l">
              <a:lnSpc>
                <a:spcPct val="150000"/>
              </a:lnSpc>
              <a:defRPr sz="4500"/>
            </a:pPr>
            <a:r>
              <a:rPr lang="en-US" altLang="ja-JP" sz="1600" b="1">
                <a:solidFill>
                  <a:srgbClr val="002060"/>
                </a:solidFill>
                <a:latin typeface="Meiryo"/>
                <a:ea typeface="Meiryo"/>
                <a:cs typeface="Courier New"/>
              </a:rPr>
              <a:t>STEP2</a:t>
            </a:r>
            <a:r>
              <a:rPr lang="ja-JP" altLang="en-US" sz="1600" b="1">
                <a:solidFill>
                  <a:srgbClr val="002060"/>
                </a:solidFill>
                <a:latin typeface="Meiryo"/>
                <a:ea typeface="Meiryo"/>
                <a:cs typeface="Courier New"/>
              </a:rPr>
              <a:t>　</a:t>
            </a:r>
            <a:r>
              <a:rPr sz="1600" b="1" err="1">
                <a:solidFill>
                  <a:srgbClr val="002060"/>
                </a:solidFill>
                <a:latin typeface="Meiryo"/>
                <a:ea typeface="Meiryo"/>
                <a:cs typeface="Courier New"/>
              </a:rPr>
              <a:t>学習モデルの選択</a:t>
            </a:r>
            <a:endParaRPr lang="en-US" sz="1600" b="1">
              <a:solidFill>
                <a:srgbClr val="002060"/>
              </a:solidFill>
              <a:latin typeface="Meiryo"/>
              <a:ea typeface="Meiryo"/>
              <a:cs typeface="Courier New"/>
            </a:endParaRPr>
          </a:p>
          <a:p>
            <a:pPr marL="135255" algn="l">
              <a:lnSpc>
                <a:spcPct val="150000"/>
              </a:lnSpc>
              <a:defRPr sz="4500"/>
            </a:pPr>
            <a:r>
              <a:rPr lang="ja-JP" altLang="en-US" sz="1600" b="1">
                <a:latin typeface="Meiryo"/>
                <a:ea typeface="Meiryo"/>
                <a:cs typeface="Courier New"/>
              </a:rPr>
              <a:t>　　　　</a:t>
            </a:r>
            <a:r>
              <a:rPr lang="en-US" altLang="ja-JP" sz="1600" b="1">
                <a:latin typeface="Meiryo"/>
                <a:ea typeface="Meiryo"/>
                <a:cs typeface="Courier New"/>
              </a:rPr>
              <a:t> </a:t>
            </a:r>
            <a:r>
              <a:rPr lang="en-US" sz="1600" b="1">
                <a:latin typeface="Meiryo"/>
                <a:ea typeface="Meiryo"/>
                <a:cs typeface="Courier New"/>
              </a:rPr>
              <a:t> </a:t>
            </a:r>
            <a:r>
              <a:rPr sz="1600" b="1">
                <a:latin typeface="Meiryo"/>
                <a:ea typeface="Meiryo"/>
                <a:cs typeface="Courier New"/>
              </a:rPr>
              <a:t>(</a:t>
            </a:r>
            <a:r>
              <a:rPr sz="1600" b="1" err="1">
                <a:latin typeface="Meiryo"/>
                <a:ea typeface="Meiryo"/>
                <a:cs typeface="Courier New"/>
              </a:rPr>
              <a:t>モデル名</a:t>
            </a:r>
            <a:r>
              <a:rPr sz="1600" b="1">
                <a:latin typeface="Meiryo"/>
                <a:ea typeface="Meiryo"/>
                <a:cs typeface="Courier New"/>
              </a:rPr>
              <a:t>) = </a:t>
            </a:r>
            <a:r>
              <a:rPr lang="en-US" altLang="ja-JP" sz="1600" b="1">
                <a:solidFill>
                  <a:schemeClr val="tx1"/>
                </a:solidFill>
                <a:latin typeface="Meiryo"/>
                <a:ea typeface="Meiryo"/>
                <a:cs typeface="Courier New"/>
              </a:rPr>
              <a:t>Sequential()</a:t>
            </a:r>
          </a:p>
          <a:p>
            <a:pPr marL="135255" algn="l">
              <a:lnSpc>
                <a:spcPct val="150000"/>
              </a:lnSpc>
              <a:defRPr sz="4500"/>
            </a:pPr>
            <a:endParaRPr lang="en-US" sz="800" b="1">
              <a:solidFill>
                <a:schemeClr val="tx1"/>
              </a:solidFill>
              <a:latin typeface="Meiryo" panose="020B0604030504040204" pitchFamily="34" charset="-128"/>
              <a:ea typeface="Meiryo" panose="020B0604030504040204" pitchFamily="34" charset="-128"/>
              <a:cs typeface="Courier New" panose="02070309020205020404" pitchFamily="49" charset="0"/>
            </a:endParaRPr>
          </a:p>
          <a:p>
            <a:pPr marL="135255" algn="l">
              <a:lnSpc>
                <a:spcPct val="150000"/>
              </a:lnSpc>
              <a:defRPr sz="4500"/>
            </a:pPr>
            <a:r>
              <a:rPr lang="en-US" sz="1600" b="1">
                <a:solidFill>
                  <a:srgbClr val="002060"/>
                </a:solidFill>
                <a:latin typeface="Meiryo"/>
                <a:ea typeface="Meiryo"/>
                <a:cs typeface="Courier New"/>
              </a:rPr>
              <a:t>STEP3</a:t>
            </a:r>
            <a:r>
              <a:rPr lang="ja-JP" altLang="en-US" sz="1600" b="1">
                <a:solidFill>
                  <a:srgbClr val="002060"/>
                </a:solidFill>
                <a:latin typeface="Meiryo"/>
                <a:ea typeface="Meiryo"/>
                <a:cs typeface="Courier New"/>
              </a:rPr>
              <a:t>　</a:t>
            </a:r>
            <a:r>
              <a:rPr sz="1600" b="1" err="1">
                <a:solidFill>
                  <a:srgbClr val="002060"/>
                </a:solidFill>
                <a:latin typeface="Meiryo"/>
                <a:ea typeface="Meiryo"/>
                <a:cs typeface="Courier New"/>
              </a:rPr>
              <a:t>データを入れて学習させる</a:t>
            </a:r>
            <a:endParaRPr sz="1600" b="1">
              <a:solidFill>
                <a:srgbClr val="002060"/>
              </a:solidFill>
              <a:latin typeface="Meiryo"/>
              <a:ea typeface="Meiryo"/>
              <a:cs typeface="Courier New"/>
            </a:endParaRPr>
          </a:p>
          <a:p>
            <a:pPr marL="135255" algn="l">
              <a:lnSpc>
                <a:spcPct val="150000"/>
              </a:lnSpc>
              <a:defRPr sz="4500"/>
            </a:pPr>
            <a:r>
              <a:rPr lang="en-US" altLang="ja-JP" sz="1600" b="1">
                <a:latin typeface="Meiryo"/>
                <a:ea typeface="Meiryo"/>
                <a:cs typeface="Courier New"/>
              </a:rPr>
              <a:t> </a:t>
            </a:r>
            <a:r>
              <a:rPr lang="ja-JP" altLang="en-US" sz="1600" b="1">
                <a:latin typeface="Meiryo"/>
                <a:ea typeface="Meiryo"/>
                <a:cs typeface="Courier New"/>
              </a:rPr>
              <a:t>　　　　</a:t>
            </a:r>
            <a:r>
              <a:rPr lang="en-US" sz="1600" b="1">
                <a:latin typeface="Meiryo"/>
                <a:ea typeface="Meiryo"/>
                <a:cs typeface="Courier New"/>
              </a:rPr>
              <a:t> </a:t>
            </a:r>
            <a:r>
              <a:rPr sz="1600" b="1">
                <a:latin typeface="Meiryo"/>
                <a:ea typeface="Meiryo"/>
                <a:cs typeface="Courier New"/>
              </a:rPr>
              <a:t>(</a:t>
            </a:r>
            <a:r>
              <a:rPr sz="1600" b="1" err="1">
                <a:latin typeface="Meiryo"/>
                <a:ea typeface="Meiryo"/>
                <a:cs typeface="Courier New"/>
              </a:rPr>
              <a:t>モデル名</a:t>
            </a:r>
            <a:r>
              <a:rPr sz="1600" b="1">
                <a:latin typeface="Meiryo"/>
                <a:ea typeface="Meiryo"/>
                <a:cs typeface="Courier New"/>
              </a:rPr>
              <a:t>).</a:t>
            </a:r>
            <a:r>
              <a:rPr sz="1600" b="1">
                <a:solidFill>
                  <a:schemeClr val="tx1"/>
                </a:solidFill>
                <a:latin typeface="Meiryo"/>
                <a:ea typeface="Meiryo"/>
                <a:cs typeface="Courier New"/>
              </a:rPr>
              <a:t>fit</a:t>
            </a:r>
            <a:r>
              <a:rPr sz="1600" b="1">
                <a:latin typeface="Meiryo"/>
                <a:ea typeface="Meiryo"/>
                <a:cs typeface="Courier New"/>
              </a:rPr>
              <a:t>()</a:t>
            </a:r>
            <a:endParaRPr lang="en-US" sz="1600" b="1">
              <a:latin typeface="Meiryo"/>
              <a:ea typeface="Meiryo"/>
              <a:cs typeface="Courier New"/>
            </a:endParaRPr>
          </a:p>
          <a:p>
            <a:pPr marL="135255" algn="l">
              <a:lnSpc>
                <a:spcPct val="150000"/>
              </a:lnSpc>
              <a:defRPr sz="4500"/>
            </a:pPr>
            <a:endParaRPr sz="800" b="1">
              <a:latin typeface="Meiryo" panose="020B0604030504040204" pitchFamily="34" charset="-128"/>
              <a:ea typeface="Meiryo" panose="020B0604030504040204" pitchFamily="34" charset="-128"/>
              <a:cs typeface="Courier New" panose="02070309020205020404" pitchFamily="49" charset="0"/>
            </a:endParaRPr>
          </a:p>
          <a:p>
            <a:pPr marL="135255" algn="l">
              <a:lnSpc>
                <a:spcPct val="150000"/>
              </a:lnSpc>
              <a:defRPr sz="4500"/>
            </a:pPr>
            <a:r>
              <a:rPr lang="en-US" altLang="ja-JP" sz="1600" b="1">
                <a:solidFill>
                  <a:srgbClr val="002060"/>
                </a:solidFill>
                <a:latin typeface="Meiryo"/>
                <a:ea typeface="Meiryo"/>
                <a:cs typeface="Courier New"/>
              </a:rPr>
              <a:t>STEP4</a:t>
            </a:r>
            <a:r>
              <a:rPr lang="ja-JP" altLang="en-US" sz="1600" b="1">
                <a:solidFill>
                  <a:srgbClr val="002060"/>
                </a:solidFill>
                <a:latin typeface="Meiryo"/>
                <a:ea typeface="Meiryo"/>
                <a:cs typeface="Courier New"/>
              </a:rPr>
              <a:t>　モデルの評価</a:t>
            </a:r>
            <a:endParaRPr lang="en-US" altLang="ja-JP" sz="1600" b="1">
              <a:solidFill>
                <a:srgbClr val="002060"/>
              </a:solidFill>
              <a:latin typeface="Meiryo"/>
              <a:ea typeface="Meiryo"/>
              <a:cs typeface="Courier New"/>
            </a:endParaRPr>
          </a:p>
          <a:p>
            <a:pPr marL="135255" algn="l">
              <a:lnSpc>
                <a:spcPct val="150000"/>
              </a:lnSpc>
              <a:defRPr sz="4500"/>
            </a:pPr>
            <a:r>
              <a:rPr lang="en-US" altLang="ja-JP" sz="1600" b="1">
                <a:solidFill>
                  <a:srgbClr val="002060"/>
                </a:solidFill>
                <a:latin typeface="Meiryo"/>
                <a:ea typeface="Meiryo"/>
                <a:cs typeface="Courier New"/>
              </a:rPr>
              <a:t>STEP5</a:t>
            </a:r>
            <a:r>
              <a:rPr lang="ja-JP" altLang="en-US" sz="1600" b="1">
                <a:solidFill>
                  <a:srgbClr val="002060"/>
                </a:solidFill>
                <a:latin typeface="Meiryo"/>
                <a:ea typeface="Meiryo"/>
                <a:cs typeface="Courier New"/>
              </a:rPr>
              <a:t>　予測</a:t>
            </a:r>
            <a:r>
              <a:rPr lang="en-US" altLang="ja-JP" sz="1600" b="1">
                <a:solidFill>
                  <a:srgbClr val="002060"/>
                </a:solidFill>
                <a:latin typeface="Meiryo"/>
                <a:ea typeface="Meiryo"/>
                <a:cs typeface="Courier New"/>
              </a:rPr>
              <a:t> </a:t>
            </a:r>
            <a:r>
              <a:rPr lang="en-US" altLang="ja-JP" sz="1600" b="1">
                <a:solidFill>
                  <a:schemeClr val="tx1"/>
                </a:solidFill>
                <a:latin typeface="Meiryo"/>
                <a:ea typeface="Meiryo"/>
                <a:cs typeface="Courier New"/>
              </a:rPr>
              <a:t>(</a:t>
            </a:r>
            <a:r>
              <a:rPr lang="ja-JP" altLang="en-US" sz="1600" b="1">
                <a:solidFill>
                  <a:schemeClr val="tx1"/>
                </a:solidFill>
                <a:latin typeface="Meiryo"/>
                <a:ea typeface="Meiryo"/>
                <a:cs typeface="Courier New"/>
              </a:rPr>
              <a:t>モデル名</a:t>
            </a:r>
            <a:r>
              <a:rPr lang="en-US" altLang="ja-JP" sz="1600" b="1">
                <a:solidFill>
                  <a:schemeClr val="tx1"/>
                </a:solidFill>
                <a:latin typeface="Meiryo"/>
                <a:ea typeface="Meiryo"/>
                <a:cs typeface="Courier New"/>
              </a:rPr>
              <a:t>).predict()</a:t>
            </a:r>
          </a:p>
        </p:txBody>
      </p:sp>
      <p:sp>
        <p:nvSpPr>
          <p:cNvPr id="2" name="四角形吹き出し 1">
            <a:extLst>
              <a:ext uri="{FF2B5EF4-FFF2-40B4-BE49-F238E27FC236}">
                <a16:creationId xmlns:a16="http://schemas.microsoft.com/office/drawing/2014/main" id="{EAC0411E-5444-7012-051D-BB2C768B600F}"/>
              </a:ext>
            </a:extLst>
          </p:cNvPr>
          <p:cNvSpPr/>
          <p:nvPr/>
        </p:nvSpPr>
        <p:spPr>
          <a:xfrm>
            <a:off x="4572000" y="1504950"/>
            <a:ext cx="3249484" cy="565146"/>
          </a:xfrm>
          <a:prstGeom prst="wedgeRectCallout">
            <a:avLst>
              <a:gd name="adj1" fmla="val -57890"/>
              <a:gd name="adj2" fmla="val 12290"/>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ctr">
            <a:spAutoFit/>
          </a:bodyPr>
          <a:lstStyle/>
          <a:p>
            <a:r>
              <a:rPr lang="ja-JP" altLang="en-US" sz="1600" b="1">
                <a:solidFill>
                  <a:srgbClr val="FFFFFF"/>
                </a:solidFill>
                <a:latin typeface="Meiryo" panose="020B0604030504040204" pitchFamily="34" charset="-128"/>
                <a:ea typeface="Meiryo" panose="020B0604030504040204" pitchFamily="34" charset="-128"/>
                <a:cs typeface="+mn-cs"/>
                <a:sym typeface="ヒラギノ角ゴ ProN W3"/>
              </a:rPr>
              <a:t>モデルは</a:t>
            </a:r>
            <a:r>
              <a:rPr lang="en-US" altLang="ja-JP" sz="1600" b="1">
                <a:solidFill>
                  <a:srgbClr val="FFFFFF"/>
                </a:solidFill>
                <a:latin typeface="Meiryo" panose="020B0604030504040204" pitchFamily="34" charset="-128"/>
                <a:ea typeface="Meiryo" panose="020B0604030504040204" pitchFamily="34" charset="-128"/>
                <a:cs typeface="+mn-cs"/>
                <a:sym typeface="ヒラギノ角ゴ ProN W3"/>
              </a:rPr>
              <a:t>Sequential()</a:t>
            </a:r>
            <a:r>
              <a:rPr lang="ja-JP" altLang="en-US" sz="1600" b="1">
                <a:solidFill>
                  <a:srgbClr val="FFFFFF"/>
                </a:solidFill>
                <a:latin typeface="Meiryo" panose="020B0604030504040204" pitchFamily="34" charset="-128"/>
                <a:ea typeface="Meiryo" panose="020B0604030504040204" pitchFamily="34" charset="-128"/>
                <a:cs typeface="+mn-cs"/>
                <a:sym typeface="ヒラギノ角ゴ ProN W3"/>
              </a:rPr>
              <a:t>と</a:t>
            </a:r>
            <a:endParaRPr lang="en-US" altLang="ja-JP" sz="1600" b="1">
              <a:solidFill>
                <a:srgbClr val="FFFFFF"/>
              </a:solidFill>
              <a:latin typeface="Meiryo" panose="020B0604030504040204" pitchFamily="34" charset="-128"/>
              <a:ea typeface="Meiryo" panose="020B0604030504040204" pitchFamily="34" charset="-128"/>
              <a:cs typeface="+mn-cs"/>
              <a:sym typeface="ヒラギノ角ゴ ProN W3"/>
            </a:endParaRPr>
          </a:p>
          <a:p>
            <a:r>
              <a:rPr lang="en-US" altLang="ja-JP" sz="1600" b="1">
                <a:solidFill>
                  <a:srgbClr val="FFFFFF"/>
                </a:solidFill>
                <a:latin typeface="Meiryo" panose="020B0604030504040204" pitchFamily="34" charset="-128"/>
                <a:ea typeface="Meiryo" panose="020B0604030504040204" pitchFamily="34" charset="-128"/>
                <a:cs typeface="+mn-cs"/>
                <a:sym typeface="ヒラギノ角ゴ ProN W3"/>
              </a:rPr>
              <a:t>(</a:t>
            </a:r>
            <a:r>
              <a:rPr lang="ja-JP" altLang="en-US" sz="1600" b="1">
                <a:solidFill>
                  <a:srgbClr val="FFFFFF"/>
                </a:solidFill>
                <a:latin typeface="Meiryo" panose="020B0604030504040204" pitchFamily="34" charset="-128"/>
                <a:ea typeface="Meiryo" panose="020B0604030504040204" pitchFamily="34" charset="-128"/>
                <a:cs typeface="+mn-cs"/>
                <a:sym typeface="ヒラギノ角ゴ ProN W3"/>
              </a:rPr>
              <a:t>モデル名</a:t>
            </a:r>
            <a:r>
              <a:rPr lang="en-US" altLang="ja-JP" sz="1600" b="1">
                <a:solidFill>
                  <a:srgbClr val="FFFFFF"/>
                </a:solidFill>
                <a:latin typeface="Meiryo" panose="020B0604030504040204" pitchFamily="34" charset="-128"/>
                <a:ea typeface="Meiryo" panose="020B0604030504040204" pitchFamily="34" charset="-128"/>
                <a:cs typeface="+mn-cs"/>
                <a:sym typeface="ヒラギノ角ゴ ProN W3"/>
              </a:rPr>
              <a:t>).add</a:t>
            </a:r>
            <a:r>
              <a:rPr lang="ja-JP" altLang="en-US" sz="1600" b="1">
                <a:solidFill>
                  <a:srgbClr val="FFFFFF"/>
                </a:solidFill>
                <a:latin typeface="Meiryo" panose="020B0604030504040204" pitchFamily="34" charset="-128"/>
                <a:ea typeface="Meiryo" panose="020B0604030504040204" pitchFamily="34" charset="-128"/>
                <a:cs typeface="+mn-cs"/>
                <a:sym typeface="ヒラギノ角ゴ ProN W3"/>
              </a:rPr>
              <a:t>で自分で設計する</a:t>
            </a:r>
          </a:p>
        </p:txBody>
      </p:sp>
      <p:sp>
        <p:nvSpPr>
          <p:cNvPr id="10" name="ニューラルネットワークとは(軽く復習)">
            <a:extLst>
              <a:ext uri="{FF2B5EF4-FFF2-40B4-BE49-F238E27FC236}">
                <a16:creationId xmlns:a16="http://schemas.microsoft.com/office/drawing/2014/main" id="{722F5706-788F-A37C-89D5-EC2A6180B49A}"/>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 </a:t>
            </a:r>
            <a:r>
              <a:rPr lang="ja-JP" altLang="en-US" sz="2400" b="1">
                <a:latin typeface="Meiryo" panose="020B0604030504040204" pitchFamily="34" charset="-128"/>
                <a:ea typeface="Meiryo" panose="020B0604030504040204" pitchFamily="34" charset="-128"/>
              </a:rPr>
              <a:t>のコードまとめ</a:t>
            </a:r>
            <a:endParaRPr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4B7DD123-F06C-D37D-CB92-303623F53F2C}"/>
              </a:ext>
            </a:extLst>
          </p:cNvPr>
          <p:cNvSpPr txBox="1">
            <a:spLocks/>
          </p:cNvSpPr>
          <p:nvPr/>
        </p:nvSpPr>
        <p:spPr>
          <a:xfrm>
            <a:off x="6583681" y="4783455"/>
            <a:ext cx="2103120" cy="184666"/>
          </a:xfrm>
          <a:prstGeom prst="rect">
            <a:avLst/>
          </a:prstGeom>
        </p:spPr>
        <p:txBody>
          <a:bodyPr/>
          <a:lstStyle>
            <a:defPPr>
              <a:defRPr kern="0"/>
            </a:defPPr>
          </a:lstStyle>
          <a:p>
            <a:pPr algn="r"/>
            <a:fld id="{B6F15528-21DE-4FAA-801E-634DDDAF4B2B}" type="slidenum">
              <a:rPr lang="en-US" altLang="ja-JP" sz="1200" smtClean="0"/>
              <a:pPr algn="r"/>
              <a:t>30</a:t>
            </a:fld>
            <a:endParaRPr lang="ja-JP" altLang="en-US" sz="1200"/>
          </a:p>
        </p:txBody>
      </p:sp>
    </p:spTree>
    <p:extLst>
      <p:ext uri="{BB962C8B-B14F-4D97-AF65-F5344CB8AC3E}">
        <p14:creationId xmlns:p14="http://schemas.microsoft.com/office/powerpoint/2010/main" val="277637993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44634-B0EB-D72F-2378-AE8108C8B21E}"/>
            </a:ext>
          </a:extLst>
        </p:cNvPr>
        <p:cNvGrpSpPr/>
        <p:nvPr/>
      </p:nvGrpSpPr>
      <p:grpSpPr>
        <a:xfrm>
          <a:off x="0" y="0"/>
          <a:ext cx="0" cy="0"/>
          <a:chOff x="0" y="0"/>
          <a:chExt cx="0" cy="0"/>
        </a:xfrm>
      </p:grpSpPr>
      <p:sp>
        <p:nvSpPr>
          <p:cNvPr id="24" name="矢印">
            <a:extLst>
              <a:ext uri="{FF2B5EF4-FFF2-40B4-BE49-F238E27FC236}">
                <a16:creationId xmlns:a16="http://schemas.microsoft.com/office/drawing/2014/main" id="{01046E10-6F3C-C53E-F865-6BEE69BDED8C}"/>
              </a:ext>
            </a:extLst>
          </p:cNvPr>
          <p:cNvSpPr/>
          <p:nvPr/>
        </p:nvSpPr>
        <p:spPr>
          <a:xfrm rot="16200000">
            <a:off x="5124752" y="2750187"/>
            <a:ext cx="504000" cy="219295"/>
          </a:xfrm>
          <a:prstGeom prst="rightArrow">
            <a:avLst>
              <a:gd name="adj1" fmla="val 32000"/>
              <a:gd name="adj2" fmla="val 64000"/>
            </a:avLst>
          </a:prstGeom>
          <a:solidFill>
            <a:srgbClr val="00B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94" name="機械学習の流れ(もう少し詳しく)">
            <a:extLst>
              <a:ext uri="{FF2B5EF4-FFF2-40B4-BE49-F238E27FC236}">
                <a16:creationId xmlns:a16="http://schemas.microsoft.com/office/drawing/2014/main" id="{AA5E7BF1-BD1B-CC79-F660-2F24E58851FB}"/>
              </a:ext>
            </a:extLst>
          </p:cNvPr>
          <p:cNvSpPr txBox="1"/>
          <p:nvPr/>
        </p:nvSpPr>
        <p:spPr>
          <a:xfrm>
            <a:off x="175521" y="80463"/>
            <a:ext cx="6654926" cy="407804"/>
          </a:xfrm>
          <a:prstGeom prst="rect">
            <a:avLst/>
          </a:prstGeom>
          <a:solidFill>
            <a:srgbClr val="FFC000"/>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ctr">
            <a:spAutoFit/>
          </a:bodyPr>
          <a:lstStyle>
            <a:lvl1pPr>
              <a:defRPr sz="4700">
                <a:solidFill>
                  <a:srgbClr val="FFFFFF"/>
                </a:solidFill>
              </a:defRPr>
            </a:lvl1pPr>
          </a:lstStyle>
          <a:p>
            <a:pPr algn="l"/>
            <a:r>
              <a:rPr lang="ja-JP" altLang="en-US" sz="2400"/>
              <a:t>深層</a:t>
            </a:r>
            <a:r>
              <a:rPr sz="2400" err="1"/>
              <a:t>学習の流れ</a:t>
            </a:r>
            <a:r>
              <a:rPr lang="ja-JP" altLang="en-US" sz="2400"/>
              <a:t>のまとめ</a:t>
            </a:r>
            <a:endParaRPr sz="2400"/>
          </a:p>
        </p:txBody>
      </p:sp>
      <p:sp>
        <p:nvSpPr>
          <p:cNvPr id="2" name="正方形/長方形 1">
            <a:extLst>
              <a:ext uri="{FF2B5EF4-FFF2-40B4-BE49-F238E27FC236}">
                <a16:creationId xmlns:a16="http://schemas.microsoft.com/office/drawing/2014/main" id="{EA48B124-F1F1-8963-82E3-822CD0B6EAC3}"/>
              </a:ext>
            </a:extLst>
          </p:cNvPr>
          <p:cNvSpPr/>
          <p:nvPr/>
        </p:nvSpPr>
        <p:spPr>
          <a:xfrm>
            <a:off x="342900" y="1153410"/>
            <a:ext cx="2804048" cy="3420000"/>
          </a:xfrm>
          <a:prstGeom prst="rect">
            <a:avLst/>
          </a:prstGeom>
          <a:noFill/>
          <a:ln w="41275"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3" name="テキスト ボックス 2">
            <a:extLst>
              <a:ext uri="{FF2B5EF4-FFF2-40B4-BE49-F238E27FC236}">
                <a16:creationId xmlns:a16="http://schemas.microsoft.com/office/drawing/2014/main" id="{05379AB5-E3CD-E980-4EA0-3C6AF006D6D0}"/>
              </a:ext>
            </a:extLst>
          </p:cNvPr>
          <p:cNvSpPr txBox="1"/>
          <p:nvPr/>
        </p:nvSpPr>
        <p:spPr>
          <a:xfrm>
            <a:off x="342900" y="742898"/>
            <a:ext cx="26205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STEP1:</a:t>
            </a:r>
            <a:r>
              <a:rPr kumimoji="0" lang="ja-JP" altLang="en-US" sz="20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データ</a:t>
            </a:r>
            <a:r>
              <a:rPr lang="ja-JP" altLang="en-US" sz="2000">
                <a:solidFill>
                  <a:srgbClr val="FF9300"/>
                </a:solidFill>
                <a:latin typeface="ヒラギノ角ゴ ProN W6"/>
                <a:ea typeface="ヒラギノ角ゴ ProN W6"/>
                <a:cs typeface="ヒラギノ角ゴ ProN W6"/>
                <a:sym typeface="ヒラギノ角ゴ ProN W6"/>
              </a:rPr>
              <a:t>​の用意</a:t>
            </a:r>
          </a:p>
        </p:txBody>
      </p:sp>
      <p:sp>
        <p:nvSpPr>
          <p:cNvPr id="5" name="四角形">
            <a:extLst>
              <a:ext uri="{FF2B5EF4-FFF2-40B4-BE49-F238E27FC236}">
                <a16:creationId xmlns:a16="http://schemas.microsoft.com/office/drawing/2014/main" id="{35B9A804-56A0-5257-A783-971E392533F4}"/>
              </a:ext>
            </a:extLst>
          </p:cNvPr>
          <p:cNvSpPr/>
          <p:nvPr/>
        </p:nvSpPr>
        <p:spPr>
          <a:xfrm>
            <a:off x="706687" y="1625376"/>
            <a:ext cx="1104281" cy="1276146"/>
          </a:xfrm>
          <a:prstGeom prst="rect">
            <a:avLst/>
          </a:prstGeom>
          <a:solidFill>
            <a:srgbClr val="00B0F0">
              <a:alpha val="48472"/>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dirty="0">
              <a:solidFill>
                <a:srgbClr val="00B0F0"/>
              </a:solidFill>
            </a:endParaRPr>
          </a:p>
        </p:txBody>
      </p:sp>
      <p:sp>
        <p:nvSpPr>
          <p:cNvPr id="6" name="四角形">
            <a:extLst>
              <a:ext uri="{FF2B5EF4-FFF2-40B4-BE49-F238E27FC236}">
                <a16:creationId xmlns:a16="http://schemas.microsoft.com/office/drawing/2014/main" id="{2D7B5FF4-4E6A-6D76-8F86-78E87C161F9B}"/>
              </a:ext>
            </a:extLst>
          </p:cNvPr>
          <p:cNvSpPr/>
          <p:nvPr/>
        </p:nvSpPr>
        <p:spPr>
          <a:xfrm>
            <a:off x="2052398" y="1598726"/>
            <a:ext cx="715224" cy="1300778"/>
          </a:xfrm>
          <a:prstGeom prst="rect">
            <a:avLst/>
          </a:prstGeom>
          <a:solidFill>
            <a:srgbClr val="00B0F0">
              <a:alpha val="45584"/>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7" name="x(特徴量データ)">
            <a:extLst>
              <a:ext uri="{FF2B5EF4-FFF2-40B4-BE49-F238E27FC236}">
                <a16:creationId xmlns:a16="http://schemas.microsoft.com/office/drawing/2014/main" id="{AFA463B3-96F5-8F7E-8837-E9697AA8E0CC}"/>
              </a:ext>
            </a:extLst>
          </p:cNvPr>
          <p:cNvSpPr txBox="1"/>
          <p:nvPr/>
        </p:nvSpPr>
        <p:spPr>
          <a:xfrm>
            <a:off x="536378" y="1270349"/>
            <a:ext cx="1370568" cy="2539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p>
            <a:r>
              <a:rPr sz="1400"/>
              <a:t>x(</a:t>
            </a:r>
            <a:r>
              <a:rPr sz="1400" err="1"/>
              <a:t>特徴量データ</a:t>
            </a:r>
            <a:r>
              <a:rPr sz="1400"/>
              <a:t>)</a:t>
            </a:r>
          </a:p>
        </p:txBody>
      </p:sp>
      <p:sp>
        <p:nvSpPr>
          <p:cNvPr id="8" name="y(正解データ)">
            <a:extLst>
              <a:ext uri="{FF2B5EF4-FFF2-40B4-BE49-F238E27FC236}">
                <a16:creationId xmlns:a16="http://schemas.microsoft.com/office/drawing/2014/main" id="{D017F97C-7776-E466-F051-227736FD064C}"/>
              </a:ext>
            </a:extLst>
          </p:cNvPr>
          <p:cNvSpPr txBox="1"/>
          <p:nvPr/>
        </p:nvSpPr>
        <p:spPr>
          <a:xfrm>
            <a:off x="1954314" y="1264077"/>
            <a:ext cx="1192634" cy="2539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p>
            <a:r>
              <a:rPr sz="1400"/>
              <a:t>y(</a:t>
            </a:r>
            <a:r>
              <a:rPr sz="1400" err="1"/>
              <a:t>正解データ</a:t>
            </a:r>
            <a:r>
              <a:rPr sz="1400"/>
              <a:t>)</a:t>
            </a:r>
          </a:p>
        </p:txBody>
      </p:sp>
      <p:sp>
        <p:nvSpPr>
          <p:cNvPr id="9" name="四角形">
            <a:extLst>
              <a:ext uri="{FF2B5EF4-FFF2-40B4-BE49-F238E27FC236}">
                <a16:creationId xmlns:a16="http://schemas.microsoft.com/office/drawing/2014/main" id="{0F2B403E-BCAD-4098-6080-623AE9E06DB2}"/>
              </a:ext>
            </a:extLst>
          </p:cNvPr>
          <p:cNvSpPr/>
          <p:nvPr/>
        </p:nvSpPr>
        <p:spPr>
          <a:xfrm>
            <a:off x="720176" y="3421520"/>
            <a:ext cx="1064611" cy="761326"/>
          </a:xfrm>
          <a:prstGeom prst="rect">
            <a:avLst/>
          </a:prstGeom>
          <a:solidFill>
            <a:srgbClr val="00B0F0">
              <a:alpha val="48472"/>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10" name="四角形">
            <a:extLst>
              <a:ext uri="{FF2B5EF4-FFF2-40B4-BE49-F238E27FC236}">
                <a16:creationId xmlns:a16="http://schemas.microsoft.com/office/drawing/2014/main" id="{3525D363-8777-4B63-E893-E0E0241E2726}"/>
              </a:ext>
            </a:extLst>
          </p:cNvPr>
          <p:cNvSpPr/>
          <p:nvPr/>
        </p:nvSpPr>
        <p:spPr>
          <a:xfrm>
            <a:off x="2117686" y="3397691"/>
            <a:ext cx="715224" cy="761325"/>
          </a:xfrm>
          <a:prstGeom prst="rect">
            <a:avLst/>
          </a:prstGeom>
          <a:solidFill>
            <a:srgbClr val="00B0F0">
              <a:alpha val="45584"/>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11" name="x_train">
            <a:extLst>
              <a:ext uri="{FF2B5EF4-FFF2-40B4-BE49-F238E27FC236}">
                <a16:creationId xmlns:a16="http://schemas.microsoft.com/office/drawing/2014/main" id="{4F88C3BB-060B-77FE-A7A5-256E3A473123}"/>
              </a:ext>
            </a:extLst>
          </p:cNvPr>
          <p:cNvSpPr txBox="1"/>
          <p:nvPr/>
        </p:nvSpPr>
        <p:spPr>
          <a:xfrm>
            <a:off x="866893" y="1962841"/>
            <a:ext cx="783869"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p>
            <a:r>
              <a:rPr sz="1600" err="1"/>
              <a:t>x_train</a:t>
            </a:r>
            <a:endParaRPr sz="1600"/>
          </a:p>
        </p:txBody>
      </p:sp>
      <p:sp>
        <p:nvSpPr>
          <p:cNvPr id="12" name="y_train">
            <a:extLst>
              <a:ext uri="{FF2B5EF4-FFF2-40B4-BE49-F238E27FC236}">
                <a16:creationId xmlns:a16="http://schemas.microsoft.com/office/drawing/2014/main" id="{5660B767-064D-8424-876B-EACE27D23832}"/>
              </a:ext>
            </a:extLst>
          </p:cNvPr>
          <p:cNvSpPr txBox="1"/>
          <p:nvPr/>
        </p:nvSpPr>
        <p:spPr>
          <a:xfrm>
            <a:off x="2082563" y="1962841"/>
            <a:ext cx="785472"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p>
            <a:r>
              <a:rPr sz="1600" dirty="0" err="1"/>
              <a:t>y_train</a:t>
            </a:r>
            <a:endParaRPr sz="1600" dirty="0"/>
          </a:p>
        </p:txBody>
      </p:sp>
      <p:sp>
        <p:nvSpPr>
          <p:cNvPr id="13" name="y_test">
            <a:extLst>
              <a:ext uri="{FF2B5EF4-FFF2-40B4-BE49-F238E27FC236}">
                <a16:creationId xmlns:a16="http://schemas.microsoft.com/office/drawing/2014/main" id="{0CECD722-86E0-FB25-3967-04B20E4F1044}"/>
              </a:ext>
            </a:extLst>
          </p:cNvPr>
          <p:cNvSpPr txBox="1"/>
          <p:nvPr/>
        </p:nvSpPr>
        <p:spPr>
          <a:xfrm>
            <a:off x="2190317" y="3605849"/>
            <a:ext cx="703719"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p>
            <a:r>
              <a:rPr sz="1600" dirty="0" err="1"/>
              <a:t>y_test</a:t>
            </a:r>
            <a:endParaRPr sz="1600" dirty="0"/>
          </a:p>
        </p:txBody>
      </p:sp>
      <p:sp>
        <p:nvSpPr>
          <p:cNvPr id="14" name="x_test">
            <a:extLst>
              <a:ext uri="{FF2B5EF4-FFF2-40B4-BE49-F238E27FC236}">
                <a16:creationId xmlns:a16="http://schemas.microsoft.com/office/drawing/2014/main" id="{146984D1-96C6-260E-0C11-1EEE8B55D20B}"/>
              </a:ext>
            </a:extLst>
          </p:cNvPr>
          <p:cNvSpPr txBox="1"/>
          <p:nvPr/>
        </p:nvSpPr>
        <p:spPr>
          <a:xfrm>
            <a:off x="879864" y="3650057"/>
            <a:ext cx="702116"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p>
            <a:r>
              <a:rPr sz="1600" err="1"/>
              <a:t>x_test</a:t>
            </a:r>
            <a:endParaRPr sz="1600"/>
          </a:p>
        </p:txBody>
      </p:sp>
      <p:sp>
        <p:nvSpPr>
          <p:cNvPr id="15" name="角丸四角形">
            <a:extLst>
              <a:ext uri="{FF2B5EF4-FFF2-40B4-BE49-F238E27FC236}">
                <a16:creationId xmlns:a16="http://schemas.microsoft.com/office/drawing/2014/main" id="{10CD37BA-C228-77ED-4F0A-9A19EB57C97D}"/>
              </a:ext>
            </a:extLst>
          </p:cNvPr>
          <p:cNvSpPr/>
          <p:nvPr/>
        </p:nvSpPr>
        <p:spPr>
          <a:xfrm>
            <a:off x="3645733" y="1850497"/>
            <a:ext cx="962978" cy="583589"/>
          </a:xfrm>
          <a:prstGeom prst="roundRect">
            <a:avLst>
              <a:gd name="adj" fmla="val 15000"/>
            </a:avLst>
          </a:prstGeom>
          <a:solidFill>
            <a:srgbClr val="FFFF00">
              <a:alpha val="4793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16" name="学習モデルの選定">
            <a:extLst>
              <a:ext uri="{FF2B5EF4-FFF2-40B4-BE49-F238E27FC236}">
                <a16:creationId xmlns:a16="http://schemas.microsoft.com/office/drawing/2014/main" id="{6890BDEC-EB5F-6136-68C1-ADD6B38AB1A6}"/>
              </a:ext>
            </a:extLst>
          </p:cNvPr>
          <p:cNvSpPr txBox="1"/>
          <p:nvPr/>
        </p:nvSpPr>
        <p:spPr>
          <a:xfrm>
            <a:off x="3329553" y="694055"/>
            <a:ext cx="2465420" cy="284693"/>
          </a:xfrm>
          <a:prstGeom prst="rect">
            <a:avLst/>
          </a:prstGeom>
          <a:solidFill>
            <a:srgbClr val="92D050">
              <a:alpha val="51385"/>
            </a:srgb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3200">
                <a:latin typeface="+mn-lt"/>
                <a:ea typeface="+mn-ea"/>
                <a:cs typeface="+mn-cs"/>
                <a:sym typeface="ヒラギノ角ゴ ProN W3"/>
              </a:defRPr>
            </a:lvl1pPr>
          </a:lstStyle>
          <a:p>
            <a:r>
              <a:rPr lang="en-US" sz="1600" b="1"/>
              <a:t>STEP2:</a:t>
            </a:r>
            <a:r>
              <a:rPr sz="1600" b="1"/>
              <a:t>学習モデルの選定</a:t>
            </a:r>
          </a:p>
        </p:txBody>
      </p:sp>
      <p:sp>
        <p:nvSpPr>
          <p:cNvPr id="17" name="学習">
            <a:extLst>
              <a:ext uri="{FF2B5EF4-FFF2-40B4-BE49-F238E27FC236}">
                <a16:creationId xmlns:a16="http://schemas.microsoft.com/office/drawing/2014/main" id="{CB946294-18DD-F6BA-434E-C521DB584853}"/>
              </a:ext>
            </a:extLst>
          </p:cNvPr>
          <p:cNvSpPr txBox="1"/>
          <p:nvPr/>
        </p:nvSpPr>
        <p:spPr>
          <a:xfrm>
            <a:off x="3732884" y="1986421"/>
            <a:ext cx="788678" cy="338554"/>
          </a:xfrm>
          <a:prstGeom prst="rect">
            <a:avLst/>
          </a:prstGeom>
          <a:ln w="25400">
            <a:solidFill>
              <a:srgbClr val="000000"/>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200"/>
            </a:lvl1pPr>
          </a:lstStyle>
          <a:p>
            <a:r>
              <a:rPr lang="ja-JP" altLang="en-US" sz="1950"/>
              <a:t>モデル</a:t>
            </a:r>
            <a:endParaRPr sz="1950"/>
          </a:p>
        </p:txBody>
      </p:sp>
      <p:sp>
        <p:nvSpPr>
          <p:cNvPr id="18" name="矢印">
            <a:extLst>
              <a:ext uri="{FF2B5EF4-FFF2-40B4-BE49-F238E27FC236}">
                <a16:creationId xmlns:a16="http://schemas.microsoft.com/office/drawing/2014/main" id="{E3B1F0BD-857E-482C-2D7D-ABCC212641AB}"/>
              </a:ext>
            </a:extLst>
          </p:cNvPr>
          <p:cNvSpPr/>
          <p:nvPr/>
        </p:nvSpPr>
        <p:spPr>
          <a:xfrm rot="5400000">
            <a:off x="3780412" y="1189007"/>
            <a:ext cx="693618" cy="423337"/>
          </a:xfrm>
          <a:prstGeom prst="rightArrow">
            <a:avLst>
              <a:gd name="adj1" fmla="val 32000"/>
              <a:gd name="adj2" fmla="val 64000"/>
            </a:avLst>
          </a:prstGeom>
          <a:solidFill>
            <a:srgbClr val="92D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19" name="矢印">
            <a:extLst>
              <a:ext uri="{FF2B5EF4-FFF2-40B4-BE49-F238E27FC236}">
                <a16:creationId xmlns:a16="http://schemas.microsoft.com/office/drawing/2014/main" id="{6830CBBF-5E66-8FAA-2E49-46568FB16315}"/>
              </a:ext>
            </a:extLst>
          </p:cNvPr>
          <p:cNvSpPr/>
          <p:nvPr/>
        </p:nvSpPr>
        <p:spPr>
          <a:xfrm>
            <a:off x="2964597" y="1949113"/>
            <a:ext cx="658601" cy="47625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0" name="正方形/長方形 19">
            <a:extLst>
              <a:ext uri="{FF2B5EF4-FFF2-40B4-BE49-F238E27FC236}">
                <a16:creationId xmlns:a16="http://schemas.microsoft.com/office/drawing/2014/main" id="{0F43EDD6-0B53-F0CC-19EC-4A7C6C93E2D2}"/>
              </a:ext>
            </a:extLst>
          </p:cNvPr>
          <p:cNvSpPr/>
          <p:nvPr/>
        </p:nvSpPr>
        <p:spPr>
          <a:xfrm>
            <a:off x="536378" y="1517993"/>
            <a:ext cx="2428219" cy="1440000"/>
          </a:xfrm>
          <a:prstGeom prst="rect">
            <a:avLst/>
          </a:prstGeom>
          <a:noFill/>
          <a:ln w="3492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21" name="角丸四角形">
            <a:extLst>
              <a:ext uri="{FF2B5EF4-FFF2-40B4-BE49-F238E27FC236}">
                <a16:creationId xmlns:a16="http://schemas.microsoft.com/office/drawing/2014/main" id="{2C23254B-F739-F6C9-CBE2-55EC5537DFB3}"/>
              </a:ext>
            </a:extLst>
          </p:cNvPr>
          <p:cNvSpPr/>
          <p:nvPr/>
        </p:nvSpPr>
        <p:spPr>
          <a:xfrm>
            <a:off x="5054716" y="1747485"/>
            <a:ext cx="962978" cy="850112"/>
          </a:xfrm>
          <a:prstGeom prst="roundRect">
            <a:avLst>
              <a:gd name="adj" fmla="val 15000"/>
            </a:avLst>
          </a:prstGeom>
          <a:solidFill>
            <a:srgbClr val="FFFF00">
              <a:alpha val="4793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2" name="学習済み…">
            <a:extLst>
              <a:ext uri="{FF2B5EF4-FFF2-40B4-BE49-F238E27FC236}">
                <a16:creationId xmlns:a16="http://schemas.microsoft.com/office/drawing/2014/main" id="{245C1BB4-1879-9AB8-5466-D168394C6964}"/>
              </a:ext>
            </a:extLst>
          </p:cNvPr>
          <p:cNvSpPr txBox="1"/>
          <p:nvPr/>
        </p:nvSpPr>
        <p:spPr>
          <a:xfrm>
            <a:off x="5113011" y="1907249"/>
            <a:ext cx="846386" cy="523220"/>
          </a:xfrm>
          <a:prstGeom prst="rect">
            <a:avLst/>
          </a:prstGeom>
          <a:ln w="25400">
            <a:solidFill>
              <a:srgbClr val="000000"/>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p>
            <a:pPr>
              <a:defRPr sz="4200"/>
            </a:pPr>
            <a:r>
              <a:rPr sz="1575" err="1"/>
              <a:t>学習済み</a:t>
            </a:r>
            <a:endParaRPr sz="1575"/>
          </a:p>
          <a:p>
            <a:pPr>
              <a:defRPr sz="4200"/>
            </a:pPr>
            <a:r>
              <a:rPr sz="1575" err="1"/>
              <a:t>モデル</a:t>
            </a:r>
            <a:endParaRPr sz="1575"/>
          </a:p>
        </p:txBody>
      </p:sp>
      <p:sp>
        <p:nvSpPr>
          <p:cNvPr id="23" name="矢印">
            <a:extLst>
              <a:ext uri="{FF2B5EF4-FFF2-40B4-BE49-F238E27FC236}">
                <a16:creationId xmlns:a16="http://schemas.microsoft.com/office/drawing/2014/main" id="{4CFFCEC3-B0EF-7478-7467-A4802C477B9C}"/>
              </a:ext>
            </a:extLst>
          </p:cNvPr>
          <p:cNvSpPr/>
          <p:nvPr/>
        </p:nvSpPr>
        <p:spPr>
          <a:xfrm>
            <a:off x="4673276" y="1974619"/>
            <a:ext cx="367357" cy="425239"/>
          </a:xfrm>
          <a:prstGeom prst="rightArrow">
            <a:avLst>
              <a:gd name="adj1" fmla="val 31663"/>
              <a:gd name="adj2" fmla="val 55401"/>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5" name="正方形/長方形 24">
            <a:extLst>
              <a:ext uri="{FF2B5EF4-FFF2-40B4-BE49-F238E27FC236}">
                <a16:creationId xmlns:a16="http://schemas.microsoft.com/office/drawing/2014/main" id="{B607A2DD-6F12-CD45-BD61-89AF1549A50C}"/>
              </a:ext>
            </a:extLst>
          </p:cNvPr>
          <p:cNvSpPr/>
          <p:nvPr/>
        </p:nvSpPr>
        <p:spPr>
          <a:xfrm>
            <a:off x="536379" y="3385866"/>
            <a:ext cx="1288672" cy="777491"/>
          </a:xfrm>
          <a:prstGeom prst="rect">
            <a:avLst/>
          </a:prstGeom>
          <a:noFill/>
          <a:ln w="34925"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26" name="角丸四角形">
            <a:extLst>
              <a:ext uri="{FF2B5EF4-FFF2-40B4-BE49-F238E27FC236}">
                <a16:creationId xmlns:a16="http://schemas.microsoft.com/office/drawing/2014/main" id="{94D0BF83-18B9-180E-FD98-A609FC10AA18}"/>
              </a:ext>
            </a:extLst>
          </p:cNvPr>
          <p:cNvSpPr/>
          <p:nvPr/>
        </p:nvSpPr>
        <p:spPr>
          <a:xfrm>
            <a:off x="6830447" y="1720544"/>
            <a:ext cx="1252919" cy="761326"/>
          </a:xfrm>
          <a:prstGeom prst="roundRect">
            <a:avLst>
              <a:gd name="adj" fmla="val 15000"/>
            </a:avLst>
          </a:prstGeom>
          <a:solidFill>
            <a:srgbClr val="FF0000">
              <a:alpha val="5887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7" name="正解の予測">
            <a:extLst>
              <a:ext uri="{FF2B5EF4-FFF2-40B4-BE49-F238E27FC236}">
                <a16:creationId xmlns:a16="http://schemas.microsoft.com/office/drawing/2014/main" id="{F212C4F1-4F93-4EB1-B4C8-FE131BC70F93}"/>
              </a:ext>
            </a:extLst>
          </p:cNvPr>
          <p:cNvSpPr txBox="1"/>
          <p:nvPr/>
        </p:nvSpPr>
        <p:spPr>
          <a:xfrm>
            <a:off x="6932724" y="1960783"/>
            <a:ext cx="1048364" cy="280846"/>
          </a:xfrm>
          <a:prstGeom prst="rect">
            <a:avLst/>
          </a:prstGeom>
          <a:ln w="25400">
            <a:solidFill>
              <a:srgbClr val="000000"/>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4200"/>
            </a:lvl1pPr>
          </a:lstStyle>
          <a:p>
            <a:r>
              <a:rPr sz="1575"/>
              <a:t>正解の予測</a:t>
            </a:r>
          </a:p>
        </p:txBody>
      </p:sp>
      <p:sp>
        <p:nvSpPr>
          <p:cNvPr id="28" name="矢印">
            <a:extLst>
              <a:ext uri="{FF2B5EF4-FFF2-40B4-BE49-F238E27FC236}">
                <a16:creationId xmlns:a16="http://schemas.microsoft.com/office/drawing/2014/main" id="{250BC13F-92DB-E5B0-05F8-BB537F147E63}"/>
              </a:ext>
            </a:extLst>
          </p:cNvPr>
          <p:cNvSpPr/>
          <p:nvPr/>
        </p:nvSpPr>
        <p:spPr>
          <a:xfrm>
            <a:off x="6175453" y="1879684"/>
            <a:ext cx="522061" cy="425238"/>
          </a:xfrm>
          <a:prstGeom prst="rightArrow">
            <a:avLst>
              <a:gd name="adj1" fmla="val 31663"/>
              <a:gd name="adj2" fmla="val 55401"/>
            </a:avLst>
          </a:prstGeom>
          <a:solidFill>
            <a:srgbClr val="00B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9" name="正方形/長方形 28">
            <a:extLst>
              <a:ext uri="{FF2B5EF4-FFF2-40B4-BE49-F238E27FC236}">
                <a16:creationId xmlns:a16="http://schemas.microsoft.com/office/drawing/2014/main" id="{B82B940E-E012-7FBA-D082-78A73D6EA5EB}"/>
              </a:ext>
            </a:extLst>
          </p:cNvPr>
          <p:cNvSpPr/>
          <p:nvPr/>
        </p:nvSpPr>
        <p:spPr>
          <a:xfrm>
            <a:off x="2031026" y="3385866"/>
            <a:ext cx="933571" cy="805992"/>
          </a:xfrm>
          <a:prstGeom prst="rect">
            <a:avLst/>
          </a:prstGeom>
          <a:noFill/>
          <a:ln w="3492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30" name="矢印">
            <a:extLst>
              <a:ext uri="{FF2B5EF4-FFF2-40B4-BE49-F238E27FC236}">
                <a16:creationId xmlns:a16="http://schemas.microsoft.com/office/drawing/2014/main" id="{92BFBEE0-668F-1F5C-C7DB-05E5E69A4774}"/>
              </a:ext>
            </a:extLst>
          </p:cNvPr>
          <p:cNvSpPr/>
          <p:nvPr/>
        </p:nvSpPr>
        <p:spPr>
          <a:xfrm rot="5400000">
            <a:off x="7489806" y="2692380"/>
            <a:ext cx="658074" cy="494280"/>
          </a:xfrm>
          <a:prstGeom prst="rightArrow">
            <a:avLst>
              <a:gd name="adj1" fmla="val 32000"/>
              <a:gd name="adj2" fmla="val 64000"/>
            </a:avLst>
          </a:prstGeom>
          <a:solidFill>
            <a:srgbClr val="C000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1" name="角丸四角形">
            <a:extLst>
              <a:ext uri="{FF2B5EF4-FFF2-40B4-BE49-F238E27FC236}">
                <a16:creationId xmlns:a16="http://schemas.microsoft.com/office/drawing/2014/main" id="{C60FBDC4-F523-BC6F-5C99-729EE7324DF9}"/>
              </a:ext>
            </a:extLst>
          </p:cNvPr>
          <p:cNvSpPr/>
          <p:nvPr/>
        </p:nvSpPr>
        <p:spPr>
          <a:xfrm>
            <a:off x="6474779" y="3362394"/>
            <a:ext cx="1949045" cy="656196"/>
          </a:xfrm>
          <a:prstGeom prst="roundRect">
            <a:avLst>
              <a:gd name="adj" fmla="val 17403"/>
            </a:avLst>
          </a:prstGeom>
          <a:solidFill>
            <a:srgbClr val="FF0000">
              <a:alpha val="5887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2" name="正解との比較・評価">
            <a:extLst>
              <a:ext uri="{FF2B5EF4-FFF2-40B4-BE49-F238E27FC236}">
                <a16:creationId xmlns:a16="http://schemas.microsoft.com/office/drawing/2014/main" id="{784D7612-C02C-4AD6-B6EE-B486ACD71AFE}"/>
              </a:ext>
            </a:extLst>
          </p:cNvPr>
          <p:cNvSpPr txBox="1"/>
          <p:nvPr/>
        </p:nvSpPr>
        <p:spPr>
          <a:xfrm>
            <a:off x="6521163" y="3550069"/>
            <a:ext cx="1856277" cy="280846"/>
          </a:xfrm>
          <a:prstGeom prst="rect">
            <a:avLst/>
          </a:prstGeom>
          <a:ln w="25400">
            <a:solidFill>
              <a:srgbClr val="000000"/>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4200"/>
            </a:lvl1pPr>
          </a:lstStyle>
          <a:p>
            <a:r>
              <a:rPr sz="1575"/>
              <a:t>正解との比較・評価</a:t>
            </a:r>
          </a:p>
        </p:txBody>
      </p:sp>
      <p:sp>
        <p:nvSpPr>
          <p:cNvPr id="34" name="矢印">
            <a:extLst>
              <a:ext uri="{FF2B5EF4-FFF2-40B4-BE49-F238E27FC236}">
                <a16:creationId xmlns:a16="http://schemas.microsoft.com/office/drawing/2014/main" id="{FF07901D-A415-34B5-6058-136CE769F9FD}"/>
              </a:ext>
            </a:extLst>
          </p:cNvPr>
          <p:cNvSpPr/>
          <p:nvPr/>
        </p:nvSpPr>
        <p:spPr>
          <a:xfrm>
            <a:off x="2964597" y="3515569"/>
            <a:ext cx="3454796" cy="381707"/>
          </a:xfrm>
          <a:prstGeom prst="rightArrow">
            <a:avLst>
              <a:gd name="adj1" fmla="val 32000"/>
              <a:gd name="adj2" fmla="val 64000"/>
            </a:avLst>
          </a:prstGeom>
          <a:solidFill>
            <a:srgbClr val="C000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5" name="テキスト ボックス 34">
            <a:extLst>
              <a:ext uri="{FF2B5EF4-FFF2-40B4-BE49-F238E27FC236}">
                <a16:creationId xmlns:a16="http://schemas.microsoft.com/office/drawing/2014/main" id="{1CFA8BF9-264B-D016-9675-5D51EBCFD458}"/>
              </a:ext>
            </a:extLst>
          </p:cNvPr>
          <p:cNvSpPr txBox="1"/>
          <p:nvPr/>
        </p:nvSpPr>
        <p:spPr>
          <a:xfrm>
            <a:off x="6414679" y="4067286"/>
            <a:ext cx="2616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a:ln>
                  <a:noFill/>
                </a:ln>
                <a:solidFill>
                  <a:srgbClr val="C00000"/>
                </a:solidFill>
                <a:effectLst/>
                <a:uFillTx/>
                <a:latin typeface="ヒラギノ角ゴ ProN W6"/>
                <a:ea typeface="ヒラギノ角ゴ ProN W6"/>
                <a:cs typeface="ヒラギノ角ゴ ProN W6"/>
                <a:sym typeface="ヒラギノ角ゴ ProN W6"/>
              </a:rPr>
              <a:t>STEP4:</a:t>
            </a:r>
            <a:r>
              <a:rPr kumimoji="0" lang="ja-JP" altLang="en-US" sz="2000" b="0" i="0" u="none" strike="noStrike" cap="none" spc="0" normalizeH="0" baseline="0">
                <a:ln>
                  <a:noFill/>
                </a:ln>
                <a:solidFill>
                  <a:srgbClr val="C00000"/>
                </a:solidFill>
                <a:effectLst/>
                <a:uFillTx/>
                <a:latin typeface="ヒラギノ角ゴ ProN W6"/>
                <a:ea typeface="ヒラギノ角ゴ ProN W6"/>
                <a:cs typeface="ヒラギノ角ゴ ProN W6"/>
                <a:sym typeface="ヒラギノ角ゴ ProN W6"/>
              </a:rPr>
              <a:t>モデルの評価</a:t>
            </a:r>
          </a:p>
        </p:txBody>
      </p:sp>
      <p:cxnSp>
        <p:nvCxnSpPr>
          <p:cNvPr id="36" name="直線コネクタ 35">
            <a:extLst>
              <a:ext uri="{FF2B5EF4-FFF2-40B4-BE49-F238E27FC236}">
                <a16:creationId xmlns:a16="http://schemas.microsoft.com/office/drawing/2014/main" id="{8B27B059-D7D9-D140-45BA-23DAA67EE303}"/>
              </a:ext>
            </a:extLst>
          </p:cNvPr>
          <p:cNvCxnSpPr>
            <a:cxnSpLocks/>
          </p:cNvCxnSpPr>
          <p:nvPr/>
        </p:nvCxnSpPr>
        <p:spPr>
          <a:xfrm>
            <a:off x="1227802" y="3154680"/>
            <a:ext cx="4182398" cy="0"/>
          </a:xfrm>
          <a:prstGeom prst="line">
            <a:avLst/>
          </a:prstGeom>
          <a:noFill/>
          <a:ln w="889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cxnSp>
        <p:nvCxnSpPr>
          <p:cNvPr id="37" name="直線コネクタ 36">
            <a:extLst>
              <a:ext uri="{FF2B5EF4-FFF2-40B4-BE49-F238E27FC236}">
                <a16:creationId xmlns:a16="http://schemas.microsoft.com/office/drawing/2014/main" id="{FFE4218A-DEB9-0AEF-9008-5474B77CB08B}"/>
              </a:ext>
            </a:extLst>
          </p:cNvPr>
          <p:cNvCxnSpPr>
            <a:cxnSpLocks/>
          </p:cNvCxnSpPr>
          <p:nvPr/>
        </p:nvCxnSpPr>
        <p:spPr>
          <a:xfrm flipV="1">
            <a:off x="1271474" y="3131820"/>
            <a:ext cx="0" cy="266770"/>
          </a:xfrm>
          <a:prstGeom prst="line">
            <a:avLst/>
          </a:prstGeom>
          <a:noFill/>
          <a:ln w="889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sp>
        <p:nvSpPr>
          <p:cNvPr id="41" name="テキスト ボックス 40">
            <a:extLst>
              <a:ext uri="{FF2B5EF4-FFF2-40B4-BE49-F238E27FC236}">
                <a16:creationId xmlns:a16="http://schemas.microsoft.com/office/drawing/2014/main" id="{7C2E281F-0ABC-457D-8935-DB067DAAF3F1}"/>
              </a:ext>
            </a:extLst>
          </p:cNvPr>
          <p:cNvSpPr txBox="1"/>
          <p:nvPr/>
        </p:nvSpPr>
        <p:spPr>
          <a:xfrm>
            <a:off x="3332131" y="2399858"/>
            <a:ext cx="159017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dirty="0">
                <a:ln>
                  <a:noFill/>
                </a:ln>
                <a:solidFill>
                  <a:srgbClr val="00B0F0"/>
                </a:solidFill>
                <a:effectLst/>
                <a:uFillTx/>
                <a:latin typeface="ヒラギノ角ゴ ProN W6"/>
                <a:ea typeface="ヒラギノ角ゴ ProN W6"/>
                <a:cs typeface="ヒラギノ角ゴ ProN W6"/>
                <a:sym typeface="ヒラギノ角ゴ ProN W6"/>
              </a:rPr>
              <a:t>STEP3:</a:t>
            </a:r>
            <a:r>
              <a:rPr kumimoji="0" lang="ja-JP" altLang="en-US" sz="2000" b="0" i="0" u="none" strike="noStrike" cap="none" spc="0" normalizeH="0" baseline="0">
                <a:ln>
                  <a:noFill/>
                </a:ln>
                <a:solidFill>
                  <a:srgbClr val="00B0F0"/>
                </a:solidFill>
                <a:effectLst/>
                <a:uFillTx/>
                <a:latin typeface="ヒラギノ角ゴ ProN W6"/>
                <a:ea typeface="ヒラギノ角ゴ ProN W6"/>
                <a:cs typeface="ヒラギノ角ゴ ProN W6"/>
                <a:sym typeface="ヒラギノ角ゴ ProN W6"/>
              </a:rPr>
              <a:t>学習</a:t>
            </a:r>
          </a:p>
        </p:txBody>
      </p:sp>
      <p:sp>
        <p:nvSpPr>
          <p:cNvPr id="33" name="テキスト ボックス 32">
            <a:extLst>
              <a:ext uri="{FF2B5EF4-FFF2-40B4-BE49-F238E27FC236}">
                <a16:creationId xmlns:a16="http://schemas.microsoft.com/office/drawing/2014/main" id="{1B670BBD-5A5B-FE4B-B9D3-A6FB8B48045B}"/>
              </a:ext>
            </a:extLst>
          </p:cNvPr>
          <p:cNvSpPr txBox="1"/>
          <p:nvPr/>
        </p:nvSpPr>
        <p:spPr>
          <a:xfrm>
            <a:off x="4414218" y="1016099"/>
            <a:ext cx="4009606" cy="656590"/>
          </a:xfrm>
          <a:prstGeom prst="rect">
            <a:avLst/>
          </a:prstGeom>
          <a:noFill/>
          <a:ln w="12700" cap="flat">
            <a:solidFill>
              <a:srgbClr val="FF93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深層学習ではニューラルネットワークを学習モデルを自分で設計する</a:t>
            </a:r>
            <a:endParaRPr kumimoji="0" lang="en-US" altLang="ja-JP"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endParaRPr>
          </a:p>
        </p:txBody>
      </p:sp>
      <p:sp>
        <p:nvSpPr>
          <p:cNvPr id="38" name="ニューラルネットワークとは(軽く復習)">
            <a:extLst>
              <a:ext uri="{FF2B5EF4-FFF2-40B4-BE49-F238E27FC236}">
                <a16:creationId xmlns:a16="http://schemas.microsoft.com/office/drawing/2014/main" id="{97975C54-09B1-4D45-F862-7BB710C2A788}"/>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深層学習のコードの流れ</a:t>
            </a:r>
            <a:endParaRPr sz="2400" b="1">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B4DCE92A-A6F7-0DA5-21C5-AF0624C5F4A7}"/>
              </a:ext>
            </a:extLst>
          </p:cNvPr>
          <p:cNvSpPr txBox="1"/>
          <p:nvPr/>
        </p:nvSpPr>
        <p:spPr>
          <a:xfrm>
            <a:off x="4876800" y="4756009"/>
            <a:ext cx="144270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b="0" i="0" u="none" strike="noStrike" cap="none" spc="0" normalizeH="0" baseline="0">
                <a:ln>
                  <a:noFill/>
                </a:ln>
                <a:solidFill>
                  <a:srgbClr val="92D050"/>
                </a:solidFill>
                <a:effectLst/>
                <a:uFillTx/>
                <a:latin typeface="ヒラギノ角ゴ ProN W6"/>
                <a:ea typeface="ヒラギノ角ゴ ProN W6"/>
                <a:cs typeface="ヒラギノ角ゴ ProN W6"/>
                <a:sym typeface="ヒラギノ角ゴ ProN W6"/>
              </a:rPr>
              <a:t>STEP5:</a:t>
            </a:r>
            <a:r>
              <a:rPr kumimoji="0" lang="ja-JP" altLang="en-US" b="0" i="0" u="none" strike="noStrike" cap="none" spc="0" normalizeH="0" baseline="0">
                <a:ln>
                  <a:noFill/>
                </a:ln>
                <a:solidFill>
                  <a:srgbClr val="92D050"/>
                </a:solidFill>
                <a:effectLst/>
                <a:uFillTx/>
                <a:latin typeface="ヒラギノ角ゴ ProN W6"/>
                <a:ea typeface="ヒラギノ角ゴ ProN W6"/>
                <a:cs typeface="ヒラギノ角ゴ ProN W6"/>
                <a:sym typeface="ヒラギノ角ゴ ProN W6"/>
              </a:rPr>
              <a:t>予測</a:t>
            </a:r>
          </a:p>
        </p:txBody>
      </p:sp>
      <p:pic>
        <p:nvPicPr>
          <p:cNvPr id="40" name="図 39" descr="人のレントゲン写真&#10;&#10;低い精度で自動的に生成された説明">
            <a:extLst>
              <a:ext uri="{FF2B5EF4-FFF2-40B4-BE49-F238E27FC236}">
                <a16:creationId xmlns:a16="http://schemas.microsoft.com/office/drawing/2014/main" id="{57C8FB3A-F613-A587-DF94-40FCC38530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0774" y="3912237"/>
            <a:ext cx="864000" cy="864000"/>
          </a:xfrm>
          <a:prstGeom prst="rect">
            <a:avLst/>
          </a:prstGeom>
        </p:spPr>
      </p:pic>
      <p:cxnSp>
        <p:nvCxnSpPr>
          <p:cNvPr id="42" name="直線コネクタ 41">
            <a:extLst>
              <a:ext uri="{FF2B5EF4-FFF2-40B4-BE49-F238E27FC236}">
                <a16:creationId xmlns:a16="http://schemas.microsoft.com/office/drawing/2014/main" id="{C526C485-4817-640D-4759-01E32B641615}"/>
              </a:ext>
            </a:extLst>
          </p:cNvPr>
          <p:cNvCxnSpPr>
            <a:cxnSpLocks/>
          </p:cNvCxnSpPr>
          <p:nvPr/>
        </p:nvCxnSpPr>
        <p:spPr>
          <a:xfrm>
            <a:off x="5807673" y="2626664"/>
            <a:ext cx="0" cy="1263528"/>
          </a:xfrm>
          <a:prstGeom prst="line">
            <a:avLst/>
          </a:prstGeom>
          <a:noFill/>
          <a:ln w="69850" cap="flat">
            <a:solidFill>
              <a:srgbClr val="92D050"/>
            </a:solidFill>
            <a:prstDash val="solid"/>
            <a:miter lim="400000"/>
            <a:headEnd type="triangle"/>
          </a:ln>
          <a:effectLst/>
          <a:sp3d/>
        </p:spPr>
        <p:style>
          <a:lnRef idx="0">
            <a:scrgbClr r="0" g="0" b="0"/>
          </a:lnRef>
          <a:fillRef idx="0">
            <a:scrgbClr r="0" g="0" b="0"/>
          </a:fillRef>
          <a:effectRef idx="0">
            <a:scrgbClr r="0" g="0" b="0"/>
          </a:effectRef>
          <a:fontRef idx="none"/>
        </p:style>
      </p:cxnSp>
      <p:sp>
        <p:nvSpPr>
          <p:cNvPr id="46" name="矢印">
            <a:extLst>
              <a:ext uri="{FF2B5EF4-FFF2-40B4-BE49-F238E27FC236}">
                <a16:creationId xmlns:a16="http://schemas.microsoft.com/office/drawing/2014/main" id="{EF2F2C50-58C0-6D0D-9E59-B062A68E7231}"/>
              </a:ext>
            </a:extLst>
          </p:cNvPr>
          <p:cNvSpPr/>
          <p:nvPr/>
        </p:nvSpPr>
        <p:spPr>
          <a:xfrm>
            <a:off x="6153648" y="2363504"/>
            <a:ext cx="522061" cy="218244"/>
          </a:xfrm>
          <a:prstGeom prst="rightArrow">
            <a:avLst>
              <a:gd name="adj1" fmla="val 31663"/>
              <a:gd name="adj2" fmla="val 55401"/>
            </a:avLst>
          </a:prstGeom>
          <a:solidFill>
            <a:srgbClr val="92D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47" name="テキスト ボックス 46">
            <a:extLst>
              <a:ext uri="{FF2B5EF4-FFF2-40B4-BE49-F238E27FC236}">
                <a16:creationId xmlns:a16="http://schemas.microsoft.com/office/drawing/2014/main" id="{F6FA79EE-F8D5-07E6-EB79-6816FE1309C8}"/>
              </a:ext>
            </a:extLst>
          </p:cNvPr>
          <p:cNvSpPr txBox="1"/>
          <p:nvPr/>
        </p:nvSpPr>
        <p:spPr>
          <a:xfrm>
            <a:off x="5914534" y="2630926"/>
            <a:ext cx="1787669" cy="584775"/>
          </a:xfrm>
          <a:prstGeom prst="rect">
            <a:avLst/>
          </a:prstGeom>
          <a:noFill/>
        </p:spPr>
        <p:txBody>
          <a:bodyPr wrap="none" rtlCol="0">
            <a:spAutoFit/>
          </a:bodyPr>
          <a:lstStyle/>
          <a:p>
            <a:r>
              <a:rPr kumimoji="1" lang="en-US" altLang="ja-JP" sz="1600" b="1">
                <a:solidFill>
                  <a:srgbClr val="92D050"/>
                </a:solidFill>
                <a:latin typeface="Meiryo" panose="020B0604030504040204" pitchFamily="34" charset="-128"/>
                <a:ea typeface="Meiryo" panose="020B0604030504040204" pitchFamily="34" charset="-128"/>
              </a:rPr>
              <a:t>1</a:t>
            </a:r>
            <a:r>
              <a:rPr kumimoji="1" lang="ja-JP" altLang="en-US" sz="1600" b="1">
                <a:solidFill>
                  <a:srgbClr val="92D050"/>
                </a:solidFill>
                <a:latin typeface="Meiryo" panose="020B0604030504040204" pitchFamily="34" charset="-128"/>
                <a:ea typeface="Meiryo" panose="020B0604030504040204" pitchFamily="34" charset="-128"/>
              </a:rPr>
              <a:t>：</a:t>
            </a:r>
            <a:r>
              <a:rPr kumimoji="1" lang="en-US" altLang="ja-JP" sz="1600" b="1">
                <a:solidFill>
                  <a:srgbClr val="92D050"/>
                </a:solidFill>
                <a:latin typeface="Meiryo" panose="020B0604030504040204" pitchFamily="34" charset="-128"/>
                <a:ea typeface="Meiryo" panose="020B0604030504040204" pitchFamily="34" charset="-128"/>
              </a:rPr>
              <a:t>covid19</a:t>
            </a:r>
            <a:r>
              <a:rPr kumimoji="1" lang="ja-JP" altLang="en-US" sz="1600" b="1">
                <a:solidFill>
                  <a:srgbClr val="92D050"/>
                </a:solidFill>
                <a:latin typeface="Meiryo" panose="020B0604030504040204" pitchFamily="34" charset="-128"/>
                <a:ea typeface="Meiryo" panose="020B0604030504040204" pitchFamily="34" charset="-128"/>
              </a:rPr>
              <a:t>肺炎</a:t>
            </a:r>
            <a:endParaRPr kumimoji="1" lang="en-US" altLang="ja-JP" sz="1600" b="1">
              <a:solidFill>
                <a:srgbClr val="92D050"/>
              </a:solidFill>
              <a:latin typeface="Meiryo" panose="020B0604030504040204" pitchFamily="34" charset="-128"/>
              <a:ea typeface="Meiryo" panose="020B0604030504040204" pitchFamily="34" charset="-128"/>
            </a:endParaRPr>
          </a:p>
          <a:p>
            <a:r>
              <a:rPr kumimoji="1" lang="en-US" altLang="ja-JP" sz="1600" b="1">
                <a:solidFill>
                  <a:srgbClr val="92D050"/>
                </a:solidFill>
                <a:latin typeface="Meiryo" panose="020B0604030504040204" pitchFamily="34" charset="-128"/>
                <a:ea typeface="Meiryo" panose="020B0604030504040204" pitchFamily="34" charset="-128"/>
              </a:rPr>
              <a:t>0</a:t>
            </a:r>
            <a:r>
              <a:rPr kumimoji="1" lang="ja-JP" altLang="en-US" sz="1600" b="1">
                <a:solidFill>
                  <a:srgbClr val="92D050"/>
                </a:solidFill>
                <a:latin typeface="Meiryo" panose="020B0604030504040204" pitchFamily="34" charset="-128"/>
                <a:ea typeface="Meiryo" panose="020B0604030504040204" pitchFamily="34" charset="-128"/>
              </a:rPr>
              <a:t>：健康</a:t>
            </a:r>
          </a:p>
        </p:txBody>
      </p:sp>
      <p:sp>
        <p:nvSpPr>
          <p:cNvPr id="43" name="スライド番号プレースホルダー 4">
            <a:extLst>
              <a:ext uri="{FF2B5EF4-FFF2-40B4-BE49-F238E27FC236}">
                <a16:creationId xmlns:a16="http://schemas.microsoft.com/office/drawing/2014/main" id="{026ABB08-E52E-9250-2AD1-4ADFE2D75B3E}"/>
              </a:ext>
            </a:extLst>
          </p:cNvPr>
          <p:cNvSpPr txBox="1">
            <a:spLocks/>
          </p:cNvSpPr>
          <p:nvPr/>
        </p:nvSpPr>
        <p:spPr>
          <a:xfrm>
            <a:off x="6583681" y="4783455"/>
            <a:ext cx="2103120" cy="184666"/>
          </a:xfrm>
          <a:prstGeom prst="rect">
            <a:avLst/>
          </a:prstGeom>
        </p:spPr>
        <p:txBody>
          <a:bodyPr/>
          <a:lstStyle>
            <a:defPPr>
              <a:defRPr kern="0"/>
            </a:defPPr>
          </a:lstStyle>
          <a:p>
            <a:pPr algn="r"/>
            <a:fld id="{B6F15528-21DE-4FAA-801E-634DDDAF4B2B}" type="slidenum">
              <a:rPr lang="en-US" altLang="ja-JP" sz="1200" smtClean="0"/>
              <a:pPr algn="r"/>
              <a:t>31</a:t>
            </a:fld>
            <a:endParaRPr lang="ja-JP" altLang="en-US" sz="1200"/>
          </a:p>
        </p:txBody>
      </p:sp>
      <p:sp>
        <p:nvSpPr>
          <p:cNvPr id="4" name="テキスト ボックス 3">
            <a:extLst>
              <a:ext uri="{FF2B5EF4-FFF2-40B4-BE49-F238E27FC236}">
                <a16:creationId xmlns:a16="http://schemas.microsoft.com/office/drawing/2014/main" id="{01F957E3-1961-1941-A7A1-201640D4A06F}"/>
              </a:ext>
            </a:extLst>
          </p:cNvPr>
          <p:cNvSpPr txBox="1"/>
          <p:nvPr/>
        </p:nvSpPr>
        <p:spPr>
          <a:xfrm>
            <a:off x="1078017" y="2583810"/>
            <a:ext cx="1415772" cy="338554"/>
          </a:xfrm>
          <a:prstGeom prst="rect">
            <a:avLst/>
          </a:prstGeom>
          <a:noFill/>
        </p:spPr>
        <p:txBody>
          <a:bodyPr wrap="none" rtlCol="0">
            <a:spAutoFit/>
          </a:bodyPr>
          <a:lstStyle/>
          <a:p>
            <a:r>
              <a:rPr kumimoji="1" lang="ja-JP" altLang="en-US" sz="1600" b="1">
                <a:solidFill>
                  <a:srgbClr val="002060"/>
                </a:solidFill>
                <a:latin typeface="Meiryo" panose="020B0604030504040204" pitchFamily="34" charset="-128"/>
                <a:ea typeface="Meiryo" panose="020B0604030504040204" pitchFamily="34" charset="-128"/>
              </a:rPr>
              <a:t>学習用データ</a:t>
            </a:r>
          </a:p>
        </p:txBody>
      </p:sp>
      <p:sp>
        <p:nvSpPr>
          <p:cNvPr id="44" name="テキスト ボックス 43">
            <a:extLst>
              <a:ext uri="{FF2B5EF4-FFF2-40B4-BE49-F238E27FC236}">
                <a16:creationId xmlns:a16="http://schemas.microsoft.com/office/drawing/2014/main" id="{FC753BDC-65E6-1570-4B04-832350BE70BC}"/>
              </a:ext>
            </a:extLst>
          </p:cNvPr>
          <p:cNvSpPr txBox="1"/>
          <p:nvPr/>
        </p:nvSpPr>
        <p:spPr>
          <a:xfrm>
            <a:off x="1073509" y="4231737"/>
            <a:ext cx="1415772" cy="338554"/>
          </a:xfrm>
          <a:prstGeom prst="rect">
            <a:avLst/>
          </a:prstGeom>
          <a:noFill/>
        </p:spPr>
        <p:txBody>
          <a:bodyPr wrap="none" rtlCol="0">
            <a:spAutoFit/>
          </a:bodyPr>
          <a:lstStyle/>
          <a:p>
            <a:r>
              <a:rPr kumimoji="1" lang="ja-JP" altLang="en-US" sz="1600" b="1">
                <a:solidFill>
                  <a:srgbClr val="002060"/>
                </a:solidFill>
                <a:latin typeface="Meiryo" panose="020B0604030504040204" pitchFamily="34" charset="-128"/>
                <a:ea typeface="Meiryo" panose="020B0604030504040204" pitchFamily="34" charset="-128"/>
              </a:rPr>
              <a:t>検証用データ</a:t>
            </a:r>
          </a:p>
        </p:txBody>
      </p:sp>
    </p:spTree>
    <p:extLst>
      <p:ext uri="{BB962C8B-B14F-4D97-AF65-F5344CB8AC3E}">
        <p14:creationId xmlns:p14="http://schemas.microsoft.com/office/powerpoint/2010/main" val="54405146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68F6E88C-1947-A7F8-9639-353581174CA0}"/>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32</a:t>
            </a:fld>
            <a:endParaRPr lang="ja-JP" altLang="en-US" sz="1200"/>
          </a:p>
        </p:txBody>
      </p:sp>
      <p:sp>
        <p:nvSpPr>
          <p:cNvPr id="3" name="①学習モデルの選択(今回は線形回帰)…">
            <a:extLst>
              <a:ext uri="{FF2B5EF4-FFF2-40B4-BE49-F238E27FC236}">
                <a16:creationId xmlns:a16="http://schemas.microsoft.com/office/drawing/2014/main" id="{A7ABB616-716C-1D65-1C33-DDB45F4A10F2}"/>
              </a:ext>
            </a:extLst>
          </p:cNvPr>
          <p:cNvSpPr txBox="1"/>
          <p:nvPr/>
        </p:nvSpPr>
        <p:spPr>
          <a:xfrm>
            <a:off x="0" y="533127"/>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STEP0：画像データのアップロード</a:t>
            </a:r>
          </a:p>
        </p:txBody>
      </p:sp>
      <p:sp>
        <p:nvSpPr>
          <p:cNvPr id="4" name="ニューラルネットワークとは(軽く復習)">
            <a:extLst>
              <a:ext uri="{FF2B5EF4-FFF2-40B4-BE49-F238E27FC236}">
                <a16:creationId xmlns:a16="http://schemas.microsoft.com/office/drawing/2014/main" id="{89F9DAAC-77B6-E1FE-EE59-50F1D2A5C49B}"/>
              </a:ext>
            </a:extLst>
          </p:cNvPr>
          <p:cNvSpPr txBox="1"/>
          <p:nvPr/>
        </p:nvSpPr>
        <p:spPr>
          <a:xfrm>
            <a:off x="0" y="11391"/>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sz="2400" b="1">
              <a:latin typeface="Meiryo" panose="020B0604030504040204" pitchFamily="34" charset="-128"/>
              <a:ea typeface="Meiryo" panose="020B0604030504040204" pitchFamily="34" charset="-128"/>
            </a:endParaRPr>
          </a:p>
        </p:txBody>
      </p:sp>
      <p:sp>
        <p:nvSpPr>
          <p:cNvPr id="7" name="①学習モデルの選択…">
            <a:extLst>
              <a:ext uri="{FF2B5EF4-FFF2-40B4-BE49-F238E27FC236}">
                <a16:creationId xmlns:a16="http://schemas.microsoft.com/office/drawing/2014/main" id="{23CF1600-6B99-910A-F00F-702FC4C6EE6F}"/>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
        <p:nvSpPr>
          <p:cNvPr id="5" name="テキスト ボックス 4">
            <a:extLst>
              <a:ext uri="{FF2B5EF4-FFF2-40B4-BE49-F238E27FC236}">
                <a16:creationId xmlns:a16="http://schemas.microsoft.com/office/drawing/2014/main" id="{385C7147-CF0E-44F0-7FB0-78F11420708B}"/>
              </a:ext>
            </a:extLst>
          </p:cNvPr>
          <p:cNvSpPr txBox="1"/>
          <p:nvPr/>
        </p:nvSpPr>
        <p:spPr>
          <a:xfrm>
            <a:off x="422502" y="1601932"/>
            <a:ext cx="8298996" cy="2448619"/>
          </a:xfrm>
          <a:prstGeom prst="rect">
            <a:avLst/>
          </a:prstGeom>
          <a:noFill/>
        </p:spPr>
        <p:txBody>
          <a:bodyPr wrap="square" rtlCol="0">
            <a:spAutoFit/>
          </a:bodyPr>
          <a:lstStyle/>
          <a:p>
            <a:pPr>
              <a:lnSpc>
                <a:spcPct val="130000"/>
              </a:lnSpc>
            </a:pPr>
            <a:r>
              <a:rPr kumimoji="1" lang="ja-JP" altLang="en-US" sz="2000" b="1">
                <a:solidFill>
                  <a:srgbClr val="FF0000"/>
                </a:solidFill>
                <a:latin typeface="Meiryo" panose="020B0604030504040204" pitchFamily="34" charset="-128"/>
                <a:ea typeface="Meiryo" panose="020B0604030504040204" pitchFamily="34" charset="-128"/>
              </a:rPr>
              <a:t>事前準備をしていただいと思いますが、もしまだしていない先生がいらっしゃいましたら</a:t>
            </a:r>
            <a:r>
              <a:rPr kumimoji="1" lang="en-US" altLang="ja-JP" sz="2000" b="1" dirty="0" err="1">
                <a:solidFill>
                  <a:srgbClr val="FF0000"/>
                </a:solidFill>
                <a:latin typeface="Meiryo" panose="020B0604030504040204" pitchFamily="34" charset="-128"/>
                <a:ea typeface="Meiryo" panose="020B0604030504040204" pitchFamily="34" charset="-128"/>
              </a:rPr>
              <a:t>Webclass</a:t>
            </a:r>
            <a:r>
              <a:rPr kumimoji="1" lang="ja-JP" altLang="en-US" sz="2000" b="1">
                <a:solidFill>
                  <a:srgbClr val="FF0000"/>
                </a:solidFill>
                <a:latin typeface="Meiryo" panose="020B0604030504040204" pitchFamily="34" charset="-128"/>
                <a:ea typeface="Meiryo" panose="020B0604030504040204" pitchFamily="34" charset="-128"/>
              </a:rPr>
              <a:t>の「</a:t>
            </a:r>
            <a:r>
              <a:rPr kumimoji="1" lang="en-US" altLang="ja-JP" sz="2000" b="1" dirty="0">
                <a:solidFill>
                  <a:srgbClr val="FF0000"/>
                </a:solidFill>
                <a:latin typeface="Meiryo" panose="020B0604030504040204" pitchFamily="34" charset="-128"/>
                <a:ea typeface="Meiryo" panose="020B0604030504040204" pitchFamily="34" charset="-128"/>
              </a:rPr>
              <a:t>2</a:t>
            </a:r>
            <a:r>
              <a:rPr kumimoji="1" lang="ja-JP" altLang="en-US" sz="2000" b="1">
                <a:solidFill>
                  <a:srgbClr val="FF0000"/>
                </a:solidFill>
                <a:latin typeface="Meiryo" panose="020B0604030504040204" pitchFamily="34" charset="-128"/>
                <a:ea typeface="Meiryo" panose="020B0604030504040204" pitchFamily="34" charset="-128"/>
              </a:rPr>
              <a:t>回目の事前準備」から資料をダウンロードして画像データのアップロードをしてください。</a:t>
            </a:r>
            <a:endParaRPr kumimoji="1" lang="en-US" altLang="ja-JP" sz="2000" b="1" dirty="0">
              <a:solidFill>
                <a:srgbClr val="FF0000"/>
              </a:solidFill>
              <a:latin typeface="Meiryo" panose="020B0604030504040204" pitchFamily="34" charset="-128"/>
              <a:ea typeface="Meiryo" panose="020B0604030504040204" pitchFamily="34" charset="-128"/>
            </a:endParaRPr>
          </a:p>
          <a:p>
            <a:pPr>
              <a:lnSpc>
                <a:spcPct val="130000"/>
              </a:lnSpc>
            </a:pPr>
            <a:endParaRPr kumimoji="1" lang="en-US" altLang="ja-JP" sz="2000" b="1" dirty="0">
              <a:solidFill>
                <a:srgbClr val="FF0000"/>
              </a:solidFill>
              <a:latin typeface="Meiryo" panose="020B0604030504040204" pitchFamily="34" charset="-128"/>
              <a:ea typeface="Meiryo" panose="020B0604030504040204" pitchFamily="34" charset="-128"/>
            </a:endParaRPr>
          </a:p>
          <a:p>
            <a:pPr>
              <a:lnSpc>
                <a:spcPct val="130000"/>
              </a:lnSpc>
            </a:pPr>
            <a:r>
              <a:rPr kumimoji="1" lang="ja-JP" altLang="en-US" sz="2000" b="1">
                <a:solidFill>
                  <a:srgbClr val="FF0000"/>
                </a:solidFill>
                <a:latin typeface="Meiryo" panose="020B0604030504040204" pitchFamily="34" charset="-128"/>
                <a:ea typeface="Meiryo" panose="020B0604030504040204" pitchFamily="34" charset="-128"/>
              </a:rPr>
              <a:t>うまくできなかった等不明点がありましたらファシリテーターが対応しますので、チャットでコメントをください。</a:t>
            </a:r>
            <a:endParaRPr kumimoji="1" lang="en-US" altLang="ja-JP" sz="2000" b="1" dirty="0">
              <a:solidFill>
                <a:srgbClr val="FF0000"/>
              </a:solidFill>
              <a:latin typeface="Meiryo" panose="020B0604030504040204" pitchFamily="34" charset="-128"/>
              <a:ea typeface="Meiryo" panose="020B0604030504040204"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8905A2E9-1739-A24C-854C-5E071CD5FF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01894" y="1656553"/>
            <a:ext cx="5340212" cy="3486947"/>
          </a:xfrm>
          <a:prstGeom prst="rect">
            <a:avLst/>
          </a:prstGeom>
        </p:spPr>
      </p:pic>
      <p:sp>
        <p:nvSpPr>
          <p:cNvPr id="7" name="object 7"/>
          <p:cNvSpPr txBox="1">
            <a:spLocks noGrp="1"/>
          </p:cNvSpPr>
          <p:nvPr>
            <p:ph type="title"/>
          </p:nvPr>
        </p:nvSpPr>
        <p:spPr>
          <a:xfrm>
            <a:off x="374754" y="876814"/>
            <a:ext cx="7989171" cy="836537"/>
          </a:xfrm>
          <a:prstGeom prst="rect">
            <a:avLst/>
          </a:prstGeom>
        </p:spPr>
        <p:txBody>
          <a:bodyPr vert="horz" wrap="square" lIns="0" tIns="5487" rIns="0" bIns="0" rtlCol="0">
            <a:spAutoFit/>
          </a:bodyPr>
          <a:lstStyle/>
          <a:p>
            <a:pPr marL="5776">
              <a:spcBef>
                <a:spcPts val="43"/>
              </a:spcBef>
            </a:pPr>
            <a:r>
              <a:rPr lang="en-US" altLang="ja-JP" sz="1800" b="1" spc="75" dirty="0">
                <a:latin typeface="Meiryo" panose="020B0604030504040204" pitchFamily="34" charset="-128"/>
                <a:ea typeface="Meiryo" panose="020B0604030504040204" pitchFamily="34" charset="-128"/>
              </a:rPr>
              <a:t>①</a:t>
            </a:r>
            <a:r>
              <a:rPr lang="en-US" sz="1800" b="1" spc="75" dirty="0" err="1">
                <a:latin typeface="Meiryo" panose="020B0604030504040204" pitchFamily="34" charset="-128"/>
                <a:ea typeface="Meiryo" panose="020B0604030504040204" pitchFamily="34" charset="-128"/>
              </a:rPr>
              <a:t>webclassにログインし</a:t>
            </a:r>
            <a:r>
              <a:rPr lang="en-US" sz="1800" b="1" spc="75" dirty="0">
                <a:latin typeface="Meiryo" panose="020B0604030504040204" pitchFamily="34" charset="-128"/>
                <a:ea typeface="Meiryo" panose="020B0604030504040204" pitchFamily="34" charset="-128"/>
              </a:rPr>
              <a:t>、</a:t>
            </a:r>
            <a:r>
              <a:rPr lang="en" altLang="ja-JP" sz="1800" b="0" i="0" u="sng" dirty="0">
                <a:solidFill>
                  <a:srgbClr val="777777"/>
                </a:solidFill>
                <a:effectLst/>
                <a:latin typeface="Meiryo" panose="020B0604030504040204" pitchFamily="34" charset="-128"/>
                <a:ea typeface="Meiryo" panose="020B0604030504040204" pitchFamily="34" charset="-128"/>
                <a:hlinkClick r:id="rId4"/>
              </a:rPr>
              <a:t>IL2300919 </a:t>
            </a:r>
            <a:r>
              <a:rPr lang="ja-JP" altLang="en-US" sz="1800" b="0" i="0" u="sng">
                <a:solidFill>
                  <a:srgbClr val="777777"/>
                </a:solidFill>
                <a:effectLst/>
                <a:latin typeface="Meiryo" panose="020B0604030504040204" pitchFamily="34" charset="-128"/>
                <a:ea typeface="Meiryo" panose="020B0604030504040204" pitchFamily="34" charset="-128"/>
                <a:hlinkClick r:id="rId4"/>
              </a:rPr>
              <a:t>医療系データサイエンス教育ワークショップ </a:t>
            </a:r>
            <a:r>
              <a:rPr lang="en-US" altLang="ja-JP" sz="1800" b="0" i="0" u="sng" dirty="0">
                <a:solidFill>
                  <a:srgbClr val="777777"/>
                </a:solidFill>
                <a:effectLst/>
                <a:latin typeface="Meiryo" panose="020B0604030504040204" pitchFamily="34" charset="-128"/>
                <a:ea typeface="Meiryo" panose="020B0604030504040204" pitchFamily="34" charset="-128"/>
                <a:hlinkClick r:id="rId4"/>
              </a:rPr>
              <a:t>2023</a:t>
            </a:r>
            <a:r>
              <a:rPr lang="ja-JP" altLang="en-US" sz="1800" b="0" i="0" u="sng">
                <a:solidFill>
                  <a:srgbClr val="777777"/>
                </a:solidFill>
                <a:effectLst/>
                <a:latin typeface="Meiryo" panose="020B0604030504040204" pitchFamily="34" charset="-128"/>
                <a:ea typeface="Meiryo" panose="020B0604030504040204" pitchFamily="34" charset="-128"/>
                <a:hlinkClick r:id="rId4"/>
              </a:rPr>
              <a:t>年度版</a:t>
            </a:r>
            <a:r>
              <a:rPr lang="ja-JP" altLang="en-US" sz="1800" b="0" i="0">
                <a:solidFill>
                  <a:srgbClr val="5E5E5E"/>
                </a:solidFill>
                <a:effectLst/>
                <a:latin typeface="Meiryo" panose="020B0604030504040204" pitchFamily="34" charset="-128"/>
                <a:ea typeface="Meiryo" panose="020B0604030504040204" pitchFamily="34" charset="-128"/>
              </a:rPr>
              <a:t> </a:t>
            </a:r>
            <a:r>
              <a:rPr lang="ja-JP" altLang="en-US" sz="1800" b="1" i="0">
                <a:effectLst/>
                <a:latin typeface="Meiryo" panose="020B0604030504040204" pitchFamily="34" charset="-128"/>
                <a:ea typeface="Meiryo" panose="020B0604030504040204" pitchFamily="34" charset="-128"/>
              </a:rPr>
              <a:t>のコースにアクセスしてください。「</a:t>
            </a:r>
            <a:r>
              <a:rPr lang="en-US" altLang="ja-JP" sz="1800" b="1" i="0" dirty="0">
                <a:effectLst/>
                <a:latin typeface="Meiryo" panose="020B0604030504040204" pitchFamily="34" charset="-128"/>
                <a:ea typeface="Meiryo" panose="020B0604030504040204" pitchFamily="34" charset="-128"/>
              </a:rPr>
              <a:t>2</a:t>
            </a:r>
            <a:r>
              <a:rPr lang="ja-JP" altLang="en-US" sz="1800" b="1" i="0">
                <a:effectLst/>
                <a:latin typeface="Meiryo" panose="020B0604030504040204" pitchFamily="34" charset="-128"/>
                <a:ea typeface="Meiryo" panose="020B0604030504040204" pitchFamily="34" charset="-128"/>
              </a:rPr>
              <a:t>回目の事前準備」をクリックしてください。</a:t>
            </a:r>
            <a:endParaRPr sz="1800" b="1" dirty="0">
              <a:latin typeface="Meiryo" panose="020B0604030504040204" pitchFamily="34" charset="-128"/>
              <a:ea typeface="Meiryo" panose="020B0604030504040204" pitchFamily="34" charset="-128"/>
            </a:endParaRPr>
          </a:p>
        </p:txBody>
      </p:sp>
      <p:sp>
        <p:nvSpPr>
          <p:cNvPr id="8" name="スライド番号プレースホルダー 7">
            <a:extLst>
              <a:ext uri="{FF2B5EF4-FFF2-40B4-BE49-F238E27FC236}">
                <a16:creationId xmlns:a16="http://schemas.microsoft.com/office/drawing/2014/main" id="{F25E0318-CAC6-CFAC-1A8A-E3F1F12C10CF}"/>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33</a:t>
            </a:fld>
            <a:endParaRPr lang="ja-JP" altLang="en-US" sz="1200"/>
          </a:p>
        </p:txBody>
      </p:sp>
      <p:sp>
        <p:nvSpPr>
          <p:cNvPr id="12" name="ニューラルネットワークとは(軽く復習)">
            <a:extLst>
              <a:ext uri="{FF2B5EF4-FFF2-40B4-BE49-F238E27FC236}">
                <a16:creationId xmlns:a16="http://schemas.microsoft.com/office/drawing/2014/main" id="{5B6D83CB-A0CD-78CD-F426-D1E55BA44F89}"/>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事前準備</a:t>
            </a:r>
            <a:endParaRPr sz="2400" b="1">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1BFD5AA1-415A-484E-94A4-3A8C20B9E1E1}"/>
              </a:ext>
            </a:extLst>
          </p:cNvPr>
          <p:cNvSpPr/>
          <p:nvPr/>
        </p:nvSpPr>
        <p:spPr>
          <a:xfrm>
            <a:off x="3188474" y="4524656"/>
            <a:ext cx="3395207" cy="4055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5209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F25E0318-CAC6-CFAC-1A8A-E3F1F12C10CF}"/>
              </a:ext>
            </a:extLst>
          </p:cNvPr>
          <p:cNvSpPr>
            <a:spLocks noGrp="1"/>
          </p:cNvSpPr>
          <p:nvPr>
            <p:ph type="sldNum" sz="quarter" idx="7"/>
          </p:nvPr>
        </p:nvSpPr>
        <p:spPr>
          <a:xfrm>
            <a:off x="6793543" y="4845936"/>
            <a:ext cx="2103120" cy="184666"/>
          </a:xfrm>
        </p:spPr>
        <p:txBody>
          <a:bodyPr/>
          <a:lstStyle/>
          <a:p>
            <a:fld id="{B6F15528-21DE-4FAA-801E-634DDDAF4B2B}" type="slidenum">
              <a:rPr lang="en-US" altLang="ja-JP" sz="1200" smtClean="0"/>
              <a:t>34</a:t>
            </a:fld>
            <a:endParaRPr lang="ja-JP" altLang="en-US" sz="1200"/>
          </a:p>
        </p:txBody>
      </p:sp>
      <p:sp>
        <p:nvSpPr>
          <p:cNvPr id="12" name="ニューラルネットワークとは(軽く復習)">
            <a:extLst>
              <a:ext uri="{FF2B5EF4-FFF2-40B4-BE49-F238E27FC236}">
                <a16:creationId xmlns:a16="http://schemas.microsoft.com/office/drawing/2014/main" id="{5B6D83CB-A0CD-78CD-F426-D1E55BA44F89}"/>
              </a:ext>
            </a:extLst>
          </p:cNvPr>
          <p:cNvSpPr txBox="1"/>
          <p:nvPr/>
        </p:nvSpPr>
        <p:spPr>
          <a:xfrm>
            <a:off x="0" y="96424"/>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事前準備</a:t>
            </a:r>
            <a:endParaRPr sz="2400" b="1">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1BFD5AA1-415A-484E-94A4-3A8C20B9E1E1}"/>
              </a:ext>
            </a:extLst>
          </p:cNvPr>
          <p:cNvSpPr/>
          <p:nvPr/>
        </p:nvSpPr>
        <p:spPr>
          <a:xfrm>
            <a:off x="1399428" y="2780440"/>
            <a:ext cx="397567" cy="2527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object 7">
            <a:extLst>
              <a:ext uri="{FF2B5EF4-FFF2-40B4-BE49-F238E27FC236}">
                <a16:creationId xmlns:a16="http://schemas.microsoft.com/office/drawing/2014/main" id="{58C45762-A769-6F58-F10A-2D97F019BA8A}"/>
              </a:ext>
            </a:extLst>
          </p:cNvPr>
          <p:cNvSpPr txBox="1">
            <a:spLocks/>
          </p:cNvSpPr>
          <p:nvPr/>
        </p:nvSpPr>
        <p:spPr>
          <a:xfrm>
            <a:off x="59717" y="804624"/>
            <a:ext cx="7989171" cy="282539"/>
          </a:xfrm>
          <a:prstGeom prst="rect">
            <a:avLst/>
          </a:prstGeom>
        </p:spPr>
        <p:txBody>
          <a:bodyPr vert="horz" wrap="square" lIns="0" tIns="5487" rIns="0" bIns="0" rtlCol="0">
            <a:spAutoFit/>
          </a:bodyPr>
          <a:lstStyle>
            <a:lvl1pPr>
              <a:defRPr sz="2251" b="0" i="0">
                <a:solidFill>
                  <a:srgbClr val="E12046"/>
                </a:solidFill>
                <a:latin typeface="Arial"/>
                <a:ea typeface="+mj-ea"/>
                <a:cs typeface="Arial"/>
              </a:defRPr>
            </a:lvl1pPr>
          </a:lstStyle>
          <a:p>
            <a:pPr marL="5776">
              <a:spcBef>
                <a:spcPts val="43"/>
              </a:spcBef>
            </a:pPr>
            <a:r>
              <a:rPr lang="en-US" altLang="ja-JP" sz="1800" b="1" spc="75">
                <a:latin typeface="Meiryo" panose="020B0604030504040204" pitchFamily="34" charset="-128"/>
                <a:ea typeface="Meiryo" panose="020B0604030504040204" pitchFamily="34" charset="-128"/>
              </a:rPr>
              <a:t>②</a:t>
            </a:r>
            <a:r>
              <a:rPr lang="ja-JP" altLang="en-US" sz="1800" b="1" spc="75">
                <a:latin typeface="Meiryo" panose="020B0604030504040204" pitchFamily="34" charset="-128"/>
                <a:ea typeface="Meiryo" panose="020B0604030504040204" pitchFamily="34" charset="-128"/>
              </a:rPr>
              <a:t>「添付資料」ボタンをクリックしてください。</a:t>
            </a:r>
            <a:endParaRPr lang="ja-JP" altLang="en-US" sz="1800" b="1">
              <a:latin typeface="Meiryo" panose="020B0604030504040204" pitchFamily="34" charset="-128"/>
              <a:ea typeface="Meiryo" panose="020B0604030504040204" pitchFamily="34" charset="-128"/>
            </a:endParaRPr>
          </a:p>
        </p:txBody>
      </p:sp>
      <p:sp>
        <p:nvSpPr>
          <p:cNvPr id="16" name="object 7">
            <a:extLst>
              <a:ext uri="{FF2B5EF4-FFF2-40B4-BE49-F238E27FC236}">
                <a16:creationId xmlns:a16="http://schemas.microsoft.com/office/drawing/2014/main" id="{19CE3852-1965-3D5F-BFD3-0E7F46D1A9E9}"/>
              </a:ext>
            </a:extLst>
          </p:cNvPr>
          <p:cNvSpPr txBox="1">
            <a:spLocks/>
          </p:cNvSpPr>
          <p:nvPr/>
        </p:nvSpPr>
        <p:spPr>
          <a:xfrm>
            <a:off x="224853" y="3629171"/>
            <a:ext cx="3555127" cy="744204"/>
          </a:xfrm>
          <a:prstGeom prst="rect">
            <a:avLst/>
          </a:prstGeom>
        </p:spPr>
        <p:txBody>
          <a:bodyPr vert="horz" wrap="square" lIns="0" tIns="5487" rIns="0" bIns="0" rtlCol="0">
            <a:spAutoFit/>
          </a:bodyPr>
          <a:lstStyle>
            <a:lvl1pPr>
              <a:defRPr sz="2251" b="0" i="0">
                <a:solidFill>
                  <a:srgbClr val="E12046"/>
                </a:solidFill>
                <a:latin typeface="Arial"/>
                <a:ea typeface="+mj-ea"/>
                <a:cs typeface="Arial"/>
              </a:defRPr>
            </a:lvl1pPr>
          </a:lstStyle>
          <a:p>
            <a:pPr marL="5776">
              <a:spcBef>
                <a:spcPts val="43"/>
              </a:spcBef>
            </a:pPr>
            <a:r>
              <a:rPr lang="en-US" altLang="ja-JP" sz="1600" b="1" spc="75">
                <a:latin typeface="Meiryo" panose="020B0604030504040204" pitchFamily="34" charset="-128"/>
                <a:ea typeface="Meiryo" panose="020B0604030504040204" pitchFamily="34" charset="-128"/>
              </a:rPr>
              <a:t>③</a:t>
            </a:r>
            <a:r>
              <a:rPr lang="ja-JP" altLang="en-US" sz="1600" b="1" spc="75">
                <a:latin typeface="Meiryo" panose="020B0604030504040204" pitchFamily="34" charset="-128"/>
                <a:ea typeface="Meiryo" panose="020B0604030504040204" pitchFamily="34" charset="-128"/>
              </a:rPr>
              <a:t>「</a:t>
            </a:r>
            <a:r>
              <a:rPr lang="en-US" altLang="ja-JP" sz="1600" b="1" spc="75">
                <a:latin typeface="Meiryo" panose="020B0604030504040204" pitchFamily="34" charset="-128"/>
                <a:ea typeface="Meiryo" panose="020B0604030504040204" pitchFamily="34" charset="-128"/>
              </a:rPr>
              <a:t>images_TMDU_2023.zip</a:t>
            </a:r>
            <a:r>
              <a:rPr lang="ja-JP" altLang="en-US" sz="1600" b="1" spc="75">
                <a:latin typeface="Meiryo" panose="020B0604030504040204" pitchFamily="34" charset="-128"/>
                <a:ea typeface="Meiryo" panose="020B0604030504040204" pitchFamily="34" charset="-128"/>
              </a:rPr>
              <a:t>」をクリックして、ダウンロードしてください。</a:t>
            </a:r>
            <a:endParaRPr lang="ja-JP" altLang="en-US" sz="1600" b="1">
              <a:latin typeface="Meiryo" panose="020B0604030504040204" pitchFamily="34" charset="-128"/>
              <a:ea typeface="Meiryo" panose="020B0604030504040204" pitchFamily="34" charset="-128"/>
            </a:endParaRPr>
          </a:p>
        </p:txBody>
      </p:sp>
      <p:sp>
        <p:nvSpPr>
          <p:cNvPr id="17" name="下矢印 16">
            <a:extLst>
              <a:ext uri="{FF2B5EF4-FFF2-40B4-BE49-F238E27FC236}">
                <a16:creationId xmlns:a16="http://schemas.microsoft.com/office/drawing/2014/main" id="{26A3DD8F-7978-720C-289F-97353621E9E8}"/>
              </a:ext>
            </a:extLst>
          </p:cNvPr>
          <p:cNvSpPr/>
          <p:nvPr/>
        </p:nvSpPr>
        <p:spPr>
          <a:xfrm>
            <a:off x="2724013" y="2759105"/>
            <a:ext cx="456509" cy="2741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7">
            <a:extLst>
              <a:ext uri="{FF2B5EF4-FFF2-40B4-BE49-F238E27FC236}">
                <a16:creationId xmlns:a16="http://schemas.microsoft.com/office/drawing/2014/main" id="{43122EA0-D096-C0D3-0FEA-928A1F24FEA0}"/>
              </a:ext>
            </a:extLst>
          </p:cNvPr>
          <p:cNvSpPr/>
          <p:nvPr/>
        </p:nvSpPr>
        <p:spPr>
          <a:xfrm>
            <a:off x="2724012" y="3302295"/>
            <a:ext cx="456509" cy="2741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descr="グラフィカル ユーザー インターフェイス, テキスト, アプリケーション&#10;&#10;自動的に生成された説明">
            <a:extLst>
              <a:ext uri="{FF2B5EF4-FFF2-40B4-BE49-F238E27FC236}">
                <a16:creationId xmlns:a16="http://schemas.microsoft.com/office/drawing/2014/main" id="{08EAF704-9B9F-936B-2348-5D5E93745E3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351" y="1130013"/>
            <a:ext cx="5530976" cy="2119520"/>
          </a:xfrm>
          <a:prstGeom prst="rect">
            <a:avLst/>
          </a:prstGeom>
        </p:spPr>
      </p:pic>
      <p:sp>
        <p:nvSpPr>
          <p:cNvPr id="6" name="正方形/長方形 5">
            <a:extLst>
              <a:ext uri="{FF2B5EF4-FFF2-40B4-BE49-F238E27FC236}">
                <a16:creationId xmlns:a16="http://schemas.microsoft.com/office/drawing/2014/main" id="{1E879A55-A873-EA8F-50CF-63C6EB59C611}"/>
              </a:ext>
            </a:extLst>
          </p:cNvPr>
          <p:cNvSpPr/>
          <p:nvPr/>
        </p:nvSpPr>
        <p:spPr>
          <a:xfrm>
            <a:off x="1678068" y="2906829"/>
            <a:ext cx="456509" cy="3855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1DC496BD-BD86-4032-2C1A-F4E246D6C79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613693" y="2906829"/>
            <a:ext cx="2186609" cy="2077607"/>
          </a:xfrm>
          <a:prstGeom prst="rect">
            <a:avLst/>
          </a:prstGeom>
        </p:spPr>
      </p:pic>
      <p:sp>
        <p:nvSpPr>
          <p:cNvPr id="11" name="正方形/長方形 10">
            <a:extLst>
              <a:ext uri="{FF2B5EF4-FFF2-40B4-BE49-F238E27FC236}">
                <a16:creationId xmlns:a16="http://schemas.microsoft.com/office/drawing/2014/main" id="{E0ABF398-126E-19AE-85D9-B895972E0FD7}"/>
              </a:ext>
            </a:extLst>
          </p:cNvPr>
          <p:cNvSpPr/>
          <p:nvPr/>
        </p:nvSpPr>
        <p:spPr>
          <a:xfrm>
            <a:off x="3892648" y="3686318"/>
            <a:ext cx="1579660" cy="3485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bject 7">
            <a:extLst>
              <a:ext uri="{FF2B5EF4-FFF2-40B4-BE49-F238E27FC236}">
                <a16:creationId xmlns:a16="http://schemas.microsoft.com/office/drawing/2014/main" id="{9C764FDD-CCD5-4DF5-34A3-AE71D2C85943}"/>
              </a:ext>
            </a:extLst>
          </p:cNvPr>
          <p:cNvSpPr txBox="1">
            <a:spLocks/>
          </p:cNvSpPr>
          <p:nvPr/>
        </p:nvSpPr>
        <p:spPr>
          <a:xfrm>
            <a:off x="5713850" y="1984345"/>
            <a:ext cx="3385278" cy="744204"/>
          </a:xfrm>
          <a:prstGeom prst="rect">
            <a:avLst/>
          </a:prstGeom>
        </p:spPr>
        <p:txBody>
          <a:bodyPr vert="horz" wrap="square" lIns="0" tIns="5487" rIns="0" bIns="0" rtlCol="0">
            <a:spAutoFit/>
          </a:bodyPr>
          <a:lstStyle>
            <a:lvl1pPr>
              <a:defRPr sz="2251" b="0" i="0">
                <a:solidFill>
                  <a:srgbClr val="E12046"/>
                </a:solidFill>
                <a:latin typeface="Arial"/>
                <a:ea typeface="+mj-ea"/>
                <a:cs typeface="Arial"/>
              </a:defRPr>
            </a:lvl1pPr>
          </a:lstStyle>
          <a:p>
            <a:pPr marL="5776">
              <a:spcBef>
                <a:spcPts val="43"/>
              </a:spcBef>
            </a:pPr>
            <a:r>
              <a:rPr lang="en-US" altLang="ja-JP" sz="1600" b="1" spc="75">
                <a:latin typeface="Meiryo" panose="020B0604030504040204" pitchFamily="34" charset="-128"/>
                <a:ea typeface="Meiryo" panose="020B0604030504040204" pitchFamily="34" charset="-128"/>
              </a:rPr>
              <a:t>④</a:t>
            </a:r>
            <a:r>
              <a:rPr lang="ja-JP" altLang="en-US" sz="1600" b="1" spc="75">
                <a:latin typeface="Meiryo" panose="020B0604030504040204" pitchFamily="34" charset="-128"/>
                <a:ea typeface="Meiryo" panose="020B0604030504040204" pitchFamily="34" charset="-128"/>
              </a:rPr>
              <a:t>「</a:t>
            </a:r>
            <a:r>
              <a:rPr lang="en-US" altLang="ja-JP" sz="1600" b="1" spc="75">
                <a:latin typeface="Meiryo" panose="020B0604030504040204" pitchFamily="34" charset="-128"/>
                <a:ea typeface="Meiryo" panose="020B0604030504040204" pitchFamily="34" charset="-128"/>
              </a:rPr>
              <a:t>WS2</a:t>
            </a:r>
            <a:r>
              <a:rPr lang="ja-JP" altLang="en-US" sz="1600" b="1" spc="75">
                <a:latin typeface="Meiryo" panose="020B0604030504040204" pitchFamily="34" charset="-128"/>
                <a:ea typeface="Meiryo" panose="020B0604030504040204" pitchFamily="34" charset="-128"/>
              </a:rPr>
              <a:t>回目</a:t>
            </a:r>
            <a:r>
              <a:rPr lang="en-US" altLang="ja-JP" sz="1600" b="1" spc="75">
                <a:latin typeface="Meiryo" panose="020B0604030504040204" pitchFamily="34" charset="-128"/>
                <a:ea typeface="Meiryo" panose="020B0604030504040204" pitchFamily="34" charset="-128"/>
              </a:rPr>
              <a:t>_</a:t>
            </a:r>
            <a:r>
              <a:rPr lang="ja-JP" altLang="en-US" sz="1600" b="1" spc="75">
                <a:latin typeface="Meiryo" panose="020B0604030504040204" pitchFamily="34" charset="-128"/>
                <a:ea typeface="Meiryo" panose="020B0604030504040204" pitchFamily="34" charset="-128"/>
              </a:rPr>
              <a:t>事前準備</a:t>
            </a:r>
            <a:r>
              <a:rPr lang="en-US" altLang="ja-JP" sz="1600" b="1" spc="75">
                <a:latin typeface="Meiryo" panose="020B0604030504040204" pitchFamily="34" charset="-128"/>
                <a:ea typeface="Meiryo" panose="020B0604030504040204" pitchFamily="34" charset="-128"/>
              </a:rPr>
              <a:t>.</a:t>
            </a:r>
            <a:r>
              <a:rPr lang="en-US" altLang="ja-JP" sz="1600" b="1" spc="75" err="1">
                <a:latin typeface="Meiryo" panose="020B0604030504040204" pitchFamily="34" charset="-128"/>
                <a:ea typeface="Meiryo" panose="020B0604030504040204" pitchFamily="34" charset="-128"/>
              </a:rPr>
              <a:t>ipynb</a:t>
            </a:r>
            <a:r>
              <a:rPr lang="ja-JP" altLang="en-US" sz="1600" b="1" spc="75">
                <a:latin typeface="Meiryo" panose="020B0604030504040204" pitchFamily="34" charset="-128"/>
                <a:ea typeface="Meiryo" panose="020B0604030504040204" pitchFamily="34" charset="-128"/>
              </a:rPr>
              <a:t>」をクリックしてダウンロードしてください</a:t>
            </a:r>
            <a:endParaRPr lang="ja-JP" altLang="en-US" sz="1600" b="1">
              <a:latin typeface="Meiryo" panose="020B0604030504040204" pitchFamily="34" charset="-128"/>
              <a:ea typeface="Meiryo" panose="020B0604030504040204" pitchFamily="34" charset="-128"/>
            </a:endParaRPr>
          </a:p>
        </p:txBody>
      </p:sp>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CA5D2743-65FC-3D71-CBCF-10FAB0B2B6E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946099" y="2906829"/>
            <a:ext cx="2628373" cy="2140247"/>
          </a:xfrm>
          <a:prstGeom prst="rect">
            <a:avLst/>
          </a:prstGeom>
        </p:spPr>
      </p:pic>
      <p:sp>
        <p:nvSpPr>
          <p:cNvPr id="26" name="下矢印 25">
            <a:extLst>
              <a:ext uri="{FF2B5EF4-FFF2-40B4-BE49-F238E27FC236}">
                <a16:creationId xmlns:a16="http://schemas.microsoft.com/office/drawing/2014/main" id="{7084E42D-5E86-D518-DFAD-ECF2E23DD2B5}"/>
              </a:ext>
            </a:extLst>
          </p:cNvPr>
          <p:cNvSpPr/>
          <p:nvPr/>
        </p:nvSpPr>
        <p:spPr>
          <a:xfrm rot="14660050">
            <a:off x="5218719" y="2547548"/>
            <a:ext cx="456509" cy="2741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83722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object 2"/>
          <p:cNvGrpSpPr>
            <a:grpSpLocks noChangeAspect="1"/>
          </p:cNvGrpSpPr>
          <p:nvPr/>
        </p:nvGrpSpPr>
        <p:grpSpPr>
          <a:xfrm>
            <a:off x="914400" y="1637077"/>
            <a:ext cx="7039224" cy="3285870"/>
            <a:chOff x="1729075" y="1209422"/>
            <a:chExt cx="17362973" cy="8104936"/>
          </a:xfrm>
        </p:grpSpPr>
        <p:pic>
          <p:nvPicPr>
            <p:cNvPr id="3" name="object 3"/>
            <p:cNvPicPr/>
            <p:nvPr/>
          </p:nvPicPr>
          <p:blipFill>
            <a:blip r:embed="rId2" cstate="print"/>
            <a:stretch>
              <a:fillRect/>
            </a:stretch>
          </p:blipFill>
          <p:spPr>
            <a:xfrm>
              <a:off x="2104985" y="1608018"/>
              <a:ext cx="15737738" cy="5696161"/>
            </a:xfrm>
            <a:prstGeom prst="rect">
              <a:avLst/>
            </a:prstGeom>
          </p:spPr>
        </p:pic>
        <p:sp>
          <p:nvSpPr>
            <p:cNvPr id="4" name="object 4"/>
            <p:cNvSpPr>
              <a:spLocks noChangeAspect="1"/>
            </p:cNvSpPr>
            <p:nvPr/>
          </p:nvSpPr>
          <p:spPr>
            <a:xfrm>
              <a:off x="1729075" y="1209422"/>
              <a:ext cx="17362973" cy="8104936"/>
            </a:xfrm>
            <a:custGeom>
              <a:avLst/>
              <a:gdLst/>
              <a:ahLst/>
              <a:cxnLst/>
              <a:rect l="l" t="t" r="r" b="b"/>
              <a:pathLst>
                <a:path w="15842615" h="7738109">
                  <a:moveTo>
                    <a:pt x="0" y="0"/>
                  </a:moveTo>
                  <a:lnTo>
                    <a:pt x="15842449" y="0"/>
                  </a:lnTo>
                  <a:lnTo>
                    <a:pt x="15842449" y="7737985"/>
                  </a:lnTo>
                  <a:lnTo>
                    <a:pt x="0" y="7737985"/>
                  </a:lnTo>
                  <a:lnTo>
                    <a:pt x="0" y="0"/>
                  </a:lnTo>
                  <a:close/>
                </a:path>
              </a:pathLst>
            </a:custGeom>
            <a:ln w="20941">
              <a:solidFill>
                <a:srgbClr val="000000"/>
              </a:solidFill>
            </a:ln>
          </p:spPr>
          <p:txBody>
            <a:bodyPr wrap="square" lIns="0" tIns="0" rIns="0" bIns="0" rtlCol="0"/>
            <a:lstStyle/>
            <a:p>
              <a:endParaRPr/>
            </a:p>
          </p:txBody>
        </p:sp>
        <p:sp>
          <p:nvSpPr>
            <p:cNvPr id="5" name="object 5"/>
            <p:cNvSpPr/>
            <p:nvPr/>
          </p:nvSpPr>
          <p:spPr>
            <a:xfrm>
              <a:off x="16597725" y="1500160"/>
              <a:ext cx="972185" cy="759460"/>
            </a:xfrm>
            <a:custGeom>
              <a:avLst/>
              <a:gdLst/>
              <a:ahLst/>
              <a:cxnLst/>
              <a:rect l="l" t="t" r="r" b="b"/>
              <a:pathLst>
                <a:path w="972184" h="759460">
                  <a:moveTo>
                    <a:pt x="0" y="379507"/>
                  </a:moveTo>
                  <a:lnTo>
                    <a:pt x="2850" y="338155"/>
                  </a:lnTo>
                  <a:lnTo>
                    <a:pt x="11204" y="298094"/>
                  </a:lnTo>
                  <a:lnTo>
                    <a:pt x="24765" y="259553"/>
                  </a:lnTo>
                  <a:lnTo>
                    <a:pt x="43236" y="222766"/>
                  </a:lnTo>
                  <a:lnTo>
                    <a:pt x="66322" y="187962"/>
                  </a:lnTo>
                  <a:lnTo>
                    <a:pt x="93727" y="155375"/>
                  </a:lnTo>
                  <a:lnTo>
                    <a:pt x="125152" y="125235"/>
                  </a:lnTo>
                  <a:lnTo>
                    <a:pt x="160303" y="97773"/>
                  </a:lnTo>
                  <a:lnTo>
                    <a:pt x="198883" y="73222"/>
                  </a:lnTo>
                  <a:lnTo>
                    <a:pt x="240596" y="51813"/>
                  </a:lnTo>
                  <a:lnTo>
                    <a:pt x="285145" y="33778"/>
                  </a:lnTo>
                  <a:lnTo>
                    <a:pt x="332234" y="19347"/>
                  </a:lnTo>
                  <a:lnTo>
                    <a:pt x="381567" y="8753"/>
                  </a:lnTo>
                  <a:lnTo>
                    <a:pt x="432847" y="2226"/>
                  </a:lnTo>
                  <a:lnTo>
                    <a:pt x="485778" y="0"/>
                  </a:lnTo>
                  <a:lnTo>
                    <a:pt x="538709" y="2226"/>
                  </a:lnTo>
                  <a:lnTo>
                    <a:pt x="589989" y="8753"/>
                  </a:lnTo>
                  <a:lnTo>
                    <a:pt x="639321" y="19347"/>
                  </a:lnTo>
                  <a:lnTo>
                    <a:pt x="686410" y="33778"/>
                  </a:lnTo>
                  <a:lnTo>
                    <a:pt x="730959" y="51813"/>
                  </a:lnTo>
                  <a:lnTo>
                    <a:pt x="772672" y="73222"/>
                  </a:lnTo>
                  <a:lnTo>
                    <a:pt x="811252" y="97773"/>
                  </a:lnTo>
                  <a:lnTo>
                    <a:pt x="846403" y="125235"/>
                  </a:lnTo>
                  <a:lnTo>
                    <a:pt x="877829" y="155375"/>
                  </a:lnTo>
                  <a:lnTo>
                    <a:pt x="905233" y="187962"/>
                  </a:lnTo>
                  <a:lnTo>
                    <a:pt x="928319" y="222766"/>
                  </a:lnTo>
                  <a:lnTo>
                    <a:pt x="946791" y="259553"/>
                  </a:lnTo>
                  <a:lnTo>
                    <a:pt x="960352" y="298094"/>
                  </a:lnTo>
                  <a:lnTo>
                    <a:pt x="968705" y="338155"/>
                  </a:lnTo>
                  <a:lnTo>
                    <a:pt x="971556" y="379507"/>
                  </a:lnTo>
                  <a:lnTo>
                    <a:pt x="968705" y="420858"/>
                  </a:lnTo>
                  <a:lnTo>
                    <a:pt x="960352" y="460920"/>
                  </a:lnTo>
                  <a:lnTo>
                    <a:pt x="946791" y="499461"/>
                  </a:lnTo>
                  <a:lnTo>
                    <a:pt x="928319" y="536248"/>
                  </a:lnTo>
                  <a:lnTo>
                    <a:pt x="905233" y="571052"/>
                  </a:lnTo>
                  <a:lnTo>
                    <a:pt x="877829" y="603639"/>
                  </a:lnTo>
                  <a:lnTo>
                    <a:pt x="846403" y="633779"/>
                  </a:lnTo>
                  <a:lnTo>
                    <a:pt x="811252" y="661240"/>
                  </a:lnTo>
                  <a:lnTo>
                    <a:pt x="772672" y="685791"/>
                  </a:lnTo>
                  <a:lnTo>
                    <a:pt x="730959" y="707200"/>
                  </a:lnTo>
                  <a:lnTo>
                    <a:pt x="686410" y="725236"/>
                  </a:lnTo>
                  <a:lnTo>
                    <a:pt x="639321" y="739667"/>
                  </a:lnTo>
                  <a:lnTo>
                    <a:pt x="589989" y="750261"/>
                  </a:lnTo>
                  <a:lnTo>
                    <a:pt x="538709" y="756787"/>
                  </a:lnTo>
                  <a:lnTo>
                    <a:pt x="485778" y="759014"/>
                  </a:lnTo>
                  <a:lnTo>
                    <a:pt x="432847" y="756787"/>
                  </a:lnTo>
                  <a:lnTo>
                    <a:pt x="381567" y="750261"/>
                  </a:lnTo>
                  <a:lnTo>
                    <a:pt x="332234" y="739667"/>
                  </a:lnTo>
                  <a:lnTo>
                    <a:pt x="285145" y="725236"/>
                  </a:lnTo>
                  <a:lnTo>
                    <a:pt x="240596" y="707200"/>
                  </a:lnTo>
                  <a:lnTo>
                    <a:pt x="198883" y="685791"/>
                  </a:lnTo>
                  <a:lnTo>
                    <a:pt x="160303" y="661240"/>
                  </a:lnTo>
                  <a:lnTo>
                    <a:pt x="125152" y="633779"/>
                  </a:lnTo>
                  <a:lnTo>
                    <a:pt x="93727" y="603639"/>
                  </a:lnTo>
                  <a:lnTo>
                    <a:pt x="66322" y="571052"/>
                  </a:lnTo>
                  <a:lnTo>
                    <a:pt x="43236" y="536248"/>
                  </a:lnTo>
                  <a:lnTo>
                    <a:pt x="24765" y="499461"/>
                  </a:lnTo>
                  <a:lnTo>
                    <a:pt x="11204" y="460920"/>
                  </a:lnTo>
                  <a:lnTo>
                    <a:pt x="2850" y="420858"/>
                  </a:lnTo>
                  <a:lnTo>
                    <a:pt x="0" y="379507"/>
                  </a:lnTo>
                  <a:close/>
                </a:path>
              </a:pathLst>
            </a:custGeom>
            <a:ln w="83767">
              <a:solidFill>
                <a:srgbClr val="EE230C"/>
              </a:solidFill>
            </a:ln>
          </p:spPr>
          <p:txBody>
            <a:bodyPr wrap="square" lIns="0" tIns="0" rIns="0" bIns="0" rtlCol="0"/>
            <a:lstStyle/>
            <a:p>
              <a:endParaRPr/>
            </a:p>
          </p:txBody>
        </p:sp>
        <p:sp>
          <p:nvSpPr>
            <p:cNvPr id="6" name="object 6"/>
            <p:cNvSpPr/>
            <p:nvPr/>
          </p:nvSpPr>
          <p:spPr>
            <a:xfrm>
              <a:off x="15231013" y="5571310"/>
              <a:ext cx="1299210" cy="1015365"/>
            </a:xfrm>
            <a:custGeom>
              <a:avLst/>
              <a:gdLst/>
              <a:ahLst/>
              <a:cxnLst/>
              <a:rect l="l" t="t" r="r" b="b"/>
              <a:pathLst>
                <a:path w="1299209" h="1015365">
                  <a:moveTo>
                    <a:pt x="0" y="507645"/>
                  </a:moveTo>
                  <a:lnTo>
                    <a:pt x="2152" y="466010"/>
                  </a:lnTo>
                  <a:lnTo>
                    <a:pt x="8499" y="425302"/>
                  </a:lnTo>
                  <a:lnTo>
                    <a:pt x="18873" y="385652"/>
                  </a:lnTo>
                  <a:lnTo>
                    <a:pt x="33106" y="347189"/>
                  </a:lnTo>
                  <a:lnTo>
                    <a:pt x="51033" y="310046"/>
                  </a:lnTo>
                  <a:lnTo>
                    <a:pt x="72485" y="274352"/>
                  </a:lnTo>
                  <a:lnTo>
                    <a:pt x="97295" y="240239"/>
                  </a:lnTo>
                  <a:lnTo>
                    <a:pt x="125296" y="207836"/>
                  </a:lnTo>
                  <a:lnTo>
                    <a:pt x="156322" y="177275"/>
                  </a:lnTo>
                  <a:lnTo>
                    <a:pt x="190205" y="148685"/>
                  </a:lnTo>
                  <a:lnTo>
                    <a:pt x="226777" y="122199"/>
                  </a:lnTo>
                  <a:lnTo>
                    <a:pt x="265873" y="97946"/>
                  </a:lnTo>
                  <a:lnTo>
                    <a:pt x="307324" y="76056"/>
                  </a:lnTo>
                  <a:lnTo>
                    <a:pt x="350964" y="56662"/>
                  </a:lnTo>
                  <a:lnTo>
                    <a:pt x="396625" y="39893"/>
                  </a:lnTo>
                  <a:lnTo>
                    <a:pt x="444140" y="25880"/>
                  </a:lnTo>
                  <a:lnTo>
                    <a:pt x="493342" y="14753"/>
                  </a:lnTo>
                  <a:lnTo>
                    <a:pt x="544065" y="6644"/>
                  </a:lnTo>
                  <a:lnTo>
                    <a:pt x="596140" y="1682"/>
                  </a:lnTo>
                  <a:lnTo>
                    <a:pt x="649401" y="0"/>
                  </a:lnTo>
                  <a:lnTo>
                    <a:pt x="702662" y="1682"/>
                  </a:lnTo>
                  <a:lnTo>
                    <a:pt x="754737" y="6644"/>
                  </a:lnTo>
                  <a:lnTo>
                    <a:pt x="805460" y="14753"/>
                  </a:lnTo>
                  <a:lnTo>
                    <a:pt x="854662" y="25880"/>
                  </a:lnTo>
                  <a:lnTo>
                    <a:pt x="902177" y="39893"/>
                  </a:lnTo>
                  <a:lnTo>
                    <a:pt x="947838" y="56662"/>
                  </a:lnTo>
                  <a:lnTo>
                    <a:pt x="991478" y="76056"/>
                  </a:lnTo>
                  <a:lnTo>
                    <a:pt x="1032929" y="97946"/>
                  </a:lnTo>
                  <a:lnTo>
                    <a:pt x="1072025" y="122199"/>
                  </a:lnTo>
                  <a:lnTo>
                    <a:pt x="1108597" y="148685"/>
                  </a:lnTo>
                  <a:lnTo>
                    <a:pt x="1142480" y="177275"/>
                  </a:lnTo>
                  <a:lnTo>
                    <a:pt x="1173506" y="207836"/>
                  </a:lnTo>
                  <a:lnTo>
                    <a:pt x="1201507" y="240239"/>
                  </a:lnTo>
                  <a:lnTo>
                    <a:pt x="1226317" y="274352"/>
                  </a:lnTo>
                  <a:lnTo>
                    <a:pt x="1247769" y="310046"/>
                  </a:lnTo>
                  <a:lnTo>
                    <a:pt x="1265696" y="347189"/>
                  </a:lnTo>
                  <a:lnTo>
                    <a:pt x="1279929" y="385652"/>
                  </a:lnTo>
                  <a:lnTo>
                    <a:pt x="1290303" y="425302"/>
                  </a:lnTo>
                  <a:lnTo>
                    <a:pt x="1296650" y="466010"/>
                  </a:lnTo>
                  <a:lnTo>
                    <a:pt x="1298802" y="507645"/>
                  </a:lnTo>
                  <a:lnTo>
                    <a:pt x="1296650" y="549279"/>
                  </a:lnTo>
                  <a:lnTo>
                    <a:pt x="1290303" y="589987"/>
                  </a:lnTo>
                  <a:lnTo>
                    <a:pt x="1279929" y="629638"/>
                  </a:lnTo>
                  <a:lnTo>
                    <a:pt x="1265696" y="668100"/>
                  </a:lnTo>
                  <a:lnTo>
                    <a:pt x="1247769" y="705243"/>
                  </a:lnTo>
                  <a:lnTo>
                    <a:pt x="1226317" y="740937"/>
                  </a:lnTo>
                  <a:lnTo>
                    <a:pt x="1201507" y="775050"/>
                  </a:lnTo>
                  <a:lnTo>
                    <a:pt x="1173506" y="807453"/>
                  </a:lnTo>
                  <a:lnTo>
                    <a:pt x="1142480" y="838014"/>
                  </a:lnTo>
                  <a:lnTo>
                    <a:pt x="1108597" y="866604"/>
                  </a:lnTo>
                  <a:lnTo>
                    <a:pt x="1072025" y="893090"/>
                  </a:lnTo>
                  <a:lnTo>
                    <a:pt x="1032929" y="917344"/>
                  </a:lnTo>
                  <a:lnTo>
                    <a:pt x="991478" y="939233"/>
                  </a:lnTo>
                  <a:lnTo>
                    <a:pt x="947838" y="958627"/>
                  </a:lnTo>
                  <a:lnTo>
                    <a:pt x="902177" y="975396"/>
                  </a:lnTo>
                  <a:lnTo>
                    <a:pt x="854662" y="989409"/>
                  </a:lnTo>
                  <a:lnTo>
                    <a:pt x="805460" y="1000536"/>
                  </a:lnTo>
                  <a:lnTo>
                    <a:pt x="754737" y="1008645"/>
                  </a:lnTo>
                  <a:lnTo>
                    <a:pt x="702662" y="1013607"/>
                  </a:lnTo>
                  <a:lnTo>
                    <a:pt x="649401" y="1015290"/>
                  </a:lnTo>
                  <a:lnTo>
                    <a:pt x="596140" y="1013607"/>
                  </a:lnTo>
                  <a:lnTo>
                    <a:pt x="544065" y="1008645"/>
                  </a:lnTo>
                  <a:lnTo>
                    <a:pt x="493342" y="1000536"/>
                  </a:lnTo>
                  <a:lnTo>
                    <a:pt x="444140" y="989409"/>
                  </a:lnTo>
                  <a:lnTo>
                    <a:pt x="396625" y="975396"/>
                  </a:lnTo>
                  <a:lnTo>
                    <a:pt x="350964" y="958627"/>
                  </a:lnTo>
                  <a:lnTo>
                    <a:pt x="307324" y="939233"/>
                  </a:lnTo>
                  <a:lnTo>
                    <a:pt x="265873" y="917344"/>
                  </a:lnTo>
                  <a:lnTo>
                    <a:pt x="226777" y="893090"/>
                  </a:lnTo>
                  <a:lnTo>
                    <a:pt x="190205" y="866604"/>
                  </a:lnTo>
                  <a:lnTo>
                    <a:pt x="156322" y="838014"/>
                  </a:lnTo>
                  <a:lnTo>
                    <a:pt x="125296" y="807453"/>
                  </a:lnTo>
                  <a:lnTo>
                    <a:pt x="97295" y="775050"/>
                  </a:lnTo>
                  <a:lnTo>
                    <a:pt x="72485" y="740937"/>
                  </a:lnTo>
                  <a:lnTo>
                    <a:pt x="51033" y="705243"/>
                  </a:lnTo>
                  <a:lnTo>
                    <a:pt x="33106" y="668100"/>
                  </a:lnTo>
                  <a:lnTo>
                    <a:pt x="18873" y="629638"/>
                  </a:lnTo>
                  <a:lnTo>
                    <a:pt x="8499" y="589987"/>
                  </a:lnTo>
                  <a:lnTo>
                    <a:pt x="2152" y="549279"/>
                  </a:lnTo>
                  <a:lnTo>
                    <a:pt x="0" y="507645"/>
                  </a:lnTo>
                  <a:close/>
                </a:path>
              </a:pathLst>
            </a:custGeom>
            <a:ln w="83767">
              <a:solidFill>
                <a:srgbClr val="EE230C"/>
              </a:solidFill>
            </a:ln>
          </p:spPr>
          <p:txBody>
            <a:bodyPr wrap="square" lIns="0" tIns="0" rIns="0" bIns="0" rtlCol="0"/>
            <a:lstStyle/>
            <a:p>
              <a:endParaRPr/>
            </a:p>
          </p:txBody>
        </p:sp>
      </p:grpSp>
      <p:sp>
        <p:nvSpPr>
          <p:cNvPr id="7" name="object 7"/>
          <p:cNvSpPr txBox="1">
            <a:spLocks noGrp="1"/>
          </p:cNvSpPr>
          <p:nvPr>
            <p:ph type="title"/>
          </p:nvPr>
        </p:nvSpPr>
        <p:spPr>
          <a:xfrm>
            <a:off x="577414" y="898142"/>
            <a:ext cx="7989171" cy="559538"/>
          </a:xfrm>
          <a:prstGeom prst="rect">
            <a:avLst/>
          </a:prstGeom>
        </p:spPr>
        <p:txBody>
          <a:bodyPr vert="horz" wrap="square" lIns="0" tIns="5487" rIns="0" bIns="0" rtlCol="0">
            <a:spAutoFit/>
          </a:bodyPr>
          <a:lstStyle/>
          <a:p>
            <a:pPr marL="5776">
              <a:spcBef>
                <a:spcPts val="43"/>
              </a:spcBef>
            </a:pPr>
            <a:r>
              <a:rPr lang="en-US" sz="1800" b="1" spc="75">
                <a:latin typeface="Meiryo" panose="020B0604030504040204" pitchFamily="34" charset="-128"/>
                <a:ea typeface="Meiryo" panose="020B0604030504040204" pitchFamily="34" charset="-128"/>
              </a:rPr>
              <a:t>⑤</a:t>
            </a:r>
            <a:r>
              <a:rPr sz="1800" b="1" spc="75" err="1">
                <a:latin typeface="Meiryo" panose="020B0604030504040204" pitchFamily="34" charset="-128"/>
                <a:ea typeface="Meiryo" panose="020B0604030504040204" pitchFamily="34" charset="-128"/>
              </a:rPr>
              <a:t>Google</a:t>
            </a:r>
            <a:r>
              <a:rPr sz="1800" b="1" spc="-18" err="1">
                <a:latin typeface="Meiryo" panose="020B0604030504040204" pitchFamily="34" charset="-128"/>
                <a:ea typeface="Meiryo" panose="020B0604030504040204" pitchFamily="34" charset="-128"/>
              </a:rPr>
              <a:t>のブラウザもしくは</a:t>
            </a:r>
            <a:r>
              <a:rPr sz="1800" b="1" spc="84" err="1">
                <a:latin typeface="Meiryo" panose="020B0604030504040204" pitchFamily="34" charset="-128"/>
                <a:ea typeface="Meiryo" panose="020B0604030504040204" pitchFamily="34" charset="-128"/>
              </a:rPr>
              <a:t>Gmail</a:t>
            </a:r>
            <a:r>
              <a:rPr sz="1800" b="1" spc="-18" err="1">
                <a:latin typeface="Meiryo" panose="020B0604030504040204" pitchFamily="34" charset="-128"/>
                <a:ea typeface="Meiryo" panose="020B0604030504040204" pitchFamily="34" charset="-128"/>
              </a:rPr>
              <a:t>などの</a:t>
            </a:r>
            <a:r>
              <a:rPr lang="ja-JP" altLang="en-US" sz="1800" b="1" spc="-18">
                <a:latin typeface="Meiryo" panose="020B0604030504040204" pitchFamily="34" charset="-128"/>
                <a:ea typeface="Meiryo" panose="020B0604030504040204" pitchFamily="34" charset="-128"/>
              </a:rPr>
              <a:t>自分</a:t>
            </a:r>
            <a:r>
              <a:rPr sz="1800" b="1" spc="-18" err="1">
                <a:latin typeface="Meiryo" panose="020B0604030504040204" pitchFamily="34" charset="-128"/>
                <a:ea typeface="Meiryo" panose="020B0604030504040204" pitchFamily="34" charset="-128"/>
              </a:rPr>
              <a:t>のアカウント画面から</a:t>
            </a:r>
            <a:r>
              <a:rPr sz="1800" b="1" spc="75" err="1">
                <a:latin typeface="Meiryo" panose="020B0604030504040204" pitchFamily="34" charset="-128"/>
                <a:ea typeface="Meiryo" panose="020B0604030504040204" pitchFamily="34" charset="-128"/>
              </a:rPr>
              <a:t>Google</a:t>
            </a:r>
            <a:r>
              <a:rPr sz="1800" b="1" spc="214">
                <a:latin typeface="Meiryo" panose="020B0604030504040204" pitchFamily="34" charset="-128"/>
                <a:ea typeface="Meiryo" panose="020B0604030504040204" pitchFamily="34" charset="-128"/>
              </a:rPr>
              <a:t> </a:t>
            </a:r>
            <a:r>
              <a:rPr sz="1800" b="1" spc="73">
                <a:latin typeface="Meiryo" panose="020B0604030504040204" pitchFamily="34" charset="-128"/>
                <a:ea typeface="Meiryo" panose="020B0604030504040204" pitchFamily="34" charset="-128"/>
              </a:rPr>
              <a:t>Drive</a:t>
            </a:r>
            <a:r>
              <a:rPr sz="1800" b="1" spc="-20">
                <a:latin typeface="Meiryo" panose="020B0604030504040204" pitchFamily="34" charset="-128"/>
                <a:ea typeface="Meiryo" panose="020B0604030504040204" pitchFamily="34" charset="-128"/>
              </a:rPr>
              <a:t>へ移動します</a:t>
            </a:r>
            <a:endParaRPr sz="1800" b="1">
              <a:latin typeface="Meiryo" panose="020B0604030504040204" pitchFamily="34" charset="-128"/>
              <a:ea typeface="Meiryo" panose="020B0604030504040204" pitchFamily="34" charset="-128"/>
            </a:endParaRPr>
          </a:p>
        </p:txBody>
      </p:sp>
      <p:sp>
        <p:nvSpPr>
          <p:cNvPr id="8" name="スライド番号プレースホルダー 7">
            <a:extLst>
              <a:ext uri="{FF2B5EF4-FFF2-40B4-BE49-F238E27FC236}">
                <a16:creationId xmlns:a16="http://schemas.microsoft.com/office/drawing/2014/main" id="{F25E0318-CAC6-CFAC-1A8A-E3F1F12C10CF}"/>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35</a:t>
            </a:fld>
            <a:endParaRPr lang="ja-JP" altLang="en-US" sz="1200"/>
          </a:p>
        </p:txBody>
      </p:sp>
      <p:sp>
        <p:nvSpPr>
          <p:cNvPr id="12" name="ニューラルネットワークとは(軽く復習)">
            <a:extLst>
              <a:ext uri="{FF2B5EF4-FFF2-40B4-BE49-F238E27FC236}">
                <a16:creationId xmlns:a16="http://schemas.microsoft.com/office/drawing/2014/main" id="{5B6D83CB-A0CD-78CD-F426-D1E55BA44F89}"/>
              </a:ext>
            </a:extLst>
          </p:cNvPr>
          <p:cNvSpPr txBox="1"/>
          <p:nvPr/>
        </p:nvSpPr>
        <p:spPr>
          <a:xfrm>
            <a:off x="0" y="255694"/>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事前準備</a:t>
            </a:r>
            <a:endParaRPr sz="2400" b="1">
              <a:latin typeface="Meiryo" panose="020B0604030504040204" pitchFamily="34" charset="-128"/>
              <a:ea typeface="Meiryo" panose="020B060403050404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650318" y="1133130"/>
            <a:ext cx="7574311" cy="560705"/>
          </a:xfrm>
          <a:prstGeom prst="rect">
            <a:avLst/>
          </a:prstGeom>
        </p:spPr>
        <p:txBody>
          <a:bodyPr vert="horz" wrap="square" lIns="0" tIns="6642" rIns="0" bIns="0" rtlCol="0">
            <a:spAutoFit/>
          </a:bodyPr>
          <a:lstStyle/>
          <a:p>
            <a:pPr marL="5776">
              <a:spcBef>
                <a:spcPts val="52"/>
              </a:spcBef>
            </a:pPr>
            <a:r>
              <a:rPr lang="en-US" sz="1800" b="1" spc="73" dirty="0">
                <a:latin typeface="Meiryo" panose="020B0604030504040204" pitchFamily="34" charset="-128"/>
                <a:ea typeface="Meiryo" panose="020B0604030504040204" pitchFamily="34" charset="-128"/>
              </a:rPr>
              <a:t>⑥</a:t>
            </a:r>
            <a:r>
              <a:rPr sz="1800" b="1" spc="73" dirty="0">
                <a:latin typeface="Meiryo" panose="020B0604030504040204" pitchFamily="34" charset="-128"/>
                <a:ea typeface="Meiryo" panose="020B0604030504040204" pitchFamily="34" charset="-128"/>
              </a:rPr>
              <a:t>Google</a:t>
            </a:r>
            <a:r>
              <a:rPr sz="1800" b="1" spc="23" dirty="0">
                <a:latin typeface="Meiryo" panose="020B0604030504040204" pitchFamily="34" charset="-128"/>
                <a:ea typeface="Meiryo" panose="020B0604030504040204" pitchFamily="34" charset="-128"/>
              </a:rPr>
              <a:t> </a:t>
            </a:r>
            <a:r>
              <a:rPr sz="1800" b="1" spc="70" dirty="0" err="1">
                <a:latin typeface="Meiryo" panose="020B0604030504040204" pitchFamily="34" charset="-128"/>
                <a:ea typeface="Meiryo" panose="020B0604030504040204" pitchFamily="34" charset="-128"/>
              </a:rPr>
              <a:t>Drive</a:t>
            </a:r>
            <a:r>
              <a:rPr sz="1800" b="1" dirty="0" err="1">
                <a:latin typeface="Meiryo" panose="020B0604030504040204" pitchFamily="34" charset="-128"/>
                <a:ea typeface="Meiryo" panose="020B0604030504040204" pitchFamily="34" charset="-128"/>
              </a:rPr>
              <a:t>のマイドライブの中に</a:t>
            </a:r>
            <a:r>
              <a:rPr sz="1800" b="1" u="sng" spc="64" dirty="0" err="1">
                <a:latin typeface="Meiryo" panose="020B0604030504040204" pitchFamily="34" charset="-128"/>
                <a:ea typeface="Meiryo" panose="020B0604030504040204" pitchFamily="34" charset="-128"/>
              </a:rPr>
              <a:t>zip</a:t>
            </a:r>
            <a:r>
              <a:rPr sz="1800" b="1" u="sng" spc="-2" dirty="0" err="1">
                <a:latin typeface="Meiryo" panose="020B0604030504040204" pitchFamily="34" charset="-128"/>
                <a:ea typeface="Meiryo" panose="020B0604030504040204" pitchFamily="34" charset="-128"/>
              </a:rPr>
              <a:t>ファイルのままアップロード</a:t>
            </a:r>
            <a:r>
              <a:rPr sz="1800" b="1" spc="-2" dirty="0" err="1">
                <a:latin typeface="Meiryo" panose="020B0604030504040204" pitchFamily="34" charset="-128"/>
                <a:ea typeface="Meiryo" panose="020B0604030504040204" pitchFamily="34" charset="-128"/>
              </a:rPr>
              <a:t>して下さい</a:t>
            </a:r>
            <a:endParaRPr sz="1800" b="1" dirty="0">
              <a:latin typeface="Meiryo" panose="020B0604030504040204" pitchFamily="34" charset="-128"/>
              <a:ea typeface="Meiryo" panose="020B0604030504040204" pitchFamily="34" charset="-128"/>
            </a:endParaRPr>
          </a:p>
        </p:txBody>
      </p:sp>
      <p:sp>
        <p:nvSpPr>
          <p:cNvPr id="8" name="スライド番号プレースホルダー 7">
            <a:extLst>
              <a:ext uri="{FF2B5EF4-FFF2-40B4-BE49-F238E27FC236}">
                <a16:creationId xmlns:a16="http://schemas.microsoft.com/office/drawing/2014/main" id="{1252565A-32A0-FFD0-E15D-82BCA5EA4028}"/>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36</a:t>
            </a:fld>
            <a:endParaRPr lang="ja-JP" altLang="en-US" sz="1200"/>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5DD6EF78-E899-2092-DD2D-D24855A896A7}"/>
              </a:ext>
            </a:extLst>
          </p:cNvPr>
          <p:cNvPicPr>
            <a:picLocks noChangeAspect="1"/>
          </p:cNvPicPr>
          <p:nvPr/>
        </p:nvPicPr>
        <p:blipFill rotWithShape="1">
          <a:blip r:embed="rId2">
            <a:extLst>
              <a:ext uri="{28A0092B-C50C-407E-A947-70E740481C1C}">
                <a14:useLocalDpi xmlns:a14="http://schemas.microsoft.com/office/drawing/2010/main"/>
              </a:ext>
            </a:extLst>
          </a:blip>
          <a:srcRect r="-713"/>
          <a:stretch/>
        </p:blipFill>
        <p:spPr>
          <a:xfrm>
            <a:off x="2440526" y="1610511"/>
            <a:ext cx="6305384" cy="2994412"/>
          </a:xfrm>
          <a:prstGeom prst="rect">
            <a:avLst/>
          </a:prstGeom>
        </p:spPr>
      </p:pic>
      <p:sp>
        <p:nvSpPr>
          <p:cNvPr id="5" name="object 5"/>
          <p:cNvSpPr/>
          <p:nvPr/>
        </p:nvSpPr>
        <p:spPr>
          <a:xfrm>
            <a:off x="2440526" y="1977901"/>
            <a:ext cx="612249" cy="386630"/>
          </a:xfrm>
          <a:custGeom>
            <a:avLst/>
            <a:gdLst/>
            <a:ahLst/>
            <a:cxnLst/>
            <a:rect l="l" t="t" r="r" b="b"/>
            <a:pathLst>
              <a:path w="13102590" h="6236970">
                <a:moveTo>
                  <a:pt x="0" y="0"/>
                </a:moveTo>
                <a:lnTo>
                  <a:pt x="13102311" y="0"/>
                </a:lnTo>
                <a:lnTo>
                  <a:pt x="13102311" y="6236501"/>
                </a:lnTo>
                <a:lnTo>
                  <a:pt x="0" y="6236501"/>
                </a:lnTo>
                <a:lnTo>
                  <a:pt x="0" y="0"/>
                </a:lnTo>
                <a:close/>
              </a:path>
            </a:pathLst>
          </a:custGeom>
          <a:ln w="34925">
            <a:solidFill>
              <a:srgbClr val="EE230C"/>
            </a:solidFill>
          </a:ln>
        </p:spPr>
        <p:txBody>
          <a:bodyPr wrap="square" lIns="0" tIns="0" rIns="0" bIns="0" rtlCol="0"/>
          <a:lstStyle/>
          <a:p>
            <a:endParaRPr/>
          </a:p>
        </p:txBody>
      </p:sp>
      <p:sp>
        <p:nvSpPr>
          <p:cNvPr id="11" name="正方形/長方形 10">
            <a:extLst>
              <a:ext uri="{FF2B5EF4-FFF2-40B4-BE49-F238E27FC236}">
                <a16:creationId xmlns:a16="http://schemas.microsoft.com/office/drawing/2014/main" id="{C9A2051A-B49C-8F1B-BCED-A142992B8FE0}"/>
              </a:ext>
            </a:extLst>
          </p:cNvPr>
          <p:cNvSpPr/>
          <p:nvPr/>
        </p:nvSpPr>
        <p:spPr>
          <a:xfrm>
            <a:off x="3800198" y="2739349"/>
            <a:ext cx="2345634" cy="186557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ADBAFB3-74ED-364B-0461-3B724C543972}"/>
              </a:ext>
            </a:extLst>
          </p:cNvPr>
          <p:cNvSpPr txBox="1"/>
          <p:nvPr/>
        </p:nvSpPr>
        <p:spPr>
          <a:xfrm>
            <a:off x="142408" y="2000685"/>
            <a:ext cx="2234508" cy="1169551"/>
          </a:xfrm>
          <a:prstGeom prst="rect">
            <a:avLst/>
          </a:prstGeom>
          <a:noFill/>
        </p:spPr>
        <p:txBody>
          <a:bodyPr wrap="square" rtlCol="0">
            <a:spAutoFit/>
          </a:bodyPr>
          <a:lstStyle/>
          <a:p>
            <a:r>
              <a:rPr kumimoji="1" lang="ja-JP" altLang="en-US" sz="1400" b="1">
                <a:solidFill>
                  <a:srgbClr val="E12046"/>
                </a:solidFill>
                <a:latin typeface="Meiryo" panose="020B0604030504040204" pitchFamily="34" charset="-128"/>
                <a:ea typeface="Meiryo" panose="020B0604030504040204" pitchFamily="34" charset="-128"/>
              </a:rPr>
              <a:t>「新規」ボタンをクリックし、「ファイルをアップロード」から</a:t>
            </a:r>
            <a:r>
              <a:rPr kumimoji="1" lang="en-US" altLang="ja-JP" sz="1400" b="1" dirty="0">
                <a:solidFill>
                  <a:srgbClr val="E12046"/>
                </a:solidFill>
                <a:latin typeface="Meiryo" panose="020B0604030504040204" pitchFamily="34" charset="-128"/>
                <a:ea typeface="Meiryo" panose="020B0604030504040204" pitchFamily="34" charset="-128"/>
              </a:rPr>
              <a:t>images_TMDU_2023.zip</a:t>
            </a:r>
            <a:r>
              <a:rPr kumimoji="1" lang="ja-JP" altLang="en-US" sz="1400" b="1">
                <a:solidFill>
                  <a:srgbClr val="E12046"/>
                </a:solidFill>
                <a:latin typeface="Meiryo" panose="020B0604030504040204" pitchFamily="34" charset="-128"/>
                <a:ea typeface="Meiryo" panose="020B0604030504040204" pitchFamily="34" charset="-128"/>
              </a:rPr>
              <a:t>を選択してください</a:t>
            </a:r>
          </a:p>
        </p:txBody>
      </p:sp>
      <p:sp>
        <p:nvSpPr>
          <p:cNvPr id="17" name="ニューラルネットワークとは(軽く復習)">
            <a:extLst>
              <a:ext uri="{FF2B5EF4-FFF2-40B4-BE49-F238E27FC236}">
                <a16:creationId xmlns:a16="http://schemas.microsoft.com/office/drawing/2014/main" id="{F3831004-E17F-37D0-6C50-4003FAA55DE1}"/>
              </a:ext>
            </a:extLst>
          </p:cNvPr>
          <p:cNvSpPr txBox="1"/>
          <p:nvPr/>
        </p:nvSpPr>
        <p:spPr>
          <a:xfrm>
            <a:off x="0" y="476359"/>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事前準備</a:t>
            </a:r>
            <a:endParaRPr sz="2400" b="1">
              <a:latin typeface="Meiryo" panose="020B0604030504040204" pitchFamily="34" charset="-128"/>
              <a:ea typeface="Meiryo" panose="020B0604030504040204" pitchFamily="34" charset="-128"/>
            </a:endParaRPr>
          </a:p>
        </p:txBody>
      </p:sp>
      <p:sp>
        <p:nvSpPr>
          <p:cNvPr id="2" name="テキスト ボックス 1">
            <a:extLst>
              <a:ext uri="{FF2B5EF4-FFF2-40B4-BE49-F238E27FC236}">
                <a16:creationId xmlns:a16="http://schemas.microsoft.com/office/drawing/2014/main" id="{2E3893B0-CEB2-2190-2D20-FEFC42B42B59}"/>
              </a:ext>
            </a:extLst>
          </p:cNvPr>
          <p:cNvSpPr txBox="1"/>
          <p:nvPr/>
        </p:nvSpPr>
        <p:spPr>
          <a:xfrm>
            <a:off x="71477" y="74611"/>
            <a:ext cx="2305439" cy="369332"/>
          </a:xfrm>
          <a:prstGeom prst="rect">
            <a:avLst/>
          </a:prstGeom>
          <a:noFill/>
        </p:spPr>
        <p:txBody>
          <a:bodyPr wrap="none" rtlCol="0">
            <a:spAutoFit/>
          </a:bodyPr>
          <a:lstStyle/>
          <a:p>
            <a:r>
              <a:rPr kumimoji="1" lang="ja-JP" altLang="en-US" b="1"/>
              <a:t>事前準備の資料再掲</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139E9-D3AA-1BD3-6723-BB7CB8BAA0C4}"/>
            </a:ext>
          </a:extLst>
        </p:cNvPr>
        <p:cNvGrpSpPr/>
        <p:nvPr/>
      </p:nvGrpSpPr>
      <p:grpSpPr>
        <a:xfrm>
          <a:off x="0" y="0"/>
          <a:ext cx="0" cy="0"/>
          <a:chOff x="0" y="0"/>
          <a:chExt cx="0" cy="0"/>
        </a:xfrm>
      </p:grpSpPr>
      <p:sp>
        <p:nvSpPr>
          <p:cNvPr id="276" name="線形回帰で88歳の歯周病の歯の本数を予測する">
            <a:extLst>
              <a:ext uri="{FF2B5EF4-FFF2-40B4-BE49-F238E27FC236}">
                <a16:creationId xmlns:a16="http://schemas.microsoft.com/office/drawing/2014/main" id="{E27AF681-FE12-C568-F168-C2653EFC523A}"/>
              </a:ext>
            </a:extLst>
          </p:cNvPr>
          <p:cNvSpPr txBox="1"/>
          <p:nvPr/>
        </p:nvSpPr>
        <p:spPr>
          <a:xfrm>
            <a:off x="241697" y="17372"/>
            <a:ext cx="518571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深層学習（乳がんデータの分類</a:t>
            </a:r>
            <a:r>
              <a:rPr lang="en-US" altLang="ja-JP" sz="2800"/>
              <a:t>)</a:t>
            </a:r>
            <a:endParaRPr lang="ja-JP" altLang="en-US" sz="2800"/>
          </a:p>
        </p:txBody>
      </p:sp>
      <p:sp>
        <p:nvSpPr>
          <p:cNvPr id="4" name="①学習モデルの選択(今回は線形回帰)…">
            <a:extLst>
              <a:ext uri="{FF2B5EF4-FFF2-40B4-BE49-F238E27FC236}">
                <a16:creationId xmlns:a16="http://schemas.microsoft.com/office/drawing/2014/main" id="{AC74E7F5-5C4F-7FB0-45C2-C1783259AE80}"/>
              </a:ext>
            </a:extLst>
          </p:cNvPr>
          <p:cNvSpPr txBox="1"/>
          <p:nvPr/>
        </p:nvSpPr>
        <p:spPr>
          <a:xfrm>
            <a:off x="0" y="535330"/>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STEP0：Google </a:t>
            </a:r>
            <a:r>
              <a:rPr lang="en-US" sz="2000" b="1" err="1">
                <a:latin typeface="Hiragino Maru Gothic ProN W4" panose="020F0400000000000000" pitchFamily="34" charset="-128"/>
                <a:ea typeface="Hiragino Maru Gothic ProN W4" panose="020F0400000000000000" pitchFamily="34" charset="-128"/>
              </a:rPr>
              <a:t>Colaboratoryの立ち上げ</a:t>
            </a:r>
            <a:endParaRPr lang="en-US" sz="2000" b="1">
              <a:latin typeface="Hiragino Maru Gothic ProN W4" panose="020F0400000000000000" pitchFamily="34" charset="-128"/>
              <a:ea typeface="Hiragino Maru Gothic ProN W4" panose="020F0400000000000000" pitchFamily="34" charset="-128"/>
            </a:endParaRP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B36F568-B338-6085-5763-43187848C838}"/>
              </a:ext>
            </a:extLst>
          </p:cNvPr>
          <p:cNvPicPr>
            <a:picLocks noChangeAspect="1"/>
          </p:cNvPicPr>
          <p:nvPr/>
        </p:nvPicPr>
        <p:blipFill rotWithShape="1">
          <a:blip r:embed="rId3">
            <a:extLst>
              <a:ext uri="{28A0092B-C50C-407E-A947-70E740481C1C}">
                <a14:useLocalDpi xmlns:a14="http://schemas.microsoft.com/office/drawing/2010/main"/>
              </a:ext>
            </a:extLst>
          </a:blip>
          <a:srcRect t="11314"/>
          <a:stretch/>
        </p:blipFill>
        <p:spPr>
          <a:xfrm>
            <a:off x="241697" y="1213059"/>
            <a:ext cx="6197716" cy="3091769"/>
          </a:xfrm>
          <a:prstGeom prst="rect">
            <a:avLst/>
          </a:prstGeom>
        </p:spPr>
      </p:pic>
      <p:sp>
        <p:nvSpPr>
          <p:cNvPr id="5" name="object 10">
            <a:extLst>
              <a:ext uri="{FF2B5EF4-FFF2-40B4-BE49-F238E27FC236}">
                <a16:creationId xmlns:a16="http://schemas.microsoft.com/office/drawing/2014/main" id="{C0296044-AEE7-D48F-F391-18BD6A52617B}"/>
              </a:ext>
            </a:extLst>
          </p:cNvPr>
          <p:cNvSpPr txBox="1"/>
          <p:nvPr/>
        </p:nvSpPr>
        <p:spPr>
          <a:xfrm>
            <a:off x="3043237" y="2116182"/>
            <a:ext cx="3057525" cy="359073"/>
          </a:xfrm>
          <a:prstGeom prst="rect">
            <a:avLst/>
          </a:prstGeom>
          <a:solidFill>
            <a:srgbClr val="EC7C30"/>
          </a:solidFill>
          <a:ln w="12700">
            <a:solidFill>
              <a:srgbClr val="172C51"/>
            </a:solidFill>
          </a:ln>
        </p:spPr>
        <p:txBody>
          <a:bodyPr vert="horz" wrap="square" lIns="0" tIns="0" rIns="0" bIns="0" rtlCol="0" anchor="t">
            <a:spAutoFit/>
          </a:bodyPr>
          <a:lstStyle/>
          <a:p>
            <a:pPr marL="68580">
              <a:lnSpc>
                <a:spcPts val="2805"/>
              </a:lnSpc>
            </a:pPr>
            <a:r>
              <a:rPr lang="en-US" altLang="ja-JP" sz="2400" b="1">
                <a:latin typeface="YuGothic"/>
                <a:cs typeface="YuGothic"/>
              </a:rPr>
              <a:t>WS2</a:t>
            </a:r>
            <a:r>
              <a:rPr sz="2400" b="1" spc="-4">
                <a:latin typeface="YuGothic"/>
                <a:cs typeface="YuGothic"/>
              </a:rPr>
              <a:t>.</a:t>
            </a:r>
            <a:r>
              <a:rPr sz="2400" b="1" spc="-8">
                <a:latin typeface="YuGothic"/>
                <a:cs typeface="YuGothic"/>
              </a:rPr>
              <a:t>ipynb</a:t>
            </a:r>
            <a:endParaRPr sz="2400">
              <a:latin typeface="YuGothic"/>
              <a:cs typeface="YuGothic"/>
            </a:endParaRPr>
          </a:p>
        </p:txBody>
      </p:sp>
      <p:sp>
        <p:nvSpPr>
          <p:cNvPr id="2" name="ニューラルネットワークとは(軽く復習)">
            <a:extLst>
              <a:ext uri="{FF2B5EF4-FFF2-40B4-BE49-F238E27FC236}">
                <a16:creationId xmlns:a16="http://schemas.microsoft.com/office/drawing/2014/main" id="{E896BF4F-2B3B-4687-03B7-9393F7415CD0}"/>
              </a:ext>
            </a:extLst>
          </p:cNvPr>
          <p:cNvSpPr txBox="1"/>
          <p:nvPr/>
        </p:nvSpPr>
        <p:spPr>
          <a:xfrm>
            <a:off x="0" y="11391"/>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sz="2400" b="1">
              <a:latin typeface="Meiryo" panose="020B0604030504040204" pitchFamily="34" charset="-128"/>
              <a:ea typeface="Meiryo" panose="020B0604030504040204" pitchFamily="34" charset="-128"/>
            </a:endParaRPr>
          </a:p>
        </p:txBody>
      </p:sp>
      <p:sp>
        <p:nvSpPr>
          <p:cNvPr id="3" name="スライド番号プレースホルダー 2">
            <a:extLst>
              <a:ext uri="{FF2B5EF4-FFF2-40B4-BE49-F238E27FC236}">
                <a16:creationId xmlns:a16="http://schemas.microsoft.com/office/drawing/2014/main" id="{19EF4483-5C44-E03B-39D2-3DEFB702C590}"/>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37</a:t>
            </a:fld>
            <a:endParaRPr lang="ja-JP" altLang="en-US" sz="1200"/>
          </a:p>
        </p:txBody>
      </p:sp>
      <p:sp>
        <p:nvSpPr>
          <p:cNvPr id="11" name="①学習モデルの選択…">
            <a:extLst>
              <a:ext uri="{FF2B5EF4-FFF2-40B4-BE49-F238E27FC236}">
                <a16:creationId xmlns:a16="http://schemas.microsoft.com/office/drawing/2014/main" id="{455BF555-C0D8-4AE9-77F7-5FA7AF55107D}"/>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Tree>
    <p:extLst>
      <p:ext uri="{BB962C8B-B14F-4D97-AF65-F5344CB8AC3E}">
        <p14:creationId xmlns:p14="http://schemas.microsoft.com/office/powerpoint/2010/main" val="68147196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15084-5049-2BA9-3295-E9E0961ECAC3}"/>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A09BC81A-F97C-16C6-512C-8C3C10E085A1}"/>
              </a:ext>
            </a:extLst>
          </p:cNvPr>
          <p:cNvGrpSpPr/>
          <p:nvPr/>
        </p:nvGrpSpPr>
        <p:grpSpPr>
          <a:xfrm>
            <a:off x="-4763" y="987552"/>
            <a:ext cx="7491413" cy="3833813"/>
            <a:chOff x="-6350" y="1316736"/>
            <a:chExt cx="9988550" cy="5111750"/>
          </a:xfrm>
        </p:grpSpPr>
        <p:pic>
          <p:nvPicPr>
            <p:cNvPr id="3" name="object 3">
              <a:extLst>
                <a:ext uri="{FF2B5EF4-FFF2-40B4-BE49-F238E27FC236}">
                  <a16:creationId xmlns:a16="http://schemas.microsoft.com/office/drawing/2014/main" id="{6405E6CF-D19C-29B4-B8D3-E63D09AEFB0D}"/>
                </a:ext>
              </a:extLst>
            </p:cNvPr>
            <p:cNvPicPr/>
            <p:nvPr/>
          </p:nvPicPr>
          <p:blipFill>
            <a:blip r:embed="rId2" cstate="print"/>
            <a:stretch>
              <a:fillRect/>
            </a:stretch>
          </p:blipFill>
          <p:spPr>
            <a:xfrm>
              <a:off x="419100" y="1316736"/>
              <a:ext cx="9563100" cy="5111496"/>
            </a:xfrm>
            <a:prstGeom prst="rect">
              <a:avLst/>
            </a:prstGeom>
          </p:spPr>
        </p:pic>
        <p:sp>
          <p:nvSpPr>
            <p:cNvPr id="4" name="object 4">
              <a:extLst>
                <a:ext uri="{FF2B5EF4-FFF2-40B4-BE49-F238E27FC236}">
                  <a16:creationId xmlns:a16="http://schemas.microsoft.com/office/drawing/2014/main" id="{C9E59539-331B-679B-5DB8-0BACC9F892EC}"/>
                </a:ext>
              </a:extLst>
            </p:cNvPr>
            <p:cNvSpPr/>
            <p:nvPr/>
          </p:nvSpPr>
          <p:spPr>
            <a:xfrm>
              <a:off x="479298" y="4752594"/>
              <a:ext cx="7063740" cy="789940"/>
            </a:xfrm>
            <a:custGeom>
              <a:avLst/>
              <a:gdLst/>
              <a:ahLst/>
              <a:cxnLst/>
              <a:rect l="l" t="t" r="r" b="b"/>
              <a:pathLst>
                <a:path w="7063740" h="789939">
                  <a:moveTo>
                    <a:pt x="0" y="789431"/>
                  </a:moveTo>
                  <a:lnTo>
                    <a:pt x="2098548" y="789431"/>
                  </a:lnTo>
                  <a:lnTo>
                    <a:pt x="2098548" y="105155"/>
                  </a:lnTo>
                  <a:lnTo>
                    <a:pt x="0" y="105155"/>
                  </a:lnTo>
                  <a:lnTo>
                    <a:pt x="0" y="789431"/>
                  </a:lnTo>
                  <a:close/>
                </a:path>
                <a:path w="7063740" h="789939">
                  <a:moveTo>
                    <a:pt x="5269992" y="661415"/>
                  </a:moveTo>
                  <a:lnTo>
                    <a:pt x="7063740" y="661415"/>
                  </a:lnTo>
                  <a:lnTo>
                    <a:pt x="7063740" y="0"/>
                  </a:lnTo>
                  <a:lnTo>
                    <a:pt x="5269992" y="0"/>
                  </a:lnTo>
                  <a:lnTo>
                    <a:pt x="5269992" y="661415"/>
                  </a:lnTo>
                  <a:close/>
                </a:path>
              </a:pathLst>
            </a:custGeom>
            <a:ln w="28575">
              <a:solidFill>
                <a:srgbClr val="FF0000"/>
              </a:solidFill>
            </a:ln>
          </p:spPr>
          <p:txBody>
            <a:bodyPr wrap="square" lIns="0" tIns="0" rIns="0" bIns="0" rtlCol="0"/>
            <a:lstStyle/>
            <a:p>
              <a:endParaRPr sz="844"/>
            </a:p>
          </p:txBody>
        </p:sp>
        <p:sp>
          <p:nvSpPr>
            <p:cNvPr id="5" name="object 5">
              <a:extLst>
                <a:ext uri="{FF2B5EF4-FFF2-40B4-BE49-F238E27FC236}">
                  <a16:creationId xmlns:a16="http://schemas.microsoft.com/office/drawing/2014/main" id="{C69850B9-048E-7EB4-8EE6-D572774B28FD}"/>
                </a:ext>
              </a:extLst>
            </p:cNvPr>
            <p:cNvSpPr/>
            <p:nvPr/>
          </p:nvSpPr>
          <p:spPr>
            <a:xfrm>
              <a:off x="5340096" y="4651247"/>
              <a:ext cx="756285" cy="864235"/>
            </a:xfrm>
            <a:custGeom>
              <a:avLst/>
              <a:gdLst/>
              <a:ahLst/>
              <a:cxnLst/>
              <a:rect l="l" t="t" r="r" b="b"/>
              <a:pathLst>
                <a:path w="756285" h="864235">
                  <a:moveTo>
                    <a:pt x="377951" y="0"/>
                  </a:moveTo>
                  <a:lnTo>
                    <a:pt x="377951" y="216026"/>
                  </a:lnTo>
                  <a:lnTo>
                    <a:pt x="0" y="216026"/>
                  </a:lnTo>
                  <a:lnTo>
                    <a:pt x="0" y="648080"/>
                  </a:lnTo>
                  <a:lnTo>
                    <a:pt x="377951" y="648080"/>
                  </a:lnTo>
                  <a:lnTo>
                    <a:pt x="377951" y="864107"/>
                  </a:lnTo>
                  <a:lnTo>
                    <a:pt x="755903" y="432053"/>
                  </a:lnTo>
                  <a:lnTo>
                    <a:pt x="377951" y="0"/>
                  </a:lnTo>
                  <a:close/>
                </a:path>
              </a:pathLst>
            </a:custGeom>
            <a:solidFill>
              <a:srgbClr val="FF0000"/>
            </a:solidFill>
          </p:spPr>
          <p:txBody>
            <a:bodyPr wrap="square" lIns="0" tIns="0" rIns="0" bIns="0" rtlCol="0"/>
            <a:lstStyle/>
            <a:p>
              <a:endParaRPr sz="844"/>
            </a:p>
          </p:txBody>
        </p:sp>
        <p:sp>
          <p:nvSpPr>
            <p:cNvPr id="6" name="object 6">
              <a:extLst>
                <a:ext uri="{FF2B5EF4-FFF2-40B4-BE49-F238E27FC236}">
                  <a16:creationId xmlns:a16="http://schemas.microsoft.com/office/drawing/2014/main" id="{D4F88348-EAD4-B9A9-15E6-E9DC1C0EB072}"/>
                </a:ext>
              </a:extLst>
            </p:cNvPr>
            <p:cNvSpPr/>
            <p:nvPr/>
          </p:nvSpPr>
          <p:spPr>
            <a:xfrm>
              <a:off x="5340096" y="4651247"/>
              <a:ext cx="756285" cy="864235"/>
            </a:xfrm>
            <a:custGeom>
              <a:avLst/>
              <a:gdLst/>
              <a:ahLst/>
              <a:cxnLst/>
              <a:rect l="l" t="t" r="r" b="b"/>
              <a:pathLst>
                <a:path w="756285" h="864235">
                  <a:moveTo>
                    <a:pt x="0" y="648080"/>
                  </a:moveTo>
                  <a:lnTo>
                    <a:pt x="377951" y="648080"/>
                  </a:lnTo>
                  <a:lnTo>
                    <a:pt x="377951" y="864107"/>
                  </a:lnTo>
                  <a:lnTo>
                    <a:pt x="755903" y="432053"/>
                  </a:lnTo>
                  <a:lnTo>
                    <a:pt x="377951" y="0"/>
                  </a:lnTo>
                  <a:lnTo>
                    <a:pt x="377951" y="216026"/>
                  </a:lnTo>
                  <a:lnTo>
                    <a:pt x="0" y="216026"/>
                  </a:lnTo>
                  <a:lnTo>
                    <a:pt x="0" y="648080"/>
                  </a:lnTo>
                  <a:close/>
                </a:path>
              </a:pathLst>
            </a:custGeom>
            <a:ln w="12700">
              <a:solidFill>
                <a:srgbClr val="172C51"/>
              </a:solidFill>
            </a:ln>
          </p:spPr>
          <p:txBody>
            <a:bodyPr wrap="square" lIns="0" tIns="0" rIns="0" bIns="0" rtlCol="0"/>
            <a:lstStyle/>
            <a:p>
              <a:endParaRPr sz="844"/>
            </a:p>
          </p:txBody>
        </p:sp>
        <p:sp>
          <p:nvSpPr>
            <p:cNvPr id="7" name="object 7">
              <a:extLst>
                <a:ext uri="{FF2B5EF4-FFF2-40B4-BE49-F238E27FC236}">
                  <a16:creationId xmlns:a16="http://schemas.microsoft.com/office/drawing/2014/main" id="{E70463F2-79EE-6AF0-9BD3-974D45A70353}"/>
                </a:ext>
              </a:extLst>
            </p:cNvPr>
            <p:cNvSpPr/>
            <p:nvPr/>
          </p:nvSpPr>
          <p:spPr>
            <a:xfrm>
              <a:off x="0" y="4751832"/>
              <a:ext cx="692150" cy="864235"/>
            </a:xfrm>
            <a:custGeom>
              <a:avLst/>
              <a:gdLst/>
              <a:ahLst/>
              <a:cxnLst/>
              <a:rect l="l" t="t" r="r" b="b"/>
              <a:pathLst>
                <a:path w="692150" h="864235">
                  <a:moveTo>
                    <a:pt x="345948" y="0"/>
                  </a:moveTo>
                  <a:lnTo>
                    <a:pt x="345948" y="216027"/>
                  </a:lnTo>
                  <a:lnTo>
                    <a:pt x="0" y="216027"/>
                  </a:lnTo>
                  <a:lnTo>
                    <a:pt x="0" y="648081"/>
                  </a:lnTo>
                  <a:lnTo>
                    <a:pt x="345948" y="648081"/>
                  </a:lnTo>
                  <a:lnTo>
                    <a:pt x="345948" y="864108"/>
                  </a:lnTo>
                  <a:lnTo>
                    <a:pt x="691896" y="432054"/>
                  </a:lnTo>
                  <a:lnTo>
                    <a:pt x="345948" y="0"/>
                  </a:lnTo>
                  <a:close/>
                </a:path>
              </a:pathLst>
            </a:custGeom>
            <a:solidFill>
              <a:srgbClr val="FF0000"/>
            </a:solidFill>
          </p:spPr>
          <p:txBody>
            <a:bodyPr wrap="square" lIns="0" tIns="0" rIns="0" bIns="0" rtlCol="0"/>
            <a:lstStyle/>
            <a:p>
              <a:endParaRPr sz="844"/>
            </a:p>
          </p:txBody>
        </p:sp>
        <p:sp>
          <p:nvSpPr>
            <p:cNvPr id="8" name="object 8">
              <a:extLst>
                <a:ext uri="{FF2B5EF4-FFF2-40B4-BE49-F238E27FC236}">
                  <a16:creationId xmlns:a16="http://schemas.microsoft.com/office/drawing/2014/main" id="{9F9D8385-E0B1-2EBE-9B6F-7539C6F5DCAF}"/>
                </a:ext>
              </a:extLst>
            </p:cNvPr>
            <p:cNvSpPr/>
            <p:nvPr/>
          </p:nvSpPr>
          <p:spPr>
            <a:xfrm>
              <a:off x="0" y="4751832"/>
              <a:ext cx="692150" cy="864235"/>
            </a:xfrm>
            <a:custGeom>
              <a:avLst/>
              <a:gdLst/>
              <a:ahLst/>
              <a:cxnLst/>
              <a:rect l="l" t="t" r="r" b="b"/>
              <a:pathLst>
                <a:path w="692150" h="864235">
                  <a:moveTo>
                    <a:pt x="0" y="216027"/>
                  </a:moveTo>
                  <a:lnTo>
                    <a:pt x="345948" y="216027"/>
                  </a:lnTo>
                  <a:lnTo>
                    <a:pt x="345948" y="0"/>
                  </a:lnTo>
                  <a:lnTo>
                    <a:pt x="691896" y="432054"/>
                  </a:lnTo>
                  <a:lnTo>
                    <a:pt x="345948" y="864108"/>
                  </a:lnTo>
                  <a:lnTo>
                    <a:pt x="345948" y="648081"/>
                  </a:lnTo>
                  <a:lnTo>
                    <a:pt x="0" y="648081"/>
                  </a:lnTo>
                  <a:lnTo>
                    <a:pt x="0" y="216027"/>
                  </a:lnTo>
                  <a:close/>
                </a:path>
              </a:pathLst>
            </a:custGeom>
            <a:ln w="12700">
              <a:solidFill>
                <a:srgbClr val="172C51"/>
              </a:solidFill>
            </a:ln>
          </p:spPr>
          <p:txBody>
            <a:bodyPr wrap="square" lIns="0" tIns="0" rIns="0" bIns="0" rtlCol="0"/>
            <a:lstStyle/>
            <a:p>
              <a:endParaRPr sz="844"/>
            </a:p>
          </p:txBody>
        </p:sp>
      </p:grpSp>
      <p:sp>
        <p:nvSpPr>
          <p:cNvPr id="9" name="object 9">
            <a:extLst>
              <a:ext uri="{FF2B5EF4-FFF2-40B4-BE49-F238E27FC236}">
                <a16:creationId xmlns:a16="http://schemas.microsoft.com/office/drawing/2014/main" id="{7C5E7813-AFBA-196F-FB17-1C9BDD76881B}"/>
              </a:ext>
            </a:extLst>
          </p:cNvPr>
          <p:cNvSpPr txBox="1">
            <a:spLocks noGrp="1"/>
          </p:cNvSpPr>
          <p:nvPr>
            <p:ph type="title"/>
          </p:nvPr>
        </p:nvSpPr>
        <p:spPr>
          <a:xfrm>
            <a:off x="418414" y="535898"/>
            <a:ext cx="8644414" cy="332303"/>
          </a:xfrm>
          <a:prstGeom prst="rect">
            <a:avLst/>
          </a:prstGeom>
        </p:spPr>
        <p:txBody>
          <a:bodyPr vert="horz" wrap="square" lIns="0" tIns="9049" rIns="0" bIns="0" rtlCol="0" anchor="ctr">
            <a:spAutoFit/>
          </a:bodyPr>
          <a:lstStyle/>
          <a:p>
            <a:pPr marL="9525">
              <a:spcBef>
                <a:spcPts val="71"/>
              </a:spcBef>
              <a:tabLst>
                <a:tab pos="2445544" algn="l"/>
              </a:tabLst>
            </a:pPr>
            <a:r>
              <a:rPr sz="2100" b="1" spc="-30">
                <a:latin typeface="YuGothic"/>
                <a:cs typeface="YuGothic"/>
              </a:rPr>
              <a:t>検索</a:t>
            </a:r>
            <a:r>
              <a:rPr sz="2100" b="1">
                <a:latin typeface="YuGothic"/>
                <a:cs typeface="YuGothic"/>
              </a:rPr>
              <a:t>google</a:t>
            </a:r>
            <a:r>
              <a:rPr sz="2100" b="1" spc="-53">
                <a:latin typeface="YuGothic"/>
                <a:cs typeface="YuGothic"/>
              </a:rPr>
              <a:t> </a:t>
            </a:r>
            <a:r>
              <a:rPr sz="2100" b="1" spc="-8">
                <a:latin typeface="YuGothic"/>
                <a:cs typeface="YuGothic"/>
              </a:rPr>
              <a:t>colab</a:t>
            </a:r>
            <a:r>
              <a:rPr sz="2100" b="1">
                <a:latin typeface="YuGothic"/>
                <a:cs typeface="YuGothic"/>
              </a:rPr>
              <a:t>	</a:t>
            </a:r>
            <a:r>
              <a:rPr sz="2100" b="1" u="sng">
                <a:solidFill>
                  <a:srgbClr val="944F71"/>
                </a:solidFill>
                <a:uFill>
                  <a:solidFill>
                    <a:srgbClr val="944F71"/>
                  </a:solidFill>
                </a:uFill>
                <a:latin typeface="YuGothic"/>
                <a:cs typeface="YuGothic"/>
                <a:hlinkClick r:id="rId3"/>
              </a:rPr>
              <a:t>Colaboratory</a:t>
            </a:r>
            <a:r>
              <a:rPr sz="2100" b="1" u="sng" spc="-49">
                <a:solidFill>
                  <a:srgbClr val="944F71"/>
                </a:solidFill>
                <a:uFill>
                  <a:solidFill>
                    <a:srgbClr val="944F71"/>
                  </a:solidFill>
                </a:uFill>
                <a:latin typeface="YuGothic"/>
                <a:cs typeface="YuGothic"/>
                <a:hlinkClick r:id="rId3"/>
              </a:rPr>
              <a:t> </a:t>
            </a:r>
            <a:r>
              <a:rPr sz="2100" b="1" u="sng" spc="-26">
                <a:solidFill>
                  <a:srgbClr val="944F71"/>
                </a:solidFill>
                <a:uFill>
                  <a:solidFill>
                    <a:srgbClr val="944F71"/>
                  </a:solidFill>
                </a:uFill>
                <a:latin typeface="YuGothic"/>
                <a:cs typeface="YuGothic"/>
                <a:hlinkClick r:id="rId3"/>
              </a:rPr>
              <a:t>へようこ</a:t>
            </a:r>
            <a:r>
              <a:rPr sz="2100" b="1" u="sng">
                <a:solidFill>
                  <a:srgbClr val="944F71"/>
                </a:solidFill>
                <a:uFill>
                  <a:solidFill>
                    <a:srgbClr val="944F71"/>
                  </a:solidFill>
                </a:uFill>
                <a:latin typeface="YuGothic"/>
                <a:cs typeface="YuGothic"/>
                <a:hlinkClick r:id="rId3"/>
              </a:rPr>
              <a:t>そ</a:t>
            </a:r>
            <a:r>
              <a:rPr sz="2100" b="1" u="sng" spc="-60">
                <a:solidFill>
                  <a:srgbClr val="944F71"/>
                </a:solidFill>
                <a:uFill>
                  <a:solidFill>
                    <a:srgbClr val="944F71"/>
                  </a:solidFill>
                </a:uFill>
                <a:latin typeface="YuGothic"/>
                <a:cs typeface="YuGothic"/>
                <a:hlinkClick r:id="rId3"/>
              </a:rPr>
              <a:t> </a:t>
            </a:r>
            <a:r>
              <a:rPr sz="2100" b="1" u="sng">
                <a:solidFill>
                  <a:srgbClr val="944F71"/>
                </a:solidFill>
                <a:uFill>
                  <a:solidFill>
                    <a:srgbClr val="944F71"/>
                  </a:solidFill>
                </a:uFill>
                <a:latin typeface="YuGothic"/>
                <a:cs typeface="YuGothic"/>
                <a:hlinkClick r:id="rId3"/>
              </a:rPr>
              <a:t>-</a:t>
            </a:r>
            <a:r>
              <a:rPr sz="2100" b="1" u="sng" spc="-71">
                <a:solidFill>
                  <a:srgbClr val="944F71"/>
                </a:solidFill>
                <a:uFill>
                  <a:solidFill>
                    <a:srgbClr val="944F71"/>
                  </a:solidFill>
                </a:uFill>
                <a:latin typeface="YuGothic"/>
                <a:cs typeface="YuGothic"/>
                <a:hlinkClick r:id="rId3"/>
              </a:rPr>
              <a:t> </a:t>
            </a:r>
            <a:r>
              <a:rPr sz="2100" b="1" u="sng">
                <a:solidFill>
                  <a:srgbClr val="944F71"/>
                </a:solidFill>
                <a:uFill>
                  <a:solidFill>
                    <a:srgbClr val="944F71"/>
                  </a:solidFill>
                </a:uFill>
                <a:latin typeface="YuGothic"/>
                <a:cs typeface="YuGothic"/>
                <a:hlinkClick r:id="rId3"/>
              </a:rPr>
              <a:t>Colaboratory</a:t>
            </a:r>
            <a:r>
              <a:rPr sz="2100" b="1" u="sng" spc="-45">
                <a:solidFill>
                  <a:srgbClr val="944F71"/>
                </a:solidFill>
                <a:uFill>
                  <a:solidFill>
                    <a:srgbClr val="944F71"/>
                  </a:solidFill>
                </a:uFill>
                <a:latin typeface="YuGothic"/>
                <a:cs typeface="YuGothic"/>
                <a:hlinkClick r:id="rId3"/>
              </a:rPr>
              <a:t> </a:t>
            </a:r>
            <a:r>
              <a:rPr sz="2100" b="1" u="sng">
                <a:solidFill>
                  <a:srgbClr val="944F71"/>
                </a:solidFill>
                <a:uFill>
                  <a:solidFill>
                    <a:srgbClr val="944F71"/>
                  </a:solidFill>
                </a:uFill>
                <a:latin typeface="YuGothic"/>
                <a:cs typeface="YuGothic"/>
                <a:hlinkClick r:id="rId3"/>
              </a:rPr>
              <a:t>-</a:t>
            </a:r>
            <a:r>
              <a:rPr sz="2100" b="1" u="sng" spc="-71">
                <a:solidFill>
                  <a:srgbClr val="944F71"/>
                </a:solidFill>
                <a:uFill>
                  <a:solidFill>
                    <a:srgbClr val="944F71"/>
                  </a:solidFill>
                </a:uFill>
                <a:latin typeface="YuGothic"/>
                <a:cs typeface="YuGothic"/>
                <a:hlinkClick r:id="rId3"/>
              </a:rPr>
              <a:t> </a:t>
            </a:r>
            <a:r>
              <a:rPr sz="2100" b="1" u="sng" spc="-8">
                <a:solidFill>
                  <a:srgbClr val="944F71"/>
                </a:solidFill>
                <a:uFill>
                  <a:solidFill>
                    <a:srgbClr val="944F71"/>
                  </a:solidFill>
                </a:uFill>
                <a:latin typeface="YuGothic"/>
                <a:cs typeface="YuGothic"/>
                <a:hlinkClick r:id="rId3"/>
              </a:rPr>
              <a:t>Google</a:t>
            </a:r>
            <a:endParaRPr sz="2100">
              <a:latin typeface="YuGothic"/>
              <a:cs typeface="YuGothic"/>
            </a:endParaRPr>
          </a:p>
        </p:txBody>
      </p:sp>
      <p:sp>
        <p:nvSpPr>
          <p:cNvPr id="12" name="スライド番号プレースホルダー 11">
            <a:extLst>
              <a:ext uri="{FF2B5EF4-FFF2-40B4-BE49-F238E27FC236}">
                <a16:creationId xmlns:a16="http://schemas.microsoft.com/office/drawing/2014/main" id="{0181DDE4-9CE7-17CF-DE60-5D1C577ADE22}"/>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38</a:t>
            </a:fld>
            <a:endParaRPr lang="ja-JP" altLang="en-US" sz="1200"/>
          </a:p>
        </p:txBody>
      </p:sp>
      <p:sp>
        <p:nvSpPr>
          <p:cNvPr id="10" name="object 10">
            <a:extLst>
              <a:ext uri="{FF2B5EF4-FFF2-40B4-BE49-F238E27FC236}">
                <a16:creationId xmlns:a16="http://schemas.microsoft.com/office/drawing/2014/main" id="{2D94BD32-D3D3-4AC9-DC05-CF5005DD4CDD}"/>
              </a:ext>
            </a:extLst>
          </p:cNvPr>
          <p:cNvSpPr txBox="1"/>
          <p:nvPr/>
        </p:nvSpPr>
        <p:spPr>
          <a:xfrm>
            <a:off x="4288535" y="4320540"/>
            <a:ext cx="3057525" cy="359073"/>
          </a:xfrm>
          <a:prstGeom prst="rect">
            <a:avLst/>
          </a:prstGeom>
          <a:solidFill>
            <a:srgbClr val="EC7C30"/>
          </a:solidFill>
          <a:ln w="12700">
            <a:solidFill>
              <a:srgbClr val="172C51"/>
            </a:solidFill>
          </a:ln>
        </p:spPr>
        <p:txBody>
          <a:bodyPr vert="horz" wrap="square" lIns="0" tIns="0" rIns="0" bIns="0" rtlCol="0" anchor="t">
            <a:spAutoFit/>
          </a:bodyPr>
          <a:lstStyle/>
          <a:p>
            <a:pPr marL="68580">
              <a:lnSpc>
                <a:spcPts val="2805"/>
              </a:lnSpc>
            </a:pPr>
            <a:r>
              <a:rPr lang="en-US" altLang="ja-JP" sz="2400" b="1">
                <a:latin typeface="YuGothic"/>
                <a:cs typeface="YuGothic"/>
              </a:rPr>
              <a:t>WS2</a:t>
            </a:r>
            <a:r>
              <a:rPr sz="2400" b="1" spc="-4">
                <a:latin typeface="YuGothic"/>
                <a:cs typeface="YuGothic"/>
              </a:rPr>
              <a:t>.</a:t>
            </a:r>
            <a:r>
              <a:rPr sz="2400" b="1" spc="-8">
                <a:latin typeface="YuGothic"/>
                <a:cs typeface="YuGothic"/>
              </a:rPr>
              <a:t>ipynb</a:t>
            </a:r>
            <a:endParaRPr sz="2400">
              <a:latin typeface="YuGothic"/>
              <a:cs typeface="YuGothic"/>
            </a:endParaRPr>
          </a:p>
        </p:txBody>
      </p:sp>
    </p:spTree>
    <p:extLst>
      <p:ext uri="{BB962C8B-B14F-4D97-AF65-F5344CB8AC3E}">
        <p14:creationId xmlns:p14="http://schemas.microsoft.com/office/powerpoint/2010/main" val="2614115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11DD5-C204-212B-EE42-0DE884F8A52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8B89220-F722-3478-2C45-00800082621A}"/>
              </a:ext>
            </a:extLst>
          </p:cNvPr>
          <p:cNvSpPr txBox="1"/>
          <p:nvPr/>
        </p:nvSpPr>
        <p:spPr>
          <a:xfrm>
            <a:off x="374775" y="1041608"/>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a:t>
            </a:r>
            <a:r>
              <a:rPr lang="en-US" altLang="ja-JP" sz="2000" b="1">
                <a:solidFill>
                  <a:srgbClr val="002060"/>
                </a:solidFill>
                <a:latin typeface="Meiryo"/>
                <a:ea typeface="Meiryo"/>
              </a:rPr>
              <a:t>-1</a:t>
            </a:r>
            <a:r>
              <a:rPr lang="ja-JP" altLang="en-US" sz="2000" b="1">
                <a:solidFill>
                  <a:srgbClr val="002060"/>
                </a:solidFill>
                <a:latin typeface="Meiryo"/>
                <a:ea typeface="Meiryo"/>
              </a:rPr>
              <a:t> </a:t>
            </a:r>
            <a:r>
              <a:rPr lang="en-US" altLang="ja-JP" sz="2000" b="1">
                <a:solidFill>
                  <a:srgbClr val="002060"/>
                </a:solidFill>
                <a:latin typeface="Meiryo"/>
                <a:ea typeface="Meiryo"/>
              </a:rPr>
              <a:t>Google Drive</a:t>
            </a:r>
            <a:r>
              <a:rPr lang="ja-JP" altLang="en-US" sz="2000" b="1">
                <a:solidFill>
                  <a:srgbClr val="002060"/>
                </a:solidFill>
                <a:latin typeface="Meiryo"/>
                <a:ea typeface="Meiryo"/>
              </a:rPr>
              <a:t>のマウント</a:t>
            </a:r>
            <a:endParaRPr lang="en-US" altLang="ja-JP" sz="2000" b="1">
              <a:solidFill>
                <a:srgbClr val="002060"/>
              </a:solidFill>
              <a:latin typeface="Meiryo"/>
              <a:ea typeface="Meiryo"/>
            </a:endParaRPr>
          </a:p>
        </p:txBody>
      </p:sp>
      <p:sp>
        <p:nvSpPr>
          <p:cNvPr id="4" name="正方形/長方形 3">
            <a:extLst>
              <a:ext uri="{FF2B5EF4-FFF2-40B4-BE49-F238E27FC236}">
                <a16:creationId xmlns:a16="http://schemas.microsoft.com/office/drawing/2014/main" id="{42E03AA6-5C3C-69D5-EDC2-C55F70AE3C8F}"/>
              </a:ext>
            </a:extLst>
          </p:cNvPr>
          <p:cNvSpPr/>
          <p:nvPr/>
        </p:nvSpPr>
        <p:spPr>
          <a:xfrm>
            <a:off x="527175" y="1461405"/>
            <a:ext cx="7321425" cy="901955"/>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72000" rIns="180000" bIns="108000" numCol="1" spcCol="38100" rtlCol="0" anchor="ctr">
            <a:spAutoFit/>
          </a:bodyPr>
          <a:lstStyle/>
          <a:p>
            <a:pPr>
              <a:lnSpc>
                <a:spcPct val="130000"/>
              </a:lnSpc>
            </a:pPr>
            <a:r>
              <a:rPr lang="en" altLang="ja-JP" b="1">
                <a:solidFill>
                  <a:srgbClr val="AF00DB"/>
                </a:solidFill>
                <a:effectLst/>
                <a:latin typeface="Courier New" panose="02070309020205020404" pitchFamily="49" charset="0"/>
              </a:rPr>
              <a:t>from</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google.colab</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drive</a:t>
            </a:r>
          </a:p>
          <a:p>
            <a:pPr>
              <a:lnSpc>
                <a:spcPct val="130000"/>
              </a:lnSpc>
            </a:pPr>
            <a:r>
              <a:rPr lang="en" altLang="ja-JP" b="1" err="1">
                <a:solidFill>
                  <a:srgbClr val="000000"/>
                </a:solidFill>
                <a:effectLst/>
                <a:latin typeface="Courier New" panose="02070309020205020404" pitchFamily="49" charset="0"/>
              </a:rPr>
              <a:t>drive.mount</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'/content/drive'</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force_remount</a:t>
            </a:r>
            <a:r>
              <a:rPr lang="en" altLang="ja-JP" b="1">
                <a:solidFill>
                  <a:srgbClr val="000000"/>
                </a:solidFill>
                <a:effectLst/>
                <a:latin typeface="Courier New" panose="02070309020205020404" pitchFamily="49" charset="0"/>
              </a:rPr>
              <a:t> = </a:t>
            </a:r>
            <a:r>
              <a:rPr lang="en" altLang="ja-JP" b="1">
                <a:solidFill>
                  <a:srgbClr val="0000FF"/>
                </a:solidFill>
                <a:effectLst/>
                <a:latin typeface="Courier New" panose="02070309020205020404" pitchFamily="49" charset="0"/>
              </a:rPr>
              <a:t>True</a:t>
            </a:r>
            <a:r>
              <a:rPr lang="en" altLang="ja-JP" b="1">
                <a:solidFill>
                  <a:srgbClr val="000000"/>
                </a:solidFill>
                <a:effectLst/>
                <a:latin typeface="Courier New" panose="02070309020205020404" pitchFamily="49" charset="0"/>
              </a:rPr>
              <a:t>)</a:t>
            </a:r>
          </a:p>
        </p:txBody>
      </p:sp>
      <p:sp>
        <p:nvSpPr>
          <p:cNvPr id="2" name="①学習モデルの選択(今回は線形回帰)…">
            <a:extLst>
              <a:ext uri="{FF2B5EF4-FFF2-40B4-BE49-F238E27FC236}">
                <a16:creationId xmlns:a16="http://schemas.microsoft.com/office/drawing/2014/main" id="{1171347F-DFCE-634C-6EA6-BFF5FA724C41}"/>
              </a:ext>
            </a:extLst>
          </p:cNvPr>
          <p:cNvSpPr txBox="1"/>
          <p:nvPr/>
        </p:nvSpPr>
        <p:spPr>
          <a:xfrm>
            <a:off x="0" y="502640"/>
            <a:ext cx="44958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STEP0：Google </a:t>
            </a:r>
            <a:r>
              <a:rPr lang="en-US" sz="2000" b="1" err="1">
                <a:latin typeface="Hiragino Maru Gothic ProN W4" panose="020F0400000000000000" pitchFamily="34" charset="-128"/>
                <a:ea typeface="Hiragino Maru Gothic ProN W4" panose="020F0400000000000000" pitchFamily="34" charset="-128"/>
              </a:rPr>
              <a:t>Driveのマウント</a:t>
            </a:r>
            <a:endParaRPr lang="en-US" sz="2000" b="1">
              <a:latin typeface="Hiragino Maru Gothic ProN W4" panose="020F0400000000000000" pitchFamily="34" charset="-128"/>
              <a:ea typeface="Hiragino Maru Gothic ProN W4" panose="020F0400000000000000" pitchFamily="34" charset="-128"/>
            </a:endParaRPr>
          </a:p>
        </p:txBody>
      </p:sp>
      <p:sp>
        <p:nvSpPr>
          <p:cNvPr id="5" name="線形回帰で88歳の歯周病の歯の本数を予測する">
            <a:extLst>
              <a:ext uri="{FF2B5EF4-FFF2-40B4-BE49-F238E27FC236}">
                <a16:creationId xmlns:a16="http://schemas.microsoft.com/office/drawing/2014/main" id="{9D53BAC5-BC3E-B758-F07B-29FEB3A7E595}"/>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D44E8909-B334-E2E4-4AC3-5331A8AC8B1D}"/>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sz="2400" b="1">
              <a:latin typeface="Meiryo" panose="020B0604030504040204" pitchFamily="34" charset="-128"/>
              <a:ea typeface="Meiryo" panose="020B0604030504040204" pitchFamily="34" charset="-128"/>
            </a:endParaRPr>
          </a:p>
        </p:txBody>
      </p:sp>
      <p:sp>
        <p:nvSpPr>
          <p:cNvPr id="8" name="下矢印 7">
            <a:extLst>
              <a:ext uri="{FF2B5EF4-FFF2-40B4-BE49-F238E27FC236}">
                <a16:creationId xmlns:a16="http://schemas.microsoft.com/office/drawing/2014/main" id="{7CDC0A35-50E0-2F4E-DDB9-B18BC8072843}"/>
              </a:ext>
            </a:extLst>
          </p:cNvPr>
          <p:cNvSpPr/>
          <p:nvPr/>
        </p:nvSpPr>
        <p:spPr>
          <a:xfrm rot="16200000" flipH="1">
            <a:off x="1320032" y="2435960"/>
            <a:ext cx="427100" cy="47636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test.jpgがファイルの保存場所と同じ場所にあることを確認 !!">
            <a:extLst>
              <a:ext uri="{FF2B5EF4-FFF2-40B4-BE49-F238E27FC236}">
                <a16:creationId xmlns:a16="http://schemas.microsoft.com/office/drawing/2014/main" id="{A5B8AE4F-8E66-72B7-E3C1-2F21F052F7EE}"/>
              </a:ext>
            </a:extLst>
          </p:cNvPr>
          <p:cNvSpPr txBox="1"/>
          <p:nvPr/>
        </p:nvSpPr>
        <p:spPr>
          <a:xfrm>
            <a:off x="512367" y="2981187"/>
            <a:ext cx="8312025" cy="377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4500">
                <a:latin typeface="Arial"/>
                <a:ea typeface="Arial"/>
                <a:cs typeface="Arial"/>
                <a:sym typeface="Arial"/>
              </a:defRPr>
            </a:lvl1pPr>
          </a:lstStyle>
          <a:p>
            <a:pPr>
              <a:lnSpc>
                <a:spcPct val="150000"/>
              </a:lnSpc>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上のコードを実行すると下の画面が出てくるので、「</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Google</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ドライブに接続」をクリック</a:t>
            </a:r>
            <a:endParaRPr sz="16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5B46650C-1B60-9C63-9CF9-639493348F2F}"/>
              </a:ext>
            </a:extLst>
          </p:cNvPr>
          <p:cNvPicPr>
            <a:picLocks noChangeAspect="1"/>
          </p:cNvPicPr>
          <p:nvPr/>
        </p:nvPicPr>
        <p:blipFill rotWithShape="1">
          <a:blip r:embed="rId3">
            <a:extLst>
              <a:ext uri="{28A0092B-C50C-407E-A947-70E740481C1C}">
                <a14:useLocalDpi xmlns:a14="http://schemas.microsoft.com/office/drawing/2010/main" val="0"/>
              </a:ext>
            </a:extLst>
          </a:blip>
          <a:srcRect l="39216" t="36153" r="38235" b="57511"/>
          <a:stretch/>
        </p:blipFill>
        <p:spPr>
          <a:xfrm>
            <a:off x="1771763" y="2460590"/>
            <a:ext cx="3293666" cy="520597"/>
          </a:xfrm>
          <a:prstGeom prst="rect">
            <a:avLst/>
          </a:prstGeom>
        </p:spPr>
      </p:pic>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BE5E53F7-783A-8A2B-EF1E-ABBC417EE007}"/>
              </a:ext>
            </a:extLst>
          </p:cNvPr>
          <p:cNvPicPr>
            <a:picLocks noChangeAspect="1"/>
          </p:cNvPicPr>
          <p:nvPr/>
        </p:nvPicPr>
        <p:blipFill rotWithShape="1">
          <a:blip r:embed="rId4">
            <a:extLst>
              <a:ext uri="{28A0092B-C50C-407E-A947-70E740481C1C}">
                <a14:useLocalDpi xmlns:a14="http://schemas.microsoft.com/office/drawing/2010/main"/>
              </a:ext>
            </a:extLst>
          </a:blip>
          <a:srcRect l="19125" t="44463" r="19505" b="36619"/>
          <a:stretch/>
        </p:blipFill>
        <p:spPr>
          <a:xfrm>
            <a:off x="527175" y="3510488"/>
            <a:ext cx="5669514" cy="1194861"/>
          </a:xfrm>
          <a:prstGeom prst="rect">
            <a:avLst/>
          </a:prstGeom>
          <a:ln>
            <a:solidFill>
              <a:schemeClr val="tx1"/>
            </a:solidFill>
          </a:ln>
        </p:spPr>
      </p:pic>
      <p:sp>
        <p:nvSpPr>
          <p:cNvPr id="13" name="円/楕円 12">
            <a:extLst>
              <a:ext uri="{FF2B5EF4-FFF2-40B4-BE49-F238E27FC236}">
                <a16:creationId xmlns:a16="http://schemas.microsoft.com/office/drawing/2014/main" id="{D853C5D6-707F-4BC3-C845-CB6359B65B08}"/>
              </a:ext>
            </a:extLst>
          </p:cNvPr>
          <p:cNvSpPr/>
          <p:nvPr/>
        </p:nvSpPr>
        <p:spPr>
          <a:xfrm>
            <a:off x="4963564" y="4385550"/>
            <a:ext cx="1122041" cy="396000"/>
          </a:xfrm>
          <a:prstGeom prst="ellipse">
            <a:avLst/>
          </a:prstGeom>
          <a:noFill/>
          <a:ln w="317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6" name="スライド番号プレースホルダー 5">
            <a:extLst>
              <a:ext uri="{FF2B5EF4-FFF2-40B4-BE49-F238E27FC236}">
                <a16:creationId xmlns:a16="http://schemas.microsoft.com/office/drawing/2014/main" id="{FF1D3DA0-EE41-1A86-DBD6-C22A00E823F0}"/>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39</a:t>
            </a:fld>
            <a:endParaRPr lang="ja-JP" altLang="en-US" sz="1200"/>
          </a:p>
        </p:txBody>
      </p:sp>
      <p:sp>
        <p:nvSpPr>
          <p:cNvPr id="16" name="①学習モデルの選択…">
            <a:extLst>
              <a:ext uri="{FF2B5EF4-FFF2-40B4-BE49-F238E27FC236}">
                <a16:creationId xmlns:a16="http://schemas.microsoft.com/office/drawing/2014/main" id="{803A069A-5E64-A245-2059-2C0FE6987787}"/>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Tree>
    <p:extLst>
      <p:ext uri="{BB962C8B-B14F-4D97-AF65-F5344CB8AC3E}">
        <p14:creationId xmlns:p14="http://schemas.microsoft.com/office/powerpoint/2010/main" val="4311684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18C1F-3862-0C32-33D3-D3353FB3392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3F6DD58-5841-B1E3-8E3E-9C6F11F05BCC}"/>
              </a:ext>
            </a:extLst>
          </p:cNvPr>
          <p:cNvSpPr txBox="1">
            <a:spLocks noGrp="1"/>
          </p:cNvSpPr>
          <p:nvPr>
            <p:ph type="title"/>
          </p:nvPr>
        </p:nvSpPr>
        <p:spPr>
          <a:xfrm>
            <a:off x="235117" y="144273"/>
            <a:ext cx="8584418" cy="745954"/>
          </a:xfrm>
          <a:prstGeom prst="rect">
            <a:avLst/>
          </a:prstGeom>
        </p:spPr>
        <p:txBody>
          <a:bodyPr vert="horz" wrap="square" lIns="0" tIns="7220" rIns="0" bIns="0" rtlCol="0">
            <a:spAutoFit/>
          </a:bodyPr>
          <a:lstStyle/>
          <a:p>
            <a:pPr marL="5776">
              <a:spcBef>
                <a:spcPts val="57"/>
              </a:spcBef>
            </a:pPr>
            <a:r>
              <a:rPr lang="ja-JP" altLang="en-US" sz="2800" b="1" spc="-9">
                <a:latin typeface="Meiryo" panose="020B0604030504040204" pitchFamily="34" charset="-128"/>
                <a:ea typeface="Meiryo" panose="020B0604030504040204" pitchFamily="34" charset="-128"/>
              </a:rPr>
              <a:t>今回の演習の目的</a:t>
            </a:r>
            <a:br>
              <a:rPr lang="en-US" altLang="ja-JP" sz="2000" b="1" spc="-9" dirty="0">
                <a:latin typeface="Meiryo" panose="020B0604030504040204" pitchFamily="34" charset="-128"/>
                <a:ea typeface="Meiryo" panose="020B0604030504040204" pitchFamily="34" charset="-128"/>
              </a:rPr>
            </a:br>
            <a:r>
              <a:rPr sz="2000" b="1" spc="-9" dirty="0" err="1">
                <a:latin typeface="Meiryo" panose="020B0604030504040204" pitchFamily="34" charset="-128"/>
                <a:ea typeface="Meiryo" panose="020B0604030504040204" pitchFamily="34" charset="-128"/>
              </a:rPr>
              <a:t>肺のレントゲン画像で深層学習</a:t>
            </a:r>
            <a:r>
              <a:rPr lang="ja-JP" altLang="en-US" sz="2000" b="1" spc="-9">
                <a:latin typeface="Meiryo" panose="020B0604030504040204" pitchFamily="34" charset="-128"/>
                <a:ea typeface="Meiryo" panose="020B0604030504040204" pitchFamily="34" charset="-128"/>
              </a:rPr>
              <a:t>を行い、</a:t>
            </a:r>
            <a:r>
              <a:rPr lang="en-US" altLang="ja-JP" sz="2000" b="1" spc="-9" dirty="0">
                <a:latin typeface="Meiryo" panose="020B0604030504040204" pitchFamily="34" charset="-128"/>
                <a:ea typeface="Meiryo" panose="020B0604030504040204" pitchFamily="34" charset="-128"/>
              </a:rPr>
              <a:t>Covid19</a:t>
            </a:r>
            <a:r>
              <a:rPr lang="ja-JP" altLang="en-US" sz="2000" b="1" spc="-9">
                <a:latin typeface="Meiryo" panose="020B0604030504040204" pitchFamily="34" charset="-128"/>
                <a:ea typeface="Meiryo" panose="020B0604030504040204" pitchFamily="34" charset="-128"/>
              </a:rPr>
              <a:t>肺炎かどうかを予測する</a:t>
            </a:r>
            <a:endParaRPr sz="2000" b="1" dirty="0">
              <a:latin typeface="Meiryo" panose="020B0604030504040204" pitchFamily="34" charset="-128"/>
              <a:ea typeface="Meiryo" panose="020B0604030504040204" pitchFamily="34" charset="-128"/>
            </a:endParaRPr>
          </a:p>
        </p:txBody>
      </p:sp>
      <p:pic>
        <p:nvPicPr>
          <p:cNvPr id="3" name="object 3">
            <a:extLst>
              <a:ext uri="{FF2B5EF4-FFF2-40B4-BE49-F238E27FC236}">
                <a16:creationId xmlns:a16="http://schemas.microsoft.com/office/drawing/2014/main" id="{EDCB9261-323C-149B-2119-202ED461D137}"/>
              </a:ext>
            </a:extLst>
          </p:cNvPr>
          <p:cNvPicPr>
            <a:picLocks noChangeAspect="1"/>
          </p:cNvPicPr>
          <p:nvPr/>
        </p:nvPicPr>
        <p:blipFill>
          <a:blip r:embed="rId3" cstate="print"/>
          <a:stretch>
            <a:fillRect/>
          </a:stretch>
        </p:blipFill>
        <p:spPr>
          <a:xfrm>
            <a:off x="3384784" y="1379682"/>
            <a:ext cx="2396061" cy="2357857"/>
          </a:xfrm>
          <a:prstGeom prst="rect">
            <a:avLst/>
          </a:prstGeom>
        </p:spPr>
      </p:pic>
      <p:pic>
        <p:nvPicPr>
          <p:cNvPr id="4" name="object 4">
            <a:extLst>
              <a:ext uri="{FF2B5EF4-FFF2-40B4-BE49-F238E27FC236}">
                <a16:creationId xmlns:a16="http://schemas.microsoft.com/office/drawing/2014/main" id="{DCA1DF6F-0439-E101-DCC5-3C4634D3B8D4}"/>
              </a:ext>
            </a:extLst>
          </p:cNvPr>
          <p:cNvPicPr>
            <a:picLocks noChangeAspect="1"/>
          </p:cNvPicPr>
          <p:nvPr/>
        </p:nvPicPr>
        <p:blipFill>
          <a:blip r:embed="rId4" cstate="print"/>
          <a:stretch>
            <a:fillRect/>
          </a:stretch>
        </p:blipFill>
        <p:spPr>
          <a:xfrm>
            <a:off x="533361" y="1373719"/>
            <a:ext cx="2396061" cy="2396061"/>
          </a:xfrm>
          <a:prstGeom prst="rect">
            <a:avLst/>
          </a:prstGeom>
        </p:spPr>
      </p:pic>
      <p:sp>
        <p:nvSpPr>
          <p:cNvPr id="5" name="object 5">
            <a:extLst>
              <a:ext uri="{FF2B5EF4-FFF2-40B4-BE49-F238E27FC236}">
                <a16:creationId xmlns:a16="http://schemas.microsoft.com/office/drawing/2014/main" id="{72FF0CB4-C5CC-3398-5C59-279CD33AEBFD}"/>
              </a:ext>
            </a:extLst>
          </p:cNvPr>
          <p:cNvSpPr txBox="1"/>
          <p:nvPr/>
        </p:nvSpPr>
        <p:spPr>
          <a:xfrm>
            <a:off x="1281661" y="968406"/>
            <a:ext cx="899459" cy="376622"/>
          </a:xfrm>
          <a:prstGeom prst="rect">
            <a:avLst/>
          </a:prstGeom>
        </p:spPr>
        <p:txBody>
          <a:bodyPr vert="horz" wrap="square" lIns="0" tIns="7220" rIns="0" bIns="0" rtlCol="0">
            <a:spAutoFit/>
          </a:bodyPr>
          <a:lstStyle/>
          <a:p>
            <a:pPr marL="5776">
              <a:spcBef>
                <a:spcPts val="57"/>
              </a:spcBef>
            </a:pPr>
            <a:r>
              <a:rPr sz="2400" b="1" spc="-16" dirty="0" err="1">
                <a:latin typeface="Meiryo" panose="020B0604030504040204" pitchFamily="34" charset="-128"/>
                <a:ea typeface="Meiryo" panose="020B0604030504040204" pitchFamily="34" charset="-128"/>
                <a:cs typeface="BIZ UDGothic"/>
              </a:rPr>
              <a:t>健康</a:t>
            </a:r>
            <a:endParaRPr sz="2400" b="1" dirty="0">
              <a:latin typeface="Meiryo" panose="020B0604030504040204" pitchFamily="34" charset="-128"/>
              <a:ea typeface="Meiryo" panose="020B0604030504040204" pitchFamily="34" charset="-128"/>
              <a:cs typeface="BIZ UDGothic"/>
            </a:endParaRPr>
          </a:p>
        </p:txBody>
      </p:sp>
      <p:sp>
        <p:nvSpPr>
          <p:cNvPr id="6" name="object 6">
            <a:extLst>
              <a:ext uri="{FF2B5EF4-FFF2-40B4-BE49-F238E27FC236}">
                <a16:creationId xmlns:a16="http://schemas.microsoft.com/office/drawing/2014/main" id="{A90F3B4A-84D8-7C79-262E-B811D6BF4F6C}"/>
              </a:ext>
            </a:extLst>
          </p:cNvPr>
          <p:cNvSpPr txBox="1"/>
          <p:nvPr/>
        </p:nvSpPr>
        <p:spPr>
          <a:xfrm>
            <a:off x="3771654" y="952076"/>
            <a:ext cx="2009191" cy="376622"/>
          </a:xfrm>
          <a:prstGeom prst="rect">
            <a:avLst/>
          </a:prstGeom>
        </p:spPr>
        <p:txBody>
          <a:bodyPr vert="horz" wrap="square" lIns="0" tIns="7220" rIns="0" bIns="0" rtlCol="0">
            <a:spAutoFit/>
          </a:bodyPr>
          <a:lstStyle/>
          <a:p>
            <a:pPr marL="5776">
              <a:spcBef>
                <a:spcPts val="57"/>
              </a:spcBef>
            </a:pPr>
            <a:r>
              <a:rPr lang="en-US" sz="2400" b="1" spc="-16" dirty="0">
                <a:latin typeface="Meiryo" panose="020B0604030504040204" pitchFamily="34" charset="-128"/>
                <a:ea typeface="Meiryo" panose="020B0604030504040204" pitchFamily="34" charset="-128"/>
                <a:cs typeface="BIZ UDGothic"/>
              </a:rPr>
              <a:t>Covid19</a:t>
            </a:r>
            <a:r>
              <a:rPr sz="2400" b="1" spc="-16" dirty="0">
                <a:latin typeface="Meiryo" panose="020B0604030504040204" pitchFamily="34" charset="-128"/>
                <a:ea typeface="Meiryo" panose="020B0604030504040204" pitchFamily="34" charset="-128"/>
                <a:cs typeface="BIZ UDGothic"/>
              </a:rPr>
              <a:t>肺炎</a:t>
            </a:r>
            <a:endParaRPr sz="2400" b="1" dirty="0">
              <a:latin typeface="Meiryo" panose="020B0604030504040204" pitchFamily="34" charset="-128"/>
              <a:ea typeface="Meiryo" panose="020B0604030504040204" pitchFamily="34" charset="-128"/>
              <a:cs typeface="BIZ UDGothic"/>
            </a:endParaRPr>
          </a:p>
        </p:txBody>
      </p:sp>
      <p:sp>
        <p:nvSpPr>
          <p:cNvPr id="9" name="テキスト ボックス 8">
            <a:extLst>
              <a:ext uri="{FF2B5EF4-FFF2-40B4-BE49-F238E27FC236}">
                <a16:creationId xmlns:a16="http://schemas.microsoft.com/office/drawing/2014/main" id="{34AC04DA-E450-5125-3A83-DBC6A5D52FF1}"/>
              </a:ext>
            </a:extLst>
          </p:cNvPr>
          <p:cNvSpPr txBox="1"/>
          <p:nvPr/>
        </p:nvSpPr>
        <p:spPr>
          <a:xfrm>
            <a:off x="6030615" y="2137101"/>
            <a:ext cx="278892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b="0" i="0" u="none" strike="noStrike">
                <a:solidFill>
                  <a:srgbClr val="212121"/>
                </a:solidFill>
                <a:effectLst/>
                <a:latin typeface="Times New Roman" panose="02020603050405020304" pitchFamily="18" charset="0"/>
                <a:cs typeface="Times New Roman" panose="02020603050405020304" pitchFamily="18" charset="0"/>
              </a:rPr>
              <a:t>画像データ出典：</a:t>
            </a:r>
            <a:endParaRPr lang="en-US" altLang="ja-JP" sz="1400" b="0" i="0" u="none" strike="noStrike" dirty="0">
              <a:solidFill>
                <a:srgbClr val="212121"/>
              </a:solidFill>
              <a:effectLst/>
              <a:latin typeface="Times New Roman" panose="02020603050405020304" pitchFamily="18" charset="0"/>
              <a:cs typeface="Times New Roman" panose="02020603050405020304" pitchFamily="18" charset="0"/>
            </a:endParaRPr>
          </a:p>
          <a:p>
            <a:pPr algn="l"/>
            <a:r>
              <a:rPr lang="en" altLang="ja-JP" sz="1400" b="0" i="0" u="none" strike="noStrike" dirty="0">
                <a:solidFill>
                  <a:srgbClr val="212121"/>
                </a:solidFill>
                <a:effectLst/>
                <a:latin typeface="Times New Roman" panose="02020603050405020304" pitchFamily="18" charset="0"/>
                <a:cs typeface="Times New Roman" panose="02020603050405020304" pitchFamily="18" charset="0"/>
              </a:rPr>
              <a:t>COVID-19 Chest X-ray Dataset </a:t>
            </a:r>
          </a:p>
          <a:p>
            <a:pPr algn="l"/>
            <a:r>
              <a:rPr lang="en" altLang="ja-JP" sz="1400" b="0" i="0" u="none" strike="noStrike" dirty="0">
                <a:solidFill>
                  <a:srgbClr val="212121"/>
                </a:solidFill>
                <a:effectLst/>
                <a:latin typeface="Times New Roman" panose="02020603050405020304" pitchFamily="18" charset="0"/>
                <a:cs typeface="Times New Roman" panose="02020603050405020304" pitchFamily="18" charset="0"/>
              </a:rPr>
              <a:t>(</a:t>
            </a:r>
            <a:r>
              <a:rPr lang="en" altLang="ja-JP" sz="1400" b="0" i="0" u="sng" dirty="0">
                <a:solidFill>
                  <a:srgbClr val="DCA10D"/>
                </a:solidFill>
                <a:effectLst/>
                <a:latin typeface="Times New Roman" panose="02020603050405020304" pitchFamily="18" charset="0"/>
                <a:cs typeface="Times New Roman" panose="02020603050405020304" pitchFamily="18" charset="0"/>
                <a:hlinkClick r:id="rId5" tooltip="https://github.com/agchung/Actualmed-COVID-chestxray-dataset"/>
              </a:rPr>
              <a:t>https://github.com/agchung/Actualmed-COVID-chestxray-dataset</a:t>
            </a:r>
            <a:r>
              <a:rPr lang="en" altLang="ja-JP" sz="1400" b="0" i="0" u="none" strike="noStrike" dirty="0">
                <a:solidFill>
                  <a:srgbClr val="212121"/>
                </a:solidFill>
                <a:effectLst/>
                <a:latin typeface="Times New Roman" panose="02020603050405020304" pitchFamily="18" charset="0"/>
                <a:cs typeface="Times New Roman" panose="02020603050405020304" pitchFamily="18" charset="0"/>
              </a:rPr>
              <a:t>).</a:t>
            </a:r>
          </a:p>
          <a:p>
            <a:pPr algn="l"/>
            <a:endParaRPr lang="en" altLang="ja-JP" sz="1400" b="0" i="0" u="none" strike="noStrike" dirty="0">
              <a:solidFill>
                <a:srgbClr val="212121"/>
              </a:solidFill>
              <a:effectLst/>
              <a:latin typeface="Times New Roman" panose="02020603050405020304" pitchFamily="18" charset="0"/>
              <a:cs typeface="Times New Roman" panose="02020603050405020304" pitchFamily="18" charset="0"/>
            </a:endParaRPr>
          </a:p>
          <a:p>
            <a:pPr algn="l"/>
            <a:r>
              <a:rPr lang="en" altLang="ja-JP" sz="1400" b="0" i="0" u="none" strike="noStrike" dirty="0">
                <a:solidFill>
                  <a:srgbClr val="212121"/>
                </a:solidFill>
                <a:effectLst/>
                <a:latin typeface="Times New Roman" panose="02020603050405020304" pitchFamily="18" charset="0"/>
                <a:cs typeface="Times New Roman" panose="02020603050405020304" pitchFamily="18" charset="0"/>
              </a:rPr>
              <a:t>License: GNU </a:t>
            </a:r>
            <a:r>
              <a:rPr lang="en" altLang="ja-JP" sz="1400" b="0" i="0" u="none" strike="noStrike" dirty="0" err="1">
                <a:solidFill>
                  <a:srgbClr val="212121"/>
                </a:solidFill>
                <a:effectLst/>
                <a:latin typeface="Times New Roman" panose="02020603050405020304" pitchFamily="18" charset="0"/>
                <a:cs typeface="Times New Roman" panose="02020603050405020304" pitchFamily="18" charset="0"/>
              </a:rPr>
              <a:t>Affero</a:t>
            </a:r>
            <a:r>
              <a:rPr lang="en" altLang="ja-JP" sz="1400" b="0" i="0" u="none" strike="noStrike" dirty="0">
                <a:solidFill>
                  <a:srgbClr val="212121"/>
                </a:solidFill>
                <a:effectLst/>
                <a:latin typeface="Times New Roman" panose="02020603050405020304" pitchFamily="18" charset="0"/>
                <a:cs typeface="Times New Roman" panose="02020603050405020304" pitchFamily="18" charset="0"/>
              </a:rPr>
              <a:t> General Public License 3.0.</a:t>
            </a:r>
            <a:endParaRPr lang="ja-JP" altLang="en-US" sz="1400">
              <a:solidFill>
                <a:srgbClr val="000000"/>
              </a:solidFill>
              <a:latin typeface="Times New Roman" panose="02020603050405020304" pitchFamily="18" charset="0"/>
              <a:cs typeface="Times New Roman" panose="02020603050405020304" pitchFamily="18" charset="0"/>
            </a:endParaRPr>
          </a:p>
        </p:txBody>
      </p:sp>
      <p:sp>
        <p:nvSpPr>
          <p:cNvPr id="10" name="スライド番号プレースホルダー 4">
            <a:extLst>
              <a:ext uri="{FF2B5EF4-FFF2-40B4-BE49-F238E27FC236}">
                <a16:creationId xmlns:a16="http://schemas.microsoft.com/office/drawing/2014/main" id="{6D9A8587-F3CC-9927-85F3-05CEE60A27D9}"/>
              </a:ext>
            </a:extLst>
          </p:cNvPr>
          <p:cNvSpPr>
            <a:spLocks noGrp="1"/>
          </p:cNvSpPr>
          <p:nvPr>
            <p:ph type="sldNum" sz="quarter" idx="7"/>
          </p:nvPr>
        </p:nvSpPr>
        <p:spPr>
          <a:xfrm>
            <a:off x="6583681" y="4783455"/>
            <a:ext cx="2103120" cy="184666"/>
          </a:xfrm>
        </p:spPr>
        <p:txBody>
          <a:bodyPr/>
          <a:lstStyle/>
          <a:p>
            <a:fld id="{B6F15528-21DE-4FAA-801E-634DDDAF4B2B}" type="slidenum">
              <a:rPr lang="en-US" altLang="ja-JP" sz="1200" smtClean="0"/>
              <a:t>4</a:t>
            </a:fld>
            <a:endParaRPr lang="ja-JP" altLang="en-US" sz="1200"/>
          </a:p>
        </p:txBody>
      </p:sp>
      <p:sp>
        <p:nvSpPr>
          <p:cNvPr id="11" name="テキスト ボックス 10">
            <a:extLst>
              <a:ext uri="{FF2B5EF4-FFF2-40B4-BE49-F238E27FC236}">
                <a16:creationId xmlns:a16="http://schemas.microsoft.com/office/drawing/2014/main" id="{E94A0310-E7B5-B6F4-F677-470477D91F8A}"/>
              </a:ext>
            </a:extLst>
          </p:cNvPr>
          <p:cNvSpPr txBox="1"/>
          <p:nvPr/>
        </p:nvSpPr>
        <p:spPr>
          <a:xfrm>
            <a:off x="297424" y="3839508"/>
            <a:ext cx="8522111" cy="1169551"/>
          </a:xfrm>
          <a:prstGeom prst="rect">
            <a:avLst/>
          </a:prstGeom>
          <a:solidFill>
            <a:srgbClr val="FFC000">
              <a:alpha val="40000"/>
            </a:srgbClr>
          </a:solidFill>
        </p:spPr>
        <p:txBody>
          <a:bodyPr wrap="square">
            <a:spAutoFit/>
          </a:bodyPr>
          <a:lstStyle/>
          <a:p>
            <a:pPr marL="285750" indent="-285750">
              <a:lnSpc>
                <a:spcPct val="150000"/>
              </a:lnSpc>
              <a:spcBef>
                <a:spcPts val="600"/>
              </a:spcBef>
              <a:buFont typeface="Wingdings" pitchFamily="2" charset="2"/>
              <a:buChar char="l"/>
            </a:pPr>
            <a:r>
              <a:rPr kumimoji="1" lang="ja-JP" altLang="en-US" sz="1600">
                <a:latin typeface="Meiryo" panose="020B0604030504040204" pitchFamily="34" charset="-128"/>
                <a:ea typeface="Meiryo" panose="020B0604030504040204" pitchFamily="34" charset="-128"/>
              </a:rPr>
              <a:t>「入門」では、医療分野</a:t>
            </a:r>
            <a:r>
              <a:rPr kumimoji="1" lang="en-US" altLang="ja-JP" sz="1600" dirty="0">
                <a:latin typeface="Meiryo" panose="020B0604030504040204" pitchFamily="34" charset="-128"/>
                <a:ea typeface="Meiryo" panose="020B0604030504040204" pitchFamily="34" charset="-128"/>
              </a:rPr>
              <a:t>AI</a:t>
            </a:r>
            <a:r>
              <a:rPr kumimoji="1" lang="ja-JP" altLang="en-US" sz="1600">
                <a:latin typeface="Meiryo" panose="020B0604030504040204" pitchFamily="34" charset="-128"/>
                <a:ea typeface="Meiryo" panose="020B0604030504040204" pitchFamily="34" charset="-128"/>
              </a:rPr>
              <a:t>でよく用いられている</a:t>
            </a:r>
            <a:r>
              <a:rPr kumimoji="1" lang="ja-JP" altLang="en-US" sz="1600" b="1">
                <a:latin typeface="Meiryo" panose="020B0604030504040204" pitchFamily="34" charset="-128"/>
                <a:ea typeface="Meiryo" panose="020B0604030504040204" pitchFamily="34" charset="-128"/>
              </a:rPr>
              <a:t>画像診断支援</a:t>
            </a:r>
            <a:r>
              <a:rPr kumimoji="1" lang="en-US" altLang="ja-JP" sz="1600" b="1" dirty="0">
                <a:latin typeface="Meiryo" panose="020B0604030504040204" pitchFamily="34" charset="-128"/>
                <a:ea typeface="Meiryo" panose="020B0604030504040204" pitchFamily="34" charset="-128"/>
              </a:rPr>
              <a:t>AI</a:t>
            </a:r>
            <a:r>
              <a:rPr kumimoji="1" lang="ja-JP" altLang="en-US" sz="1600" b="1">
                <a:latin typeface="Meiryo" panose="020B0604030504040204" pitchFamily="34" charset="-128"/>
                <a:ea typeface="Meiryo" panose="020B0604030504040204" pitchFamily="34" charset="-128"/>
              </a:rPr>
              <a:t>等が何なのか</a:t>
            </a:r>
            <a:r>
              <a:rPr kumimoji="1" lang="ja-JP" altLang="en-US" sz="1600">
                <a:latin typeface="Meiryo" panose="020B0604030504040204" pitchFamily="34" charset="-128"/>
                <a:ea typeface="Meiryo" panose="020B0604030504040204" pitchFamily="34" charset="-128"/>
              </a:rPr>
              <a:t>を理解するため、講義・演習を行なっている。難しいプログラミングの習得が目的ではなく、深層学習実行の流れを理解してもらい興味を持ってもらうことを目的としている</a:t>
            </a:r>
            <a:endParaRPr kumimoji="1"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63877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E9F443-A2C7-C0F6-5485-42A40175A9F8}"/>
              </a:ext>
            </a:extLst>
          </p:cNvPr>
          <p:cNvSpPr txBox="1"/>
          <p:nvPr/>
        </p:nvSpPr>
        <p:spPr>
          <a:xfrm>
            <a:off x="2590688" y="212965"/>
            <a:ext cx="3962623"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ja-JP" altLang="en-US">
                <a:solidFill>
                  <a:srgbClr val="000000"/>
                </a:solidFill>
                <a:latin typeface="ヒラギノ角ゴ ProN W6"/>
                <a:ea typeface="ヒラギノ角ゴ ProN W6"/>
                <a:cs typeface="ヒラギノ角ゴ ProN W6"/>
                <a:sym typeface="ヒラギノ角ゴ ProN W6"/>
              </a:rPr>
              <a:t>最初に別の確認画面が表示された場合</a:t>
            </a:r>
          </a:p>
        </p:txBody>
      </p:sp>
      <p:sp>
        <p:nvSpPr>
          <p:cNvPr id="2" name="スライド番号プレースホルダー 1">
            <a:extLst>
              <a:ext uri="{FF2B5EF4-FFF2-40B4-BE49-F238E27FC236}">
                <a16:creationId xmlns:a16="http://schemas.microsoft.com/office/drawing/2014/main" id="{5C01E728-E59A-556D-FD69-988A1863502A}"/>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a:t>40</a:t>
            </a:fld>
            <a:endParaRPr lang="ja-JP" altLang="en-US" sz="1200"/>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CFC36652-2107-3B56-21C9-23BB3833F0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560" y="779728"/>
            <a:ext cx="3445163" cy="1865486"/>
          </a:xfrm>
          <a:prstGeom prst="rect">
            <a:avLst/>
          </a:prstGeom>
          <a:ln>
            <a:solidFill>
              <a:schemeClr val="tx1"/>
            </a:solidFill>
          </a:ln>
        </p:spPr>
      </p:pic>
      <p:sp>
        <p:nvSpPr>
          <p:cNvPr id="6" name="円/楕円 5">
            <a:extLst>
              <a:ext uri="{FF2B5EF4-FFF2-40B4-BE49-F238E27FC236}">
                <a16:creationId xmlns:a16="http://schemas.microsoft.com/office/drawing/2014/main" id="{64832ACD-2A79-898E-F4AA-35EC12904F5C}"/>
              </a:ext>
            </a:extLst>
          </p:cNvPr>
          <p:cNvSpPr/>
          <p:nvPr/>
        </p:nvSpPr>
        <p:spPr>
          <a:xfrm>
            <a:off x="1717048" y="1502024"/>
            <a:ext cx="640280" cy="259675"/>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pic>
        <p:nvPicPr>
          <p:cNvPr id="10" name="図 9" descr="テキスト, 手紙&#10;&#10;自動的に生成された説明">
            <a:extLst>
              <a:ext uri="{FF2B5EF4-FFF2-40B4-BE49-F238E27FC236}">
                <a16:creationId xmlns:a16="http://schemas.microsoft.com/office/drawing/2014/main" id="{F3DC311F-4A2F-A319-B226-D6EB1E27C8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501" y="3257550"/>
            <a:ext cx="2814589" cy="1301237"/>
          </a:xfrm>
          <a:prstGeom prst="rect">
            <a:avLst/>
          </a:prstGeom>
          <a:ln>
            <a:solidFill>
              <a:schemeClr val="tx1"/>
            </a:solidFill>
          </a:ln>
        </p:spPr>
      </p:pic>
      <p:sp>
        <p:nvSpPr>
          <p:cNvPr id="11" name="円/楕円 10">
            <a:extLst>
              <a:ext uri="{FF2B5EF4-FFF2-40B4-BE49-F238E27FC236}">
                <a16:creationId xmlns:a16="http://schemas.microsoft.com/office/drawing/2014/main" id="{F3CF3F9F-E3B2-9F72-ACEE-55C4A27693C6}"/>
              </a:ext>
            </a:extLst>
          </p:cNvPr>
          <p:cNvSpPr/>
          <p:nvPr/>
        </p:nvSpPr>
        <p:spPr>
          <a:xfrm>
            <a:off x="2084470" y="4299112"/>
            <a:ext cx="1003620" cy="259675"/>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3C8887DD-B592-0FED-B207-6AA5D0EBB0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41722" y="2871842"/>
            <a:ext cx="2253021" cy="1865486"/>
          </a:xfrm>
          <a:prstGeom prst="rect">
            <a:avLst/>
          </a:prstGeom>
          <a:ln>
            <a:solidFill>
              <a:schemeClr val="tx1"/>
            </a:solidFill>
          </a:ln>
        </p:spPr>
      </p:pic>
      <p:sp>
        <p:nvSpPr>
          <p:cNvPr id="14" name="円/楕円 13">
            <a:extLst>
              <a:ext uri="{FF2B5EF4-FFF2-40B4-BE49-F238E27FC236}">
                <a16:creationId xmlns:a16="http://schemas.microsoft.com/office/drawing/2014/main" id="{CAC4298C-191A-C4AC-197D-F0CF60FCAD27}"/>
              </a:ext>
            </a:extLst>
          </p:cNvPr>
          <p:cNvSpPr/>
          <p:nvPr/>
        </p:nvSpPr>
        <p:spPr>
          <a:xfrm>
            <a:off x="3612056" y="3707977"/>
            <a:ext cx="1798143" cy="366832"/>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14DAF3F5-16D3-4FB1-4C48-DFD27ABDE8D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6916" y="902262"/>
            <a:ext cx="2500614" cy="3771900"/>
          </a:xfrm>
          <a:prstGeom prst="rect">
            <a:avLst/>
          </a:prstGeom>
          <a:ln>
            <a:solidFill>
              <a:schemeClr val="tx1"/>
            </a:solidFill>
          </a:ln>
        </p:spPr>
      </p:pic>
      <p:sp>
        <p:nvSpPr>
          <p:cNvPr id="17" name="円/楕円 16">
            <a:extLst>
              <a:ext uri="{FF2B5EF4-FFF2-40B4-BE49-F238E27FC236}">
                <a16:creationId xmlns:a16="http://schemas.microsoft.com/office/drawing/2014/main" id="{1F30507F-9192-0F9E-BC8B-54171E4A2829}"/>
              </a:ext>
            </a:extLst>
          </p:cNvPr>
          <p:cNvSpPr/>
          <p:nvPr/>
        </p:nvSpPr>
        <p:spPr>
          <a:xfrm>
            <a:off x="7679155" y="4340076"/>
            <a:ext cx="1378374" cy="259675"/>
          </a:xfrm>
          <a:prstGeom prst="ellipse">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18" name="下矢印 17">
            <a:extLst>
              <a:ext uri="{FF2B5EF4-FFF2-40B4-BE49-F238E27FC236}">
                <a16:creationId xmlns:a16="http://schemas.microsoft.com/office/drawing/2014/main" id="{65EBAA56-F2AE-39D3-35FE-1D3F1EFFADDB}"/>
              </a:ext>
            </a:extLst>
          </p:cNvPr>
          <p:cNvSpPr/>
          <p:nvPr/>
        </p:nvSpPr>
        <p:spPr>
          <a:xfrm>
            <a:off x="1717048" y="2955538"/>
            <a:ext cx="437214" cy="24538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19" name="右矢印 18">
            <a:extLst>
              <a:ext uri="{FF2B5EF4-FFF2-40B4-BE49-F238E27FC236}">
                <a16:creationId xmlns:a16="http://schemas.microsoft.com/office/drawing/2014/main" id="{B0D7F862-486F-C240-F214-DA17EC23EC34}"/>
              </a:ext>
            </a:extLst>
          </p:cNvPr>
          <p:cNvSpPr/>
          <p:nvPr/>
        </p:nvSpPr>
        <p:spPr>
          <a:xfrm>
            <a:off x="3179550" y="3787005"/>
            <a:ext cx="339687" cy="36683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20" name="右矢印 19">
            <a:extLst>
              <a:ext uri="{FF2B5EF4-FFF2-40B4-BE49-F238E27FC236}">
                <a16:creationId xmlns:a16="http://schemas.microsoft.com/office/drawing/2014/main" id="{2D192C2E-46B7-4C14-F125-7DC9AE5477B1}"/>
              </a:ext>
            </a:extLst>
          </p:cNvPr>
          <p:cNvSpPr/>
          <p:nvPr/>
        </p:nvSpPr>
        <p:spPr>
          <a:xfrm>
            <a:off x="6105986" y="3774571"/>
            <a:ext cx="339687" cy="36683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Tree>
    <p:extLst>
      <p:ext uri="{BB962C8B-B14F-4D97-AF65-F5344CB8AC3E}">
        <p14:creationId xmlns:p14="http://schemas.microsoft.com/office/powerpoint/2010/main" val="239087659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2E8D07B5-4900-473D-6440-FDBD08F679F6}"/>
              </a:ext>
            </a:extLst>
          </p:cNvPr>
          <p:cNvSpPr/>
          <p:nvPr/>
        </p:nvSpPr>
        <p:spPr>
          <a:xfrm>
            <a:off x="5394025" y="2443971"/>
            <a:ext cx="3549370" cy="243589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B15CD9D-00EB-A568-191E-70AB372D2065}"/>
              </a:ext>
            </a:extLst>
          </p:cNvPr>
          <p:cNvSpPr/>
          <p:nvPr/>
        </p:nvSpPr>
        <p:spPr>
          <a:xfrm>
            <a:off x="5394025" y="642960"/>
            <a:ext cx="3549370" cy="164701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グラフィカル ユーザー インターフェイス, テキスト, アプリケーション&#10;&#10;自動的に生成された説明">
            <a:extLst>
              <a:ext uri="{FF2B5EF4-FFF2-40B4-BE49-F238E27FC236}">
                <a16:creationId xmlns:a16="http://schemas.microsoft.com/office/drawing/2014/main" id="{49E1A41B-73D0-251F-A47A-6FFA28150FB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73302" y="884849"/>
            <a:ext cx="2870984" cy="1317233"/>
          </a:xfrm>
          <a:prstGeom prst="rect">
            <a:avLst/>
          </a:prstGeom>
        </p:spPr>
      </p:pic>
      <p:sp>
        <p:nvSpPr>
          <p:cNvPr id="3" name="スライド番号プレースホルダー 2">
            <a:extLst>
              <a:ext uri="{FF2B5EF4-FFF2-40B4-BE49-F238E27FC236}">
                <a16:creationId xmlns:a16="http://schemas.microsoft.com/office/drawing/2014/main" id="{1E952BE6-5F7D-BCD0-58A9-2A75C541B05B}"/>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a:t>41</a:t>
            </a:fld>
            <a:endParaRPr lang="ja-JP" altLang="en-US" sz="1200"/>
          </a:p>
        </p:txBody>
      </p:sp>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AA4240B5-B232-442F-48C1-E3BAEEC681B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608003" y="2863990"/>
            <a:ext cx="2941875" cy="1842468"/>
          </a:xfrm>
          <a:prstGeom prst="rect">
            <a:avLst/>
          </a:prstGeom>
        </p:spPr>
      </p:pic>
      <p:sp>
        <p:nvSpPr>
          <p:cNvPr id="21" name="テキスト ボックス 20">
            <a:extLst>
              <a:ext uri="{FF2B5EF4-FFF2-40B4-BE49-F238E27FC236}">
                <a16:creationId xmlns:a16="http://schemas.microsoft.com/office/drawing/2014/main" id="{360DB6E3-A49B-A6AB-623B-46977B904805}"/>
              </a:ext>
            </a:extLst>
          </p:cNvPr>
          <p:cNvSpPr txBox="1"/>
          <p:nvPr/>
        </p:nvSpPr>
        <p:spPr>
          <a:xfrm>
            <a:off x="930474" y="2469312"/>
            <a:ext cx="2541080"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マウントされていない</a:t>
            </a:r>
          </a:p>
        </p:txBody>
      </p:sp>
      <p:sp>
        <p:nvSpPr>
          <p:cNvPr id="22" name="テキスト ボックス 21">
            <a:extLst>
              <a:ext uri="{FF2B5EF4-FFF2-40B4-BE49-F238E27FC236}">
                <a16:creationId xmlns:a16="http://schemas.microsoft.com/office/drawing/2014/main" id="{6651534E-BCC8-1772-4594-17560374986C}"/>
              </a:ext>
            </a:extLst>
          </p:cNvPr>
          <p:cNvSpPr txBox="1"/>
          <p:nvPr/>
        </p:nvSpPr>
        <p:spPr>
          <a:xfrm>
            <a:off x="5394025" y="642960"/>
            <a:ext cx="3549370" cy="307777"/>
          </a:xfrm>
          <a:prstGeom prst="rect">
            <a:avLst/>
          </a:prstGeom>
          <a:noFill/>
        </p:spPr>
        <p:txBody>
          <a:bodyPr wrap="none" rtlCol="0">
            <a:spAutoFit/>
          </a:bodyPr>
          <a:lstStyle/>
          <a:p>
            <a:r>
              <a:rPr kumimoji="1" lang="ja-JP" altLang="en-US" sz="1400" b="1">
                <a:latin typeface="Meiryo" panose="020B0604030504040204" pitchFamily="34" charset="-128"/>
                <a:ea typeface="Meiryo" panose="020B0604030504040204" pitchFamily="34" charset="-128"/>
              </a:rPr>
              <a:t>マウントされていない場合は</a:t>
            </a:r>
            <a:r>
              <a:rPr kumimoji="1" lang="en-US" altLang="ja-JP" sz="1400" b="1">
                <a:latin typeface="Meiryo" panose="020B0604030504040204" pitchFamily="34" charset="-128"/>
                <a:ea typeface="Meiryo" panose="020B0604030504040204" pitchFamily="34" charset="-128"/>
              </a:rPr>
              <a:t>”drive”</a:t>
            </a:r>
            <a:r>
              <a:rPr kumimoji="1" lang="ja-JP" altLang="en-US" sz="1400" b="1">
                <a:latin typeface="Meiryo" panose="020B0604030504040204" pitchFamily="34" charset="-128"/>
                <a:ea typeface="Meiryo" panose="020B0604030504040204" pitchFamily="34" charset="-128"/>
              </a:rPr>
              <a:t>なし</a:t>
            </a:r>
          </a:p>
        </p:txBody>
      </p:sp>
      <p:sp>
        <p:nvSpPr>
          <p:cNvPr id="23" name="正方形/長方形 22">
            <a:extLst>
              <a:ext uri="{FF2B5EF4-FFF2-40B4-BE49-F238E27FC236}">
                <a16:creationId xmlns:a16="http://schemas.microsoft.com/office/drawing/2014/main" id="{B2CA6BAA-4454-1DFD-5F6E-FFCB3EDADF12}"/>
              </a:ext>
            </a:extLst>
          </p:cNvPr>
          <p:cNvSpPr/>
          <p:nvPr/>
        </p:nvSpPr>
        <p:spPr>
          <a:xfrm>
            <a:off x="5608003" y="4158545"/>
            <a:ext cx="1195251" cy="234793"/>
          </a:xfrm>
          <a:prstGeom prst="rect">
            <a:avLst/>
          </a:prstGeom>
          <a:noFill/>
          <a:ln w="31750">
            <a:solidFill>
              <a:srgbClr val="E120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9E4BBE2A-C74E-6FEE-C8B0-0F2263E2460B}"/>
              </a:ext>
            </a:extLst>
          </p:cNvPr>
          <p:cNvSpPr txBox="1"/>
          <p:nvPr/>
        </p:nvSpPr>
        <p:spPr>
          <a:xfrm>
            <a:off x="6062066" y="3853885"/>
            <a:ext cx="2988319" cy="338554"/>
          </a:xfrm>
          <a:prstGeom prst="rect">
            <a:avLst/>
          </a:prstGeom>
          <a:noFill/>
        </p:spPr>
        <p:txBody>
          <a:bodyPr wrap="none" rtlCol="0">
            <a:spAutoFit/>
          </a:bodyPr>
          <a:lstStyle/>
          <a:p>
            <a:r>
              <a:rPr kumimoji="1" lang="en-US" altLang="ja-JP" sz="1600" b="1">
                <a:solidFill>
                  <a:srgbClr val="E12046"/>
                </a:solidFill>
                <a:latin typeface="Meiryo" panose="020B0604030504040204" pitchFamily="34" charset="-128"/>
                <a:ea typeface="Meiryo" panose="020B0604030504040204" pitchFamily="34" charset="-128"/>
              </a:rPr>
              <a:t>drive</a:t>
            </a:r>
            <a:r>
              <a:rPr kumimoji="1" lang="ja-JP" altLang="en-US" sz="1600" b="1">
                <a:solidFill>
                  <a:srgbClr val="E12046"/>
                </a:solidFill>
                <a:latin typeface="Meiryo" panose="020B0604030504040204" pitchFamily="34" charset="-128"/>
                <a:ea typeface="Meiryo" panose="020B0604030504040204" pitchFamily="34" charset="-128"/>
              </a:rPr>
              <a:t>フォルダがあるのを確認</a:t>
            </a:r>
          </a:p>
        </p:txBody>
      </p:sp>
      <p:sp>
        <p:nvSpPr>
          <p:cNvPr id="2" name="テキスト ボックス 1">
            <a:extLst>
              <a:ext uri="{FF2B5EF4-FFF2-40B4-BE49-F238E27FC236}">
                <a16:creationId xmlns:a16="http://schemas.microsoft.com/office/drawing/2014/main" id="{0B8017D0-756F-A608-8211-AB67DBCA62B4}"/>
              </a:ext>
            </a:extLst>
          </p:cNvPr>
          <p:cNvSpPr txBox="1"/>
          <p:nvPr/>
        </p:nvSpPr>
        <p:spPr>
          <a:xfrm>
            <a:off x="200605" y="699984"/>
            <a:ext cx="4801314" cy="646331"/>
          </a:xfrm>
          <a:prstGeom prst="rect">
            <a:avLst/>
          </a:prstGeom>
          <a:noFill/>
        </p:spPr>
        <p:txBody>
          <a:bodyPr wrap="none" rtlCol="0">
            <a:spAutoFit/>
          </a:bodyPr>
          <a:lstStyle/>
          <a:p>
            <a:r>
              <a:rPr kumimoji="1" lang="ja-JP" altLang="en-US" b="1">
                <a:solidFill>
                  <a:srgbClr val="E12046"/>
                </a:solidFill>
                <a:latin typeface="Meiryo" panose="020B0604030504040204" pitchFamily="34" charset="-128"/>
                <a:ea typeface="Meiryo" panose="020B0604030504040204" pitchFamily="34" charset="-128"/>
              </a:rPr>
              <a:t>マウントできているかを確認してください。</a:t>
            </a:r>
            <a:endParaRPr kumimoji="1" lang="en-US" altLang="ja-JP" b="1" dirty="0">
              <a:solidFill>
                <a:srgbClr val="E12046"/>
              </a:solidFill>
              <a:latin typeface="Meiryo" panose="020B0604030504040204" pitchFamily="34" charset="-128"/>
              <a:ea typeface="Meiryo" panose="020B0604030504040204" pitchFamily="34" charset="-128"/>
            </a:endParaRPr>
          </a:p>
          <a:p>
            <a:r>
              <a:rPr kumimoji="1" lang="ja-JP" altLang="en-US" b="1">
                <a:solidFill>
                  <a:srgbClr val="E12046"/>
                </a:solidFill>
                <a:latin typeface="Meiryo" panose="020B0604030504040204" pitchFamily="34" charset="-128"/>
                <a:ea typeface="Meiryo" panose="020B0604030504040204" pitchFamily="34" charset="-128"/>
              </a:rPr>
              <a:t>左のウインドウのフォルダマークをクリック</a:t>
            </a:r>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1D1BD7C9-4447-5C99-456E-A73CD0D9F1A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77256" y="1346315"/>
            <a:ext cx="3872030" cy="2767217"/>
          </a:xfrm>
          <a:prstGeom prst="rect">
            <a:avLst/>
          </a:prstGeom>
        </p:spPr>
      </p:pic>
      <p:sp>
        <p:nvSpPr>
          <p:cNvPr id="16" name="正方形/長方形 15">
            <a:extLst>
              <a:ext uri="{FF2B5EF4-FFF2-40B4-BE49-F238E27FC236}">
                <a16:creationId xmlns:a16="http://schemas.microsoft.com/office/drawing/2014/main" id="{A8680AB6-F451-18D8-A961-A9841787D8E2}"/>
              </a:ext>
            </a:extLst>
          </p:cNvPr>
          <p:cNvSpPr/>
          <p:nvPr/>
        </p:nvSpPr>
        <p:spPr>
          <a:xfrm>
            <a:off x="516834" y="2729775"/>
            <a:ext cx="286727" cy="307624"/>
          </a:xfrm>
          <a:prstGeom prst="rect">
            <a:avLst/>
          </a:prstGeom>
          <a:noFill/>
          <a:ln>
            <a:solidFill>
              <a:srgbClr val="E120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ニューラルネットワークとは(軽く復習)">
            <a:extLst>
              <a:ext uri="{FF2B5EF4-FFF2-40B4-BE49-F238E27FC236}">
                <a16:creationId xmlns:a16="http://schemas.microsoft.com/office/drawing/2014/main" id="{49ECCAB3-B37E-BEA7-8B63-F936CA21984F}"/>
              </a:ext>
            </a:extLst>
          </p:cNvPr>
          <p:cNvSpPr txBox="1"/>
          <p:nvPr/>
        </p:nvSpPr>
        <p:spPr>
          <a:xfrm>
            <a:off x="-3444" y="-11154"/>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事前準備</a:t>
            </a:r>
            <a:endParaRPr sz="2400" b="1">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03E73B0-3A5C-D928-9AD7-F825E24669D7}"/>
              </a:ext>
            </a:extLst>
          </p:cNvPr>
          <p:cNvSpPr txBox="1"/>
          <p:nvPr/>
        </p:nvSpPr>
        <p:spPr>
          <a:xfrm>
            <a:off x="5394025" y="2606061"/>
            <a:ext cx="3369833" cy="307777"/>
          </a:xfrm>
          <a:prstGeom prst="rect">
            <a:avLst/>
          </a:prstGeom>
          <a:noFill/>
        </p:spPr>
        <p:txBody>
          <a:bodyPr wrap="none" rtlCol="0">
            <a:spAutoFit/>
          </a:bodyPr>
          <a:lstStyle/>
          <a:p>
            <a:r>
              <a:rPr kumimoji="1" lang="ja-JP" altLang="en-US" sz="1400" b="1">
                <a:latin typeface="Meiryo" panose="020B0604030504040204" pitchFamily="34" charset="-128"/>
                <a:ea typeface="Meiryo" panose="020B0604030504040204" pitchFamily="34" charset="-128"/>
              </a:rPr>
              <a:t>マウントできている場合は</a:t>
            </a:r>
            <a:r>
              <a:rPr kumimoji="1" lang="en-US" altLang="ja-JP" sz="1400" b="1">
                <a:latin typeface="Meiryo" panose="020B0604030504040204" pitchFamily="34" charset="-128"/>
                <a:ea typeface="Meiryo" panose="020B0604030504040204" pitchFamily="34" charset="-128"/>
              </a:rPr>
              <a:t>”drive”</a:t>
            </a:r>
            <a:r>
              <a:rPr kumimoji="1" lang="ja-JP" altLang="en-US" sz="1400" b="1">
                <a:latin typeface="Meiryo" panose="020B0604030504040204" pitchFamily="34" charset="-128"/>
                <a:ea typeface="Meiryo" panose="020B0604030504040204" pitchFamily="34" charset="-128"/>
              </a:rPr>
              <a:t>あり</a:t>
            </a:r>
          </a:p>
        </p:txBody>
      </p:sp>
    </p:spTree>
    <p:extLst>
      <p:ext uri="{BB962C8B-B14F-4D97-AF65-F5344CB8AC3E}">
        <p14:creationId xmlns:p14="http://schemas.microsoft.com/office/powerpoint/2010/main" val="423053237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A47BF-0A20-89DA-95E7-5A57AEE5518C}"/>
            </a:ext>
          </a:extLst>
        </p:cNvPr>
        <p:cNvGrpSpPr/>
        <p:nvPr/>
      </p:nvGrpSpPr>
      <p:grpSpPr>
        <a:xfrm>
          <a:off x="0" y="0"/>
          <a:ext cx="0" cy="0"/>
          <a:chOff x="0" y="0"/>
          <a:chExt cx="0" cy="0"/>
        </a:xfrm>
      </p:grpSpPr>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D9094BAE-CC74-8D8E-D4F7-F9C103EAD6B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36189" y="1097279"/>
            <a:ext cx="2544197" cy="4006289"/>
          </a:xfrm>
          <a:prstGeom prst="rect">
            <a:avLst/>
          </a:prstGeom>
        </p:spPr>
      </p:pic>
      <p:sp>
        <p:nvSpPr>
          <p:cNvPr id="5" name="テキスト ボックス 4">
            <a:extLst>
              <a:ext uri="{FF2B5EF4-FFF2-40B4-BE49-F238E27FC236}">
                <a16:creationId xmlns:a16="http://schemas.microsoft.com/office/drawing/2014/main" id="{A3435B8A-75A9-E751-69F0-BAE8977CE19F}"/>
              </a:ext>
            </a:extLst>
          </p:cNvPr>
          <p:cNvSpPr txBox="1"/>
          <p:nvPr/>
        </p:nvSpPr>
        <p:spPr>
          <a:xfrm>
            <a:off x="429436" y="526443"/>
            <a:ext cx="7627778" cy="592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7938" indent="-7938" algn="l" defTabSz="309563" rtl="0" hangingPunct="0"/>
            <a:r>
              <a:rPr lang="en-US" altLang="ja-JP" b="1" dirty="0">
                <a:solidFill>
                  <a:srgbClr val="E12046"/>
                </a:solidFill>
                <a:latin typeface="Meiryo" panose="020B0604030504040204" pitchFamily="34" charset="-128"/>
                <a:ea typeface="Meiryo" panose="020B0604030504040204" pitchFamily="34" charset="-128"/>
              </a:rPr>
              <a:t>images_TMDU_2023.zip</a:t>
            </a:r>
            <a:r>
              <a:rPr lang="ja-JP" altLang="en-US" b="1">
                <a:solidFill>
                  <a:srgbClr val="E12046"/>
                </a:solidFill>
                <a:latin typeface="Meiryo" panose="020B0604030504040204" pitchFamily="34" charset="-128"/>
                <a:ea typeface="Meiryo" panose="020B0604030504040204" pitchFamily="34" charset="-128"/>
              </a:rPr>
              <a:t>が</a:t>
            </a:r>
            <a:r>
              <a:rPr lang="en-US" altLang="ja-JP" b="1" dirty="0">
                <a:solidFill>
                  <a:srgbClr val="E12046"/>
                </a:solidFill>
                <a:latin typeface="Meiryo" panose="020B0604030504040204" pitchFamily="34" charset="-128"/>
                <a:ea typeface="Meiryo" panose="020B0604030504040204" pitchFamily="34" charset="-128"/>
              </a:rPr>
              <a:t>google drive</a:t>
            </a:r>
            <a:r>
              <a:rPr lang="ja-JP" altLang="en-US" b="1">
                <a:solidFill>
                  <a:srgbClr val="E12046"/>
                </a:solidFill>
                <a:latin typeface="Meiryo" panose="020B0604030504040204" pitchFamily="34" charset="-128"/>
                <a:ea typeface="Meiryo" panose="020B0604030504040204" pitchFamily="34" charset="-128"/>
              </a:rPr>
              <a:t>にアップロードがされているかを確認してください</a:t>
            </a:r>
            <a:endParaRPr lang="ja-JP" altLang="en-US" b="1">
              <a:solidFill>
                <a:srgbClr val="E12046"/>
              </a:solidFill>
              <a:latin typeface="Meiryo" panose="020B0604030504040204" pitchFamily="34" charset="-128"/>
              <a:ea typeface="Meiryo" panose="020B0604030504040204" pitchFamily="34" charset="-128"/>
              <a:cs typeface="ヒラギノ角ゴ ProN W6"/>
              <a:sym typeface="ヒラギノ角ゴ ProN W6"/>
            </a:endParaRPr>
          </a:p>
        </p:txBody>
      </p:sp>
      <p:sp>
        <p:nvSpPr>
          <p:cNvPr id="3" name="スライド番号プレースホルダー 2">
            <a:extLst>
              <a:ext uri="{FF2B5EF4-FFF2-40B4-BE49-F238E27FC236}">
                <a16:creationId xmlns:a16="http://schemas.microsoft.com/office/drawing/2014/main" id="{CCC106F4-C72A-D9C5-AC7E-DA0747F32EB9}"/>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a:t>42</a:t>
            </a:fld>
            <a:endParaRPr lang="ja-JP" altLang="en-US" sz="1200"/>
          </a:p>
        </p:txBody>
      </p:sp>
      <p:sp>
        <p:nvSpPr>
          <p:cNvPr id="16" name="正方形/長方形 15">
            <a:extLst>
              <a:ext uri="{FF2B5EF4-FFF2-40B4-BE49-F238E27FC236}">
                <a16:creationId xmlns:a16="http://schemas.microsoft.com/office/drawing/2014/main" id="{A81EA7AA-46E3-3A3A-5621-060F63CB1EB4}"/>
              </a:ext>
            </a:extLst>
          </p:cNvPr>
          <p:cNvSpPr/>
          <p:nvPr/>
        </p:nvSpPr>
        <p:spPr>
          <a:xfrm>
            <a:off x="1204296" y="4274952"/>
            <a:ext cx="1832276" cy="17463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2709B9C8-97D7-DFA7-C61B-F02045F6FF59}"/>
              </a:ext>
            </a:extLst>
          </p:cNvPr>
          <p:cNvSpPr/>
          <p:nvPr/>
        </p:nvSpPr>
        <p:spPr>
          <a:xfrm>
            <a:off x="1539296" y="2304638"/>
            <a:ext cx="1296006" cy="194135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endParaRPr>
          </a:p>
        </p:txBody>
      </p:sp>
      <p:sp>
        <p:nvSpPr>
          <p:cNvPr id="24" name="テキスト ボックス 23">
            <a:extLst>
              <a:ext uri="{FF2B5EF4-FFF2-40B4-BE49-F238E27FC236}">
                <a16:creationId xmlns:a16="http://schemas.microsoft.com/office/drawing/2014/main" id="{39EE3440-B3D7-2B27-09D6-16790ADC8586}"/>
              </a:ext>
            </a:extLst>
          </p:cNvPr>
          <p:cNvSpPr txBox="1"/>
          <p:nvPr/>
        </p:nvSpPr>
        <p:spPr>
          <a:xfrm>
            <a:off x="3063076" y="4179495"/>
            <a:ext cx="4541628" cy="646331"/>
          </a:xfrm>
          <a:prstGeom prst="rect">
            <a:avLst/>
          </a:prstGeom>
          <a:noFill/>
        </p:spPr>
        <p:txBody>
          <a:bodyPr wrap="none" rtlCol="0">
            <a:spAutoFit/>
          </a:bodyPr>
          <a:lstStyle/>
          <a:p>
            <a:r>
              <a:rPr kumimoji="1" lang="en-US" altLang="ja-JP" b="1">
                <a:solidFill>
                  <a:srgbClr val="E12046"/>
                </a:solidFill>
                <a:latin typeface="Meiryo" panose="020B0604030504040204" pitchFamily="34" charset="-128"/>
                <a:ea typeface="Meiryo" panose="020B0604030504040204" pitchFamily="34" charset="-128"/>
              </a:rPr>
              <a:t>images_TMDU_2023.zip</a:t>
            </a:r>
            <a:r>
              <a:rPr kumimoji="1" lang="ja-JP" altLang="en-US" b="1">
                <a:solidFill>
                  <a:srgbClr val="E12046"/>
                </a:solidFill>
                <a:latin typeface="Meiryo" panose="020B0604030504040204" pitchFamily="34" charset="-128"/>
                <a:ea typeface="Meiryo" panose="020B0604030504040204" pitchFamily="34" charset="-128"/>
              </a:rPr>
              <a:t>が存在すれば</a:t>
            </a:r>
            <a:endParaRPr kumimoji="1" lang="en-US" altLang="ja-JP" b="1">
              <a:solidFill>
                <a:srgbClr val="E12046"/>
              </a:solidFill>
              <a:latin typeface="Meiryo" panose="020B0604030504040204" pitchFamily="34" charset="-128"/>
              <a:ea typeface="Meiryo" panose="020B0604030504040204" pitchFamily="34" charset="-128"/>
            </a:endParaRPr>
          </a:p>
          <a:p>
            <a:r>
              <a:rPr kumimoji="1" lang="ja-JP" altLang="en-US" b="1">
                <a:solidFill>
                  <a:srgbClr val="E12046"/>
                </a:solidFill>
                <a:latin typeface="Meiryo" panose="020B0604030504040204" pitchFamily="34" charset="-128"/>
                <a:ea typeface="Meiryo" panose="020B0604030504040204" pitchFamily="34" charset="-128"/>
              </a:rPr>
              <a:t>きちんとアップロードされている</a:t>
            </a:r>
          </a:p>
        </p:txBody>
      </p:sp>
      <p:sp>
        <p:nvSpPr>
          <p:cNvPr id="6" name="正方形/長方形 5">
            <a:extLst>
              <a:ext uri="{FF2B5EF4-FFF2-40B4-BE49-F238E27FC236}">
                <a16:creationId xmlns:a16="http://schemas.microsoft.com/office/drawing/2014/main" id="{024E0929-8D68-71DD-9EE9-215B0AA7B993}"/>
              </a:ext>
            </a:extLst>
          </p:cNvPr>
          <p:cNvSpPr/>
          <p:nvPr/>
        </p:nvSpPr>
        <p:spPr>
          <a:xfrm>
            <a:off x="987124" y="2107023"/>
            <a:ext cx="2049448" cy="174636"/>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D6CBF9A-3AF0-3735-46E6-5453CA558519}"/>
              </a:ext>
            </a:extLst>
          </p:cNvPr>
          <p:cNvSpPr txBox="1"/>
          <p:nvPr/>
        </p:nvSpPr>
        <p:spPr>
          <a:xfrm>
            <a:off x="3080386" y="2000577"/>
            <a:ext cx="4580708" cy="369332"/>
          </a:xfrm>
          <a:prstGeom prst="rect">
            <a:avLst/>
          </a:prstGeom>
          <a:noFill/>
        </p:spPr>
        <p:txBody>
          <a:bodyPr wrap="square">
            <a:spAutoFit/>
          </a:bodyPr>
          <a:lstStyle/>
          <a:p>
            <a:r>
              <a:rPr kumimoji="1" lang="en-US" altLang="ja-JP" b="1">
                <a:solidFill>
                  <a:srgbClr val="FF9300"/>
                </a:solidFill>
                <a:latin typeface="Meiryo" panose="020B0604030504040204" pitchFamily="34" charset="-128"/>
                <a:ea typeface="Meiryo" panose="020B0604030504040204" pitchFamily="34" charset="-128"/>
              </a:rPr>
              <a:t>drive &gt; </a:t>
            </a:r>
            <a:r>
              <a:rPr kumimoji="1" lang="en-US" altLang="ja-JP" b="1" err="1">
                <a:solidFill>
                  <a:srgbClr val="FF9300"/>
                </a:solidFill>
                <a:latin typeface="Meiryo" panose="020B0604030504040204" pitchFamily="34" charset="-128"/>
                <a:ea typeface="Meiryo" panose="020B0604030504040204" pitchFamily="34" charset="-128"/>
              </a:rPr>
              <a:t>MyDrive</a:t>
            </a:r>
            <a:endParaRPr lang="ja-JP" altLang="en-US">
              <a:solidFill>
                <a:srgbClr val="FF9300"/>
              </a:solidFill>
            </a:endParaRPr>
          </a:p>
        </p:txBody>
      </p:sp>
      <p:sp>
        <p:nvSpPr>
          <p:cNvPr id="8" name="正方形/長方形 7">
            <a:extLst>
              <a:ext uri="{FF2B5EF4-FFF2-40B4-BE49-F238E27FC236}">
                <a16:creationId xmlns:a16="http://schemas.microsoft.com/office/drawing/2014/main" id="{9CBC9098-7EDE-4FA5-A6C9-C8FFAFAAA8AA}"/>
              </a:ext>
            </a:extLst>
          </p:cNvPr>
          <p:cNvSpPr/>
          <p:nvPr/>
        </p:nvSpPr>
        <p:spPr>
          <a:xfrm>
            <a:off x="1539296" y="4485883"/>
            <a:ext cx="1296006" cy="17463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endParaRPr>
          </a:p>
        </p:txBody>
      </p:sp>
      <p:sp>
        <p:nvSpPr>
          <p:cNvPr id="10" name="ニューラルネットワークとは(軽く復習)">
            <a:extLst>
              <a:ext uri="{FF2B5EF4-FFF2-40B4-BE49-F238E27FC236}">
                <a16:creationId xmlns:a16="http://schemas.microsoft.com/office/drawing/2014/main" id="{5FDE8BAD-80F7-9B1B-3BC4-ED0157254511}"/>
              </a:ext>
            </a:extLst>
          </p:cNvPr>
          <p:cNvSpPr txBox="1"/>
          <p:nvPr/>
        </p:nvSpPr>
        <p:spPr>
          <a:xfrm>
            <a:off x="0" y="-16344"/>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事前準備</a:t>
            </a:r>
            <a:endParaRPr sz="2400" b="1">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3128944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5A740-1442-29F3-FCE6-5A7402E34C9D}"/>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D46D1D4-0627-3A88-6BD9-BC6761A9D75D}"/>
              </a:ext>
            </a:extLst>
          </p:cNvPr>
          <p:cNvSpPr txBox="1"/>
          <p:nvPr/>
        </p:nvSpPr>
        <p:spPr>
          <a:xfrm>
            <a:off x="290955" y="997014"/>
            <a:ext cx="598537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a:t>
            </a:r>
            <a:r>
              <a:rPr lang="en-US" altLang="ja-JP" sz="2000" b="1">
                <a:solidFill>
                  <a:srgbClr val="002060"/>
                </a:solidFill>
                <a:latin typeface="Meiryo"/>
                <a:ea typeface="Meiryo"/>
              </a:rPr>
              <a:t>2-2</a:t>
            </a:r>
            <a:r>
              <a:rPr lang="ja-JP" altLang="en-US" sz="2000" b="1">
                <a:solidFill>
                  <a:srgbClr val="002060"/>
                </a:solidFill>
                <a:latin typeface="Meiryo"/>
                <a:ea typeface="Meiryo"/>
              </a:rPr>
              <a:t> </a:t>
            </a:r>
            <a:r>
              <a:rPr lang="en-US" altLang="ja-JP" sz="2000" b="1">
                <a:solidFill>
                  <a:srgbClr val="002060"/>
                </a:solidFill>
                <a:latin typeface="Meiryo"/>
                <a:ea typeface="Meiryo"/>
              </a:rPr>
              <a:t>zip</a:t>
            </a:r>
            <a:r>
              <a:rPr lang="ja-JP" altLang="en-US" sz="2000" b="1">
                <a:solidFill>
                  <a:srgbClr val="002060"/>
                </a:solidFill>
                <a:latin typeface="Meiryo"/>
                <a:ea typeface="Meiryo"/>
              </a:rPr>
              <a:t>ファイルを解凍する</a:t>
            </a:r>
            <a:endParaRPr lang="en-US" altLang="ja-JP" sz="2000" b="1">
              <a:solidFill>
                <a:srgbClr val="002060"/>
              </a:solidFill>
              <a:latin typeface="Meiryo"/>
              <a:ea typeface="Meiryo"/>
            </a:endParaRPr>
          </a:p>
        </p:txBody>
      </p:sp>
      <p:sp>
        <p:nvSpPr>
          <p:cNvPr id="4" name="正方形/長方形 3">
            <a:extLst>
              <a:ext uri="{FF2B5EF4-FFF2-40B4-BE49-F238E27FC236}">
                <a16:creationId xmlns:a16="http://schemas.microsoft.com/office/drawing/2014/main" id="{59D424CD-C850-E21A-723D-159EB002C333}"/>
              </a:ext>
            </a:extLst>
          </p:cNvPr>
          <p:cNvSpPr/>
          <p:nvPr/>
        </p:nvSpPr>
        <p:spPr>
          <a:xfrm>
            <a:off x="387566" y="1445792"/>
            <a:ext cx="8290594" cy="489534"/>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72000" rIns="180000" bIns="108000" numCol="1" spcCol="38100" rtlCol="0" anchor="ctr">
            <a:spAutoFit/>
          </a:bodyPr>
          <a:lstStyle/>
          <a:p>
            <a:pPr algn="just"/>
            <a:r>
              <a:rPr lang="en-US" altLang="ja-JP" sz="2000" b="1" kern="100">
                <a:solidFill>
                  <a:srgbClr val="0070C0"/>
                </a:solidFill>
                <a:effectLst/>
                <a:latin typeface="Courier New"/>
                <a:ea typeface="游明朝"/>
                <a:cs typeface="Courier New"/>
              </a:rPr>
              <a:t>!</a:t>
            </a:r>
            <a:r>
              <a:rPr lang="en-US" altLang="ja-JP" sz="2000" b="1" kern="100">
                <a:effectLst/>
                <a:latin typeface="Courier New"/>
                <a:ea typeface="游明朝"/>
                <a:cs typeface="Courier New"/>
              </a:rPr>
              <a:t>unzip </a:t>
            </a:r>
            <a:r>
              <a:rPr lang="en-US" altLang="ja-JP" sz="2000" b="1" kern="100">
                <a:solidFill>
                  <a:srgbClr val="C00000"/>
                </a:solidFill>
                <a:effectLst/>
                <a:latin typeface="Courier New"/>
                <a:ea typeface="游明朝"/>
                <a:cs typeface="Courier New"/>
              </a:rPr>
              <a:t>'/content/drive/</a:t>
            </a:r>
            <a:r>
              <a:rPr lang="en-US" altLang="ja-JP" sz="2000" b="1" kern="100" err="1">
                <a:solidFill>
                  <a:srgbClr val="C00000"/>
                </a:solidFill>
                <a:effectLst/>
                <a:latin typeface="Courier New"/>
                <a:ea typeface="游明朝"/>
                <a:cs typeface="Courier New"/>
              </a:rPr>
              <a:t>MyDrive</a:t>
            </a:r>
            <a:r>
              <a:rPr lang="en-US" altLang="ja-JP" sz="2000" b="1" kern="100">
                <a:solidFill>
                  <a:srgbClr val="C00000"/>
                </a:solidFill>
                <a:effectLst/>
                <a:latin typeface="Courier New"/>
                <a:ea typeface="游明朝"/>
                <a:cs typeface="Courier New"/>
              </a:rPr>
              <a:t>/images_TMDU</a:t>
            </a:r>
            <a:r>
              <a:rPr lang="en-US" altLang="ja-JP" sz="2000" b="1" kern="100">
                <a:solidFill>
                  <a:srgbClr val="C00000"/>
                </a:solidFill>
                <a:latin typeface="Courier New"/>
                <a:ea typeface="游明朝"/>
                <a:cs typeface="Courier New"/>
              </a:rPr>
              <a:t>_2023.</a:t>
            </a:r>
            <a:r>
              <a:rPr lang="en-US" altLang="ja-JP" sz="2000" b="1" kern="100">
                <a:solidFill>
                  <a:srgbClr val="C00000"/>
                </a:solidFill>
                <a:effectLst/>
                <a:latin typeface="Courier New"/>
                <a:ea typeface="游明朝"/>
                <a:cs typeface="Courier New"/>
              </a:rPr>
              <a:t>zip'</a:t>
            </a:r>
            <a:endParaRPr lang="ja-JP" altLang="ja-JP" sz="2000" b="1" kern="100">
              <a:solidFill>
                <a:srgbClr val="C00000"/>
              </a:solidFill>
              <a:effectLst/>
              <a:latin typeface="Courier New"/>
              <a:ea typeface="游明朝"/>
              <a:cs typeface="Courier New"/>
            </a:endParaRPr>
          </a:p>
        </p:txBody>
      </p:sp>
      <p:sp>
        <p:nvSpPr>
          <p:cNvPr id="2" name="①学習モデルの選択(今回は線形回帰)…">
            <a:extLst>
              <a:ext uri="{FF2B5EF4-FFF2-40B4-BE49-F238E27FC236}">
                <a16:creationId xmlns:a16="http://schemas.microsoft.com/office/drawing/2014/main" id="{8565A9BD-6AE0-7DB3-49BA-77923456B251}"/>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STEP0：ライブラリのインポート</a:t>
            </a:r>
          </a:p>
        </p:txBody>
      </p:sp>
      <p:sp>
        <p:nvSpPr>
          <p:cNvPr id="5" name="線形回帰で88歳の歯周病の歯の本数を予測する">
            <a:extLst>
              <a:ext uri="{FF2B5EF4-FFF2-40B4-BE49-F238E27FC236}">
                <a16:creationId xmlns:a16="http://schemas.microsoft.com/office/drawing/2014/main" id="{54DA2430-2CD9-0163-E82F-E5E4988F9F15}"/>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EE83A28D-D81D-1EDA-2B9A-E68BFA825EF8}"/>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sz="2400" b="1">
              <a:latin typeface="Meiryo" panose="020B0604030504040204" pitchFamily="34" charset="-128"/>
              <a:ea typeface="Meiryo" panose="020B0604030504040204" pitchFamily="34" charset="-128"/>
            </a:endParaRPr>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5BAFFC0F-4FEE-D5E1-2766-AC09BB37E0E2}"/>
              </a:ext>
            </a:extLst>
          </p:cNvPr>
          <p:cNvPicPr>
            <a:picLocks noChangeAspect="1"/>
          </p:cNvPicPr>
          <p:nvPr/>
        </p:nvPicPr>
        <p:blipFill rotWithShape="1">
          <a:blip r:embed="rId3">
            <a:extLst>
              <a:ext uri="{28A0092B-C50C-407E-A947-70E740481C1C}">
                <a14:useLocalDpi xmlns:a14="http://schemas.microsoft.com/office/drawing/2010/main"/>
              </a:ext>
            </a:extLst>
          </a:blip>
          <a:srcRect l="382" r="30444" b="12925"/>
          <a:stretch/>
        </p:blipFill>
        <p:spPr>
          <a:xfrm>
            <a:off x="1161067" y="2028895"/>
            <a:ext cx="2707797" cy="1058865"/>
          </a:xfrm>
          <a:prstGeom prst="rect">
            <a:avLst/>
          </a:prstGeom>
        </p:spPr>
      </p:pic>
      <p:sp>
        <p:nvSpPr>
          <p:cNvPr id="8" name="下矢印 7">
            <a:extLst>
              <a:ext uri="{FF2B5EF4-FFF2-40B4-BE49-F238E27FC236}">
                <a16:creationId xmlns:a16="http://schemas.microsoft.com/office/drawing/2014/main" id="{FDE1956B-3F4B-AF6C-C965-2C767DB3B82D}"/>
              </a:ext>
            </a:extLst>
          </p:cNvPr>
          <p:cNvSpPr/>
          <p:nvPr/>
        </p:nvSpPr>
        <p:spPr>
          <a:xfrm rot="16200000" flipH="1">
            <a:off x="707118" y="2299087"/>
            <a:ext cx="427100" cy="47636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9" name="test.jpgがファイルの保存場所と同じ場所にあることを確認 !!">
            <a:extLst>
              <a:ext uri="{FF2B5EF4-FFF2-40B4-BE49-F238E27FC236}">
                <a16:creationId xmlns:a16="http://schemas.microsoft.com/office/drawing/2014/main" id="{D2FE9D49-5EF2-850F-49DB-84FB340E46EB}"/>
              </a:ext>
            </a:extLst>
          </p:cNvPr>
          <p:cNvSpPr txBox="1"/>
          <p:nvPr/>
        </p:nvSpPr>
        <p:spPr>
          <a:xfrm>
            <a:off x="241697" y="3271388"/>
            <a:ext cx="8686800" cy="1715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4500">
                <a:latin typeface="Arial"/>
                <a:ea typeface="Arial"/>
                <a:cs typeface="Arial"/>
                <a:sym typeface="Arial"/>
              </a:defRPr>
            </a:lvl1pPr>
          </a:lstStyle>
          <a:p>
            <a:pPr>
              <a:lnSpc>
                <a:spcPct val="150000"/>
              </a:lnSpc>
            </a:pPr>
            <a:r>
              <a:rPr lang="en-US" sz="1600" b="1" u="sng">
                <a:latin typeface="Courier New" panose="02070309020205020404" pitchFamily="49" charset="0"/>
                <a:ea typeface="Meiryo" panose="020B0604030504040204" pitchFamily="34" charset="-128"/>
                <a:cs typeface="Courier New" panose="02070309020205020404" pitchFamily="49" charset="0"/>
              </a:rPr>
              <a:t>!unzip </a:t>
            </a:r>
            <a:r>
              <a:rPr lang="en-US" altLang="ja-JP" sz="1600" b="1" u="sng" kern="100">
                <a:solidFill>
                  <a:srgbClr val="C00000"/>
                </a:solidFill>
                <a:effectLst/>
                <a:latin typeface="Courier New" panose="02070309020205020404" pitchFamily="49" charset="0"/>
                <a:ea typeface="游明朝" panose="02020400000000000000" pitchFamily="18" charset="-128"/>
                <a:cs typeface="Courier New" panose="02070309020205020404" pitchFamily="49" charset="0"/>
              </a:rPr>
              <a:t>'</a:t>
            </a:r>
            <a:r>
              <a:rPr lang="en-US" altLang="ja-JP" sz="1600" b="1" u="sng" kern="100" err="1">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zip</a:t>
            </a:r>
            <a:r>
              <a:rPr lang="en-US" sz="1600" b="1" u="sng" err="1">
                <a:solidFill>
                  <a:srgbClr val="C00000"/>
                </a:solidFill>
                <a:latin typeface="Courier New" panose="02070309020205020404" pitchFamily="49" charset="0"/>
                <a:ea typeface="Meiryo" panose="020B0604030504040204" pitchFamily="34" charset="-128"/>
                <a:cs typeface="Courier New" panose="02070309020205020404" pitchFamily="49" charset="0"/>
              </a:rPr>
              <a:t>ファイル名</a:t>
            </a:r>
            <a:r>
              <a:rPr lang="en-US" altLang="ja-JP" sz="1600" b="1" u="sng" kern="100">
                <a:solidFill>
                  <a:srgbClr val="C00000"/>
                </a:solidFill>
                <a:effectLst/>
                <a:latin typeface="Courier New" panose="02070309020205020404" pitchFamily="49" charset="0"/>
                <a:ea typeface="Meiryo" panose="020B0604030504040204" pitchFamily="34" charset="-128"/>
                <a:cs typeface="Courier New" panose="02070309020205020404" pitchFamily="49" charset="0"/>
              </a:rPr>
              <a:t>' </a:t>
            </a:r>
            <a:r>
              <a:rPr lang="ja-JP" altLang="en-US" sz="1600" b="1" u="sng">
                <a:latin typeface="Courier New" panose="02070309020205020404" pitchFamily="49" charset="0"/>
                <a:ea typeface="Meiryo" panose="020B0604030504040204" pitchFamily="34" charset="-128"/>
                <a:cs typeface="Courier New" panose="02070309020205020404" pitchFamily="49" charset="0"/>
              </a:rPr>
              <a:t>で指定したファイルを解凍する</a:t>
            </a:r>
            <a:endParaRPr lang="en-US" altLang="ja-JP" sz="1600" b="1" u="sng">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50000"/>
              </a:lnSpc>
              <a:buFont typeface="Wingdings" pitchFamily="2" charset="2"/>
              <a:buChar char="l"/>
            </a:pPr>
            <a:r>
              <a:rPr lang="ja-JP" altLang="ja-JP" sz="1400" b="1">
                <a:effectLst/>
                <a:latin typeface="Courier New" panose="02070309020205020404" pitchFamily="49" charset="0"/>
                <a:ea typeface="Meiryo" panose="020B0604030504040204" pitchFamily="34" charset="-128"/>
                <a:cs typeface="Courier New" panose="02070309020205020404" pitchFamily="49" charset="0"/>
              </a:rPr>
              <a:t>セルの先頭に「</a:t>
            </a:r>
            <a:r>
              <a:rPr lang="en-US" altLang="ja-JP" sz="1400" b="1">
                <a:effectLst/>
                <a:latin typeface="Courier New" panose="02070309020205020404" pitchFamily="49" charset="0"/>
                <a:ea typeface="Meiryo" panose="020B0604030504040204" pitchFamily="34" charset="-128"/>
                <a:cs typeface="Courier New" panose="02070309020205020404" pitchFamily="49" charset="0"/>
              </a:rPr>
              <a:t>!</a:t>
            </a:r>
            <a:r>
              <a:rPr lang="ja-JP" altLang="ja-JP" sz="1400" b="1">
                <a:effectLst/>
                <a:latin typeface="Courier New" panose="02070309020205020404" pitchFamily="49" charset="0"/>
                <a:ea typeface="Meiryo" panose="020B0604030504040204" pitchFamily="34" charset="-128"/>
                <a:cs typeface="Courier New" panose="02070309020205020404" pitchFamily="49" charset="0"/>
              </a:rPr>
              <a:t>」をつけると、</a:t>
            </a:r>
            <a:r>
              <a:rPr lang="en-US" altLang="ja-JP" sz="1400" b="1">
                <a:effectLst/>
                <a:latin typeface="Courier New" panose="02070309020205020404" pitchFamily="49" charset="0"/>
                <a:ea typeface="Meiryo" panose="020B0604030504040204" pitchFamily="34" charset="-128"/>
                <a:cs typeface="Courier New" panose="02070309020205020404" pitchFamily="49" charset="0"/>
              </a:rPr>
              <a:t>python</a:t>
            </a:r>
            <a:r>
              <a:rPr lang="ja-JP" altLang="ja-JP" sz="1400" b="1">
                <a:effectLst/>
                <a:latin typeface="Courier New" panose="02070309020205020404" pitchFamily="49" charset="0"/>
                <a:ea typeface="Meiryo" panose="020B0604030504040204" pitchFamily="34" charset="-128"/>
                <a:cs typeface="Courier New" panose="02070309020205020404" pitchFamily="49" charset="0"/>
              </a:rPr>
              <a:t>ではなくシェルというコマンドを実行でき</a:t>
            </a:r>
            <a:r>
              <a:rPr lang="ja-JP" altLang="en-US" sz="1400" b="1">
                <a:effectLst/>
                <a:latin typeface="Courier New" panose="02070309020205020404" pitchFamily="49" charset="0"/>
                <a:ea typeface="Meiryo" panose="020B0604030504040204" pitchFamily="34" charset="-128"/>
                <a:cs typeface="Courier New" panose="02070309020205020404" pitchFamily="49" charset="0"/>
              </a:rPr>
              <a:t>る</a:t>
            </a:r>
            <a:endParaRPr lang="en-US" altLang="ja-JP" sz="1400" b="1">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50000"/>
              </a:lnSpc>
              <a:buFont typeface="Wingdings" pitchFamily="2" charset="2"/>
              <a:buChar char="l"/>
            </a:pPr>
            <a:r>
              <a:rPr lang="en-US" altLang="ja-JP" sz="1400" b="1">
                <a:effectLst/>
                <a:latin typeface="Courier New" panose="02070309020205020404" pitchFamily="49" charset="0"/>
                <a:ea typeface="Meiryo" panose="020B0604030504040204" pitchFamily="34" charset="-128"/>
                <a:cs typeface="Courier New" panose="02070309020205020404" pitchFamily="49" charset="0"/>
              </a:rPr>
              <a:t>zip</a:t>
            </a:r>
            <a:r>
              <a:rPr lang="ja-JP" altLang="ja-JP" sz="1400" b="1">
                <a:effectLst/>
                <a:latin typeface="Courier New" panose="02070309020205020404" pitchFamily="49" charset="0"/>
                <a:ea typeface="Meiryo" panose="020B0604030504040204" pitchFamily="34" charset="-128"/>
                <a:cs typeface="Courier New" panose="02070309020205020404" pitchFamily="49" charset="0"/>
              </a:rPr>
              <a:t>ファイルにはファイル名だけでなく、ファイルの場所（パス</a:t>
            </a:r>
            <a:r>
              <a:rPr lang="en-US" altLang="ja-JP" sz="1400" b="1">
                <a:latin typeface="Courier New" panose="02070309020205020404" pitchFamily="49" charset="0"/>
                <a:ea typeface="Meiryo" panose="020B0604030504040204" pitchFamily="34" charset="-128"/>
                <a:cs typeface="Courier New" panose="02070309020205020404" pitchFamily="49" charset="0"/>
              </a:rPr>
              <a:t> </a:t>
            </a:r>
            <a:r>
              <a:rPr lang="en-US" altLang="ja-JP" sz="1400" b="1">
                <a:effectLst/>
                <a:latin typeface="Courier New" panose="02070309020205020404" pitchFamily="49" charset="0"/>
                <a:ea typeface="Meiryo" panose="020B0604030504040204" pitchFamily="34" charset="-128"/>
                <a:cs typeface="Courier New" panose="02070309020205020404" pitchFamily="49" charset="0"/>
              </a:rPr>
              <a:t>path</a:t>
            </a:r>
            <a:r>
              <a:rPr lang="ja-JP" altLang="ja-JP" sz="1400" b="1">
                <a:effectLst/>
                <a:latin typeface="Courier New" panose="02070309020205020404" pitchFamily="49" charset="0"/>
                <a:ea typeface="Meiryo" panose="020B0604030504040204" pitchFamily="34" charset="-128"/>
                <a:cs typeface="Courier New" panose="02070309020205020404" pitchFamily="49" charset="0"/>
              </a:rPr>
              <a:t>）も指定する必要があるので、</a:t>
            </a:r>
            <a:r>
              <a:rPr lang="ja-JP" altLang="ja-JP" sz="14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a:t>
            </a:r>
            <a:r>
              <a:rPr lang="en-US" altLang="ja-JP" sz="1400" b="1" kern="100">
                <a:solidFill>
                  <a:schemeClr val="tx1"/>
                </a:solidFill>
                <a:effectLst/>
                <a:latin typeface="Courier New" panose="02070309020205020404" pitchFamily="49" charset="0"/>
                <a:ea typeface="游明朝" panose="02020400000000000000" pitchFamily="18" charset="-128"/>
                <a:cs typeface="Courier New" panose="02070309020205020404" pitchFamily="49" charset="0"/>
              </a:rPr>
              <a:t>'</a:t>
            </a:r>
            <a:r>
              <a:rPr lang="en-US" altLang="ja-JP" sz="14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/content/drive/</a:t>
            </a:r>
            <a:r>
              <a:rPr lang="en-US" altLang="ja-JP" sz="1400" b="1" err="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MyDrive</a:t>
            </a:r>
            <a:r>
              <a:rPr lang="en-US" altLang="ja-JP" sz="14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/images_TMDU_2023.zip</a:t>
            </a:r>
            <a:r>
              <a:rPr lang="en-US" altLang="ja-JP" sz="1400" b="1" kern="100">
                <a:solidFill>
                  <a:schemeClr val="tx1"/>
                </a:solidFill>
                <a:effectLst/>
                <a:latin typeface="Courier New" panose="02070309020205020404" pitchFamily="49" charset="0"/>
                <a:ea typeface="游明朝" panose="02020400000000000000" pitchFamily="18" charset="-128"/>
                <a:cs typeface="Courier New" panose="02070309020205020404" pitchFamily="49" charset="0"/>
              </a:rPr>
              <a:t>'</a:t>
            </a:r>
            <a:r>
              <a:rPr lang="ja-JP" altLang="ja-JP" sz="1400" b="1">
                <a:effectLst/>
                <a:latin typeface="Courier New" panose="02070309020205020404" pitchFamily="49" charset="0"/>
                <a:ea typeface="Meiryo" panose="020B0604030504040204" pitchFamily="34" charset="-128"/>
                <a:cs typeface="Courier New" panose="02070309020205020404" pitchFamily="49" charset="0"/>
              </a:rPr>
              <a:t>」とな</a:t>
            </a:r>
            <a:r>
              <a:rPr lang="ja-JP" altLang="en-US" sz="1400" b="1">
                <a:latin typeface="Courier New" panose="02070309020205020404" pitchFamily="49" charset="0"/>
                <a:ea typeface="Meiryo" panose="020B0604030504040204" pitchFamily="34" charset="-128"/>
                <a:cs typeface="Courier New" panose="02070309020205020404" pitchFamily="49" charset="0"/>
              </a:rPr>
              <a:t>る</a:t>
            </a:r>
            <a:endParaRPr lang="en-US" altLang="ja-JP" sz="1400" b="1">
              <a:latin typeface="Courier New" panose="02070309020205020404" pitchFamily="49" charset="0"/>
              <a:ea typeface="Meiryo" panose="020B0604030504040204" pitchFamily="34" charset="-128"/>
              <a:cs typeface="Courier New" panose="02070309020205020404" pitchFamily="49" charset="0"/>
            </a:endParaRPr>
          </a:p>
          <a:p>
            <a:pPr>
              <a:lnSpc>
                <a:spcPct val="150000"/>
              </a:lnSpc>
            </a:pP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　＊</a:t>
            </a:r>
            <a:r>
              <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images_TMDU_2023.zip</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を</a:t>
            </a:r>
            <a:r>
              <a:rPr lang="en-US" altLang="ja-JP"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My drive</a:t>
            </a:r>
            <a:r>
              <a:rPr lang="ja-JP" altLang="en-US" sz="1600" b="1">
                <a:solidFill>
                  <a:srgbClr val="00B050"/>
                </a:solidFill>
                <a:latin typeface="Courier New" panose="02070309020205020404" pitchFamily="49" charset="0"/>
                <a:ea typeface="Meiryo" panose="020B0604030504040204" pitchFamily="34" charset="-128"/>
                <a:cs typeface="Courier New" panose="02070309020205020404" pitchFamily="49" charset="0"/>
              </a:rPr>
              <a:t>ではないフォルダにアップした人はパスが異なる</a:t>
            </a:r>
            <a:endParaRPr sz="1600" b="1">
              <a:solidFill>
                <a:srgbClr val="00B050"/>
              </a:solidFill>
              <a:latin typeface="Courier New" panose="02070309020205020404" pitchFamily="49" charset="0"/>
              <a:ea typeface="Meiryo" panose="020B0604030504040204" pitchFamily="34" charset="-128"/>
              <a:cs typeface="Courier New" panose="02070309020205020404" pitchFamily="49" charset="0"/>
            </a:endParaRPr>
          </a:p>
        </p:txBody>
      </p:sp>
      <p:pic>
        <p:nvPicPr>
          <p:cNvPr id="10" name="図 9" descr="コンピューターのスクリーンショット&#10;&#10;自動的に生成された説明">
            <a:extLst>
              <a:ext uri="{FF2B5EF4-FFF2-40B4-BE49-F238E27FC236}">
                <a16:creationId xmlns:a16="http://schemas.microsoft.com/office/drawing/2014/main" id="{13246928-9D61-200D-97F8-F10BCE403AA7}"/>
              </a:ext>
            </a:extLst>
          </p:cNvPr>
          <p:cNvPicPr>
            <a:picLocks noChangeAspect="1"/>
          </p:cNvPicPr>
          <p:nvPr/>
        </p:nvPicPr>
        <p:blipFill rotWithShape="1">
          <a:blip r:embed="rId4">
            <a:extLst>
              <a:ext uri="{28A0092B-C50C-407E-A947-70E740481C1C}">
                <a14:useLocalDpi xmlns:a14="http://schemas.microsoft.com/office/drawing/2010/main" val="0"/>
              </a:ext>
            </a:extLst>
          </a:blip>
          <a:srcRect l="45656" t="45947" r="36843" b="50749"/>
          <a:stretch/>
        </p:blipFill>
        <p:spPr>
          <a:xfrm>
            <a:off x="4495800" y="2597841"/>
            <a:ext cx="4333483" cy="460162"/>
          </a:xfrm>
          <a:prstGeom prst="rect">
            <a:avLst/>
          </a:prstGeom>
          <a:ln w="12700">
            <a:solidFill>
              <a:schemeClr val="accent1"/>
            </a:solidFill>
          </a:ln>
        </p:spPr>
      </p:pic>
      <p:sp>
        <p:nvSpPr>
          <p:cNvPr id="11" name="テキスト ボックス 10">
            <a:extLst>
              <a:ext uri="{FF2B5EF4-FFF2-40B4-BE49-F238E27FC236}">
                <a16:creationId xmlns:a16="http://schemas.microsoft.com/office/drawing/2014/main" id="{2860745A-106B-B0A3-BED1-C04FEC45DE7E}"/>
              </a:ext>
            </a:extLst>
          </p:cNvPr>
          <p:cNvSpPr txBox="1"/>
          <p:nvPr/>
        </p:nvSpPr>
        <p:spPr>
          <a:xfrm>
            <a:off x="4500184" y="2233196"/>
            <a:ext cx="2842445" cy="338554"/>
          </a:xfrm>
          <a:prstGeom prst="rect">
            <a:avLst/>
          </a:prstGeom>
          <a:noFill/>
        </p:spPr>
        <p:txBody>
          <a:bodyPr wrap="none" rtlCol="0">
            <a:spAutoFit/>
          </a:bodyPr>
          <a:lstStyle/>
          <a:p>
            <a:r>
              <a:rPr kumimoji="1" lang="en-US" altLang="ja-JP" sz="1600" b="1">
                <a:latin typeface="ヒラギノ丸ゴ ProN W4"/>
              </a:rPr>
              <a:t>2</a:t>
            </a:r>
            <a:r>
              <a:rPr kumimoji="1" lang="ja-JP" altLang="en-US" sz="1600" b="1">
                <a:latin typeface="ヒラギノ丸ゴ ProN W4"/>
              </a:rPr>
              <a:t>回目以降に実行した場合↓</a:t>
            </a:r>
          </a:p>
        </p:txBody>
      </p:sp>
      <p:sp>
        <p:nvSpPr>
          <p:cNvPr id="14" name="正方形/長方形 13">
            <a:extLst>
              <a:ext uri="{FF2B5EF4-FFF2-40B4-BE49-F238E27FC236}">
                <a16:creationId xmlns:a16="http://schemas.microsoft.com/office/drawing/2014/main" id="{C6356DF2-4683-E8B2-723D-8AC2A8BF7436}"/>
              </a:ext>
            </a:extLst>
          </p:cNvPr>
          <p:cNvSpPr/>
          <p:nvPr/>
        </p:nvSpPr>
        <p:spPr>
          <a:xfrm>
            <a:off x="8574090" y="2798330"/>
            <a:ext cx="304800" cy="2596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F9A8064-D535-781D-AF69-438663A8F3F3}"/>
              </a:ext>
            </a:extLst>
          </p:cNvPr>
          <p:cNvSpPr txBox="1"/>
          <p:nvPr/>
        </p:nvSpPr>
        <p:spPr>
          <a:xfrm>
            <a:off x="7123797" y="3058003"/>
            <a:ext cx="2052165" cy="307777"/>
          </a:xfrm>
          <a:prstGeom prst="rect">
            <a:avLst/>
          </a:prstGeom>
          <a:noFill/>
        </p:spPr>
        <p:txBody>
          <a:bodyPr wrap="none" rtlCol="0">
            <a:spAutoFit/>
          </a:bodyPr>
          <a:lstStyle/>
          <a:p>
            <a:r>
              <a:rPr kumimoji="1" lang="ja-JP" altLang="en-US" sz="1400" b="1">
                <a:solidFill>
                  <a:srgbClr val="FF9300"/>
                </a:solidFill>
              </a:rPr>
              <a:t>ここに</a:t>
            </a:r>
            <a:r>
              <a:rPr kumimoji="1" lang="en-US" altLang="ja-JP" sz="1400" b="1">
                <a:solidFill>
                  <a:srgbClr val="FF9300"/>
                </a:solidFill>
              </a:rPr>
              <a:t>N</a:t>
            </a:r>
            <a:r>
              <a:rPr kumimoji="1" lang="ja-JP" altLang="en-US" sz="1400" b="1">
                <a:solidFill>
                  <a:srgbClr val="FF9300"/>
                </a:solidFill>
              </a:rPr>
              <a:t>を入れて</a:t>
            </a:r>
            <a:r>
              <a:rPr kumimoji="1" lang="en-US" altLang="ja-JP" sz="1400" b="1">
                <a:solidFill>
                  <a:srgbClr val="FF9300"/>
                </a:solidFill>
              </a:rPr>
              <a:t>Enter</a:t>
            </a:r>
            <a:endParaRPr kumimoji="1" lang="ja-JP" altLang="en-US" sz="1400" b="1">
              <a:solidFill>
                <a:srgbClr val="FF9300"/>
              </a:solidFill>
            </a:endParaRPr>
          </a:p>
        </p:txBody>
      </p:sp>
      <p:sp>
        <p:nvSpPr>
          <p:cNvPr id="6" name="スライド番号プレースホルダー 5">
            <a:extLst>
              <a:ext uri="{FF2B5EF4-FFF2-40B4-BE49-F238E27FC236}">
                <a16:creationId xmlns:a16="http://schemas.microsoft.com/office/drawing/2014/main" id="{5161967A-E395-8BF9-8F5D-8151F9DD78B3}"/>
              </a:ext>
            </a:extLst>
          </p:cNvPr>
          <p:cNvSpPr>
            <a:spLocks noGrp="1"/>
          </p:cNvSpPr>
          <p:nvPr>
            <p:ph type="sldNum" sz="quarter" idx="2"/>
          </p:nvPr>
        </p:nvSpPr>
        <p:spPr>
          <a:xfrm>
            <a:off x="6575040" y="4901916"/>
            <a:ext cx="2103120" cy="184666"/>
          </a:xfrm>
        </p:spPr>
        <p:txBody>
          <a:bodyPr/>
          <a:lstStyle/>
          <a:p>
            <a:fld id="{86CB4B4D-7CA3-9044-876B-883B54F8677D}" type="slidenum">
              <a:rPr lang="en-US" altLang="ja-JP" sz="1200" smtClean="0"/>
              <a:t>43</a:t>
            </a:fld>
            <a:endParaRPr lang="ja-JP" altLang="en-US" sz="1200"/>
          </a:p>
        </p:txBody>
      </p:sp>
      <p:sp>
        <p:nvSpPr>
          <p:cNvPr id="18" name="①学習モデルの選択…">
            <a:extLst>
              <a:ext uri="{FF2B5EF4-FFF2-40B4-BE49-F238E27FC236}">
                <a16:creationId xmlns:a16="http://schemas.microsoft.com/office/drawing/2014/main" id="{4EEF63A1-64FB-C84D-0FC0-214263A6658E}"/>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Tree>
    <p:extLst>
      <p:ext uri="{BB962C8B-B14F-4D97-AF65-F5344CB8AC3E}">
        <p14:creationId xmlns:p14="http://schemas.microsoft.com/office/powerpoint/2010/main" val="106431443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DFB70-181E-6EC5-AAEC-89CD9F7CE71D}"/>
            </a:ext>
          </a:extLst>
        </p:cNvPr>
        <p:cNvGrpSpPr/>
        <p:nvPr/>
      </p:nvGrpSpPr>
      <p:grpSpPr>
        <a:xfrm>
          <a:off x="0" y="0"/>
          <a:ext cx="0" cy="0"/>
          <a:chOff x="0" y="0"/>
          <a:chExt cx="0" cy="0"/>
        </a:xfrm>
      </p:grpSpPr>
      <p:sp>
        <p:nvSpPr>
          <p:cNvPr id="2" name="①学習モデルの選択(今回は線形回帰)…">
            <a:extLst>
              <a:ext uri="{FF2B5EF4-FFF2-40B4-BE49-F238E27FC236}">
                <a16:creationId xmlns:a16="http://schemas.microsoft.com/office/drawing/2014/main" id="{0399A13E-7DC5-228F-94F6-51F7BB55E927}"/>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STEP0：ライブラリのインポート</a:t>
            </a:r>
          </a:p>
        </p:txBody>
      </p:sp>
      <p:sp>
        <p:nvSpPr>
          <p:cNvPr id="5" name="線形回帰で88歳の歯周病の歯の本数を予測する">
            <a:extLst>
              <a:ext uri="{FF2B5EF4-FFF2-40B4-BE49-F238E27FC236}">
                <a16:creationId xmlns:a16="http://schemas.microsoft.com/office/drawing/2014/main" id="{6204D143-B199-617A-AC02-75972277696A}"/>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6271F8F5-2DB7-7CE7-BEF8-D9BF00C6C2F3}"/>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sz="2400" b="1">
              <a:latin typeface="Meiryo" panose="020B0604030504040204" pitchFamily="34" charset="-128"/>
              <a:ea typeface="Meiryo" panose="020B0604030504040204" pitchFamily="34" charset="-128"/>
            </a:endParaRPr>
          </a:p>
        </p:txBody>
      </p:sp>
      <p:sp>
        <p:nvSpPr>
          <p:cNvPr id="9" name="test.jpgがファイルの保存場所と同じ場所にあることを確認 !!">
            <a:extLst>
              <a:ext uri="{FF2B5EF4-FFF2-40B4-BE49-F238E27FC236}">
                <a16:creationId xmlns:a16="http://schemas.microsoft.com/office/drawing/2014/main" id="{F0A862DC-D784-B366-6D84-601DE0453053}"/>
              </a:ext>
            </a:extLst>
          </p:cNvPr>
          <p:cNvSpPr txBox="1"/>
          <p:nvPr/>
        </p:nvSpPr>
        <p:spPr>
          <a:xfrm>
            <a:off x="3910263" y="1292698"/>
            <a:ext cx="4815693" cy="208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4500">
                <a:latin typeface="Arial"/>
                <a:ea typeface="Arial"/>
                <a:cs typeface="Arial"/>
                <a:sym typeface="Arial"/>
              </a:defRPr>
            </a:lvl1pPr>
          </a:lstStyle>
          <a:p>
            <a:pPr>
              <a:lnSpc>
                <a:spcPct val="150000"/>
              </a:lnSpc>
            </a:pPr>
            <a:r>
              <a:rPr lang="ja-JP" altLang="ja-JP" sz="1800" b="1">
                <a:effectLst/>
                <a:latin typeface="Meiryo" panose="020B0604030504040204" pitchFamily="34" charset="-128"/>
                <a:ea typeface="Meiryo" panose="020B0604030504040204" pitchFamily="34" charset="-128"/>
                <a:cs typeface="Times New Roman" panose="02020603050405020304" pitchFamily="18" charset="0"/>
              </a:rPr>
              <a:t>正常に動作すると、「</a:t>
            </a:r>
            <a:r>
              <a:rPr lang="en-US" altLang="ja-JP" sz="1800" b="1">
                <a:effectLst/>
                <a:latin typeface="Meiryo" panose="020B0604030504040204" pitchFamily="34" charset="-128"/>
                <a:ea typeface="Meiryo" panose="020B0604030504040204" pitchFamily="34" charset="-128"/>
                <a:cs typeface="Times New Roman" panose="02020603050405020304" pitchFamily="18" charset="0"/>
              </a:rPr>
              <a:t>images</a:t>
            </a:r>
            <a:r>
              <a:rPr lang="ja-JP" altLang="ja-JP" sz="1800" b="1">
                <a:effectLst/>
                <a:latin typeface="Meiryo" panose="020B0604030504040204" pitchFamily="34" charset="-128"/>
                <a:ea typeface="Meiryo" panose="020B0604030504040204" pitchFamily="34" charset="-128"/>
                <a:cs typeface="Times New Roman" panose="02020603050405020304" pitchFamily="18" charset="0"/>
              </a:rPr>
              <a:t>」フォルダの中に</a:t>
            </a:r>
            <a:r>
              <a:rPr lang="ja-JP"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COVID-NORMAL</a:t>
            </a:r>
            <a:r>
              <a:rPr lang="ja-JP"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ja-JP" sz="1800" b="1">
                <a:effectLst/>
                <a:latin typeface="Meiryo" panose="020B0604030504040204" pitchFamily="34" charset="-128"/>
                <a:ea typeface="Meiryo" panose="020B0604030504040204" pitchFamily="34" charset="-128"/>
                <a:cs typeface="Times New Roman" panose="02020603050405020304" pitchFamily="18" charset="0"/>
              </a:rPr>
              <a:t>というフォルダと</a:t>
            </a:r>
            <a:endParaRPr lang="en-US" altLang="ja-JP" sz="1800" b="1">
              <a:effectLst/>
              <a:latin typeface="Meiryo" panose="020B0604030504040204" pitchFamily="34" charset="-128"/>
              <a:ea typeface="Meiryo" panose="020B0604030504040204" pitchFamily="34" charset="-128"/>
              <a:cs typeface="Times New Roman" panose="02020603050405020304" pitchFamily="18" charset="0"/>
            </a:endParaRPr>
          </a:p>
          <a:p>
            <a:pPr>
              <a:lnSpc>
                <a:spcPct val="150000"/>
              </a:lnSpc>
            </a:pPr>
            <a:r>
              <a:rPr lang="en-US" altLang="ja-JP" sz="1800" b="1">
                <a:latin typeface="Meiryo" panose="020B0604030504040204" pitchFamily="34" charset="-128"/>
                <a:ea typeface="Meiryo" panose="020B0604030504040204" pitchFamily="34" charset="-128"/>
                <a:cs typeface="Times New Roman" panose="02020603050405020304" pitchFamily="18" charset="0"/>
              </a:rPr>
              <a:t> </a:t>
            </a:r>
            <a:r>
              <a:rPr lang="en-US" altLang="ja-JP" sz="1800" b="1">
                <a:effectLst/>
                <a:latin typeface="Meiryo" panose="020B0604030504040204" pitchFamily="34" charset="-128"/>
                <a:ea typeface="Meiryo" panose="020B0604030504040204" pitchFamily="34" charset="-128"/>
                <a:cs typeface="Times New Roman" panose="02020603050405020304" pitchFamily="18" charset="0"/>
              </a:rPr>
              <a:t>3</a:t>
            </a:r>
            <a:r>
              <a:rPr lang="ja-JP" altLang="ja-JP" sz="1800" b="1">
                <a:effectLst/>
                <a:latin typeface="Meiryo" panose="020B0604030504040204" pitchFamily="34" charset="-128"/>
                <a:ea typeface="Meiryo" panose="020B0604030504040204" pitchFamily="34" charset="-128"/>
                <a:cs typeface="Times New Roman" panose="02020603050405020304" pitchFamily="18" charset="0"/>
              </a:rPr>
              <a:t>つの</a:t>
            </a:r>
            <a:r>
              <a:rPr lang="en-US" altLang="ja-JP" sz="1800" b="1">
                <a:effectLst/>
                <a:latin typeface="Meiryo" panose="020B0604030504040204" pitchFamily="34" charset="-128"/>
                <a:ea typeface="Meiryo" panose="020B0604030504040204" pitchFamily="34" charset="-128"/>
                <a:cs typeface="Times New Roman" panose="02020603050405020304" pitchFamily="18" charset="0"/>
              </a:rPr>
              <a:t>jpg</a:t>
            </a:r>
            <a:r>
              <a:rPr lang="ja-JP" altLang="ja-JP" sz="1800" b="1">
                <a:effectLst/>
                <a:latin typeface="Meiryo" panose="020B0604030504040204" pitchFamily="34" charset="-128"/>
                <a:ea typeface="Meiryo" panose="020B0604030504040204" pitchFamily="34" charset="-128"/>
                <a:cs typeface="Times New Roman" panose="02020603050405020304" pitchFamily="18" charset="0"/>
              </a:rPr>
              <a:t>ファイル（</a:t>
            </a:r>
            <a:r>
              <a:rPr lang="ja-JP"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800" b="1" err="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NORMAL.jpg</a:t>
            </a:r>
            <a:r>
              <a:rPr lang="ja-JP"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800" b="1" err="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covid.jpg</a:t>
            </a:r>
            <a:r>
              <a:rPr lang="ja-JP"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 </a:t>
            </a:r>
            <a:r>
              <a:rPr lang="ja-JP"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800" b="1" err="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test.jpg</a:t>
            </a:r>
            <a:r>
              <a:rPr lang="ja-JP" altLang="ja-JP" sz="1800" b="1">
                <a:solidFill>
                  <a:srgbClr val="C0000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ja-JP" sz="1800" b="1">
                <a:effectLst/>
                <a:latin typeface="Meiryo" panose="020B0604030504040204" pitchFamily="34" charset="-128"/>
                <a:ea typeface="Meiryo" panose="020B0604030504040204" pitchFamily="34" charset="-128"/>
                <a:cs typeface="Times New Roman" panose="02020603050405020304" pitchFamily="18" charset="0"/>
              </a:rPr>
              <a:t>）が入っていることが確認でき</a:t>
            </a:r>
            <a:r>
              <a:rPr lang="ja-JP" altLang="en-US" sz="1800" b="1">
                <a:latin typeface="Meiryo" panose="020B0604030504040204" pitchFamily="34" charset="-128"/>
                <a:ea typeface="Meiryo" panose="020B0604030504040204" pitchFamily="34" charset="-128"/>
                <a:cs typeface="Times New Roman" panose="02020603050405020304" pitchFamily="18" charset="0"/>
              </a:rPr>
              <a:t>る</a:t>
            </a:r>
            <a:endParaRPr sz="1800" b="1">
              <a:solidFill>
                <a:srgbClr val="00B050"/>
              </a:solidFill>
              <a:latin typeface="Meiryo" panose="020B0604030504040204" pitchFamily="34" charset="-128"/>
              <a:ea typeface="Meiryo" panose="020B0604030504040204" pitchFamily="34" charset="-128"/>
              <a:cs typeface="Courier New" panose="02070309020205020404" pitchFamily="49" charset="0"/>
            </a:endParaRP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FB1BB130-D376-9563-EA79-28ECB499543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161649"/>
            <a:ext cx="3833191" cy="3761316"/>
          </a:xfrm>
          <a:prstGeom prst="rect">
            <a:avLst/>
          </a:prstGeom>
        </p:spPr>
      </p:pic>
      <p:sp>
        <p:nvSpPr>
          <p:cNvPr id="11" name="右矢印 10">
            <a:extLst>
              <a:ext uri="{FF2B5EF4-FFF2-40B4-BE49-F238E27FC236}">
                <a16:creationId xmlns:a16="http://schemas.microsoft.com/office/drawing/2014/main" id="{FB377F12-E56C-1716-ADDB-BE4CF83438CA}"/>
              </a:ext>
            </a:extLst>
          </p:cNvPr>
          <p:cNvSpPr/>
          <p:nvPr/>
        </p:nvSpPr>
        <p:spPr>
          <a:xfrm>
            <a:off x="8135297" y="4419933"/>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13" name="テキスト ボックス 12">
            <a:extLst>
              <a:ext uri="{FF2B5EF4-FFF2-40B4-BE49-F238E27FC236}">
                <a16:creationId xmlns:a16="http://schemas.microsoft.com/office/drawing/2014/main" id="{69E8B89A-2433-F270-7EE1-1C873352F378}"/>
              </a:ext>
            </a:extLst>
          </p:cNvPr>
          <p:cNvSpPr txBox="1"/>
          <p:nvPr/>
        </p:nvSpPr>
        <p:spPr>
          <a:xfrm>
            <a:off x="3886200" y="3486150"/>
            <a:ext cx="5175064" cy="923330"/>
          </a:xfrm>
          <a:prstGeom prst="rect">
            <a:avLst/>
          </a:prstGeom>
          <a:noFill/>
          <a:ln w="34925">
            <a:solidFill>
              <a:srgbClr val="00B050"/>
            </a:solidFill>
          </a:ln>
        </p:spPr>
        <p:txBody>
          <a:bodyPr wrap="square" lIns="91440" tIns="45720" rIns="91440" bIns="45720" rtlCol="0" anchor="t">
            <a:spAutoFit/>
          </a:bodyPr>
          <a:lstStyle/>
          <a:p>
            <a:r>
              <a:rPr kumimoji="1" lang="en-US" altLang="ja-JP"/>
              <a:t>zip</a:t>
            </a:r>
            <a:r>
              <a:rPr kumimoji="1" lang="ja-JP" altLang="en-US"/>
              <a:t>ファイルを入れている場所が間違えているなど、エラーが起こる人がいるかもしれないので、左のが確認できない人は</a:t>
            </a:r>
            <a:r>
              <a:rPr kumimoji="1" lang="ja-JP" altLang="en-US" b="1" u="sng">
                <a:solidFill>
                  <a:srgbClr val="FF0000"/>
                </a:solidFill>
              </a:rPr>
              <a:t>教えてください</a:t>
            </a:r>
            <a:endParaRPr kumimoji="1" lang="en-US" altLang="ja-JP" b="1" u="sng">
              <a:solidFill>
                <a:srgbClr val="FF0000"/>
              </a:solidFill>
            </a:endParaRPr>
          </a:p>
        </p:txBody>
      </p:sp>
      <p:sp>
        <p:nvSpPr>
          <p:cNvPr id="3" name="正方形/長方形 2">
            <a:extLst>
              <a:ext uri="{FF2B5EF4-FFF2-40B4-BE49-F238E27FC236}">
                <a16:creationId xmlns:a16="http://schemas.microsoft.com/office/drawing/2014/main" id="{2E02231E-F52C-DDC9-A572-68E217532BE3}"/>
              </a:ext>
            </a:extLst>
          </p:cNvPr>
          <p:cNvSpPr/>
          <p:nvPr/>
        </p:nvSpPr>
        <p:spPr>
          <a:xfrm>
            <a:off x="533400" y="3042306"/>
            <a:ext cx="3048000" cy="1205843"/>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F6BC6F05-815B-A206-CEF4-B91541BD40ED}"/>
              </a:ext>
            </a:extLst>
          </p:cNvPr>
          <p:cNvSpPr>
            <a:spLocks noGrp="1"/>
          </p:cNvSpPr>
          <p:nvPr>
            <p:ph type="sldNum" sz="quarter" idx="2"/>
          </p:nvPr>
        </p:nvSpPr>
        <p:spPr>
          <a:xfrm>
            <a:off x="6855183" y="4922965"/>
            <a:ext cx="2103120" cy="184666"/>
          </a:xfrm>
        </p:spPr>
        <p:txBody>
          <a:bodyPr/>
          <a:lstStyle/>
          <a:p>
            <a:fld id="{86CB4B4D-7CA3-9044-876B-883B54F8677D}" type="slidenum">
              <a:rPr lang="en-US" altLang="ja-JP" sz="1200" smtClean="0"/>
              <a:t>44</a:t>
            </a:fld>
            <a:endParaRPr lang="ja-JP" altLang="en-US" sz="1200"/>
          </a:p>
        </p:txBody>
      </p:sp>
      <p:sp>
        <p:nvSpPr>
          <p:cNvPr id="14" name="①学習モデルの選択…">
            <a:extLst>
              <a:ext uri="{FF2B5EF4-FFF2-40B4-BE49-F238E27FC236}">
                <a16:creationId xmlns:a16="http://schemas.microsoft.com/office/drawing/2014/main" id="{E8CBF445-152C-83D8-8584-9F63746E7B69}"/>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Tree>
    <p:extLst>
      <p:ext uri="{BB962C8B-B14F-4D97-AF65-F5344CB8AC3E}">
        <p14:creationId xmlns:p14="http://schemas.microsoft.com/office/powerpoint/2010/main" val="35041946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線"/>
          <p:cNvSpPr/>
          <p:nvPr/>
        </p:nvSpPr>
        <p:spPr>
          <a:xfrm>
            <a:off x="5881033" y="1336673"/>
            <a:ext cx="1" cy="1044000"/>
          </a:xfrm>
          <a:prstGeom prst="line">
            <a:avLst/>
          </a:prstGeom>
          <a:ln w="25400">
            <a:solidFill>
              <a:srgbClr val="000000"/>
            </a:solidFill>
            <a:miter lim="400000"/>
          </a:ln>
        </p:spPr>
        <p:txBody>
          <a:bodyPr lIns="19050" tIns="19050" rIns="19050" bIns="19050" anchor="ctr"/>
          <a:lstStyle/>
          <a:p>
            <a:endParaRPr sz="675"/>
          </a:p>
        </p:txBody>
      </p:sp>
      <p:sp>
        <p:nvSpPr>
          <p:cNvPr id="234" name="線"/>
          <p:cNvSpPr/>
          <p:nvPr/>
        </p:nvSpPr>
        <p:spPr>
          <a:xfrm flipH="1">
            <a:off x="2585672" y="1336673"/>
            <a:ext cx="1" cy="1044000"/>
          </a:xfrm>
          <a:prstGeom prst="line">
            <a:avLst/>
          </a:prstGeom>
          <a:ln w="25400">
            <a:solidFill>
              <a:srgbClr val="000000"/>
            </a:solidFill>
            <a:miter lim="400000"/>
          </a:ln>
        </p:spPr>
        <p:txBody>
          <a:bodyPr lIns="19050" tIns="19050" rIns="19050" bIns="19050" anchor="ctr"/>
          <a:lstStyle/>
          <a:p>
            <a:endParaRPr sz="675"/>
          </a:p>
        </p:txBody>
      </p:sp>
      <p:sp>
        <p:nvSpPr>
          <p:cNvPr id="235" name="線"/>
          <p:cNvSpPr/>
          <p:nvPr/>
        </p:nvSpPr>
        <p:spPr>
          <a:xfrm>
            <a:off x="1323792" y="1340612"/>
            <a:ext cx="4565577" cy="1"/>
          </a:xfrm>
          <a:prstGeom prst="line">
            <a:avLst/>
          </a:prstGeom>
          <a:ln w="25400">
            <a:solidFill>
              <a:srgbClr val="000000"/>
            </a:solidFill>
            <a:miter lim="400000"/>
          </a:ln>
        </p:spPr>
        <p:txBody>
          <a:bodyPr lIns="19050" tIns="19050" rIns="19050" bIns="19050" anchor="ctr"/>
          <a:lstStyle/>
          <a:p>
            <a:endParaRPr sz="675"/>
          </a:p>
        </p:txBody>
      </p:sp>
      <p:sp>
        <p:nvSpPr>
          <p:cNvPr id="236" name="肺のレントゲン画像で深層学習"/>
          <p:cNvSpPr txBox="1"/>
          <p:nvPr/>
        </p:nvSpPr>
        <p:spPr>
          <a:xfrm>
            <a:off x="293485" y="717394"/>
            <a:ext cx="4805803" cy="34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300"/>
            </a:lvl1pPr>
          </a:lstStyle>
          <a:p>
            <a:r>
              <a:rPr lang="en-US" sz="2000" b="1" err="1">
                <a:latin typeface="Meiryo" panose="020B0604030504040204" pitchFamily="34" charset="-128"/>
                <a:ea typeface="Meiryo" panose="020B0604030504040204" pitchFamily="34" charset="-128"/>
              </a:rPr>
              <a:t>配布したCOVID-NORMALの中身の構成</a:t>
            </a:r>
            <a:endParaRPr sz="2000" b="1">
              <a:latin typeface="Meiryo" panose="020B0604030504040204" pitchFamily="34" charset="-128"/>
              <a:ea typeface="Meiryo" panose="020B0604030504040204" pitchFamily="34" charset="-128"/>
            </a:endParaRPr>
          </a:p>
        </p:txBody>
      </p:sp>
      <p:pic>
        <p:nvPicPr>
          <p:cNvPr id="237" name="スクリーンショット 2021-03-09 10.39.49.png" descr="スクリーンショット 2021-03-09 10.39.49.png"/>
          <p:cNvPicPr>
            <a:picLocks noChangeAspect="1"/>
          </p:cNvPicPr>
          <p:nvPr/>
        </p:nvPicPr>
        <p:blipFill>
          <a:blip r:embed="rId2"/>
          <a:stretch>
            <a:fillRect/>
          </a:stretch>
        </p:blipFill>
        <p:spPr>
          <a:xfrm>
            <a:off x="293485" y="1213051"/>
            <a:ext cx="1295394" cy="1187445"/>
          </a:xfrm>
          <a:prstGeom prst="rect">
            <a:avLst/>
          </a:prstGeom>
          <a:ln w="25400">
            <a:solidFill>
              <a:srgbClr val="000000"/>
            </a:solidFill>
            <a:miter lim="400000"/>
          </a:ln>
        </p:spPr>
      </p:pic>
      <p:pic>
        <p:nvPicPr>
          <p:cNvPr id="238" name="スクリーンショット 2021-03-09 10.40.04.png" descr="スクリーンショット 2021-03-09 10.40.04.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43900" y="1476090"/>
            <a:ext cx="798287" cy="792000"/>
          </a:xfrm>
          <a:prstGeom prst="rect">
            <a:avLst/>
          </a:prstGeom>
          <a:ln w="25400">
            <a:solidFill>
              <a:srgbClr val="000000"/>
            </a:solidFill>
            <a:miter lim="400000"/>
          </a:ln>
        </p:spPr>
      </p:pic>
      <p:pic>
        <p:nvPicPr>
          <p:cNvPr id="239" name="スクリーンショット 2021-03-09 10.41.50.png" descr="スクリーンショット 2021-03-09 10.41.50.png"/>
          <p:cNvPicPr>
            <a:picLocks noChangeAspect="1"/>
          </p:cNvPicPr>
          <p:nvPr/>
        </p:nvPicPr>
        <p:blipFill>
          <a:blip r:embed="rId4"/>
          <a:stretch>
            <a:fillRect/>
          </a:stretch>
        </p:blipFill>
        <p:spPr>
          <a:xfrm>
            <a:off x="2065502" y="2409520"/>
            <a:ext cx="2333109" cy="2473786"/>
          </a:xfrm>
          <a:prstGeom prst="rect">
            <a:avLst/>
          </a:prstGeom>
          <a:ln w="25400">
            <a:solidFill>
              <a:srgbClr val="000000"/>
            </a:solidFill>
            <a:miter lim="400000"/>
          </a:ln>
        </p:spPr>
      </p:pic>
      <p:pic>
        <p:nvPicPr>
          <p:cNvPr id="240" name="スクリーンショット 2021-03-09 10.40.04.png" descr="スクリーンショット 2021-03-09 10.40.04.png"/>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515225" y="1476090"/>
            <a:ext cx="762001" cy="756000"/>
          </a:xfrm>
          <a:prstGeom prst="rect">
            <a:avLst/>
          </a:prstGeom>
          <a:ln w="25400">
            <a:solidFill>
              <a:srgbClr val="000000"/>
            </a:solidFill>
            <a:miter lim="400000"/>
          </a:ln>
        </p:spPr>
      </p:pic>
      <p:pic>
        <p:nvPicPr>
          <p:cNvPr id="241" name="スクリーンショット 2021-03-09 10.42.43.png" descr="スクリーンショット 2021-03-09 10.42.43.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5626537" y="2392644"/>
            <a:ext cx="2654877" cy="2538629"/>
          </a:xfrm>
          <a:prstGeom prst="rect">
            <a:avLst/>
          </a:prstGeom>
          <a:ln w="25400">
            <a:solidFill>
              <a:srgbClr val="000000"/>
            </a:solidFill>
            <a:miter lim="400000"/>
          </a:ln>
        </p:spPr>
      </p:pic>
      <p:sp>
        <p:nvSpPr>
          <p:cNvPr id="242" name="125枚"/>
          <p:cNvSpPr txBox="1"/>
          <p:nvPr/>
        </p:nvSpPr>
        <p:spPr>
          <a:xfrm>
            <a:off x="3704162" y="1872090"/>
            <a:ext cx="605935" cy="26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500">
                <a:latin typeface="Arial"/>
                <a:ea typeface="Arial"/>
                <a:cs typeface="Arial"/>
                <a:sym typeface="Arial"/>
              </a:defRPr>
            </a:lvl1pPr>
          </a:lstStyle>
          <a:p>
            <a:r>
              <a:rPr sz="1500">
                <a:latin typeface="Hiragino Maru Gothic ProN W4" panose="020F0400000000000000" pitchFamily="34" charset="-128"/>
                <a:ea typeface="Hiragino Maru Gothic ProN W4" panose="020F0400000000000000" pitchFamily="34" charset="-128"/>
              </a:rPr>
              <a:t>1</a:t>
            </a:r>
            <a:r>
              <a:rPr lang="en-US" sz="1500">
                <a:latin typeface="Hiragino Maru Gothic ProN W4" panose="020F0400000000000000" pitchFamily="34" charset="-128"/>
                <a:ea typeface="Hiragino Maru Gothic ProN W4" panose="020F0400000000000000" pitchFamily="34" charset="-128"/>
              </a:rPr>
              <a:t>16</a:t>
            </a:r>
            <a:r>
              <a:rPr sz="1500">
                <a:latin typeface="Hiragino Maru Gothic ProN W4" panose="020F0400000000000000" pitchFamily="34" charset="-128"/>
                <a:ea typeface="Hiragino Maru Gothic ProN W4" panose="020F0400000000000000" pitchFamily="34" charset="-128"/>
              </a:rPr>
              <a:t>枚</a:t>
            </a:r>
          </a:p>
        </p:txBody>
      </p:sp>
      <p:sp>
        <p:nvSpPr>
          <p:cNvPr id="243" name="125枚"/>
          <p:cNvSpPr txBox="1"/>
          <p:nvPr/>
        </p:nvSpPr>
        <p:spPr>
          <a:xfrm>
            <a:off x="7108961" y="1872090"/>
            <a:ext cx="605935" cy="26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500">
                <a:latin typeface="Arial"/>
                <a:ea typeface="Arial"/>
                <a:cs typeface="Arial"/>
                <a:sym typeface="Arial"/>
              </a:defRPr>
            </a:lvl1pPr>
          </a:lstStyle>
          <a:p>
            <a:r>
              <a:rPr sz="1500">
                <a:latin typeface="Hiragino Maru Gothic ProN W4" panose="020F0400000000000000" pitchFamily="34" charset="-128"/>
                <a:ea typeface="Hiragino Maru Gothic ProN W4" panose="020F0400000000000000" pitchFamily="34" charset="-128"/>
              </a:rPr>
              <a:t>1</a:t>
            </a:r>
            <a:r>
              <a:rPr lang="en-US" sz="1500">
                <a:latin typeface="Hiragino Maru Gothic ProN W4" panose="020F0400000000000000" pitchFamily="34" charset="-128"/>
                <a:ea typeface="Hiragino Maru Gothic ProN W4" panose="020F0400000000000000" pitchFamily="34" charset="-128"/>
              </a:rPr>
              <a:t>16</a:t>
            </a:r>
            <a:r>
              <a:rPr sz="1500">
                <a:latin typeface="Hiragino Maru Gothic ProN W4" panose="020F0400000000000000" pitchFamily="34" charset="-128"/>
                <a:ea typeface="Hiragino Maru Gothic ProN W4" panose="020F0400000000000000" pitchFamily="34" charset="-128"/>
              </a:rPr>
              <a:t>枚</a:t>
            </a:r>
          </a:p>
        </p:txBody>
      </p:sp>
      <p:sp>
        <p:nvSpPr>
          <p:cNvPr id="4" name="テキスト ボックス 3">
            <a:extLst>
              <a:ext uri="{FF2B5EF4-FFF2-40B4-BE49-F238E27FC236}">
                <a16:creationId xmlns:a16="http://schemas.microsoft.com/office/drawing/2014/main" id="{6F3748FF-8B3A-C923-CF42-E0ABBB764BA9}"/>
              </a:ext>
            </a:extLst>
          </p:cNvPr>
          <p:cNvSpPr txBox="1"/>
          <p:nvPr/>
        </p:nvSpPr>
        <p:spPr>
          <a:xfrm>
            <a:off x="2258548" y="1987771"/>
            <a:ext cx="768989" cy="253916"/>
          </a:xfrm>
          <a:prstGeom prst="rect">
            <a:avLst/>
          </a:prstGeom>
          <a:solidFill>
            <a:schemeClr val="bg1"/>
          </a:solidFill>
        </p:spPr>
        <p:txBody>
          <a:bodyPr wrap="square" rtlCol="0">
            <a:spAutoFit/>
          </a:bodyPr>
          <a:lstStyle/>
          <a:p>
            <a:r>
              <a:rPr kumimoji="1" lang="en-US" altLang="ja-JP" sz="1050" b="1">
                <a:latin typeface="Courier New"/>
                <a:cs typeface="Courier New"/>
              </a:rPr>
              <a:t>COVID19</a:t>
            </a:r>
            <a:endParaRPr kumimoji="1" lang="ja-JP" altLang="en-US" sz="1050" b="1">
              <a:latin typeface="Courier New"/>
              <a:cs typeface="Courier New"/>
            </a:endParaRPr>
          </a:p>
        </p:txBody>
      </p:sp>
      <p:sp>
        <p:nvSpPr>
          <p:cNvPr id="5" name="テキスト ボックス 4">
            <a:extLst>
              <a:ext uri="{FF2B5EF4-FFF2-40B4-BE49-F238E27FC236}">
                <a16:creationId xmlns:a16="http://schemas.microsoft.com/office/drawing/2014/main" id="{ECC83936-F1BC-BEC6-E2B7-8C39319A88F6}"/>
              </a:ext>
            </a:extLst>
          </p:cNvPr>
          <p:cNvSpPr txBox="1"/>
          <p:nvPr/>
        </p:nvSpPr>
        <p:spPr>
          <a:xfrm>
            <a:off x="5513004" y="1947707"/>
            <a:ext cx="762012" cy="253916"/>
          </a:xfrm>
          <a:prstGeom prst="rect">
            <a:avLst/>
          </a:prstGeom>
          <a:solidFill>
            <a:schemeClr val="bg1"/>
          </a:solidFill>
        </p:spPr>
        <p:txBody>
          <a:bodyPr wrap="square" rtlCol="0">
            <a:spAutoFit/>
          </a:bodyPr>
          <a:lstStyle/>
          <a:p>
            <a:r>
              <a:rPr kumimoji="1" lang="en-US" altLang="ja-JP" sz="1050" b="1">
                <a:latin typeface="Courier New"/>
                <a:cs typeface="Courier New"/>
              </a:rPr>
              <a:t>Healthy</a:t>
            </a:r>
            <a:endParaRPr kumimoji="1" lang="ja-JP" altLang="en-US" sz="1050" b="1">
              <a:latin typeface="Courier New"/>
              <a:cs typeface="Courier New"/>
            </a:endParaRPr>
          </a:p>
        </p:txBody>
      </p:sp>
      <p:sp>
        <p:nvSpPr>
          <p:cNvPr id="8" name="ニューラルネットワークとは(軽く復習)">
            <a:extLst>
              <a:ext uri="{FF2B5EF4-FFF2-40B4-BE49-F238E27FC236}">
                <a16:creationId xmlns:a16="http://schemas.microsoft.com/office/drawing/2014/main" id="{2D0A6701-05FD-CACF-348E-560E6487306F}"/>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2" name="スライド番号プレースホルダー 1">
            <a:extLst>
              <a:ext uri="{FF2B5EF4-FFF2-40B4-BE49-F238E27FC236}">
                <a16:creationId xmlns:a16="http://schemas.microsoft.com/office/drawing/2014/main" id="{93807539-2E58-50CD-719E-60CFC9093C14}"/>
              </a:ext>
            </a:extLst>
          </p:cNvPr>
          <p:cNvSpPr>
            <a:spLocks noGrp="1"/>
          </p:cNvSpPr>
          <p:nvPr>
            <p:ph type="sldNum" sz="quarter" idx="2"/>
          </p:nvPr>
        </p:nvSpPr>
        <p:spPr>
          <a:xfrm>
            <a:off x="8336882" y="4561941"/>
            <a:ext cx="607383" cy="369332"/>
          </a:xfrm>
        </p:spPr>
        <p:txBody>
          <a:bodyPr/>
          <a:lstStyle/>
          <a:p>
            <a:fld id="{86CB4B4D-7CA3-9044-876B-883B54F8677D}" type="slidenum">
              <a:rPr lang="en-US" altLang="ja-JP" sz="1200" smtClean="0"/>
              <a:t>45</a:t>
            </a:fld>
            <a:endParaRPr lang="ja-JP" altLang="en-US" sz="120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A30A9-10A6-A508-5AFC-89D70C644EF3}"/>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092F837-E645-F8D0-C54B-37516921BD5D}"/>
              </a:ext>
            </a:extLst>
          </p:cNvPr>
          <p:cNvSpPr txBox="1"/>
          <p:nvPr/>
        </p:nvSpPr>
        <p:spPr>
          <a:xfrm>
            <a:off x="241697" y="1010620"/>
            <a:ext cx="6886104"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コード2</a:t>
            </a:r>
            <a:r>
              <a:rPr lang="en-US" altLang="ja-JP" b="1">
                <a:solidFill>
                  <a:srgbClr val="002060"/>
                </a:solidFill>
                <a:latin typeface="Meiryo"/>
                <a:ea typeface="Meiryo"/>
              </a:rPr>
              <a:t>-3</a:t>
            </a:r>
            <a:r>
              <a:rPr lang="ja-JP" altLang="en-US" b="1">
                <a:solidFill>
                  <a:srgbClr val="002060"/>
                </a:solidFill>
                <a:latin typeface="Meiryo"/>
                <a:ea typeface="Meiryo"/>
              </a:rPr>
              <a:t> ライブラリ・モジュール・関数のインポート</a:t>
            </a:r>
            <a:endParaRPr lang="en-US" altLang="ja-JP" b="1">
              <a:solidFill>
                <a:srgbClr val="002060"/>
              </a:solidFill>
              <a:latin typeface="Meiryo"/>
              <a:ea typeface="Meiryo"/>
            </a:endParaRPr>
          </a:p>
        </p:txBody>
      </p:sp>
      <p:sp>
        <p:nvSpPr>
          <p:cNvPr id="4" name="正方形/長方形 3">
            <a:extLst>
              <a:ext uri="{FF2B5EF4-FFF2-40B4-BE49-F238E27FC236}">
                <a16:creationId xmlns:a16="http://schemas.microsoft.com/office/drawing/2014/main" id="{65F3E2A6-D9E9-5FE4-E590-CB56F1E85970}"/>
              </a:ext>
            </a:extLst>
          </p:cNvPr>
          <p:cNvSpPr/>
          <p:nvPr/>
        </p:nvSpPr>
        <p:spPr>
          <a:xfrm>
            <a:off x="266700" y="1292876"/>
            <a:ext cx="8577496" cy="2325046"/>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numpy</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as</a:t>
            </a:r>
            <a:r>
              <a:rPr lang="en" altLang="ja-JP" b="1">
                <a:solidFill>
                  <a:srgbClr val="000000"/>
                </a:solidFill>
                <a:effectLst/>
                <a:latin typeface="Courier New" panose="02070309020205020404" pitchFamily="49" charset="0"/>
              </a:rPr>
              <a:t> np</a:t>
            </a:r>
          </a:p>
          <a:p>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matplotlib.pyplot</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as</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plt</a:t>
            </a:r>
            <a:endParaRPr lang="en" altLang="ja-JP" b="1">
              <a:solidFill>
                <a:srgbClr val="000000"/>
              </a:solidFill>
              <a:effectLst/>
              <a:latin typeface="Courier New" panose="02070309020205020404" pitchFamily="49" charset="0"/>
            </a:endParaRPr>
          </a:p>
          <a:p>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os</a:t>
            </a:r>
            <a:endParaRPr lang="en" altLang="ja-JP" b="1">
              <a:solidFill>
                <a:srgbClr val="000000"/>
              </a:solidFill>
              <a:effectLst/>
              <a:latin typeface="Courier New" panose="02070309020205020404" pitchFamily="49" charset="0"/>
            </a:endParaRPr>
          </a:p>
          <a:p>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tensorflow</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as</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tf</a:t>
            </a:r>
            <a:endParaRPr lang="en" altLang="ja-JP" b="1">
              <a:solidFill>
                <a:srgbClr val="000000"/>
              </a:solidFill>
              <a:effectLst/>
              <a:latin typeface="Courier New" panose="02070309020205020404" pitchFamily="49" charset="0"/>
            </a:endParaRPr>
          </a:p>
          <a:p>
            <a:r>
              <a:rPr lang="en" altLang="ja-JP" b="1">
                <a:solidFill>
                  <a:srgbClr val="AF00DB"/>
                </a:solidFill>
                <a:effectLst/>
                <a:latin typeface="Courier New" panose="02070309020205020404" pitchFamily="49" charset="0"/>
              </a:rPr>
              <a:t>from</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keras.preprocessing.image</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load_img</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img_to_array</a:t>
            </a:r>
            <a:endParaRPr lang="en" altLang="ja-JP" b="1">
              <a:solidFill>
                <a:srgbClr val="000000"/>
              </a:solidFill>
              <a:effectLst/>
              <a:latin typeface="Courier New" panose="02070309020205020404" pitchFamily="49" charset="0"/>
            </a:endParaRPr>
          </a:p>
          <a:p>
            <a:r>
              <a:rPr lang="en" altLang="ja-JP" b="1">
                <a:solidFill>
                  <a:srgbClr val="AF00DB"/>
                </a:solidFill>
                <a:effectLst/>
                <a:latin typeface="Courier New" panose="02070309020205020404" pitchFamily="49" charset="0"/>
              </a:rPr>
              <a:t>from</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keras.models</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Sequential</a:t>
            </a:r>
          </a:p>
          <a:p>
            <a:r>
              <a:rPr lang="en" altLang="ja-JP" b="1">
                <a:solidFill>
                  <a:srgbClr val="AF00DB"/>
                </a:solidFill>
                <a:effectLst/>
                <a:latin typeface="Courier New" panose="02070309020205020404" pitchFamily="49" charset="0"/>
              </a:rPr>
              <a:t>from</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keras.layers</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Dense, Flatten, Dropout</a:t>
            </a:r>
          </a:p>
          <a:p>
            <a:r>
              <a:rPr lang="en" altLang="ja-JP" b="1">
                <a:solidFill>
                  <a:srgbClr val="AF00DB"/>
                </a:solidFill>
                <a:effectLst/>
                <a:latin typeface="Courier New" panose="02070309020205020404" pitchFamily="49" charset="0"/>
              </a:rPr>
              <a:t>from</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keras.utils</a:t>
            </a:r>
            <a:r>
              <a:rPr lang="en" altLang="ja-JP" b="1">
                <a:solidFill>
                  <a:srgbClr val="000000"/>
                </a:solidFill>
                <a:effectLst/>
                <a:latin typeface="Courier New" panose="02070309020205020404" pitchFamily="49" charset="0"/>
              </a:rPr>
              <a:t> </a:t>
            </a:r>
            <a:r>
              <a:rPr lang="en" altLang="ja-JP" b="1">
                <a:solidFill>
                  <a:srgbClr val="AF00DB"/>
                </a:solidFill>
                <a:effectLst/>
                <a:latin typeface="Courier New" panose="02070309020205020404" pitchFamily="49" charset="0"/>
              </a:rPr>
              <a:t>import</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set_random_seed</a:t>
            </a:r>
            <a:endParaRPr lang="en" altLang="ja-JP" b="1">
              <a:solidFill>
                <a:srgbClr val="000000"/>
              </a:solidFill>
              <a:effectLst/>
              <a:latin typeface="Courier New" panose="02070309020205020404" pitchFamily="49" charset="0"/>
            </a:endParaRPr>
          </a:p>
        </p:txBody>
      </p:sp>
      <p:sp>
        <p:nvSpPr>
          <p:cNvPr id="2" name="①学習モデルの選択(今回は線形回帰)…">
            <a:extLst>
              <a:ext uri="{FF2B5EF4-FFF2-40B4-BE49-F238E27FC236}">
                <a16:creationId xmlns:a16="http://schemas.microsoft.com/office/drawing/2014/main" id="{9FFBB06F-7AC5-3E93-F04A-D9F8F8E1C917}"/>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STEP0：ライブラリのインポート</a:t>
            </a:r>
          </a:p>
        </p:txBody>
      </p:sp>
      <p:sp>
        <p:nvSpPr>
          <p:cNvPr id="5" name="線形回帰で88歳の歯周病の歯の本数を予測する">
            <a:extLst>
              <a:ext uri="{FF2B5EF4-FFF2-40B4-BE49-F238E27FC236}">
                <a16:creationId xmlns:a16="http://schemas.microsoft.com/office/drawing/2014/main" id="{72D84028-3B93-FFA8-073F-4F9D685F6109}"/>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3B53D614-AD46-AA60-FEFD-F6957E5B8D1E}"/>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BAA3E82E-E670-332C-63EE-BA181A4676E2}"/>
              </a:ext>
            </a:extLst>
          </p:cNvPr>
          <p:cNvSpPr txBox="1"/>
          <p:nvPr/>
        </p:nvSpPr>
        <p:spPr>
          <a:xfrm>
            <a:off x="405456" y="3691534"/>
            <a:ext cx="601606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ライブラリをインポート：</a:t>
            </a:r>
            <a:r>
              <a:rPr kumimoji="0" lang="en-US" altLang="ja-JP"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import </a:t>
            </a:r>
            <a:r>
              <a:rPr kumimoji="0" lang="en-US" altLang="ja-JP" sz="1600" b="1" i="0" u="sng" strike="noStrike" cap="none" spc="0" normalizeH="0" baseline="0">
                <a:ln>
                  <a:noFill/>
                </a:ln>
                <a:solidFill>
                  <a:srgbClr val="C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a:t>
            </a:r>
            <a:r>
              <a:rPr kumimoji="0" lang="ja-JP" altLang="en-US" sz="1600" b="1" i="0" u="sng" strike="noStrike" cap="none" spc="0" normalizeH="0" baseline="0">
                <a:ln>
                  <a:noFill/>
                </a:ln>
                <a:solidFill>
                  <a:srgbClr val="C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ライブラリ名</a:t>
            </a:r>
            <a:r>
              <a:rPr kumimoji="0" lang="en-US" altLang="ja-JP" sz="1600" b="1" i="0" u="sng" strike="noStrike" cap="none" spc="0" normalizeH="0" baseline="0">
                <a:ln>
                  <a:noFill/>
                </a:ln>
                <a:solidFill>
                  <a:srgbClr val="C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a:t>
            </a:r>
            <a:r>
              <a:rPr kumimoji="0" lang="en-US" altLang="ja-JP"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 as </a:t>
            </a:r>
            <a:r>
              <a:rPr kumimoji="0" lang="ja-JP" altLang="en-US"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省略形</a:t>
            </a:r>
          </a:p>
        </p:txBody>
      </p:sp>
      <p:sp>
        <p:nvSpPr>
          <p:cNvPr id="8" name="テキスト ボックス 7">
            <a:extLst>
              <a:ext uri="{FF2B5EF4-FFF2-40B4-BE49-F238E27FC236}">
                <a16:creationId xmlns:a16="http://schemas.microsoft.com/office/drawing/2014/main" id="{B4812871-B8A3-110C-D82C-E9DC427F53BE}"/>
              </a:ext>
            </a:extLst>
          </p:cNvPr>
          <p:cNvSpPr txBox="1"/>
          <p:nvPr/>
        </p:nvSpPr>
        <p:spPr>
          <a:xfrm>
            <a:off x="405456" y="4352007"/>
            <a:ext cx="761747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モジュールをインポート：</a:t>
            </a:r>
            <a:r>
              <a:rPr kumimoji="0" lang="en-US" altLang="ja-JP"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import </a:t>
            </a:r>
            <a:r>
              <a:rPr kumimoji="0" lang="en-US" altLang="ja-JP" sz="1600" b="1" i="0" u="sng" strike="noStrike" cap="none" spc="0" normalizeH="0" baseline="0">
                <a:ln>
                  <a:noFill/>
                </a:ln>
                <a:solidFill>
                  <a:srgbClr val="C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a:t>
            </a:r>
            <a:r>
              <a:rPr kumimoji="0" lang="ja-JP" altLang="en-US" sz="1600" b="1" i="0" u="sng" strike="noStrike" cap="none" spc="0" normalizeH="0" baseline="0">
                <a:ln>
                  <a:noFill/>
                </a:ln>
                <a:solidFill>
                  <a:srgbClr val="C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ライブラリ名</a:t>
            </a:r>
            <a:r>
              <a:rPr kumimoji="0" lang="en-US" altLang="ja-JP" sz="1600" b="1" i="0" u="sng" strike="noStrike" cap="none" spc="0" normalizeH="0" baseline="0">
                <a:ln>
                  <a:noFill/>
                </a:ln>
                <a:solidFill>
                  <a:srgbClr val="C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a:t>
            </a:r>
            <a:r>
              <a:rPr kumimoji="0" lang="en-US" altLang="ja-JP" sz="1600" b="1" i="0" strike="noStrike" cap="none" spc="0" normalizeH="0" baseline="0">
                <a:ln>
                  <a:noFill/>
                </a:ln>
                <a:solidFill>
                  <a:schemeClr val="tx1"/>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a:t>
            </a:r>
            <a:r>
              <a:rPr kumimoji="0" lang="en-US" altLang="ja-JP" sz="1600" b="1" i="0" u="sng" strike="noStrike" cap="none" spc="0" normalizeH="0" baseline="0">
                <a:ln>
                  <a:noFill/>
                </a:ln>
                <a:solidFill>
                  <a:srgbClr val="0070C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a:t>
            </a:r>
            <a:r>
              <a:rPr kumimoji="0" lang="ja-JP" altLang="en-US" sz="1600" b="1" i="0" u="sng" strike="noStrike" cap="none" spc="0" normalizeH="0" baseline="0">
                <a:ln>
                  <a:noFill/>
                </a:ln>
                <a:solidFill>
                  <a:srgbClr val="0070C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モジュール名</a:t>
            </a:r>
            <a:r>
              <a:rPr kumimoji="0" lang="en-US" altLang="ja-JP" sz="1600" b="1" i="0" u="sng" strike="noStrike" cap="none" spc="0" normalizeH="0" baseline="0">
                <a:ln>
                  <a:noFill/>
                </a:ln>
                <a:solidFill>
                  <a:srgbClr val="0070C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 </a:t>
            </a:r>
            <a:r>
              <a:rPr kumimoji="0" lang="en-US" altLang="ja-JP"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as </a:t>
            </a:r>
            <a:r>
              <a:rPr kumimoji="0" lang="ja-JP" altLang="en-US"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省略形</a:t>
            </a:r>
          </a:p>
        </p:txBody>
      </p:sp>
      <p:sp>
        <p:nvSpPr>
          <p:cNvPr id="9" name="テキスト ボックス 8">
            <a:extLst>
              <a:ext uri="{FF2B5EF4-FFF2-40B4-BE49-F238E27FC236}">
                <a16:creationId xmlns:a16="http://schemas.microsoft.com/office/drawing/2014/main" id="{F4B7D5FB-AB60-BA18-7329-9C4AD3D71EE1}"/>
              </a:ext>
            </a:extLst>
          </p:cNvPr>
          <p:cNvSpPr txBox="1"/>
          <p:nvPr/>
        </p:nvSpPr>
        <p:spPr>
          <a:xfrm>
            <a:off x="4905243" y="3999094"/>
            <a:ext cx="2200924" cy="348813"/>
          </a:xfrm>
          <a:prstGeom prst="rect">
            <a:avLst/>
          </a:prstGeom>
          <a:no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600" b="1" i="0" u="none" strike="noStrike" cap="none" spc="0" normalizeH="0" baseline="0" err="1">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numpy</a:t>
            </a:r>
            <a:r>
              <a:rPr lang="en-US" altLang="ja-JP" sz="1600" b="1">
                <a:solidFill>
                  <a:srgbClr val="000000"/>
                </a:solidFill>
                <a:latin typeface="Courier New" panose="02070309020205020404" pitchFamily="49" charset="0"/>
                <a:ea typeface="Meiryo" panose="020B0604030504040204" pitchFamily="34" charset="-128"/>
                <a:cs typeface="Courier New" panose="02070309020205020404" pitchFamily="49" charset="0"/>
                <a:sym typeface="ヒラギノ角ゴ ProN W6"/>
              </a:rPr>
              <a:t>, </a:t>
            </a:r>
            <a:r>
              <a:rPr lang="en-US" altLang="ja-JP" sz="1600" b="1" err="1">
                <a:solidFill>
                  <a:srgbClr val="000000"/>
                </a:solidFill>
                <a:latin typeface="Courier New" panose="02070309020205020404" pitchFamily="49" charset="0"/>
                <a:ea typeface="Meiryo" panose="020B0604030504040204" pitchFamily="34" charset="-128"/>
                <a:cs typeface="Courier New" panose="02070309020205020404" pitchFamily="49" charset="0"/>
                <a:sym typeface="ヒラギノ角ゴ ProN W6"/>
              </a:rPr>
              <a:t>tensorflow</a:t>
            </a:r>
            <a:endParaRPr kumimoji="0" lang="ja-JP" altLang="en-US"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endParaRPr>
          </a:p>
        </p:txBody>
      </p:sp>
      <p:cxnSp>
        <p:nvCxnSpPr>
          <p:cNvPr id="10" name="直線コネクタ 9">
            <a:extLst>
              <a:ext uri="{FF2B5EF4-FFF2-40B4-BE49-F238E27FC236}">
                <a16:creationId xmlns:a16="http://schemas.microsoft.com/office/drawing/2014/main" id="{9CF4AF86-935B-81EE-04B7-6287B64F4B31}"/>
              </a:ext>
            </a:extLst>
          </p:cNvPr>
          <p:cNvCxnSpPr>
            <a:cxnSpLocks/>
          </p:cNvCxnSpPr>
          <p:nvPr/>
        </p:nvCxnSpPr>
        <p:spPr>
          <a:xfrm flipV="1">
            <a:off x="4550434" y="3947034"/>
            <a:ext cx="0" cy="180000"/>
          </a:xfrm>
          <a:prstGeom prst="line">
            <a:avLst/>
          </a:prstGeom>
          <a:noFill/>
          <a:ln w="1905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11" name="直線コネクタ 10">
            <a:extLst>
              <a:ext uri="{FF2B5EF4-FFF2-40B4-BE49-F238E27FC236}">
                <a16:creationId xmlns:a16="http://schemas.microsoft.com/office/drawing/2014/main" id="{4B55B4E4-43F1-6C62-CCE3-9ECFE32AD392}"/>
              </a:ext>
            </a:extLst>
          </p:cNvPr>
          <p:cNvCxnSpPr>
            <a:cxnSpLocks/>
          </p:cNvCxnSpPr>
          <p:nvPr/>
        </p:nvCxnSpPr>
        <p:spPr>
          <a:xfrm flipH="1">
            <a:off x="4539801" y="4138886"/>
            <a:ext cx="360000" cy="0"/>
          </a:xfrm>
          <a:prstGeom prst="line">
            <a:avLst/>
          </a:prstGeom>
          <a:noFill/>
          <a:ln w="1905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13" name="テキスト ボックス 12">
            <a:extLst>
              <a:ext uri="{FF2B5EF4-FFF2-40B4-BE49-F238E27FC236}">
                <a16:creationId xmlns:a16="http://schemas.microsoft.com/office/drawing/2014/main" id="{5D55C1ED-D667-ECD6-E72C-C7006D977EEC}"/>
              </a:ext>
            </a:extLst>
          </p:cNvPr>
          <p:cNvSpPr txBox="1"/>
          <p:nvPr/>
        </p:nvSpPr>
        <p:spPr>
          <a:xfrm>
            <a:off x="4202728" y="4700820"/>
            <a:ext cx="1336904" cy="348813"/>
          </a:xfrm>
          <a:prstGeom prst="rect">
            <a:avLst/>
          </a:prstGeom>
          <a:no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matplotlib</a:t>
            </a:r>
            <a:endParaRPr kumimoji="0" lang="ja-JP" altLang="en-US"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endParaRPr>
          </a:p>
        </p:txBody>
      </p:sp>
      <p:cxnSp>
        <p:nvCxnSpPr>
          <p:cNvPr id="15" name="直線コネクタ 14">
            <a:extLst>
              <a:ext uri="{FF2B5EF4-FFF2-40B4-BE49-F238E27FC236}">
                <a16:creationId xmlns:a16="http://schemas.microsoft.com/office/drawing/2014/main" id="{39EC0B94-07D6-84F8-EE10-FD5998D0612E}"/>
              </a:ext>
            </a:extLst>
          </p:cNvPr>
          <p:cNvCxnSpPr>
            <a:cxnSpLocks/>
          </p:cNvCxnSpPr>
          <p:nvPr/>
        </p:nvCxnSpPr>
        <p:spPr>
          <a:xfrm flipV="1">
            <a:off x="4007837" y="4619390"/>
            <a:ext cx="0" cy="216000"/>
          </a:xfrm>
          <a:prstGeom prst="line">
            <a:avLst/>
          </a:prstGeom>
          <a:noFill/>
          <a:ln w="1905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16" name="直線コネクタ 15">
            <a:extLst>
              <a:ext uri="{FF2B5EF4-FFF2-40B4-BE49-F238E27FC236}">
                <a16:creationId xmlns:a16="http://schemas.microsoft.com/office/drawing/2014/main" id="{1BEF4192-3D62-7544-DE16-BD9FA1D93DE6}"/>
              </a:ext>
            </a:extLst>
          </p:cNvPr>
          <p:cNvCxnSpPr>
            <a:cxnSpLocks/>
          </p:cNvCxnSpPr>
          <p:nvPr/>
        </p:nvCxnSpPr>
        <p:spPr>
          <a:xfrm flipH="1">
            <a:off x="3998191" y="4831289"/>
            <a:ext cx="216000" cy="0"/>
          </a:xfrm>
          <a:prstGeom prst="line">
            <a:avLst/>
          </a:prstGeom>
          <a:noFill/>
          <a:ln w="1905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17" name="テキスト ボックス 16">
            <a:extLst>
              <a:ext uri="{FF2B5EF4-FFF2-40B4-BE49-F238E27FC236}">
                <a16:creationId xmlns:a16="http://schemas.microsoft.com/office/drawing/2014/main" id="{36527C67-683B-7976-3DF4-FB1460FA35DF}"/>
              </a:ext>
            </a:extLst>
          </p:cNvPr>
          <p:cNvSpPr txBox="1"/>
          <p:nvPr/>
        </p:nvSpPr>
        <p:spPr>
          <a:xfrm>
            <a:off x="6224493" y="4700819"/>
            <a:ext cx="843180" cy="348813"/>
          </a:xfrm>
          <a:prstGeom prst="rect">
            <a:avLst/>
          </a:prstGeom>
          <a:no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600" b="1" i="0" u="none" strike="noStrike" cap="none" spc="0" normalizeH="0" baseline="0" err="1">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rPr>
              <a:t>pyplot</a:t>
            </a:r>
            <a:endParaRPr kumimoji="0" lang="ja-JP" altLang="en-US" sz="1600" b="1" i="0" u="none" strike="noStrike" cap="none" spc="0" normalizeH="0" baseline="0">
              <a:ln>
                <a:noFill/>
              </a:ln>
              <a:solidFill>
                <a:srgbClr val="000000"/>
              </a:solidFill>
              <a:effectLst/>
              <a:uFillTx/>
              <a:latin typeface="Courier New" panose="02070309020205020404" pitchFamily="49" charset="0"/>
              <a:ea typeface="Meiryo" panose="020B0604030504040204" pitchFamily="34" charset="-128"/>
              <a:cs typeface="Courier New" panose="02070309020205020404" pitchFamily="49" charset="0"/>
              <a:sym typeface="ヒラギノ角ゴ ProN W6"/>
            </a:endParaRPr>
          </a:p>
        </p:txBody>
      </p:sp>
      <p:cxnSp>
        <p:nvCxnSpPr>
          <p:cNvPr id="18" name="直線コネクタ 17">
            <a:extLst>
              <a:ext uri="{FF2B5EF4-FFF2-40B4-BE49-F238E27FC236}">
                <a16:creationId xmlns:a16="http://schemas.microsoft.com/office/drawing/2014/main" id="{CC72F8D8-64DA-D210-8D75-30E68C4C364A}"/>
              </a:ext>
            </a:extLst>
          </p:cNvPr>
          <p:cNvCxnSpPr>
            <a:cxnSpLocks/>
          </p:cNvCxnSpPr>
          <p:nvPr/>
        </p:nvCxnSpPr>
        <p:spPr>
          <a:xfrm flipV="1">
            <a:off x="6019126" y="4619390"/>
            <a:ext cx="0" cy="216000"/>
          </a:xfrm>
          <a:prstGeom prst="line">
            <a:avLst/>
          </a:prstGeom>
          <a:noFill/>
          <a:ln w="1905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19" name="直線コネクタ 18">
            <a:extLst>
              <a:ext uri="{FF2B5EF4-FFF2-40B4-BE49-F238E27FC236}">
                <a16:creationId xmlns:a16="http://schemas.microsoft.com/office/drawing/2014/main" id="{B685760C-77B7-6386-4CEB-1625FF42A4B2}"/>
              </a:ext>
            </a:extLst>
          </p:cNvPr>
          <p:cNvCxnSpPr>
            <a:cxnSpLocks/>
          </p:cNvCxnSpPr>
          <p:nvPr/>
        </p:nvCxnSpPr>
        <p:spPr>
          <a:xfrm flipH="1">
            <a:off x="6008493" y="4831289"/>
            <a:ext cx="216000" cy="0"/>
          </a:xfrm>
          <a:prstGeom prst="line">
            <a:avLst/>
          </a:prstGeom>
          <a:noFill/>
          <a:ln w="19050" cap="flat">
            <a:solidFill>
              <a:srgbClr val="0070C0"/>
            </a:solidFill>
            <a:prstDash val="solid"/>
            <a:miter lim="400000"/>
          </a:ln>
          <a:effectLst/>
          <a:sp3d/>
        </p:spPr>
        <p:style>
          <a:lnRef idx="0">
            <a:scrgbClr r="0" g="0" b="0"/>
          </a:lnRef>
          <a:fillRef idx="0">
            <a:scrgbClr r="0" g="0" b="0"/>
          </a:fillRef>
          <a:effectRef idx="0">
            <a:scrgbClr r="0" g="0" b="0"/>
          </a:effectRef>
          <a:fontRef idx="none"/>
        </p:style>
      </p:cxnSp>
      <p:sp>
        <p:nvSpPr>
          <p:cNvPr id="20" name="正方形/長方形 19">
            <a:extLst>
              <a:ext uri="{FF2B5EF4-FFF2-40B4-BE49-F238E27FC236}">
                <a16:creationId xmlns:a16="http://schemas.microsoft.com/office/drawing/2014/main" id="{FDE735FB-B1CF-F95A-5E59-0342869A1A5B}"/>
              </a:ext>
            </a:extLst>
          </p:cNvPr>
          <p:cNvSpPr/>
          <p:nvPr/>
        </p:nvSpPr>
        <p:spPr>
          <a:xfrm>
            <a:off x="5716694" y="3703149"/>
            <a:ext cx="799598" cy="246221"/>
          </a:xfrm>
          <a:prstGeom prst="rect">
            <a:avLst/>
          </a:prstGeom>
          <a:noFill/>
          <a:ln w="1905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16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22" name="正方形/長方形 21">
            <a:extLst>
              <a:ext uri="{FF2B5EF4-FFF2-40B4-BE49-F238E27FC236}">
                <a16:creationId xmlns:a16="http://schemas.microsoft.com/office/drawing/2014/main" id="{B2109F6A-104F-8C5B-931B-8FE9212EB63C}"/>
              </a:ext>
            </a:extLst>
          </p:cNvPr>
          <p:cNvSpPr/>
          <p:nvPr/>
        </p:nvSpPr>
        <p:spPr>
          <a:xfrm>
            <a:off x="7242428" y="4377016"/>
            <a:ext cx="799598" cy="246221"/>
          </a:xfrm>
          <a:prstGeom prst="rect">
            <a:avLst/>
          </a:prstGeom>
          <a:noFill/>
          <a:ln w="1905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16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23" name="右矢印 22">
            <a:extLst>
              <a:ext uri="{FF2B5EF4-FFF2-40B4-BE49-F238E27FC236}">
                <a16:creationId xmlns:a16="http://schemas.microsoft.com/office/drawing/2014/main" id="{C6A05953-2C48-071F-B45D-9678517B919C}"/>
              </a:ext>
            </a:extLst>
          </p:cNvPr>
          <p:cNvSpPr/>
          <p:nvPr/>
        </p:nvSpPr>
        <p:spPr>
          <a:xfrm>
            <a:off x="8212062" y="4396304"/>
            <a:ext cx="911934" cy="489109"/>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6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6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6" name="スライド番号プレースホルダー 5">
            <a:extLst>
              <a:ext uri="{FF2B5EF4-FFF2-40B4-BE49-F238E27FC236}">
                <a16:creationId xmlns:a16="http://schemas.microsoft.com/office/drawing/2014/main" id="{35B1A13E-4378-AEFF-D91E-67159F4842B6}"/>
              </a:ext>
            </a:extLst>
          </p:cNvPr>
          <p:cNvSpPr>
            <a:spLocks noGrp="1"/>
          </p:cNvSpPr>
          <p:nvPr>
            <p:ph type="sldNum" sz="quarter" idx="2"/>
          </p:nvPr>
        </p:nvSpPr>
        <p:spPr>
          <a:xfrm>
            <a:off x="8212062" y="4831289"/>
            <a:ext cx="474739" cy="184666"/>
          </a:xfrm>
        </p:spPr>
        <p:txBody>
          <a:bodyPr/>
          <a:lstStyle/>
          <a:p>
            <a:fld id="{86CB4B4D-7CA3-9044-876B-883B54F8677D}" type="slidenum">
              <a:rPr lang="en-US" altLang="ja-JP" sz="1200" smtClean="0"/>
              <a:t>46</a:t>
            </a:fld>
            <a:endParaRPr lang="ja-JP" altLang="en-US" sz="1200"/>
          </a:p>
        </p:txBody>
      </p:sp>
      <p:sp>
        <p:nvSpPr>
          <p:cNvPr id="26" name="①学習モデルの選択…">
            <a:extLst>
              <a:ext uri="{FF2B5EF4-FFF2-40B4-BE49-F238E27FC236}">
                <a16:creationId xmlns:a16="http://schemas.microsoft.com/office/drawing/2014/main" id="{1659AE93-28AE-0594-CD98-A4399C159226}"/>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Tree>
    <p:extLst>
      <p:ext uri="{BB962C8B-B14F-4D97-AF65-F5344CB8AC3E}">
        <p14:creationId xmlns:p14="http://schemas.microsoft.com/office/powerpoint/2010/main" val="176114548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F24E-FF10-38A1-E8FD-405C8545AF5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93DAE29-329C-0A10-6372-56E2697BB0D1}"/>
              </a:ext>
            </a:extLst>
          </p:cNvPr>
          <p:cNvSpPr/>
          <p:nvPr/>
        </p:nvSpPr>
        <p:spPr>
          <a:xfrm>
            <a:off x="378303" y="891547"/>
            <a:ext cx="8610600" cy="183260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400" b="1">
                <a:solidFill>
                  <a:srgbClr val="AF00DB"/>
                </a:solidFill>
                <a:effectLst/>
                <a:latin typeface="Courier New" panose="02070309020205020404" pitchFamily="49" charset="0"/>
              </a:rPr>
              <a:t>import</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numpy</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as</a:t>
            </a:r>
            <a:r>
              <a:rPr lang="en" altLang="ja-JP" sz="1400" b="1">
                <a:solidFill>
                  <a:srgbClr val="000000"/>
                </a:solidFill>
                <a:effectLst/>
                <a:latin typeface="Courier New" panose="02070309020205020404" pitchFamily="49" charset="0"/>
              </a:rPr>
              <a:t> np</a:t>
            </a:r>
          </a:p>
          <a:p>
            <a:r>
              <a:rPr lang="en" altLang="ja-JP" sz="1400" b="1">
                <a:solidFill>
                  <a:srgbClr val="AF00DB"/>
                </a:solidFill>
                <a:effectLst/>
                <a:latin typeface="Courier New" panose="02070309020205020404" pitchFamily="49" charset="0"/>
              </a:rPr>
              <a:t>import</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matplotlib.pyplot</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as</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plt</a:t>
            </a:r>
            <a:endParaRPr lang="en" altLang="ja-JP" sz="1400" b="1">
              <a:solidFill>
                <a:srgbClr val="000000"/>
              </a:solidFill>
              <a:effectLst/>
              <a:latin typeface="Courier New" panose="02070309020205020404" pitchFamily="49" charset="0"/>
            </a:endParaRPr>
          </a:p>
          <a:p>
            <a:r>
              <a:rPr lang="en" altLang="ja-JP" sz="1400" b="1">
                <a:solidFill>
                  <a:srgbClr val="AF00DB"/>
                </a:solidFill>
                <a:effectLst/>
                <a:latin typeface="Courier New" panose="02070309020205020404" pitchFamily="49" charset="0"/>
              </a:rPr>
              <a:t>import</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os</a:t>
            </a:r>
            <a:endParaRPr lang="en" altLang="ja-JP" sz="1400" b="1">
              <a:solidFill>
                <a:srgbClr val="000000"/>
              </a:solidFill>
              <a:effectLst/>
              <a:latin typeface="Courier New" panose="02070309020205020404" pitchFamily="49" charset="0"/>
            </a:endParaRPr>
          </a:p>
          <a:p>
            <a:r>
              <a:rPr lang="en" altLang="ja-JP" sz="1400" b="1">
                <a:solidFill>
                  <a:srgbClr val="AF00DB"/>
                </a:solidFill>
                <a:effectLst/>
                <a:latin typeface="Courier New" panose="02070309020205020404" pitchFamily="49" charset="0"/>
              </a:rPr>
              <a:t>import</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tensorflow</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as</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tf</a:t>
            </a:r>
            <a:endParaRPr lang="en" altLang="ja-JP" sz="1400" b="1">
              <a:solidFill>
                <a:srgbClr val="000000"/>
              </a:solidFill>
              <a:effectLst/>
              <a:latin typeface="Courier New" panose="02070309020205020404" pitchFamily="49" charset="0"/>
            </a:endParaRPr>
          </a:p>
          <a:p>
            <a:r>
              <a:rPr lang="en" altLang="ja-JP" sz="1400" b="1">
                <a:solidFill>
                  <a:srgbClr val="AF00DB"/>
                </a:solidFill>
                <a:effectLst/>
                <a:latin typeface="Courier New" panose="02070309020205020404" pitchFamily="49" charset="0"/>
              </a:rPr>
              <a:t>from</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keras.preprocessing.image</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import</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load_img</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img_to_array</a:t>
            </a:r>
            <a:endParaRPr lang="en" altLang="ja-JP" sz="1400" b="1">
              <a:solidFill>
                <a:srgbClr val="000000"/>
              </a:solidFill>
              <a:effectLst/>
              <a:latin typeface="Courier New" panose="02070309020205020404" pitchFamily="49" charset="0"/>
            </a:endParaRPr>
          </a:p>
          <a:p>
            <a:r>
              <a:rPr lang="en" altLang="ja-JP" sz="1400" b="1">
                <a:solidFill>
                  <a:srgbClr val="AF00DB"/>
                </a:solidFill>
                <a:effectLst/>
                <a:latin typeface="Courier New" panose="02070309020205020404" pitchFamily="49" charset="0"/>
              </a:rPr>
              <a:t>from</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keras.models</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import</a:t>
            </a:r>
            <a:r>
              <a:rPr lang="en" altLang="ja-JP" sz="1400" b="1">
                <a:solidFill>
                  <a:srgbClr val="000000"/>
                </a:solidFill>
                <a:effectLst/>
                <a:latin typeface="Courier New" panose="02070309020205020404" pitchFamily="49" charset="0"/>
              </a:rPr>
              <a:t> Sequential</a:t>
            </a:r>
          </a:p>
          <a:p>
            <a:r>
              <a:rPr lang="en" altLang="ja-JP" sz="1400" b="1">
                <a:solidFill>
                  <a:srgbClr val="AF00DB"/>
                </a:solidFill>
                <a:effectLst/>
                <a:latin typeface="Courier New" panose="02070309020205020404" pitchFamily="49" charset="0"/>
              </a:rPr>
              <a:t>from</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keras.layers</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import</a:t>
            </a:r>
            <a:r>
              <a:rPr lang="en" altLang="ja-JP" sz="1400" b="1">
                <a:solidFill>
                  <a:srgbClr val="000000"/>
                </a:solidFill>
                <a:effectLst/>
                <a:latin typeface="Courier New" panose="02070309020205020404" pitchFamily="49" charset="0"/>
              </a:rPr>
              <a:t> Dense, Flatten, Dropout</a:t>
            </a:r>
          </a:p>
          <a:p>
            <a:r>
              <a:rPr lang="en" altLang="ja-JP" sz="1400" b="1">
                <a:solidFill>
                  <a:srgbClr val="AF00DB"/>
                </a:solidFill>
                <a:effectLst/>
                <a:latin typeface="Courier New" panose="02070309020205020404" pitchFamily="49" charset="0"/>
              </a:rPr>
              <a:t>from</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keras.utils</a:t>
            </a:r>
            <a:r>
              <a:rPr lang="en" altLang="ja-JP" sz="1400" b="1">
                <a:solidFill>
                  <a:srgbClr val="000000"/>
                </a:solidFill>
                <a:effectLst/>
                <a:latin typeface="Courier New" panose="02070309020205020404" pitchFamily="49" charset="0"/>
              </a:rPr>
              <a:t> </a:t>
            </a:r>
            <a:r>
              <a:rPr lang="en" altLang="ja-JP" sz="1400" b="1">
                <a:solidFill>
                  <a:srgbClr val="AF00DB"/>
                </a:solidFill>
                <a:effectLst/>
                <a:latin typeface="Courier New" panose="02070309020205020404" pitchFamily="49" charset="0"/>
              </a:rPr>
              <a:t>import</a:t>
            </a:r>
            <a:r>
              <a:rPr lang="en" altLang="ja-JP" sz="1400" b="1">
                <a:solidFill>
                  <a:srgbClr val="000000"/>
                </a:solidFill>
                <a:effectLst/>
                <a:latin typeface="Courier New" panose="02070309020205020404" pitchFamily="49" charset="0"/>
              </a:rPr>
              <a:t> </a:t>
            </a:r>
            <a:r>
              <a:rPr lang="en" altLang="ja-JP" sz="1400" b="1" err="1">
                <a:solidFill>
                  <a:srgbClr val="000000"/>
                </a:solidFill>
                <a:effectLst/>
                <a:latin typeface="Courier New" panose="02070309020205020404" pitchFamily="49" charset="0"/>
              </a:rPr>
              <a:t>set_random_seed</a:t>
            </a:r>
            <a:endParaRPr lang="en" altLang="ja-JP" sz="1400" b="1">
              <a:solidFill>
                <a:srgbClr val="000000"/>
              </a:solidFill>
              <a:effectLst/>
              <a:latin typeface="Courier New" panose="02070309020205020404" pitchFamily="49" charset="0"/>
            </a:endParaRPr>
          </a:p>
        </p:txBody>
      </p:sp>
      <p:sp>
        <p:nvSpPr>
          <p:cNvPr id="2" name="①学習モデルの選択(今回は線形回帰)…">
            <a:extLst>
              <a:ext uri="{FF2B5EF4-FFF2-40B4-BE49-F238E27FC236}">
                <a16:creationId xmlns:a16="http://schemas.microsoft.com/office/drawing/2014/main" id="{B42954B3-3E12-EF2A-8B88-1CDE16041D39}"/>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STEP0：ライブラリのインポート</a:t>
            </a:r>
          </a:p>
        </p:txBody>
      </p:sp>
      <p:sp>
        <p:nvSpPr>
          <p:cNvPr id="5" name="線形回帰で88歳の歯周病の歯の本数を予測する">
            <a:extLst>
              <a:ext uri="{FF2B5EF4-FFF2-40B4-BE49-F238E27FC236}">
                <a16:creationId xmlns:a16="http://schemas.microsoft.com/office/drawing/2014/main" id="{3ED050A6-2B22-D2A4-000E-229811E0C319}"/>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2F8BFF7F-AA89-3BF9-1537-A4CE125C87D9}"/>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BB448147-AE8C-BF6C-E8AF-B3551143B58C}"/>
              </a:ext>
            </a:extLst>
          </p:cNvPr>
          <p:cNvSpPr txBox="1"/>
          <p:nvPr/>
        </p:nvSpPr>
        <p:spPr>
          <a:xfrm>
            <a:off x="554800" y="3404372"/>
            <a:ext cx="8257607" cy="393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264" algn="l">
              <a:lnSpc>
                <a:spcPct val="130000"/>
              </a:lnSpc>
              <a:spcBef>
                <a:spcPts val="600"/>
              </a:spcBef>
            </a:pPr>
            <a:r>
              <a:rPr lang="ja-JP" altLang="en-US" sz="1600" b="1">
                <a:solidFill>
                  <a:schemeClr val="tx1"/>
                </a:solidFill>
                <a:latin typeface="Meiryo" panose="020B0604030504040204" pitchFamily="34" charset="-128"/>
                <a:ea typeface="Meiryo" panose="020B0604030504040204" pitchFamily="34" charset="-128"/>
              </a:rPr>
              <a:t>関数をインポート　</a:t>
            </a:r>
            <a:r>
              <a:rPr lang="en" altLang="ja-JP" sz="1600" b="1">
                <a:solidFill>
                  <a:srgbClr val="C586C0"/>
                </a:solidFill>
                <a:latin typeface="Courier New" panose="02070309020205020404" pitchFamily="49" charset="0"/>
              </a:rPr>
              <a:t>from</a:t>
            </a:r>
            <a:r>
              <a:rPr lang="en" altLang="ja-JP" sz="1600" b="1">
                <a:solidFill>
                  <a:srgbClr val="D4D4D4"/>
                </a:solidFill>
                <a:latin typeface="Courier New" panose="02070309020205020404" pitchFamily="49" charset="0"/>
              </a:rPr>
              <a:t> </a:t>
            </a:r>
            <a:r>
              <a:rPr lang="en" altLang="ja-JP" sz="1600" b="1" u="sng" err="1">
                <a:solidFill>
                  <a:srgbClr val="C00000"/>
                </a:solidFill>
                <a:latin typeface="Courier New" panose="02070309020205020404" pitchFamily="49" charset="0"/>
              </a:rPr>
              <a:t>keras</a:t>
            </a:r>
            <a:r>
              <a:rPr lang="en" altLang="ja-JP" sz="1600" b="1" err="1">
                <a:solidFill>
                  <a:schemeClr val="tx1"/>
                </a:solidFill>
                <a:latin typeface="Courier New" panose="02070309020205020404" pitchFamily="49" charset="0"/>
              </a:rPr>
              <a:t>.</a:t>
            </a:r>
            <a:r>
              <a:rPr lang="en" altLang="ja-JP" sz="1600" b="1" u="sng" err="1">
                <a:solidFill>
                  <a:srgbClr val="0070C0"/>
                </a:solidFill>
                <a:latin typeface="Courier New" panose="02070309020205020404" pitchFamily="49" charset="0"/>
              </a:rPr>
              <a:t>preprocessing.image</a:t>
            </a:r>
            <a:r>
              <a:rPr lang="en" altLang="ja-JP" sz="1600" b="1">
                <a:solidFill>
                  <a:schemeClr val="tx1"/>
                </a:solidFill>
                <a:latin typeface="Courier New" panose="02070309020205020404" pitchFamily="49" charset="0"/>
              </a:rPr>
              <a:t> </a:t>
            </a:r>
            <a:r>
              <a:rPr lang="en" altLang="ja-JP" sz="1600" b="1">
                <a:solidFill>
                  <a:srgbClr val="C586C0"/>
                </a:solidFill>
                <a:latin typeface="Courier New" panose="02070309020205020404" pitchFamily="49" charset="0"/>
              </a:rPr>
              <a:t>import</a:t>
            </a:r>
            <a:r>
              <a:rPr lang="en" altLang="ja-JP" sz="1600" b="1">
                <a:solidFill>
                  <a:srgbClr val="D4D4D4"/>
                </a:solidFill>
                <a:latin typeface="Courier New" panose="02070309020205020404" pitchFamily="49" charset="0"/>
              </a:rPr>
              <a:t> </a:t>
            </a:r>
            <a:r>
              <a:rPr lang="en" altLang="ja-JP" sz="1600" b="1" u="sng" err="1">
                <a:solidFill>
                  <a:srgbClr val="FF9300"/>
                </a:solidFill>
                <a:latin typeface="Courier New" panose="02070309020205020404" pitchFamily="49" charset="0"/>
              </a:rPr>
              <a:t>load_img</a:t>
            </a:r>
            <a:endParaRPr lang="en" altLang="ja-JP" sz="1600" b="1" u="sng">
              <a:solidFill>
                <a:srgbClr val="FF9300"/>
              </a:solidFill>
              <a:latin typeface="Courier New" panose="02070309020205020404" pitchFamily="49" charset="0"/>
            </a:endParaRPr>
          </a:p>
        </p:txBody>
      </p:sp>
      <p:sp>
        <p:nvSpPr>
          <p:cNvPr id="21" name="テキスト ボックス 20">
            <a:extLst>
              <a:ext uri="{FF2B5EF4-FFF2-40B4-BE49-F238E27FC236}">
                <a16:creationId xmlns:a16="http://schemas.microsoft.com/office/drawing/2014/main" id="{9CAEA6B1-7DCF-DA38-9442-69A08A23FA31}"/>
              </a:ext>
            </a:extLst>
          </p:cNvPr>
          <p:cNvSpPr txBox="1"/>
          <p:nvPr/>
        </p:nvSpPr>
        <p:spPr>
          <a:xfrm>
            <a:off x="3036733" y="3867996"/>
            <a:ext cx="1000274" cy="318036"/>
          </a:xfrm>
          <a:prstGeom prst="rect">
            <a:avLst/>
          </a:prstGeom>
          <a:no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a:ln>
                  <a:noFill/>
                </a:ln>
                <a:solidFill>
                  <a:srgbClr val="C00000"/>
                </a:solidFill>
                <a:effectLst/>
                <a:uFillTx/>
                <a:latin typeface="ヒラギノ角ゴ ProN W6"/>
                <a:ea typeface="ヒラギノ角ゴ ProN W6"/>
                <a:cs typeface="ヒラギノ角ゴ ProN W6"/>
                <a:sym typeface="ヒラギノ角ゴ ProN W6"/>
              </a:rPr>
              <a:t>ライブラリ</a:t>
            </a:r>
          </a:p>
        </p:txBody>
      </p:sp>
      <p:sp>
        <p:nvSpPr>
          <p:cNvPr id="24" name="テキスト ボックス 23">
            <a:extLst>
              <a:ext uri="{FF2B5EF4-FFF2-40B4-BE49-F238E27FC236}">
                <a16:creationId xmlns:a16="http://schemas.microsoft.com/office/drawing/2014/main" id="{4F3BF1A2-30EB-E419-89EB-C5EC0FFA0065}"/>
              </a:ext>
            </a:extLst>
          </p:cNvPr>
          <p:cNvSpPr txBox="1"/>
          <p:nvPr/>
        </p:nvSpPr>
        <p:spPr>
          <a:xfrm>
            <a:off x="4169649" y="3876816"/>
            <a:ext cx="1000274" cy="318036"/>
          </a:xfrm>
          <a:prstGeom prst="rect">
            <a:avLst/>
          </a:prstGeom>
          <a:no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a:ln>
                  <a:noFill/>
                </a:ln>
                <a:solidFill>
                  <a:srgbClr val="0070C0"/>
                </a:solidFill>
                <a:effectLst/>
                <a:uFillTx/>
                <a:latin typeface="ヒラギノ角ゴ ProN W6"/>
                <a:ea typeface="ヒラギノ角ゴ ProN W6"/>
                <a:cs typeface="ヒラギノ角ゴ ProN W6"/>
                <a:sym typeface="ヒラギノ角ゴ ProN W6"/>
              </a:rPr>
              <a:t>モジュール</a:t>
            </a:r>
            <a:endParaRPr kumimoji="0" lang="en-US" altLang="ja-JP" sz="1400" b="0" i="0" u="none" strike="noStrike" cap="none" spc="0" normalizeH="0" baseline="0">
              <a:ln>
                <a:noFill/>
              </a:ln>
              <a:solidFill>
                <a:srgbClr val="0070C0"/>
              </a:solidFill>
              <a:effectLst/>
              <a:uFillTx/>
              <a:latin typeface="ヒラギノ角ゴ ProN W6"/>
              <a:ea typeface="ヒラギノ角ゴ ProN W6"/>
              <a:cs typeface="ヒラギノ角ゴ ProN W6"/>
              <a:sym typeface="ヒラギノ角ゴ ProN W6"/>
            </a:endParaRPr>
          </a:p>
        </p:txBody>
      </p:sp>
      <p:sp>
        <p:nvSpPr>
          <p:cNvPr id="25" name="テキスト ボックス 24">
            <a:extLst>
              <a:ext uri="{FF2B5EF4-FFF2-40B4-BE49-F238E27FC236}">
                <a16:creationId xmlns:a16="http://schemas.microsoft.com/office/drawing/2014/main" id="{97A65B02-6C8D-18A3-F4D9-80A8E43F06BA}"/>
              </a:ext>
            </a:extLst>
          </p:cNvPr>
          <p:cNvSpPr txBox="1"/>
          <p:nvPr/>
        </p:nvSpPr>
        <p:spPr>
          <a:xfrm>
            <a:off x="7492768" y="3803806"/>
            <a:ext cx="461665" cy="318036"/>
          </a:xfrm>
          <a:prstGeom prst="rect">
            <a:avLst/>
          </a:prstGeom>
          <a:no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関数</a:t>
            </a:r>
            <a:endParaRPr kumimoji="0" lang="en-US" altLang="ja-JP" sz="14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endParaRPr>
          </a:p>
        </p:txBody>
      </p:sp>
      <p:sp>
        <p:nvSpPr>
          <p:cNvPr id="27" name="テキスト ボックス 26">
            <a:extLst>
              <a:ext uri="{FF2B5EF4-FFF2-40B4-BE49-F238E27FC236}">
                <a16:creationId xmlns:a16="http://schemas.microsoft.com/office/drawing/2014/main" id="{B61AC00E-DFB5-9236-C999-3ABF9D6D7C0F}"/>
              </a:ext>
            </a:extLst>
          </p:cNvPr>
          <p:cNvSpPr txBox="1"/>
          <p:nvPr/>
        </p:nvSpPr>
        <p:spPr>
          <a:xfrm>
            <a:off x="554800" y="2864092"/>
            <a:ext cx="8327921"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画像で深層学習を行うときに</a:t>
            </a:r>
            <a:r>
              <a:rPr kumimoji="1" lang="en-US" altLang="ja-JP" b="1" err="1">
                <a:latin typeface="Meiryo" panose="020B0604030504040204" pitchFamily="34" charset="-128"/>
                <a:ea typeface="Meiryo" panose="020B0604030504040204" pitchFamily="34" charset="-128"/>
              </a:rPr>
              <a:t>keras</a:t>
            </a:r>
            <a:r>
              <a:rPr kumimoji="1" lang="ja-JP" altLang="en-US" b="1">
                <a:latin typeface="Meiryo" panose="020B0604030504040204" pitchFamily="34" charset="-128"/>
                <a:ea typeface="Meiryo" panose="020B0604030504040204" pitchFamily="34" charset="-128"/>
              </a:rPr>
              <a:t>の関数、クラスを使うのでインポートする</a:t>
            </a:r>
          </a:p>
        </p:txBody>
      </p:sp>
      <p:sp>
        <p:nvSpPr>
          <p:cNvPr id="28" name="テキスト ボックス 27">
            <a:extLst>
              <a:ext uri="{FF2B5EF4-FFF2-40B4-BE49-F238E27FC236}">
                <a16:creationId xmlns:a16="http://schemas.microsoft.com/office/drawing/2014/main" id="{183560E5-8233-B078-68AF-7329CD69525A}"/>
              </a:ext>
            </a:extLst>
          </p:cNvPr>
          <p:cNvSpPr txBox="1"/>
          <p:nvPr/>
        </p:nvSpPr>
        <p:spPr>
          <a:xfrm>
            <a:off x="5410200" y="3876816"/>
            <a:ext cx="1000274" cy="318036"/>
          </a:xfrm>
          <a:prstGeom prst="rect">
            <a:avLst/>
          </a:prstGeom>
          <a:no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a:ln>
                  <a:noFill/>
                </a:ln>
                <a:solidFill>
                  <a:srgbClr val="0070C0"/>
                </a:solidFill>
                <a:effectLst/>
                <a:uFillTx/>
                <a:latin typeface="ヒラギノ角ゴ ProN W6"/>
                <a:ea typeface="ヒラギノ角ゴ ProN W6"/>
                <a:cs typeface="ヒラギノ角ゴ ProN W6"/>
                <a:sym typeface="ヒラギノ角ゴ ProN W6"/>
              </a:rPr>
              <a:t>モジュール</a:t>
            </a:r>
            <a:endParaRPr kumimoji="0" lang="en-US" altLang="ja-JP" sz="1400" b="0" i="0" u="none" strike="noStrike" cap="none" spc="0" normalizeH="0" baseline="0">
              <a:ln>
                <a:noFill/>
              </a:ln>
              <a:solidFill>
                <a:srgbClr val="0070C0"/>
              </a:solidFill>
              <a:effectLst/>
              <a:uFillTx/>
              <a:latin typeface="ヒラギノ角ゴ ProN W6"/>
              <a:ea typeface="ヒラギノ角ゴ ProN W6"/>
              <a:cs typeface="ヒラギノ角ゴ ProN W6"/>
              <a:sym typeface="ヒラギノ角ゴ ProN W6"/>
            </a:endParaRPr>
          </a:p>
        </p:txBody>
      </p:sp>
      <p:sp>
        <p:nvSpPr>
          <p:cNvPr id="3" name="スライド番号プレースホルダー 2">
            <a:extLst>
              <a:ext uri="{FF2B5EF4-FFF2-40B4-BE49-F238E27FC236}">
                <a16:creationId xmlns:a16="http://schemas.microsoft.com/office/drawing/2014/main" id="{E68C98EB-F415-2FF0-D9D8-4A6727918DE2}"/>
              </a:ext>
            </a:extLst>
          </p:cNvPr>
          <p:cNvSpPr>
            <a:spLocks noGrp="1"/>
          </p:cNvSpPr>
          <p:nvPr>
            <p:ph type="sldNum" sz="quarter" idx="2"/>
          </p:nvPr>
        </p:nvSpPr>
        <p:spPr>
          <a:xfrm>
            <a:off x="6583681" y="4869676"/>
            <a:ext cx="2103120" cy="184666"/>
          </a:xfrm>
        </p:spPr>
        <p:txBody>
          <a:bodyPr/>
          <a:lstStyle/>
          <a:p>
            <a:fld id="{86CB4B4D-7CA3-9044-876B-883B54F8677D}" type="slidenum">
              <a:rPr lang="en-US" altLang="ja-JP" sz="1200" smtClean="0"/>
              <a:t>47</a:t>
            </a:fld>
            <a:endParaRPr lang="ja-JP" altLang="en-US" sz="1200"/>
          </a:p>
        </p:txBody>
      </p:sp>
      <p:sp>
        <p:nvSpPr>
          <p:cNvPr id="10" name="①学習モデルの選択…">
            <a:extLst>
              <a:ext uri="{FF2B5EF4-FFF2-40B4-BE49-F238E27FC236}">
                <a16:creationId xmlns:a16="http://schemas.microsoft.com/office/drawing/2014/main" id="{2AFBDC91-3ABA-FA99-A313-2017D34266EE}"/>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Tree>
    <p:extLst>
      <p:ext uri="{BB962C8B-B14F-4D97-AF65-F5344CB8AC3E}">
        <p14:creationId xmlns:p14="http://schemas.microsoft.com/office/powerpoint/2010/main" val="32379855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DC98-DAA5-3308-F2A7-66BC7650A29B}"/>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5B676F6-A74E-9F24-45C7-2BBABE9682B0}"/>
              </a:ext>
            </a:extLst>
          </p:cNvPr>
          <p:cNvSpPr txBox="1"/>
          <p:nvPr/>
        </p:nvSpPr>
        <p:spPr>
          <a:xfrm>
            <a:off x="217617" y="951615"/>
            <a:ext cx="726033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chemeClr val="tx2"/>
                </a:solidFill>
                <a:latin typeface="Meiryo"/>
                <a:ea typeface="Meiryo"/>
                <a:cs typeface="Courier New"/>
              </a:rPr>
              <a:t>コード</a:t>
            </a:r>
            <a:r>
              <a:rPr lang="en-US" altLang="ja-JP" sz="2000" b="1">
                <a:solidFill>
                  <a:schemeClr val="tx2"/>
                </a:solidFill>
                <a:latin typeface="Meiryo"/>
                <a:ea typeface="Meiryo"/>
                <a:cs typeface="Courier New"/>
              </a:rPr>
              <a:t>2-4</a:t>
            </a:r>
            <a:r>
              <a:rPr lang="ja-JP" altLang="en-US" sz="2000" b="1">
                <a:solidFill>
                  <a:schemeClr val="tx2"/>
                </a:solidFill>
                <a:latin typeface="Meiryo"/>
                <a:ea typeface="Meiryo"/>
                <a:cs typeface="Courier New"/>
              </a:rPr>
              <a:t> </a:t>
            </a:r>
            <a:r>
              <a:rPr lang="ja-JP" altLang="en-US" sz="2000" b="1">
                <a:solidFill>
                  <a:schemeClr val="tx2"/>
                </a:solidFill>
                <a:effectLst/>
                <a:latin typeface="Meiryo"/>
                <a:ea typeface="Meiryo"/>
                <a:cs typeface="Courier New"/>
              </a:rPr>
              <a:t>画像</a:t>
            </a:r>
            <a:r>
              <a:rPr lang="ja-JP" altLang="en-US" sz="2000" b="1">
                <a:solidFill>
                  <a:schemeClr val="tx2"/>
                </a:solidFill>
                <a:latin typeface="Meiryo"/>
                <a:ea typeface="Meiryo"/>
                <a:cs typeface="Courier New"/>
              </a:rPr>
              <a:t>の読み込みと図示</a:t>
            </a:r>
            <a:endParaRPr lang="en-US" altLang="ja-JP" sz="2000" b="1">
              <a:solidFill>
                <a:schemeClr val="tx2"/>
              </a:solidFill>
              <a:latin typeface="Meiryo" panose="020B0604030504040204" pitchFamily="34" charset="-128"/>
              <a:ea typeface="Meiryo" panose="020B0604030504040204" pitchFamily="34" charset="-128"/>
              <a:cs typeface="Courier New" panose="02070309020205020404" pitchFamily="49" charset="0"/>
            </a:endParaRPr>
          </a:p>
        </p:txBody>
      </p:sp>
      <p:sp>
        <p:nvSpPr>
          <p:cNvPr id="4" name="正方形/長方形 3">
            <a:extLst>
              <a:ext uri="{FF2B5EF4-FFF2-40B4-BE49-F238E27FC236}">
                <a16:creationId xmlns:a16="http://schemas.microsoft.com/office/drawing/2014/main" id="{7DC5D0E4-E572-0C13-B650-8F596CD4060A}"/>
              </a:ext>
            </a:extLst>
          </p:cNvPr>
          <p:cNvSpPr/>
          <p:nvPr/>
        </p:nvSpPr>
        <p:spPr>
          <a:xfrm>
            <a:off x="242142" y="1272462"/>
            <a:ext cx="7944097" cy="2103447"/>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b="1">
                <a:solidFill>
                  <a:srgbClr val="000000"/>
                </a:solidFill>
                <a:latin typeface="Courier New"/>
                <a:cs typeface="Courier New"/>
              </a:rPr>
              <a:t>test </a:t>
            </a:r>
            <a:r>
              <a:rPr lang="en" altLang="ja-JP" b="1">
                <a:solidFill>
                  <a:srgbClr val="000000"/>
                </a:solidFill>
                <a:effectLst/>
                <a:latin typeface="Courier New"/>
                <a:cs typeface="Courier New"/>
              </a:rPr>
              <a:t>= </a:t>
            </a:r>
            <a:r>
              <a:rPr lang="en" altLang="ja-JP" b="1" err="1">
                <a:solidFill>
                  <a:srgbClr val="000000"/>
                </a:solidFill>
                <a:effectLst/>
                <a:latin typeface="Courier New"/>
                <a:cs typeface="Courier New"/>
              </a:rPr>
              <a:t>load_img</a:t>
            </a:r>
            <a:r>
              <a:rPr lang="en" altLang="ja-JP" b="1">
                <a:solidFill>
                  <a:srgbClr val="0070C0"/>
                </a:solidFill>
                <a:effectLst/>
                <a:latin typeface="Courier New"/>
                <a:cs typeface="Courier New"/>
              </a:rPr>
              <a:t>(</a:t>
            </a:r>
            <a:r>
              <a:rPr lang="en" altLang="ja-JP" b="1">
                <a:solidFill>
                  <a:srgbClr val="A31515"/>
                </a:solidFill>
                <a:effectLst/>
                <a:latin typeface="Courier New"/>
                <a:cs typeface="Courier New"/>
              </a:rPr>
              <a:t>'/content/images/</a:t>
            </a:r>
            <a:r>
              <a:rPr lang="en" altLang="ja-JP" b="1" err="1">
                <a:solidFill>
                  <a:srgbClr val="A31515"/>
                </a:solidFill>
                <a:effectLst/>
                <a:latin typeface="Courier New"/>
                <a:cs typeface="Courier New"/>
              </a:rPr>
              <a:t>test.jpg</a:t>
            </a:r>
            <a:r>
              <a:rPr lang="en" altLang="ja-JP" b="1">
                <a:solidFill>
                  <a:srgbClr val="A31515"/>
                </a:solidFill>
                <a:effectLst/>
                <a:latin typeface="Courier New"/>
                <a:cs typeface="Courier New"/>
              </a:rPr>
              <a:t>’</a:t>
            </a:r>
            <a:r>
              <a:rPr lang="en" altLang="ja-JP" b="1">
                <a:solidFill>
                  <a:srgbClr val="000000"/>
                </a:solidFill>
                <a:latin typeface="Courier New"/>
                <a:cs typeface="Courier New"/>
              </a:rPr>
              <a:t>, </a:t>
            </a:r>
            <a:endParaRPr lang="ja-JP" altLang="en-US"/>
          </a:p>
          <a:p>
            <a:pPr>
              <a:lnSpc>
                <a:spcPct val="120000"/>
              </a:lnSpc>
            </a:pPr>
            <a:r>
              <a:rPr lang="en" altLang="ja-JP" b="1">
                <a:solidFill>
                  <a:srgbClr val="000000"/>
                </a:solidFill>
                <a:latin typeface="Courier New"/>
                <a:cs typeface="Courier New"/>
              </a:rPr>
              <a:t>                </a:t>
            </a:r>
            <a:r>
              <a:rPr lang="en" altLang="ja-JP" b="1">
                <a:solidFill>
                  <a:srgbClr val="000000"/>
                </a:solidFill>
                <a:effectLst/>
                <a:latin typeface="Courier New"/>
                <a:cs typeface="Courier New"/>
              </a:rPr>
              <a:t> </a:t>
            </a:r>
            <a:r>
              <a:rPr lang="en" altLang="ja-JP" b="1" err="1">
                <a:solidFill>
                  <a:srgbClr val="000000"/>
                </a:solidFill>
                <a:effectLst/>
                <a:latin typeface="Courier New"/>
                <a:cs typeface="Courier New"/>
              </a:rPr>
              <a:t>color_mode</a:t>
            </a:r>
            <a:r>
              <a:rPr lang="en" altLang="ja-JP" b="1">
                <a:solidFill>
                  <a:srgbClr val="000000"/>
                </a:solidFill>
                <a:effectLst/>
                <a:latin typeface="Courier New"/>
                <a:cs typeface="Courier New"/>
              </a:rPr>
              <a:t> = </a:t>
            </a:r>
            <a:r>
              <a:rPr lang="en" altLang="ja-JP" b="1">
                <a:solidFill>
                  <a:srgbClr val="A31515"/>
                </a:solidFill>
                <a:effectLst/>
                <a:latin typeface="Courier New"/>
                <a:cs typeface="Courier New"/>
              </a:rPr>
              <a:t>'grayscale</a:t>
            </a:r>
            <a:r>
              <a:rPr lang="en" altLang="ja-JP" b="1">
                <a:solidFill>
                  <a:srgbClr val="C00000"/>
                </a:solidFill>
                <a:effectLst/>
                <a:latin typeface="Courier New"/>
                <a:cs typeface="Courier New"/>
              </a:rPr>
              <a:t>’</a:t>
            </a:r>
            <a:r>
              <a:rPr lang="en" altLang="ja-JP" b="1">
                <a:solidFill>
                  <a:schemeClr val="tx1"/>
                </a:solidFill>
                <a:effectLst/>
                <a:latin typeface="Courier New"/>
                <a:cs typeface="Courier New"/>
              </a:rPr>
              <a:t>,</a:t>
            </a:r>
          </a:p>
          <a:p>
            <a:pPr marL="2319338">
              <a:lnSpc>
                <a:spcPct val="120000"/>
              </a:lnSpc>
            </a:pPr>
            <a:r>
              <a:rPr lang="en" altLang="ja-JP" b="1" err="1">
                <a:solidFill>
                  <a:schemeClr val="tx1"/>
                </a:solidFill>
                <a:effectLst/>
                <a:latin typeface="Courier New"/>
                <a:cs typeface="Courier New"/>
              </a:rPr>
              <a:t>target_size</a:t>
            </a:r>
            <a:r>
              <a:rPr lang="en" altLang="ja-JP" b="1">
                <a:solidFill>
                  <a:schemeClr val="tx1"/>
                </a:solidFill>
                <a:effectLst/>
                <a:latin typeface="Courier New"/>
                <a:cs typeface="Courier New"/>
              </a:rPr>
              <a:t> = </a:t>
            </a:r>
            <a:r>
              <a:rPr lang="en" altLang="ja-JP" b="1">
                <a:solidFill>
                  <a:srgbClr val="00B050"/>
                </a:solidFill>
                <a:effectLst/>
                <a:latin typeface="Courier New"/>
                <a:cs typeface="Courier New"/>
              </a:rPr>
              <a:t>(10</a:t>
            </a:r>
            <a:r>
              <a:rPr lang="en" altLang="ja-JP" b="1">
                <a:solidFill>
                  <a:schemeClr val="tx1"/>
                </a:solidFill>
                <a:effectLst/>
                <a:latin typeface="Courier New"/>
                <a:cs typeface="Courier New"/>
              </a:rPr>
              <a:t>,</a:t>
            </a:r>
            <a:r>
              <a:rPr lang="en" altLang="ja-JP" b="1">
                <a:solidFill>
                  <a:srgbClr val="00B050"/>
                </a:solidFill>
                <a:effectLst/>
                <a:latin typeface="Courier New"/>
                <a:cs typeface="Courier New"/>
              </a:rPr>
              <a:t>10)</a:t>
            </a:r>
            <a:r>
              <a:rPr lang="en" altLang="ja-JP" b="1">
                <a:solidFill>
                  <a:srgbClr val="0070C0"/>
                </a:solidFill>
                <a:effectLst/>
                <a:latin typeface="Courier New"/>
                <a:cs typeface="Courier New"/>
              </a:rPr>
              <a:t>)</a:t>
            </a:r>
          </a:p>
          <a:p>
            <a:pPr>
              <a:lnSpc>
                <a:spcPct val="120000"/>
              </a:lnSpc>
            </a:pPr>
            <a:r>
              <a:rPr lang="en" altLang="ja-JP" b="1" err="1">
                <a:solidFill>
                  <a:srgbClr val="000000"/>
                </a:solidFill>
                <a:effectLst/>
                <a:latin typeface="Courier New"/>
                <a:cs typeface="Courier New"/>
              </a:rPr>
              <a:t>plt.imshow</a:t>
            </a:r>
            <a:r>
              <a:rPr lang="en" altLang="ja-JP" b="1">
                <a:solidFill>
                  <a:srgbClr val="0070C0"/>
                </a:solidFill>
                <a:effectLst/>
                <a:latin typeface="Courier New"/>
                <a:cs typeface="Courier New"/>
              </a:rPr>
              <a:t>(</a:t>
            </a:r>
            <a:r>
              <a:rPr lang="en" altLang="ja-JP" b="1">
                <a:solidFill>
                  <a:srgbClr val="000000"/>
                </a:solidFill>
                <a:latin typeface="Courier New"/>
                <a:cs typeface="Courier New"/>
              </a:rPr>
              <a:t>test</a:t>
            </a:r>
            <a:r>
              <a:rPr lang="en" altLang="ja-JP" b="1">
                <a:solidFill>
                  <a:srgbClr val="000000"/>
                </a:solidFill>
                <a:effectLst/>
                <a:latin typeface="Courier New"/>
                <a:cs typeface="Courier New"/>
              </a:rPr>
              <a:t>,</a:t>
            </a:r>
            <a:r>
              <a:rPr lang="en" altLang="ja-JP" b="1">
                <a:solidFill>
                  <a:srgbClr val="A31515"/>
                </a:solidFill>
                <a:effectLst/>
                <a:latin typeface="Courier New"/>
                <a:cs typeface="Courier New"/>
              </a:rPr>
              <a:t> </a:t>
            </a:r>
            <a:r>
              <a:rPr lang="en" altLang="ja-JP" b="1">
                <a:solidFill>
                  <a:srgbClr val="C00000"/>
                </a:solidFill>
                <a:effectLst/>
                <a:latin typeface="Courier New"/>
                <a:cs typeface="Courier New"/>
              </a:rPr>
              <a:t>'gray'</a:t>
            </a:r>
            <a:r>
              <a:rPr lang="en" altLang="ja-JP" b="1">
                <a:solidFill>
                  <a:srgbClr val="0070C0"/>
                </a:solidFill>
                <a:effectLst/>
                <a:latin typeface="Courier New"/>
                <a:cs typeface="Courier New"/>
              </a:rPr>
              <a:t>)</a:t>
            </a:r>
          </a:p>
          <a:p>
            <a:pPr>
              <a:lnSpc>
                <a:spcPct val="120000"/>
              </a:lnSpc>
            </a:pPr>
            <a:r>
              <a:rPr lang="en" altLang="ja-JP" b="1" err="1">
                <a:solidFill>
                  <a:srgbClr val="000000"/>
                </a:solidFill>
                <a:effectLst/>
                <a:latin typeface="Courier New"/>
                <a:cs typeface="Courier New"/>
              </a:rPr>
              <a:t>plt.show</a:t>
            </a:r>
            <a:r>
              <a:rPr lang="en" altLang="ja-JP" b="1">
                <a:solidFill>
                  <a:srgbClr val="0070C0"/>
                </a:solidFill>
                <a:effectLst/>
                <a:latin typeface="Courier New"/>
                <a:cs typeface="Courier New"/>
              </a:rPr>
              <a:t>()</a:t>
            </a:r>
          </a:p>
          <a:p>
            <a:pPr>
              <a:lnSpc>
                <a:spcPct val="120000"/>
              </a:lnSpc>
            </a:pPr>
            <a:r>
              <a:rPr lang="en" altLang="ja-JP" b="1">
                <a:solidFill>
                  <a:srgbClr val="F2CC2C"/>
                </a:solidFill>
                <a:effectLst/>
                <a:latin typeface="Courier New"/>
                <a:cs typeface="Courier New"/>
              </a:rPr>
              <a:t>print</a:t>
            </a:r>
            <a:r>
              <a:rPr lang="en" altLang="ja-JP" b="1">
                <a:solidFill>
                  <a:srgbClr val="0070C0"/>
                </a:solidFill>
                <a:effectLst/>
                <a:latin typeface="Courier New"/>
                <a:cs typeface="Courier New"/>
              </a:rPr>
              <a:t>(</a:t>
            </a:r>
            <a:r>
              <a:rPr lang="en" altLang="ja-JP" b="1">
                <a:solidFill>
                  <a:srgbClr val="000000"/>
                </a:solidFill>
                <a:latin typeface="Courier New"/>
                <a:cs typeface="Courier New"/>
              </a:rPr>
              <a:t>test</a:t>
            </a:r>
            <a:r>
              <a:rPr lang="en" altLang="ja-JP" b="1">
                <a:solidFill>
                  <a:srgbClr val="0070C0"/>
                </a:solidFill>
                <a:effectLst/>
                <a:latin typeface="Courier New"/>
                <a:cs typeface="Courier New"/>
              </a:rPr>
              <a:t>)</a:t>
            </a:r>
          </a:p>
        </p:txBody>
      </p:sp>
      <p:sp>
        <p:nvSpPr>
          <p:cNvPr id="2" name="①学習モデルの選択(今回は線形回帰)…">
            <a:extLst>
              <a:ext uri="{FF2B5EF4-FFF2-40B4-BE49-F238E27FC236}">
                <a16:creationId xmlns:a16="http://schemas.microsoft.com/office/drawing/2014/main" id="{CB6F9720-7150-AE92-C064-0280BAAC344F}"/>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STEP0：ライブラリのインポート</a:t>
            </a:r>
          </a:p>
        </p:txBody>
      </p:sp>
      <p:sp>
        <p:nvSpPr>
          <p:cNvPr id="5" name="線形回帰で88歳の歯周病の歯の本数を予測する">
            <a:extLst>
              <a:ext uri="{FF2B5EF4-FFF2-40B4-BE49-F238E27FC236}">
                <a16:creationId xmlns:a16="http://schemas.microsoft.com/office/drawing/2014/main" id="{4B9313F1-9FB6-59AE-0463-9DDBBECB4DBE}"/>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777485F2-CC09-28AA-56E6-5B48A2FC727D}"/>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sz="2400" b="1">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0F80DD81-736E-675F-E336-7E22A9803406}"/>
              </a:ext>
            </a:extLst>
          </p:cNvPr>
          <p:cNvSpPr/>
          <p:nvPr/>
        </p:nvSpPr>
        <p:spPr>
          <a:xfrm>
            <a:off x="8186239" y="4446220"/>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8" name="test.jpgがファイルの保存場所と同じ場所にあることを確認 !!">
            <a:extLst>
              <a:ext uri="{FF2B5EF4-FFF2-40B4-BE49-F238E27FC236}">
                <a16:creationId xmlns:a16="http://schemas.microsoft.com/office/drawing/2014/main" id="{9CBDF7E3-BFB0-DD46-2C17-293126E72BB9}"/>
              </a:ext>
            </a:extLst>
          </p:cNvPr>
          <p:cNvSpPr txBox="1"/>
          <p:nvPr/>
        </p:nvSpPr>
        <p:spPr>
          <a:xfrm>
            <a:off x="2807233" y="3396058"/>
            <a:ext cx="5680986" cy="1746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4500">
                <a:latin typeface="Arial"/>
                <a:ea typeface="Arial"/>
                <a:cs typeface="Arial"/>
                <a:sym typeface="Arial"/>
              </a:defRPr>
            </a:lvl1pPr>
          </a:lstStyle>
          <a:p>
            <a:pPr marL="285750" indent="-285750" algn="l">
              <a:spcBef>
                <a:spcPts val="600"/>
              </a:spcBef>
              <a:buFont typeface="Wingdings" pitchFamily="2" charset="2"/>
              <a:buChar char="l"/>
            </a:pPr>
            <a:r>
              <a:rPr lang="en-US" sz="1600" b="1" err="1">
                <a:latin typeface="Courier New"/>
                <a:ea typeface="Meiryo" panose="020B0604030504040204" pitchFamily="34" charset="-128"/>
                <a:cs typeface="Courier New"/>
              </a:rPr>
              <a:t>load_img</a:t>
            </a:r>
            <a:r>
              <a:rPr lang="en-US" sz="1600" b="1">
                <a:latin typeface="Courier New"/>
                <a:ea typeface="Meiryo" panose="020B0604030504040204" pitchFamily="34" charset="-128"/>
                <a:cs typeface="Courier New"/>
              </a:rPr>
              <a:t>(</a:t>
            </a:r>
            <a:r>
              <a:rPr lang="en-US" sz="1600" b="1" err="1">
                <a:latin typeface="Courier New"/>
                <a:ea typeface="Meiryo" panose="020B0604030504040204" pitchFamily="34" charset="-128"/>
                <a:cs typeface="Courier New"/>
              </a:rPr>
              <a:t>ファイル名</a:t>
            </a:r>
            <a:r>
              <a:rPr lang="en-US" sz="1600" b="1">
                <a:latin typeface="Courier New"/>
                <a:ea typeface="Meiryo" panose="020B0604030504040204" pitchFamily="34" charset="-128"/>
                <a:cs typeface="Courier New"/>
              </a:rPr>
              <a:t>, </a:t>
            </a:r>
            <a:r>
              <a:rPr lang="en-US" sz="1600" b="1" err="1">
                <a:latin typeface="Courier New"/>
                <a:ea typeface="Meiryo" panose="020B0604030504040204" pitchFamily="34" charset="-128"/>
                <a:cs typeface="Courier New"/>
              </a:rPr>
              <a:t>color_mode</a:t>
            </a:r>
            <a:r>
              <a:rPr lang="en-US" sz="1600" b="1">
                <a:latin typeface="Courier New"/>
                <a:ea typeface="Meiryo" panose="020B0604030504040204" pitchFamily="34" charset="-128"/>
                <a:cs typeface="Courier New"/>
              </a:rPr>
              <a:t> =)</a:t>
            </a:r>
            <a:r>
              <a:rPr lang="en-US" sz="1600" b="1" err="1">
                <a:latin typeface="Courier New"/>
                <a:ea typeface="Meiryo" panose="020B0604030504040204" pitchFamily="34" charset="-128"/>
                <a:cs typeface="Courier New"/>
              </a:rPr>
              <a:t>でtest.jpg</a:t>
            </a:r>
            <a:r>
              <a:rPr lang="ja-JP" altLang="en-US" sz="1600" b="1">
                <a:latin typeface="Courier New"/>
                <a:ea typeface="Meiryo" panose="020B0604030504040204" pitchFamily="34" charset="-128"/>
                <a:cs typeface="Courier New"/>
              </a:rPr>
              <a:t>を読み込む</a:t>
            </a:r>
            <a:endParaRPr lang="en-US" altLang="ja-JP" sz="1600" b="1">
              <a:latin typeface="Courier New" panose="02070309020205020404" pitchFamily="49" charset="0"/>
              <a:ea typeface="Meiryo" panose="020B0604030504040204" pitchFamily="34" charset="-128"/>
              <a:cs typeface="Courier New" panose="02070309020205020404" pitchFamily="49" charset="0"/>
            </a:endParaRPr>
          </a:p>
          <a:p>
            <a:pPr marL="285750" indent="-285750" algn="l">
              <a:spcBef>
                <a:spcPts val="600"/>
              </a:spcBef>
              <a:buFont typeface="Wingdings" pitchFamily="2" charset="2"/>
              <a:buChar char="l"/>
            </a:pPr>
            <a:r>
              <a:rPr lang="en-US" altLang="ja-JP" sz="1600" b="1" err="1">
                <a:latin typeface="Courier New"/>
                <a:ea typeface="Meiryo"/>
                <a:cs typeface="Courier New"/>
              </a:rPr>
              <a:t>target_size</a:t>
            </a:r>
            <a:r>
              <a:rPr lang="en-US" altLang="ja-JP" sz="1600" b="1">
                <a:latin typeface="Courier New"/>
                <a:ea typeface="Meiryo"/>
                <a:cs typeface="Courier New"/>
              </a:rPr>
              <a:t>=</a:t>
            </a:r>
            <a:r>
              <a:rPr lang="ja-JP" altLang="en-US" sz="1600" b="1">
                <a:latin typeface="Courier New"/>
                <a:ea typeface="Meiryo"/>
                <a:cs typeface="Courier New"/>
              </a:rPr>
              <a:t>で画像ファイルを読み込むときのピクセル数（サイズ）を指定します</a:t>
            </a:r>
            <a:endParaRPr lang="en-US" altLang="ja-JP" sz="1600" b="1">
              <a:latin typeface="Courier New"/>
              <a:ea typeface="Meiryo"/>
              <a:cs typeface="Courier New"/>
            </a:endParaRPr>
          </a:p>
          <a:p>
            <a:pPr marL="285750" indent="-285750" algn="l">
              <a:spcBef>
                <a:spcPts val="600"/>
              </a:spcBef>
              <a:buFont typeface="Wingdings" pitchFamily="2" charset="2"/>
              <a:buChar char="l"/>
            </a:pPr>
            <a:r>
              <a:rPr lang="en-US" altLang="ja-JP" sz="1600" b="1" err="1">
                <a:latin typeface="Courier New"/>
                <a:ea typeface="Meiryo"/>
                <a:cs typeface="Courier New"/>
              </a:rPr>
              <a:t>color_mode</a:t>
            </a:r>
            <a:r>
              <a:rPr lang="en-US" altLang="ja-JP" sz="1600" b="1">
                <a:latin typeface="Courier New"/>
                <a:ea typeface="Meiryo"/>
                <a:cs typeface="Courier New"/>
              </a:rPr>
              <a:t> =’grayscale’</a:t>
            </a:r>
            <a:r>
              <a:rPr lang="ja-JP" altLang="en-US" sz="1600" b="1">
                <a:latin typeface="Courier New"/>
                <a:ea typeface="Meiryo"/>
                <a:cs typeface="Courier New"/>
              </a:rPr>
              <a:t>で白黒で読み込む</a:t>
            </a:r>
            <a:endParaRPr lang="en-US" altLang="ja-JP" sz="1600" b="1">
              <a:latin typeface="Courier New"/>
              <a:ea typeface="Meiryo"/>
              <a:cs typeface="Courier New"/>
            </a:endParaRPr>
          </a:p>
          <a:p>
            <a:pPr marL="285750" indent="-285750" algn="l">
              <a:spcBef>
                <a:spcPts val="600"/>
              </a:spcBef>
              <a:buFont typeface="Wingdings" pitchFamily="2" charset="2"/>
              <a:buChar char="l"/>
            </a:pPr>
            <a:r>
              <a:rPr lang="en-US" sz="1600" b="1" err="1">
                <a:latin typeface="Courier New"/>
                <a:ea typeface="Meiryo"/>
                <a:cs typeface="Courier New"/>
              </a:rPr>
              <a:t>plt.imshow</a:t>
            </a:r>
            <a:r>
              <a:rPr lang="en-US" sz="1600" b="1">
                <a:latin typeface="Courier New"/>
                <a:ea typeface="Meiryo"/>
                <a:cs typeface="Courier New"/>
              </a:rPr>
              <a:t>()の2つ目の引数に’gray’を指定</a:t>
            </a:r>
          </a:p>
        </p:txBody>
      </p:sp>
      <p:sp>
        <p:nvSpPr>
          <p:cNvPr id="9" name="下矢印 8">
            <a:extLst>
              <a:ext uri="{FF2B5EF4-FFF2-40B4-BE49-F238E27FC236}">
                <a16:creationId xmlns:a16="http://schemas.microsoft.com/office/drawing/2014/main" id="{1B8B28BD-D0E7-9F45-8C03-5ACE65899D09}"/>
              </a:ext>
            </a:extLst>
          </p:cNvPr>
          <p:cNvSpPr/>
          <p:nvPr/>
        </p:nvSpPr>
        <p:spPr>
          <a:xfrm rot="16200000" flipH="1">
            <a:off x="266328" y="3532896"/>
            <a:ext cx="427100" cy="47636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pic>
        <p:nvPicPr>
          <p:cNvPr id="6" name="図 5" descr="QR コード&#10;&#10;自動的に生成された説明">
            <a:extLst>
              <a:ext uri="{FF2B5EF4-FFF2-40B4-BE49-F238E27FC236}">
                <a16:creationId xmlns:a16="http://schemas.microsoft.com/office/drawing/2014/main" id="{93D4D3C3-C244-8D79-9230-479FD7F8322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6811" y="3441727"/>
            <a:ext cx="1971670" cy="1655295"/>
          </a:xfrm>
          <a:prstGeom prst="rect">
            <a:avLst/>
          </a:prstGeom>
        </p:spPr>
      </p:pic>
      <p:sp>
        <p:nvSpPr>
          <p:cNvPr id="7" name="スライド番号プレースホルダー 6">
            <a:extLst>
              <a:ext uri="{FF2B5EF4-FFF2-40B4-BE49-F238E27FC236}">
                <a16:creationId xmlns:a16="http://schemas.microsoft.com/office/drawing/2014/main" id="{007C81C9-C50C-3528-2BEC-477D42D50505}"/>
              </a:ext>
            </a:extLst>
          </p:cNvPr>
          <p:cNvSpPr>
            <a:spLocks noGrp="1"/>
          </p:cNvSpPr>
          <p:nvPr>
            <p:ph type="sldNum" sz="quarter" idx="2"/>
          </p:nvPr>
        </p:nvSpPr>
        <p:spPr>
          <a:xfrm>
            <a:off x="6608299" y="4894339"/>
            <a:ext cx="2103120" cy="184666"/>
          </a:xfrm>
        </p:spPr>
        <p:txBody>
          <a:bodyPr/>
          <a:lstStyle/>
          <a:p>
            <a:fld id="{86CB4B4D-7CA3-9044-876B-883B54F8677D}" type="slidenum">
              <a:rPr lang="en-US" altLang="ja-JP" sz="1200" smtClean="0"/>
              <a:t>48</a:t>
            </a:fld>
            <a:endParaRPr lang="ja-JP" altLang="en-US" sz="1200"/>
          </a:p>
        </p:txBody>
      </p:sp>
      <p:sp>
        <p:nvSpPr>
          <p:cNvPr id="11" name="①学習モデルの選択…">
            <a:extLst>
              <a:ext uri="{FF2B5EF4-FFF2-40B4-BE49-F238E27FC236}">
                <a16:creationId xmlns:a16="http://schemas.microsoft.com/office/drawing/2014/main" id="{A43F8182-DC12-3630-1CCF-E373ABBCF988}"/>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Tree>
    <p:extLst>
      <p:ext uri="{BB962C8B-B14F-4D97-AF65-F5344CB8AC3E}">
        <p14:creationId xmlns:p14="http://schemas.microsoft.com/office/powerpoint/2010/main" val="373308890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10, 1)の1は何を表しているか">
            <a:extLst>
              <a:ext uri="{FF2B5EF4-FFF2-40B4-BE49-F238E27FC236}">
                <a16:creationId xmlns:a16="http://schemas.microsoft.com/office/drawing/2014/main" id="{4079369B-38F8-9B8A-3590-6ABAA8785C5E}"/>
              </a:ext>
            </a:extLst>
          </p:cNvPr>
          <p:cNvSpPr txBox="1"/>
          <p:nvPr/>
        </p:nvSpPr>
        <p:spPr>
          <a:xfrm>
            <a:off x="457200" y="199197"/>
            <a:ext cx="8229600" cy="540000"/>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　画像を荒くして白黒で表示する</a:t>
            </a:r>
            <a:endParaRPr sz="2400" b="1">
              <a:latin typeface="Meiryo" panose="020B0604030504040204" pitchFamily="34" charset="-128"/>
              <a:ea typeface="Meiryo" panose="020B0604030504040204" pitchFamily="34" charset="-128"/>
            </a:endParaRPr>
          </a:p>
        </p:txBody>
      </p:sp>
      <p:pic>
        <p:nvPicPr>
          <p:cNvPr id="4" name="図 3" descr="QR コード&#10;&#10;自動的に生成された説明">
            <a:extLst>
              <a:ext uri="{FF2B5EF4-FFF2-40B4-BE49-F238E27FC236}">
                <a16:creationId xmlns:a16="http://schemas.microsoft.com/office/drawing/2014/main" id="{0A4F62F9-0F03-8EC2-E706-504EB9C2D49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29543" y="1962150"/>
            <a:ext cx="3258559" cy="2797800"/>
          </a:xfrm>
          <a:prstGeom prst="rect">
            <a:avLst/>
          </a:prstGeom>
        </p:spPr>
      </p:pic>
      <p:sp>
        <p:nvSpPr>
          <p:cNvPr id="3" name="右大かっこ 2">
            <a:extLst>
              <a:ext uri="{FF2B5EF4-FFF2-40B4-BE49-F238E27FC236}">
                <a16:creationId xmlns:a16="http://schemas.microsoft.com/office/drawing/2014/main" id="{9CCAA4FC-FBE6-D2B9-6452-077BCC3A4125}"/>
              </a:ext>
            </a:extLst>
          </p:cNvPr>
          <p:cNvSpPr/>
          <p:nvPr/>
        </p:nvSpPr>
        <p:spPr>
          <a:xfrm rot="16200000">
            <a:off x="1838668" y="676378"/>
            <a:ext cx="223966" cy="2347103"/>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右大かっこ 4">
            <a:extLst>
              <a:ext uri="{FF2B5EF4-FFF2-40B4-BE49-F238E27FC236}">
                <a16:creationId xmlns:a16="http://schemas.microsoft.com/office/drawing/2014/main" id="{DEF96091-7936-0C6F-E4E0-3DC904D1EB47}"/>
              </a:ext>
            </a:extLst>
          </p:cNvPr>
          <p:cNvSpPr/>
          <p:nvPr/>
        </p:nvSpPr>
        <p:spPr>
          <a:xfrm>
            <a:off x="3147793" y="2038350"/>
            <a:ext cx="223966" cy="2325203"/>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6" name="10✖️10でRGBで読み込む"/>
          <p:cNvSpPr txBox="1"/>
          <p:nvPr/>
        </p:nvSpPr>
        <p:spPr>
          <a:xfrm>
            <a:off x="660815" y="892322"/>
            <a:ext cx="2996013" cy="34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400">
                <a:latin typeface="Arial"/>
                <a:ea typeface="Arial"/>
                <a:cs typeface="Arial"/>
                <a:sym typeface="Arial"/>
              </a:defRPr>
            </a:lvl1pPr>
          </a:lstStyle>
          <a:p>
            <a:r>
              <a:rPr sz="2000" b="1">
                <a:solidFill>
                  <a:srgbClr val="0070C0"/>
                </a:solidFill>
                <a:latin typeface="Meiryo" panose="020B0604030504040204" pitchFamily="34" charset="-128"/>
                <a:ea typeface="Meiryo" panose="020B0604030504040204" pitchFamily="34" charset="-128"/>
              </a:rPr>
              <a:t>10</a:t>
            </a:r>
            <a:r>
              <a:rPr lang="en-US" altLang="ja-JP" sz="2000" b="1">
                <a:solidFill>
                  <a:srgbClr val="0070C0"/>
                </a:solidFill>
                <a:latin typeface="Meiryo" panose="020B0604030504040204" pitchFamily="34" charset="-128"/>
                <a:ea typeface="Meiryo" panose="020B0604030504040204" pitchFamily="34" charset="-128"/>
              </a:rPr>
              <a:t>×</a:t>
            </a:r>
            <a:r>
              <a:rPr sz="2000" b="1">
                <a:solidFill>
                  <a:srgbClr val="0070C0"/>
                </a:solidFill>
                <a:latin typeface="Meiryo" panose="020B0604030504040204" pitchFamily="34" charset="-128"/>
                <a:ea typeface="Meiryo" panose="020B0604030504040204" pitchFamily="34" charset="-128"/>
              </a:rPr>
              <a:t>10</a:t>
            </a:r>
            <a:r>
              <a:rPr lang="ja-JP" altLang="en-US" sz="2000" b="1">
                <a:solidFill>
                  <a:srgbClr val="0070C0"/>
                </a:solidFill>
                <a:latin typeface="Meiryo" panose="020B0604030504040204" pitchFamily="34" charset="-128"/>
                <a:ea typeface="Meiryo" panose="020B0604030504040204" pitchFamily="34" charset="-128"/>
              </a:rPr>
              <a:t>の白黒</a:t>
            </a:r>
            <a:r>
              <a:rPr sz="2000" b="1" err="1">
                <a:solidFill>
                  <a:srgbClr val="0070C0"/>
                </a:solidFill>
                <a:latin typeface="Meiryo" panose="020B0604030504040204" pitchFamily="34" charset="-128"/>
                <a:ea typeface="Meiryo" panose="020B0604030504040204" pitchFamily="34" charset="-128"/>
              </a:rPr>
              <a:t>で読み込む</a:t>
            </a:r>
            <a:endParaRPr sz="2000" b="1">
              <a:solidFill>
                <a:srgbClr val="0070C0"/>
              </a:solidFill>
              <a:latin typeface="Meiryo" panose="020B0604030504040204" pitchFamily="34" charset="-128"/>
              <a:ea typeface="Meiryo" panose="020B0604030504040204" pitchFamily="34" charset="-128"/>
            </a:endParaRPr>
          </a:p>
        </p:txBody>
      </p:sp>
      <p:sp>
        <p:nvSpPr>
          <p:cNvPr id="6" name="10✖️10でRGBで読み込む">
            <a:extLst>
              <a:ext uri="{FF2B5EF4-FFF2-40B4-BE49-F238E27FC236}">
                <a16:creationId xmlns:a16="http://schemas.microsoft.com/office/drawing/2014/main" id="{C9E8FE95-F872-AB03-9AD9-13C7A099D1B2}"/>
              </a:ext>
            </a:extLst>
          </p:cNvPr>
          <p:cNvSpPr txBox="1"/>
          <p:nvPr/>
        </p:nvSpPr>
        <p:spPr>
          <a:xfrm>
            <a:off x="660815" y="1295704"/>
            <a:ext cx="3629199" cy="34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400">
                <a:latin typeface="Arial"/>
                <a:ea typeface="Arial"/>
                <a:cs typeface="Arial"/>
                <a:sym typeface="Arial"/>
              </a:defRPr>
            </a:lvl1pPr>
          </a:lstStyle>
          <a:p>
            <a:r>
              <a:rPr lang="ja-JP" altLang="en-US" sz="2000" b="1">
                <a:solidFill>
                  <a:srgbClr val="0070C0"/>
                </a:solidFill>
                <a:latin typeface="Meiryo" panose="020B0604030504040204" pitchFamily="34" charset="-128"/>
                <a:ea typeface="Meiryo" panose="020B0604030504040204" pitchFamily="34" charset="-128"/>
              </a:rPr>
              <a:t>表示結果がモザイクの様になる</a:t>
            </a:r>
            <a:endParaRPr sz="2000" b="1">
              <a:solidFill>
                <a:srgbClr val="0070C0"/>
              </a:solidFill>
              <a:latin typeface="Meiryo" panose="020B0604030504040204" pitchFamily="34" charset="-128"/>
              <a:ea typeface="Meiryo" panose="020B0604030504040204" pitchFamily="34" charset="-128"/>
            </a:endParaRPr>
          </a:p>
        </p:txBody>
      </p:sp>
      <p:pic>
        <p:nvPicPr>
          <p:cNvPr id="8" name="図 7" descr="グラフィカル ユーザー インターフェイス&#10;&#10;自動的に生成された説明">
            <a:extLst>
              <a:ext uri="{FF2B5EF4-FFF2-40B4-BE49-F238E27FC236}">
                <a16:creationId xmlns:a16="http://schemas.microsoft.com/office/drawing/2014/main" id="{A842FFCC-0F50-D46D-02ED-E398D7161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700" y="3088491"/>
            <a:ext cx="1900702" cy="1900702"/>
          </a:xfrm>
          <a:prstGeom prst="rect">
            <a:avLst/>
          </a:prstGeom>
        </p:spPr>
      </p:pic>
      <p:sp>
        <p:nvSpPr>
          <p:cNvPr id="9" name="10✖️10でRGBで読み込む">
            <a:extLst>
              <a:ext uri="{FF2B5EF4-FFF2-40B4-BE49-F238E27FC236}">
                <a16:creationId xmlns:a16="http://schemas.microsoft.com/office/drawing/2014/main" id="{74E5A7EF-4247-1C60-3729-4C2B3A50F6AC}"/>
              </a:ext>
            </a:extLst>
          </p:cNvPr>
          <p:cNvSpPr txBox="1"/>
          <p:nvPr/>
        </p:nvSpPr>
        <p:spPr>
          <a:xfrm>
            <a:off x="6277541" y="2512116"/>
            <a:ext cx="2497253" cy="592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4400">
                <a:latin typeface="Arial"/>
                <a:ea typeface="Arial"/>
                <a:cs typeface="Arial"/>
                <a:sym typeface="Arial"/>
              </a:defRPr>
            </a:lvl1pPr>
          </a:lstStyle>
          <a:p>
            <a:r>
              <a:rPr sz="1800" b="1" dirty="0">
                <a:solidFill>
                  <a:srgbClr val="0070C0"/>
                </a:solidFill>
                <a:latin typeface="Meiryo" panose="020B0604030504040204" pitchFamily="34" charset="-128"/>
                <a:ea typeface="Meiryo" panose="020B0604030504040204" pitchFamily="34" charset="-128"/>
              </a:rPr>
              <a:t>10</a:t>
            </a:r>
            <a:r>
              <a:rPr lang="en-US" sz="1800" b="1" dirty="0">
                <a:solidFill>
                  <a:srgbClr val="0070C0"/>
                </a:solidFill>
                <a:latin typeface="Meiryo" panose="020B0604030504040204" pitchFamily="34" charset="-128"/>
                <a:ea typeface="Meiryo" panose="020B0604030504040204" pitchFamily="34" charset="-128"/>
              </a:rPr>
              <a:t>0</a:t>
            </a:r>
            <a:r>
              <a:rPr lang="en-US" altLang="ja-JP" sz="1800" b="1" dirty="0">
                <a:solidFill>
                  <a:srgbClr val="0070C0"/>
                </a:solidFill>
                <a:latin typeface="Meiryo" panose="020B0604030504040204" pitchFamily="34" charset="-128"/>
                <a:ea typeface="Meiryo" panose="020B0604030504040204" pitchFamily="34" charset="-128"/>
              </a:rPr>
              <a:t>×</a:t>
            </a:r>
            <a:r>
              <a:rPr sz="1800" b="1" dirty="0">
                <a:solidFill>
                  <a:srgbClr val="0070C0"/>
                </a:solidFill>
                <a:latin typeface="Meiryo" panose="020B0604030504040204" pitchFamily="34" charset="-128"/>
                <a:ea typeface="Meiryo" panose="020B0604030504040204" pitchFamily="34" charset="-128"/>
              </a:rPr>
              <a:t>10</a:t>
            </a:r>
            <a:r>
              <a:rPr lang="en-US" sz="1800" b="1" dirty="0">
                <a:solidFill>
                  <a:srgbClr val="0070C0"/>
                </a:solidFill>
                <a:latin typeface="Meiryo" panose="020B0604030504040204" pitchFamily="34" charset="-128"/>
                <a:ea typeface="Meiryo" panose="020B0604030504040204" pitchFamily="34" charset="-128"/>
              </a:rPr>
              <a:t>0</a:t>
            </a:r>
            <a:r>
              <a:rPr lang="ja-JP" altLang="en-US" sz="1800" b="1">
                <a:solidFill>
                  <a:srgbClr val="0070C0"/>
                </a:solidFill>
                <a:latin typeface="Meiryo" panose="020B0604030504040204" pitchFamily="34" charset="-128"/>
                <a:ea typeface="Meiryo" panose="020B0604030504040204" pitchFamily="34" charset="-128"/>
              </a:rPr>
              <a:t>の</a:t>
            </a:r>
            <a:endParaRPr lang="en-US" altLang="ja-JP" sz="1800" b="1" dirty="0">
              <a:solidFill>
                <a:srgbClr val="0070C0"/>
              </a:solidFill>
              <a:latin typeface="Meiryo" panose="020B0604030504040204" pitchFamily="34" charset="-128"/>
              <a:ea typeface="Meiryo" panose="020B0604030504040204" pitchFamily="34" charset="-128"/>
            </a:endParaRPr>
          </a:p>
          <a:p>
            <a:r>
              <a:rPr lang="ja-JP" altLang="en-US" sz="1800" b="1">
                <a:solidFill>
                  <a:srgbClr val="0070C0"/>
                </a:solidFill>
                <a:latin typeface="Meiryo" panose="020B0604030504040204" pitchFamily="34" charset="-128"/>
                <a:ea typeface="Meiryo" panose="020B0604030504040204" pitchFamily="34" charset="-128"/>
              </a:rPr>
              <a:t>白黒</a:t>
            </a:r>
            <a:r>
              <a:rPr sz="1800" b="1" dirty="0" err="1">
                <a:solidFill>
                  <a:srgbClr val="0070C0"/>
                </a:solidFill>
                <a:latin typeface="Meiryo" panose="020B0604030504040204" pitchFamily="34" charset="-128"/>
                <a:ea typeface="Meiryo" panose="020B0604030504040204" pitchFamily="34" charset="-128"/>
              </a:rPr>
              <a:t>で読み込む</a:t>
            </a:r>
            <a:endParaRPr sz="1800" b="1" dirty="0">
              <a:solidFill>
                <a:srgbClr val="0070C0"/>
              </a:solidFill>
              <a:latin typeface="Meiryo" panose="020B0604030504040204" pitchFamily="34" charset="-128"/>
              <a:ea typeface="Meiryo" panose="020B0604030504040204" pitchFamily="34" charset="-128"/>
            </a:endParaRPr>
          </a:p>
        </p:txBody>
      </p:sp>
      <p:pic>
        <p:nvPicPr>
          <p:cNvPr id="11" name="図 10" descr="屋外, 建物, 写真, 座る が含まれている画像&#10;&#10;自動的に生成された説明">
            <a:extLst>
              <a:ext uri="{FF2B5EF4-FFF2-40B4-BE49-F238E27FC236}">
                <a16:creationId xmlns:a16="http://schemas.microsoft.com/office/drawing/2014/main" id="{646BF600-B9DD-DDE5-4542-D397B077A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049" y="3048553"/>
            <a:ext cx="1931946" cy="1925484"/>
          </a:xfrm>
          <a:prstGeom prst="rect">
            <a:avLst/>
          </a:prstGeom>
        </p:spPr>
      </p:pic>
      <p:sp>
        <p:nvSpPr>
          <p:cNvPr id="12" name="10✖️10でRGBで読み込む">
            <a:extLst>
              <a:ext uri="{FF2B5EF4-FFF2-40B4-BE49-F238E27FC236}">
                <a16:creationId xmlns:a16="http://schemas.microsoft.com/office/drawing/2014/main" id="{3BE40266-CA47-FF52-D29F-836165AC0D09}"/>
              </a:ext>
            </a:extLst>
          </p:cNvPr>
          <p:cNvSpPr txBox="1"/>
          <p:nvPr/>
        </p:nvSpPr>
        <p:spPr>
          <a:xfrm>
            <a:off x="3909099" y="2469210"/>
            <a:ext cx="2497253" cy="592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4400">
                <a:latin typeface="Arial"/>
                <a:ea typeface="Arial"/>
                <a:cs typeface="Arial"/>
                <a:sym typeface="Arial"/>
              </a:defRPr>
            </a:lvl1pPr>
          </a:lstStyle>
          <a:p>
            <a:r>
              <a:rPr lang="en-US" altLang="ja-JP" sz="1800" b="1" dirty="0">
                <a:solidFill>
                  <a:srgbClr val="0070C0"/>
                </a:solidFill>
                <a:latin typeface="Meiryo" panose="020B0604030504040204" pitchFamily="34" charset="-128"/>
                <a:ea typeface="Meiryo" panose="020B0604030504040204" pitchFamily="34" charset="-128"/>
              </a:rPr>
              <a:t>5</a:t>
            </a:r>
            <a:r>
              <a:rPr lang="en-US" sz="1800" b="1" dirty="0">
                <a:solidFill>
                  <a:srgbClr val="0070C0"/>
                </a:solidFill>
                <a:latin typeface="Meiryo" panose="020B0604030504040204" pitchFamily="34" charset="-128"/>
                <a:ea typeface="Meiryo" panose="020B0604030504040204" pitchFamily="34" charset="-128"/>
              </a:rPr>
              <a:t>0</a:t>
            </a:r>
            <a:r>
              <a:rPr lang="en-US" altLang="ja-JP" sz="1800" b="1" dirty="0">
                <a:solidFill>
                  <a:srgbClr val="0070C0"/>
                </a:solidFill>
                <a:latin typeface="Meiryo" panose="020B0604030504040204" pitchFamily="34" charset="-128"/>
                <a:ea typeface="Meiryo" panose="020B0604030504040204" pitchFamily="34" charset="-128"/>
              </a:rPr>
              <a:t>×5</a:t>
            </a:r>
            <a:r>
              <a:rPr lang="en-US" sz="1800" b="1" dirty="0">
                <a:solidFill>
                  <a:srgbClr val="0070C0"/>
                </a:solidFill>
                <a:latin typeface="Meiryo" panose="020B0604030504040204" pitchFamily="34" charset="-128"/>
                <a:ea typeface="Meiryo" panose="020B0604030504040204" pitchFamily="34" charset="-128"/>
              </a:rPr>
              <a:t>0</a:t>
            </a:r>
            <a:r>
              <a:rPr lang="ja-JP" altLang="en-US" sz="1800" b="1">
                <a:solidFill>
                  <a:srgbClr val="0070C0"/>
                </a:solidFill>
                <a:latin typeface="Meiryo" panose="020B0604030504040204" pitchFamily="34" charset="-128"/>
                <a:ea typeface="Meiryo" panose="020B0604030504040204" pitchFamily="34" charset="-128"/>
              </a:rPr>
              <a:t>の</a:t>
            </a:r>
            <a:endParaRPr lang="en-US" altLang="ja-JP" sz="1800" b="1" dirty="0">
              <a:solidFill>
                <a:srgbClr val="0070C0"/>
              </a:solidFill>
              <a:latin typeface="Meiryo" panose="020B0604030504040204" pitchFamily="34" charset="-128"/>
              <a:ea typeface="Meiryo" panose="020B0604030504040204" pitchFamily="34" charset="-128"/>
            </a:endParaRPr>
          </a:p>
          <a:p>
            <a:r>
              <a:rPr lang="ja-JP" altLang="en-US" sz="1800" b="1">
                <a:solidFill>
                  <a:srgbClr val="0070C0"/>
                </a:solidFill>
                <a:latin typeface="Meiryo" panose="020B0604030504040204" pitchFamily="34" charset="-128"/>
                <a:ea typeface="Meiryo" panose="020B0604030504040204" pitchFamily="34" charset="-128"/>
              </a:rPr>
              <a:t>白黒</a:t>
            </a:r>
            <a:r>
              <a:rPr sz="1800" b="1" dirty="0" err="1">
                <a:solidFill>
                  <a:srgbClr val="0070C0"/>
                </a:solidFill>
                <a:latin typeface="Meiryo" panose="020B0604030504040204" pitchFamily="34" charset="-128"/>
                <a:ea typeface="Meiryo" panose="020B0604030504040204" pitchFamily="34" charset="-128"/>
              </a:rPr>
              <a:t>で読み込む</a:t>
            </a:r>
            <a:endParaRPr sz="1800" b="1" dirty="0">
              <a:solidFill>
                <a:srgbClr val="0070C0"/>
              </a:solidFill>
              <a:latin typeface="Meiryo" panose="020B0604030504040204" pitchFamily="34" charset="-128"/>
              <a:ea typeface="Meiryo" panose="020B0604030504040204" pitchFamily="34" charset="-128"/>
            </a:endParaRPr>
          </a:p>
        </p:txBody>
      </p:sp>
      <p:sp>
        <p:nvSpPr>
          <p:cNvPr id="7" name="スライド番号プレースホルダー 6">
            <a:extLst>
              <a:ext uri="{FF2B5EF4-FFF2-40B4-BE49-F238E27FC236}">
                <a16:creationId xmlns:a16="http://schemas.microsoft.com/office/drawing/2014/main" id="{C0281976-EBC2-A199-1B33-66BFB493B63F}"/>
              </a:ext>
            </a:extLst>
          </p:cNvPr>
          <p:cNvSpPr>
            <a:spLocks noGrp="1"/>
          </p:cNvSpPr>
          <p:nvPr>
            <p:ph type="sldNum" sz="quarter" idx="2"/>
          </p:nvPr>
        </p:nvSpPr>
        <p:spPr>
          <a:xfrm>
            <a:off x="8464108" y="4619861"/>
            <a:ext cx="372403" cy="369332"/>
          </a:xfrm>
        </p:spPr>
        <p:txBody>
          <a:bodyPr/>
          <a:lstStyle/>
          <a:p>
            <a:fld id="{86CB4B4D-7CA3-9044-876B-883B54F8677D}" type="slidenum">
              <a:rPr lang="en-US" altLang="ja-JP" sz="1200" smtClean="0"/>
              <a:t>49</a:t>
            </a:fld>
            <a:endParaRPr lang="ja-JP" altLang="en-US" sz="1200"/>
          </a:p>
        </p:txBody>
      </p:sp>
      <p:pic>
        <p:nvPicPr>
          <p:cNvPr id="13" name="図 12" descr="建物の間の道&#10;&#10;中程度の精度で自動的に生成された説明">
            <a:extLst>
              <a:ext uri="{FF2B5EF4-FFF2-40B4-BE49-F238E27FC236}">
                <a16:creationId xmlns:a16="http://schemas.microsoft.com/office/drawing/2014/main" id="{459C56CA-0CD8-4537-435F-3ADCBDC8E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5457" y="870974"/>
            <a:ext cx="1965705" cy="1474279"/>
          </a:xfrm>
          <a:prstGeom prst="rect">
            <a:avLst/>
          </a:prstGeom>
        </p:spPr>
      </p:pic>
      <p:sp>
        <p:nvSpPr>
          <p:cNvPr id="15" name="10✖️10でRGBで読み込む">
            <a:extLst>
              <a:ext uri="{FF2B5EF4-FFF2-40B4-BE49-F238E27FC236}">
                <a16:creationId xmlns:a16="http://schemas.microsoft.com/office/drawing/2014/main" id="{6DA92C5E-1E2E-B9D7-18EB-BCBF6989AD0F}"/>
              </a:ext>
            </a:extLst>
          </p:cNvPr>
          <p:cNvSpPr txBox="1"/>
          <p:nvPr/>
        </p:nvSpPr>
        <p:spPr>
          <a:xfrm>
            <a:off x="6503789" y="1093464"/>
            <a:ext cx="2497253" cy="592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4400">
                <a:latin typeface="Arial"/>
                <a:ea typeface="Arial"/>
                <a:cs typeface="Arial"/>
                <a:sym typeface="Arial"/>
              </a:defRPr>
            </a:lvl1pPr>
          </a:lstStyle>
          <a:p>
            <a:r>
              <a:rPr lang="ja-JP" altLang="en-US" sz="1800" b="1">
                <a:solidFill>
                  <a:srgbClr val="0070C0"/>
                </a:solidFill>
                <a:latin typeface="Meiryo" panose="020B0604030504040204" pitchFamily="34" charset="-128"/>
                <a:ea typeface="Meiryo" panose="020B0604030504040204" pitchFamily="34" charset="-128"/>
              </a:rPr>
              <a:t>オリジナルの画像</a:t>
            </a:r>
            <a:endParaRPr lang="en-US" altLang="ja-JP" sz="1800" b="1" dirty="0">
              <a:solidFill>
                <a:srgbClr val="0070C0"/>
              </a:solidFill>
              <a:latin typeface="Meiryo" panose="020B0604030504040204" pitchFamily="34" charset="-128"/>
              <a:ea typeface="Meiryo" panose="020B0604030504040204" pitchFamily="34" charset="-128"/>
            </a:endParaRPr>
          </a:p>
          <a:p>
            <a:r>
              <a:rPr lang="en-US" altLang="ja-JP" sz="1800" b="1" kern="1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3264</a:t>
            </a:r>
            <a:r>
              <a:rPr lang="en-US" altLang="ja-JP" sz="1800" b="1" kern="100" dirty="0">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x2448</a:t>
            </a:r>
            <a:r>
              <a:rPr lang="ja-JP" altLang="en-US" sz="1800" b="1">
                <a:solidFill>
                  <a:srgbClr val="0070C0"/>
                </a:solidFill>
                <a:latin typeface="Meiryo" panose="020B0604030504040204" pitchFamily="34" charset="-128"/>
                <a:ea typeface="Meiryo" panose="020B0604030504040204" pitchFamily="34" charset="-128"/>
              </a:rPr>
              <a:t>のカラー</a:t>
            </a:r>
            <a:endParaRPr lang="en-US" altLang="ja-JP" sz="1800" b="1" dirty="0">
              <a:solidFill>
                <a:srgbClr val="0070C0"/>
              </a:solidFill>
              <a:latin typeface="Meiryo" panose="020B0604030504040204" pitchFamily="34" charset="-128"/>
              <a:ea typeface="Meiryo" panose="020B0604030504040204" pitchFamily="34" charset="-128"/>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18C1F-3862-0C32-33D3-D3353FB3392C}"/>
            </a:ext>
          </a:extLst>
        </p:cNvPr>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AD8AE383-557E-46F0-A586-2B9E89369EB1}"/>
              </a:ext>
            </a:extLst>
          </p:cNvPr>
          <p:cNvSpPr/>
          <p:nvPr/>
        </p:nvSpPr>
        <p:spPr>
          <a:xfrm>
            <a:off x="3159470" y="3784601"/>
            <a:ext cx="5612946" cy="1213268"/>
          </a:xfrm>
          <a:prstGeom prst="rect">
            <a:avLst/>
          </a:prstGeom>
          <a:solidFill>
            <a:schemeClr val="accent5">
              <a:lumMod val="20000"/>
              <a:lumOff val="80000"/>
            </a:schemeClr>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391D7ADD-BF58-76B6-4353-B8D063CF83B3}"/>
              </a:ext>
            </a:extLst>
          </p:cNvPr>
          <p:cNvSpPr/>
          <p:nvPr/>
        </p:nvSpPr>
        <p:spPr>
          <a:xfrm>
            <a:off x="3159470" y="1634992"/>
            <a:ext cx="5612946" cy="2023296"/>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object 2">
            <a:extLst>
              <a:ext uri="{FF2B5EF4-FFF2-40B4-BE49-F238E27FC236}">
                <a16:creationId xmlns:a16="http://schemas.microsoft.com/office/drawing/2014/main" id="{93F6DD58-5841-B1E3-8E3E-9C6F11F05BCC}"/>
              </a:ext>
            </a:extLst>
          </p:cNvPr>
          <p:cNvSpPr txBox="1">
            <a:spLocks noGrp="1"/>
          </p:cNvSpPr>
          <p:nvPr>
            <p:ph type="title"/>
          </p:nvPr>
        </p:nvSpPr>
        <p:spPr>
          <a:xfrm>
            <a:off x="187998" y="106250"/>
            <a:ext cx="8584418" cy="622844"/>
          </a:xfrm>
          <a:prstGeom prst="rect">
            <a:avLst/>
          </a:prstGeom>
        </p:spPr>
        <p:txBody>
          <a:bodyPr vert="horz" wrap="square" lIns="0" tIns="7220" rIns="0" bIns="0" rtlCol="0">
            <a:spAutoFit/>
          </a:bodyPr>
          <a:lstStyle/>
          <a:p>
            <a:pPr marL="5776">
              <a:spcBef>
                <a:spcPts val="57"/>
              </a:spcBef>
            </a:pPr>
            <a:r>
              <a:rPr lang="ja-JP" altLang="en-US" sz="2000" b="1" spc="-9">
                <a:latin typeface="Meiryo" panose="020B0604030504040204" pitchFamily="34" charset="-128"/>
                <a:ea typeface="Meiryo" panose="020B0604030504040204" pitchFamily="34" charset="-128"/>
              </a:rPr>
              <a:t>演習後の学生の反応</a:t>
            </a:r>
            <a:br>
              <a:rPr lang="en-US" altLang="ja-JP" sz="2000" b="1" spc="-9" dirty="0">
                <a:latin typeface="Meiryo" panose="020B0604030504040204" pitchFamily="34" charset="-128"/>
                <a:ea typeface="Meiryo" panose="020B0604030504040204" pitchFamily="34" charset="-128"/>
              </a:rPr>
            </a:br>
            <a:r>
              <a:rPr lang="ja-JP" altLang="en-US" sz="2000" b="1" spc="-9">
                <a:latin typeface="Meiryo" panose="020B0604030504040204" pitchFamily="34" charset="-128"/>
                <a:ea typeface="Meiryo" panose="020B0604030504040204" pitchFamily="34" charset="-128"/>
              </a:rPr>
              <a:t>　</a:t>
            </a:r>
            <a:r>
              <a:rPr sz="1800" b="1" spc="-9" dirty="0" err="1">
                <a:latin typeface="Meiryo" panose="020B0604030504040204" pitchFamily="34" charset="-128"/>
                <a:ea typeface="Meiryo" panose="020B0604030504040204" pitchFamily="34" charset="-128"/>
              </a:rPr>
              <a:t>肺のレントゲン画像で深層学習</a:t>
            </a:r>
            <a:r>
              <a:rPr lang="ja-JP" altLang="en-US" sz="1800" b="1" spc="-9">
                <a:latin typeface="Meiryo" panose="020B0604030504040204" pitchFamily="34" charset="-128"/>
                <a:ea typeface="Meiryo" panose="020B0604030504040204" pitchFamily="34" charset="-128"/>
              </a:rPr>
              <a:t>を行い、</a:t>
            </a:r>
            <a:r>
              <a:rPr lang="en-US" altLang="ja-JP" sz="1800" b="1" spc="-9" dirty="0">
                <a:latin typeface="Meiryo" panose="020B0604030504040204" pitchFamily="34" charset="-128"/>
                <a:ea typeface="Meiryo" panose="020B0604030504040204" pitchFamily="34" charset="-128"/>
              </a:rPr>
              <a:t>Covid19</a:t>
            </a:r>
            <a:r>
              <a:rPr lang="ja-JP" altLang="en-US" sz="1800" b="1" spc="-9">
                <a:latin typeface="Meiryo" panose="020B0604030504040204" pitchFamily="34" charset="-128"/>
                <a:ea typeface="Meiryo" panose="020B0604030504040204" pitchFamily="34" charset="-128"/>
              </a:rPr>
              <a:t>肺炎かどうかを予測する</a:t>
            </a:r>
            <a:endParaRPr sz="1800" b="1" dirty="0">
              <a:latin typeface="Meiryo" panose="020B0604030504040204" pitchFamily="34" charset="-128"/>
              <a:ea typeface="Meiryo" panose="020B0604030504040204" pitchFamily="34" charset="-128"/>
            </a:endParaRPr>
          </a:p>
        </p:txBody>
      </p:sp>
      <p:pic>
        <p:nvPicPr>
          <p:cNvPr id="13" name="図 12" descr="グラフ, 棒グラフ&#10;&#10;自動的に生成された説明">
            <a:extLst>
              <a:ext uri="{FF2B5EF4-FFF2-40B4-BE49-F238E27FC236}">
                <a16:creationId xmlns:a16="http://schemas.microsoft.com/office/drawing/2014/main" id="{D7EB83C5-926F-F80D-FC3D-73D05B2AD08E}"/>
              </a:ext>
            </a:extLst>
          </p:cNvPr>
          <p:cNvPicPr>
            <a:picLocks noChangeAspect="1"/>
          </p:cNvPicPr>
          <p:nvPr/>
        </p:nvPicPr>
        <p:blipFill rotWithShape="1">
          <a:blip r:embed="rId3">
            <a:extLst>
              <a:ext uri="{28A0092B-C50C-407E-A947-70E740481C1C}">
                <a14:useLocalDpi xmlns:a14="http://schemas.microsoft.com/office/drawing/2010/main" val="0"/>
              </a:ext>
            </a:extLst>
          </a:blip>
          <a:srcRect r="20909" b="5330"/>
          <a:stretch/>
        </p:blipFill>
        <p:spPr>
          <a:xfrm>
            <a:off x="273691" y="992625"/>
            <a:ext cx="2732592" cy="2791976"/>
          </a:xfrm>
          <a:prstGeom prst="rect">
            <a:avLst/>
          </a:prstGeom>
        </p:spPr>
      </p:pic>
      <p:sp>
        <p:nvSpPr>
          <p:cNvPr id="14" name="テキスト ボックス 13">
            <a:extLst>
              <a:ext uri="{FF2B5EF4-FFF2-40B4-BE49-F238E27FC236}">
                <a16:creationId xmlns:a16="http://schemas.microsoft.com/office/drawing/2014/main" id="{BE72F010-72AF-4F83-8FFB-7EB973D3D21B}"/>
              </a:ext>
            </a:extLst>
          </p:cNvPr>
          <p:cNvSpPr txBox="1"/>
          <p:nvPr/>
        </p:nvSpPr>
        <p:spPr>
          <a:xfrm>
            <a:off x="1472152" y="3709578"/>
            <a:ext cx="543739" cy="307777"/>
          </a:xfrm>
          <a:prstGeom prst="rect">
            <a:avLst/>
          </a:prstGeom>
          <a:noFill/>
        </p:spPr>
        <p:txBody>
          <a:bodyPr wrap="none" rtlCol="0">
            <a:spAutoFit/>
          </a:bodyPr>
          <a:lstStyle/>
          <a:p>
            <a:r>
              <a:rPr kumimoji="1" lang="ja-JP" altLang="en-US" sz="1400"/>
              <a:t>演習</a:t>
            </a:r>
          </a:p>
        </p:txBody>
      </p:sp>
      <p:sp>
        <p:nvSpPr>
          <p:cNvPr id="15" name="テキスト ボックス 14">
            <a:extLst>
              <a:ext uri="{FF2B5EF4-FFF2-40B4-BE49-F238E27FC236}">
                <a16:creationId xmlns:a16="http://schemas.microsoft.com/office/drawing/2014/main" id="{D5DAFF39-5066-DA43-FCD6-7B35651B0FD3}"/>
              </a:ext>
            </a:extLst>
          </p:cNvPr>
          <p:cNvSpPr txBox="1"/>
          <p:nvPr/>
        </p:nvSpPr>
        <p:spPr>
          <a:xfrm>
            <a:off x="420330" y="726989"/>
            <a:ext cx="2914580" cy="338554"/>
          </a:xfrm>
          <a:prstGeom prst="rect">
            <a:avLst/>
          </a:prstGeom>
          <a:noFill/>
        </p:spPr>
        <p:txBody>
          <a:bodyPr wrap="none" rtlCol="0">
            <a:spAutoFit/>
          </a:bodyPr>
          <a:lstStyle/>
          <a:p>
            <a:r>
              <a:rPr kumimoji="1" lang="ja-JP" altLang="en-US" sz="1600" b="1"/>
              <a:t>演習の内容は理解できたか？</a:t>
            </a:r>
          </a:p>
        </p:txBody>
      </p:sp>
      <p:sp>
        <p:nvSpPr>
          <p:cNvPr id="16" name="テキスト ボックス 15">
            <a:extLst>
              <a:ext uri="{FF2B5EF4-FFF2-40B4-BE49-F238E27FC236}">
                <a16:creationId xmlns:a16="http://schemas.microsoft.com/office/drawing/2014/main" id="{5A51533C-5C98-780F-7857-10C1185AC8DD}"/>
              </a:ext>
            </a:extLst>
          </p:cNvPr>
          <p:cNvSpPr txBox="1"/>
          <p:nvPr/>
        </p:nvSpPr>
        <p:spPr>
          <a:xfrm>
            <a:off x="820239" y="4783334"/>
            <a:ext cx="1127232" cy="253916"/>
          </a:xfrm>
          <a:prstGeom prst="rect">
            <a:avLst/>
          </a:prstGeom>
          <a:noFill/>
        </p:spPr>
        <p:txBody>
          <a:bodyPr wrap="none" rtlCol="0">
            <a:spAutoFit/>
          </a:bodyPr>
          <a:lstStyle/>
          <a:p>
            <a:r>
              <a:rPr kumimoji="1" lang="ja-JP" altLang="en-US" sz="1050"/>
              <a:t>とてもそう思う</a:t>
            </a:r>
          </a:p>
        </p:txBody>
      </p:sp>
      <p:sp>
        <p:nvSpPr>
          <p:cNvPr id="17" name="テキスト ボックス 16">
            <a:extLst>
              <a:ext uri="{FF2B5EF4-FFF2-40B4-BE49-F238E27FC236}">
                <a16:creationId xmlns:a16="http://schemas.microsoft.com/office/drawing/2014/main" id="{86FE3C6E-8977-AEED-D5BA-0DB014BF6207}"/>
              </a:ext>
            </a:extLst>
          </p:cNvPr>
          <p:cNvSpPr txBox="1"/>
          <p:nvPr/>
        </p:nvSpPr>
        <p:spPr>
          <a:xfrm>
            <a:off x="797018" y="4017355"/>
            <a:ext cx="1261884" cy="253916"/>
          </a:xfrm>
          <a:prstGeom prst="rect">
            <a:avLst/>
          </a:prstGeom>
          <a:noFill/>
        </p:spPr>
        <p:txBody>
          <a:bodyPr wrap="none" rtlCol="0">
            <a:spAutoFit/>
          </a:bodyPr>
          <a:lstStyle/>
          <a:p>
            <a:r>
              <a:rPr kumimoji="1" lang="ja-JP" altLang="en-US" sz="1050"/>
              <a:t>全くそう思わない</a:t>
            </a:r>
          </a:p>
        </p:txBody>
      </p:sp>
      <p:sp>
        <p:nvSpPr>
          <p:cNvPr id="18" name="テキスト ボックス 17">
            <a:extLst>
              <a:ext uri="{FF2B5EF4-FFF2-40B4-BE49-F238E27FC236}">
                <a16:creationId xmlns:a16="http://schemas.microsoft.com/office/drawing/2014/main" id="{A72C9FCA-DDD1-5AB8-C87B-13BC0784D691}"/>
              </a:ext>
            </a:extLst>
          </p:cNvPr>
          <p:cNvSpPr txBox="1"/>
          <p:nvPr/>
        </p:nvSpPr>
        <p:spPr>
          <a:xfrm>
            <a:off x="3069204" y="970266"/>
            <a:ext cx="6074796" cy="830997"/>
          </a:xfrm>
          <a:prstGeom prst="rect">
            <a:avLst/>
          </a:prstGeom>
          <a:noFill/>
        </p:spPr>
        <p:txBody>
          <a:bodyPr wrap="square" rtlCol="0">
            <a:spAutoFit/>
          </a:bodyPr>
          <a:lstStyle/>
          <a:p>
            <a:r>
              <a:rPr kumimoji="1" lang="ja-JP" altLang="en-US" sz="1600" b="1"/>
              <a:t>深層学習の演習は</a:t>
            </a:r>
            <a:r>
              <a:rPr kumimoji="1" lang="en-US" altLang="ja-JP" sz="1600" b="1" dirty="0"/>
              <a:t>80%~90%</a:t>
            </a:r>
            <a:r>
              <a:rPr kumimoji="1" lang="ja-JP" altLang="en-US" sz="1600" b="1"/>
              <a:t>の学生が理解できたかについて「どちらかというとそう思う」</a:t>
            </a:r>
            <a:r>
              <a:rPr kumimoji="1" lang="en-US" altLang="ja-JP" sz="1600" b="1" dirty="0"/>
              <a:t>〜</a:t>
            </a:r>
            <a:r>
              <a:rPr kumimoji="1" lang="ja-JP" altLang="en-US" sz="1600" b="1"/>
              <a:t>「とてもそう思う」と解答</a:t>
            </a:r>
            <a:endParaRPr kumimoji="1" lang="en-US" altLang="ja-JP" sz="1600" b="1" dirty="0"/>
          </a:p>
          <a:p>
            <a:endParaRPr kumimoji="1" lang="ja-JP" altLang="en-US" sz="1600" b="1"/>
          </a:p>
        </p:txBody>
      </p:sp>
      <p:sp>
        <p:nvSpPr>
          <p:cNvPr id="19" name="テキスト ボックス 18">
            <a:extLst>
              <a:ext uri="{FF2B5EF4-FFF2-40B4-BE49-F238E27FC236}">
                <a16:creationId xmlns:a16="http://schemas.microsoft.com/office/drawing/2014/main" id="{DA214C78-0B73-9100-C555-64CDFB8D6638}"/>
              </a:ext>
            </a:extLst>
          </p:cNvPr>
          <p:cNvSpPr txBox="1"/>
          <p:nvPr/>
        </p:nvSpPr>
        <p:spPr>
          <a:xfrm>
            <a:off x="3214352" y="1634992"/>
            <a:ext cx="5574588" cy="3385542"/>
          </a:xfrm>
          <a:prstGeom prst="rect">
            <a:avLst/>
          </a:prstGeom>
          <a:noFill/>
        </p:spPr>
        <p:txBody>
          <a:bodyPr wrap="square" rtlCol="0">
            <a:spAutoFit/>
          </a:bodyPr>
          <a:lstStyle/>
          <a:p>
            <a:r>
              <a:rPr kumimoji="1" lang="ja-JP" altLang="en-US" sz="1600" b="1">
                <a:solidFill>
                  <a:schemeClr val="accent6">
                    <a:lumMod val="75000"/>
                  </a:schemeClr>
                </a:solidFill>
                <a:latin typeface="Meiryo" panose="020B0604030504040204" pitchFamily="34" charset="-128"/>
                <a:ea typeface="Meiryo" panose="020B0604030504040204" pitchFamily="34" charset="-128"/>
              </a:rPr>
              <a:t>ポジティブな意見</a:t>
            </a:r>
            <a:endParaRPr kumimoji="1" lang="en-US" altLang="ja-JP" sz="1600" b="1"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医療画像を分析し、医療の発展に大きく関わる画像データの深層学習の仕組みを知れて大変勉強になりました。</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自分が学んでいることが医療データでできるのは非常に面白いと思った</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実際に自分でコードを書いて実行することで、理解が進むようになった。色々試せて面白かった。</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画像データを扱えるのが面白い</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よくわからないが楽しい</a:t>
            </a:r>
            <a:endParaRPr kumimoji="1" lang="en-US" altLang="ja-JP" sz="1400" dirty="0">
              <a:latin typeface="Meiryo" panose="020B0604030504040204" pitchFamily="34" charset="-128"/>
              <a:ea typeface="Meiryo" panose="020B0604030504040204" pitchFamily="34" charset="-128"/>
            </a:endParaRPr>
          </a:p>
          <a:p>
            <a:endParaRPr kumimoji="1" lang="en-US" altLang="ja-JP" sz="1400" b="1" dirty="0"/>
          </a:p>
          <a:p>
            <a:r>
              <a:rPr kumimoji="1" lang="ja-JP" altLang="en-US" sz="1600" b="1">
                <a:solidFill>
                  <a:srgbClr val="002060"/>
                </a:solidFill>
                <a:latin typeface="Meiryo" panose="020B0604030504040204" pitchFamily="34" charset="-128"/>
                <a:ea typeface="Meiryo" panose="020B0604030504040204" pitchFamily="34" charset="-128"/>
              </a:rPr>
              <a:t>ネガティブな意見</a:t>
            </a:r>
            <a:endParaRPr kumimoji="1" lang="en-US" altLang="ja-JP" sz="1600" b="1"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難しい</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とても難しい</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かなり複雑で一回ではわからなかった</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全然わからない</a:t>
            </a:r>
            <a:endParaRPr kumimoji="1" lang="en-US" altLang="ja-JP" sz="1400" dirty="0">
              <a:latin typeface="Meiryo" panose="020B0604030504040204" pitchFamily="34" charset="-128"/>
              <a:ea typeface="Meiryo" panose="020B0604030504040204" pitchFamily="34" charset="-128"/>
            </a:endParaRPr>
          </a:p>
        </p:txBody>
      </p:sp>
      <p:pic>
        <p:nvPicPr>
          <p:cNvPr id="20" name="図 19" descr="グラフ, 棒グラフ&#10;&#10;自動的に生成された説明">
            <a:extLst>
              <a:ext uri="{FF2B5EF4-FFF2-40B4-BE49-F238E27FC236}">
                <a16:creationId xmlns:a16="http://schemas.microsoft.com/office/drawing/2014/main" id="{D8385001-8937-70B7-BC65-2CD2A5CE1B2B}"/>
              </a:ext>
            </a:extLst>
          </p:cNvPr>
          <p:cNvPicPr>
            <a:picLocks noChangeAspect="1"/>
          </p:cNvPicPr>
          <p:nvPr/>
        </p:nvPicPr>
        <p:blipFill rotWithShape="1">
          <a:blip r:embed="rId3">
            <a:extLst>
              <a:ext uri="{28A0092B-C50C-407E-A947-70E740481C1C}">
                <a14:useLocalDpi xmlns:a14="http://schemas.microsoft.com/office/drawing/2010/main" val="0"/>
              </a:ext>
            </a:extLst>
          </a:blip>
          <a:srcRect l="79763" t="34343" r="8593" b="36518"/>
          <a:stretch/>
        </p:blipFill>
        <p:spPr>
          <a:xfrm>
            <a:off x="459612" y="4066762"/>
            <a:ext cx="435887" cy="931107"/>
          </a:xfrm>
          <a:prstGeom prst="rect">
            <a:avLst/>
          </a:prstGeom>
        </p:spPr>
      </p:pic>
      <p:sp>
        <p:nvSpPr>
          <p:cNvPr id="3" name="テキスト ボックス 2">
            <a:extLst>
              <a:ext uri="{FF2B5EF4-FFF2-40B4-BE49-F238E27FC236}">
                <a16:creationId xmlns:a16="http://schemas.microsoft.com/office/drawing/2014/main" id="{50918D24-5BED-D364-4668-34C0DE5A69DC}"/>
              </a:ext>
            </a:extLst>
          </p:cNvPr>
          <p:cNvSpPr txBox="1"/>
          <p:nvPr/>
        </p:nvSpPr>
        <p:spPr>
          <a:xfrm>
            <a:off x="821510" y="4473341"/>
            <a:ext cx="1800493" cy="253916"/>
          </a:xfrm>
          <a:prstGeom prst="rect">
            <a:avLst/>
          </a:prstGeom>
          <a:noFill/>
        </p:spPr>
        <p:txBody>
          <a:bodyPr wrap="none" rtlCol="0">
            <a:spAutoFit/>
          </a:bodyPr>
          <a:lstStyle/>
          <a:p>
            <a:r>
              <a:rPr kumimoji="1" lang="ja-JP" altLang="en-US" sz="1050"/>
              <a:t>どちらかというとそう思う</a:t>
            </a:r>
          </a:p>
        </p:txBody>
      </p:sp>
      <p:sp>
        <p:nvSpPr>
          <p:cNvPr id="4" name="テキスト ボックス 3">
            <a:extLst>
              <a:ext uri="{FF2B5EF4-FFF2-40B4-BE49-F238E27FC236}">
                <a16:creationId xmlns:a16="http://schemas.microsoft.com/office/drawing/2014/main" id="{E8A01A80-E62F-5E3E-034F-6554C45A1BB2}"/>
              </a:ext>
            </a:extLst>
          </p:cNvPr>
          <p:cNvSpPr txBox="1"/>
          <p:nvPr/>
        </p:nvSpPr>
        <p:spPr>
          <a:xfrm>
            <a:off x="818788" y="4291006"/>
            <a:ext cx="2069797" cy="253916"/>
          </a:xfrm>
          <a:prstGeom prst="rect">
            <a:avLst/>
          </a:prstGeom>
          <a:noFill/>
        </p:spPr>
        <p:txBody>
          <a:bodyPr wrap="none" rtlCol="0">
            <a:spAutoFit/>
          </a:bodyPr>
          <a:lstStyle/>
          <a:p>
            <a:r>
              <a:rPr kumimoji="1" lang="ja-JP" altLang="en-US" sz="1050"/>
              <a:t>どちらかというとそう思わない</a:t>
            </a:r>
          </a:p>
        </p:txBody>
      </p:sp>
    </p:spTree>
    <p:extLst>
      <p:ext uri="{BB962C8B-B14F-4D97-AF65-F5344CB8AC3E}">
        <p14:creationId xmlns:p14="http://schemas.microsoft.com/office/powerpoint/2010/main" val="4140970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7357-02C1-1233-346F-AA80BB140F0B}"/>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2D933FD-A0E4-E710-FCF4-7B1C9FDA1E57}"/>
              </a:ext>
            </a:extLst>
          </p:cNvPr>
          <p:cNvSpPr txBox="1"/>
          <p:nvPr/>
        </p:nvSpPr>
        <p:spPr>
          <a:xfrm>
            <a:off x="239426" y="1033295"/>
            <a:ext cx="7260331"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chemeClr val="tx2"/>
                </a:solidFill>
                <a:latin typeface="Meiryo"/>
                <a:ea typeface="Meiryo"/>
                <a:cs typeface="Courier New"/>
              </a:rPr>
              <a:t>コード</a:t>
            </a:r>
            <a:r>
              <a:rPr lang="en-US" altLang="ja-JP" sz="2000" b="1">
                <a:solidFill>
                  <a:schemeClr val="tx2"/>
                </a:solidFill>
                <a:latin typeface="Meiryo"/>
                <a:ea typeface="Meiryo"/>
                <a:cs typeface="Courier New"/>
              </a:rPr>
              <a:t>2-5</a:t>
            </a:r>
            <a:r>
              <a:rPr lang="ja-JP" altLang="en-US" sz="2000" b="1">
                <a:solidFill>
                  <a:schemeClr val="tx2"/>
                </a:solidFill>
                <a:latin typeface="Meiryo"/>
                <a:ea typeface="Meiryo"/>
                <a:cs typeface="Courier New"/>
              </a:rPr>
              <a:t> </a:t>
            </a:r>
            <a:r>
              <a:rPr lang="ja-JP" altLang="en-US" sz="2000" b="1">
                <a:solidFill>
                  <a:schemeClr val="tx2"/>
                </a:solidFill>
                <a:effectLst/>
                <a:latin typeface="Meiryo"/>
                <a:ea typeface="Meiryo"/>
                <a:cs typeface="Courier New"/>
              </a:rPr>
              <a:t>画像データを配列データに変換</a:t>
            </a:r>
            <a:endParaRPr lang="en-US" altLang="ja-JP" sz="2000" b="1">
              <a:solidFill>
                <a:schemeClr val="tx2"/>
              </a:solidFill>
              <a:latin typeface="Meiryo"/>
              <a:ea typeface="Meiryo"/>
              <a:cs typeface="Courier New"/>
            </a:endParaRPr>
          </a:p>
        </p:txBody>
      </p:sp>
      <p:sp>
        <p:nvSpPr>
          <p:cNvPr id="4" name="正方形/長方形 3">
            <a:extLst>
              <a:ext uri="{FF2B5EF4-FFF2-40B4-BE49-F238E27FC236}">
                <a16:creationId xmlns:a16="http://schemas.microsoft.com/office/drawing/2014/main" id="{49EC25BB-FDE3-2C52-FF90-6A4F2966F816}"/>
              </a:ext>
            </a:extLst>
          </p:cNvPr>
          <p:cNvSpPr/>
          <p:nvPr/>
        </p:nvSpPr>
        <p:spPr>
          <a:xfrm>
            <a:off x="473025" y="1453906"/>
            <a:ext cx="7354915" cy="1189350"/>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b="1" err="1">
                <a:solidFill>
                  <a:srgbClr val="000000"/>
                </a:solidFill>
                <a:latin typeface="Courier New"/>
                <a:cs typeface="Courier New"/>
              </a:rPr>
              <a:t>test</a:t>
            </a:r>
            <a:r>
              <a:rPr lang="en" altLang="ja-JP" b="1" err="1">
                <a:solidFill>
                  <a:srgbClr val="000000"/>
                </a:solidFill>
                <a:effectLst/>
                <a:latin typeface="Courier New"/>
                <a:cs typeface="Courier New"/>
              </a:rPr>
              <a:t>_array</a:t>
            </a:r>
            <a:r>
              <a:rPr lang="en" altLang="ja-JP" b="1">
                <a:solidFill>
                  <a:srgbClr val="000000"/>
                </a:solidFill>
                <a:effectLst/>
                <a:latin typeface="Courier New"/>
                <a:cs typeface="Courier New"/>
              </a:rPr>
              <a:t> = </a:t>
            </a:r>
            <a:r>
              <a:rPr lang="en" altLang="ja-JP" b="1" err="1">
                <a:solidFill>
                  <a:srgbClr val="000000"/>
                </a:solidFill>
                <a:effectLst/>
                <a:latin typeface="Courier New"/>
                <a:cs typeface="Courier New"/>
              </a:rPr>
              <a:t>img_to_array</a:t>
            </a:r>
            <a:r>
              <a:rPr lang="en" altLang="ja-JP" b="1">
                <a:solidFill>
                  <a:srgbClr val="000000"/>
                </a:solidFill>
                <a:effectLst/>
                <a:latin typeface="Courier New"/>
                <a:cs typeface="Courier New"/>
              </a:rPr>
              <a:t>(test)</a:t>
            </a:r>
          </a:p>
          <a:p>
            <a:pPr>
              <a:lnSpc>
                <a:spcPct val="130000"/>
              </a:lnSpc>
            </a:pPr>
            <a:r>
              <a:rPr lang="en" altLang="ja-JP" b="1">
                <a:solidFill>
                  <a:srgbClr val="F2CC2C"/>
                </a:solidFill>
                <a:effectLst/>
                <a:latin typeface="Courier New"/>
                <a:cs typeface="Courier New"/>
              </a:rPr>
              <a:t>print</a:t>
            </a:r>
            <a:r>
              <a:rPr lang="en" altLang="ja-JP" b="1">
                <a:solidFill>
                  <a:srgbClr val="000000"/>
                </a:solidFill>
                <a:effectLst/>
                <a:latin typeface="Courier New"/>
                <a:cs typeface="Courier New"/>
              </a:rPr>
              <a:t>(</a:t>
            </a:r>
            <a:r>
              <a:rPr lang="en" altLang="ja-JP" b="1" err="1">
                <a:solidFill>
                  <a:srgbClr val="000000"/>
                </a:solidFill>
                <a:latin typeface="Courier New"/>
                <a:cs typeface="Courier New"/>
              </a:rPr>
              <a:t>test</a:t>
            </a:r>
            <a:r>
              <a:rPr lang="en" altLang="ja-JP" b="1" err="1">
                <a:solidFill>
                  <a:srgbClr val="000000"/>
                </a:solidFill>
                <a:effectLst/>
                <a:latin typeface="Courier New"/>
                <a:cs typeface="Courier New"/>
              </a:rPr>
              <a:t>_array.shape</a:t>
            </a:r>
            <a:r>
              <a:rPr lang="en" altLang="ja-JP" b="1">
                <a:solidFill>
                  <a:srgbClr val="000000"/>
                </a:solidFill>
                <a:effectLst/>
                <a:latin typeface="Courier New"/>
                <a:cs typeface="Courier New"/>
              </a:rPr>
              <a:t>)</a:t>
            </a:r>
          </a:p>
          <a:p>
            <a:pPr>
              <a:lnSpc>
                <a:spcPct val="130000"/>
              </a:lnSpc>
            </a:pPr>
            <a:r>
              <a:rPr lang="en" altLang="ja-JP" b="1">
                <a:solidFill>
                  <a:srgbClr val="F2CC2C"/>
                </a:solidFill>
                <a:effectLst/>
                <a:latin typeface="Courier New"/>
                <a:cs typeface="Courier New"/>
              </a:rPr>
              <a:t>print</a:t>
            </a:r>
            <a:r>
              <a:rPr lang="en" altLang="ja-JP" b="1">
                <a:solidFill>
                  <a:srgbClr val="000000"/>
                </a:solidFill>
                <a:effectLst/>
                <a:latin typeface="Courier New"/>
                <a:cs typeface="Courier New"/>
              </a:rPr>
              <a:t>(</a:t>
            </a:r>
            <a:r>
              <a:rPr lang="en" altLang="ja-JP" b="1" err="1">
                <a:solidFill>
                  <a:srgbClr val="000000"/>
                </a:solidFill>
                <a:latin typeface="Courier New"/>
                <a:cs typeface="Courier New"/>
              </a:rPr>
              <a:t>test</a:t>
            </a:r>
            <a:r>
              <a:rPr lang="en" altLang="ja-JP" b="1" err="1">
                <a:solidFill>
                  <a:srgbClr val="000000"/>
                </a:solidFill>
                <a:effectLst/>
                <a:latin typeface="Courier New"/>
                <a:cs typeface="Courier New"/>
              </a:rPr>
              <a:t>_array</a:t>
            </a:r>
            <a:r>
              <a:rPr lang="en" altLang="ja-JP" b="1">
                <a:solidFill>
                  <a:srgbClr val="000000"/>
                </a:solidFill>
                <a:effectLst/>
                <a:latin typeface="Courier New"/>
                <a:cs typeface="Courier New"/>
              </a:rPr>
              <a:t>)</a:t>
            </a:r>
          </a:p>
        </p:txBody>
      </p:sp>
      <p:sp>
        <p:nvSpPr>
          <p:cNvPr id="2" name="①学習モデルの選択(今回は線形回帰)…">
            <a:extLst>
              <a:ext uri="{FF2B5EF4-FFF2-40B4-BE49-F238E27FC236}">
                <a16:creationId xmlns:a16="http://schemas.microsoft.com/office/drawing/2014/main" id="{D4780F5F-CBCA-0FF4-FFF3-438A60B02F2A}"/>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STEP0：ライブラリのインポート</a:t>
            </a:r>
          </a:p>
        </p:txBody>
      </p:sp>
      <p:sp>
        <p:nvSpPr>
          <p:cNvPr id="5" name="線形回帰で88歳の歯周病の歯の本数を予測する">
            <a:extLst>
              <a:ext uri="{FF2B5EF4-FFF2-40B4-BE49-F238E27FC236}">
                <a16:creationId xmlns:a16="http://schemas.microsoft.com/office/drawing/2014/main" id="{2464A4A9-4525-95B3-7297-33216307CD03}"/>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55DD0FA6-D7E0-AF90-2DA8-A21C574E767B}"/>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sz="2400" b="1">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110BFE61-FB47-8FEB-61F8-65753E4DB213}"/>
              </a:ext>
            </a:extLst>
          </p:cNvPr>
          <p:cNvSpPr/>
          <p:nvPr/>
        </p:nvSpPr>
        <p:spPr>
          <a:xfrm>
            <a:off x="8236657" y="4433441"/>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37" name="①学習モデルの選択…">
            <a:extLst>
              <a:ext uri="{FF2B5EF4-FFF2-40B4-BE49-F238E27FC236}">
                <a16:creationId xmlns:a16="http://schemas.microsoft.com/office/drawing/2014/main" id="{28838267-0EC0-A3C0-42B7-532727712AEF}"/>
              </a:ext>
            </a:extLst>
          </p:cNvPr>
          <p:cNvSpPr txBox="1"/>
          <p:nvPr/>
        </p:nvSpPr>
        <p:spPr>
          <a:xfrm>
            <a:off x="6843562" y="-19050"/>
            <a:ext cx="2300438"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36000" rIns="36000" bIns="36000" anchor="ctr">
            <a:spAutoFit/>
          </a:bodyPr>
          <a:lstStyle/>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：学習結果の図示</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8" name="test.jpgがファイルの保存場所と同じ場所にあることを確認 !!">
            <a:extLst>
              <a:ext uri="{FF2B5EF4-FFF2-40B4-BE49-F238E27FC236}">
                <a16:creationId xmlns:a16="http://schemas.microsoft.com/office/drawing/2014/main" id="{AF30251E-2BB7-608D-001C-BBEB56C7B095}"/>
              </a:ext>
            </a:extLst>
          </p:cNvPr>
          <p:cNvSpPr txBox="1"/>
          <p:nvPr/>
        </p:nvSpPr>
        <p:spPr>
          <a:xfrm>
            <a:off x="473025" y="2703128"/>
            <a:ext cx="5771256" cy="22352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4500">
                <a:latin typeface="Arial"/>
                <a:ea typeface="Arial"/>
                <a:cs typeface="Arial"/>
                <a:sym typeface="Arial"/>
              </a:defRPr>
            </a:lvl1pPr>
          </a:lstStyle>
          <a:p>
            <a:pPr marL="285750" indent="-285750" algn="l">
              <a:lnSpc>
                <a:spcPct val="150000"/>
              </a:lnSpc>
              <a:spcBef>
                <a:spcPts val="600"/>
              </a:spcBef>
              <a:buFont typeface="Wingdings" pitchFamily="2" charset="2"/>
              <a:buChar char="l"/>
            </a:pPr>
            <a:r>
              <a:rPr lang="en-US" altLang="ja-JP" sz="1800" b="1" dirty="0" err="1">
                <a:solidFill>
                  <a:srgbClr val="00B050"/>
                </a:solidFill>
                <a:latin typeface="Courier New"/>
                <a:ea typeface="Meiryo"/>
                <a:cs typeface="Courier New"/>
              </a:rPr>
              <a:t>img_to_array</a:t>
            </a:r>
            <a:r>
              <a:rPr lang="en-US" altLang="ja-JP" sz="1800" b="1" dirty="0">
                <a:solidFill>
                  <a:srgbClr val="00B050"/>
                </a:solidFill>
                <a:latin typeface="Courier New"/>
                <a:ea typeface="Meiryo"/>
                <a:cs typeface="Courier New"/>
              </a:rPr>
              <a:t>()</a:t>
            </a:r>
            <a:r>
              <a:rPr lang="ja-JP" altLang="en-US" sz="1800" b="1">
                <a:latin typeface="Courier New"/>
                <a:ea typeface="Meiryo"/>
                <a:cs typeface="Courier New"/>
              </a:rPr>
              <a:t>は画像データを配列に変換する</a:t>
            </a:r>
            <a:endParaRPr lang="en-US" altLang="ja-JP" sz="1800" b="1" dirty="0">
              <a:latin typeface="Courier New"/>
              <a:ea typeface="Meiryo"/>
              <a:cs typeface="Courier New"/>
            </a:endParaRPr>
          </a:p>
          <a:p>
            <a:pPr marL="285750" indent="-285750" algn="l">
              <a:lnSpc>
                <a:spcPct val="150000"/>
              </a:lnSpc>
              <a:spcBef>
                <a:spcPts val="600"/>
              </a:spcBef>
              <a:buFont typeface="Wingdings" pitchFamily="2" charset="2"/>
              <a:buChar char="l"/>
            </a:pPr>
            <a:r>
              <a:rPr lang="en-US" altLang="ja-JP" sz="1800" b="1" dirty="0">
                <a:latin typeface="Courier New"/>
                <a:ea typeface="Meiryo"/>
                <a:cs typeface="Courier New"/>
              </a:rPr>
              <a:t>(</a:t>
            </a:r>
            <a:r>
              <a:rPr lang="ja-JP" altLang="en-US" sz="1800" b="1">
                <a:latin typeface="Courier New"/>
                <a:ea typeface="Meiryo"/>
                <a:cs typeface="Courier New"/>
              </a:rPr>
              <a:t>データ名</a:t>
            </a:r>
            <a:r>
              <a:rPr lang="en-US" altLang="ja-JP" sz="1800" b="1" dirty="0">
                <a:latin typeface="Courier New"/>
                <a:ea typeface="Meiryo"/>
                <a:cs typeface="Courier New"/>
              </a:rPr>
              <a:t>).shape</a:t>
            </a:r>
            <a:r>
              <a:rPr lang="ja-JP" altLang="en-US" sz="1800" b="1">
                <a:latin typeface="Courier New"/>
                <a:ea typeface="Meiryo"/>
                <a:cs typeface="Courier New"/>
              </a:rPr>
              <a:t>で配列の構造を調べられる。今回のデータは</a:t>
            </a:r>
            <a:r>
              <a:rPr lang="en-US" altLang="ja-JP" sz="1800" b="1" dirty="0">
                <a:latin typeface="Courier New"/>
                <a:ea typeface="Meiryo"/>
                <a:cs typeface="Courier New"/>
              </a:rPr>
              <a:t>(10,10,1</a:t>
            </a:r>
            <a:r>
              <a:rPr lang="en-US" altLang="ja-JP" sz="1600" b="1" dirty="0">
                <a:solidFill>
                  <a:srgbClr val="FF0000"/>
                </a:solidFill>
                <a:latin typeface="Courier New"/>
                <a:ea typeface="Meiryo"/>
                <a:cs typeface="Courier New"/>
              </a:rPr>
              <a:t>)((</a:t>
            </a:r>
            <a:r>
              <a:rPr lang="ja-JP" altLang="en-US" sz="1600" b="1">
                <a:solidFill>
                  <a:srgbClr val="FF0000"/>
                </a:solidFill>
                <a:latin typeface="Courier New"/>
                <a:ea typeface="Meiryo"/>
                <a:cs typeface="Courier New"/>
              </a:rPr>
              <a:t>横ピクセル数</a:t>
            </a:r>
            <a:r>
              <a:rPr lang="en-US" altLang="ja-JP" sz="1600" b="1" dirty="0">
                <a:solidFill>
                  <a:srgbClr val="FF0000"/>
                </a:solidFill>
                <a:latin typeface="Courier New"/>
                <a:ea typeface="Meiryo"/>
                <a:cs typeface="Courier New"/>
              </a:rPr>
              <a:t>, </a:t>
            </a:r>
            <a:r>
              <a:rPr lang="ja-JP" altLang="en-US" sz="1600" b="1">
                <a:solidFill>
                  <a:srgbClr val="FF0000"/>
                </a:solidFill>
                <a:latin typeface="Courier New"/>
                <a:ea typeface="Meiryo"/>
                <a:cs typeface="Courier New"/>
              </a:rPr>
              <a:t>縦ピクセル数</a:t>
            </a:r>
            <a:r>
              <a:rPr lang="en-US" altLang="ja-JP" sz="1600" b="1" dirty="0">
                <a:solidFill>
                  <a:srgbClr val="FF0000"/>
                </a:solidFill>
                <a:latin typeface="Courier New"/>
                <a:ea typeface="Meiryo"/>
                <a:cs typeface="Courier New"/>
              </a:rPr>
              <a:t>, </a:t>
            </a:r>
            <a:r>
              <a:rPr lang="ja-JP" altLang="en-US" sz="1600" b="1">
                <a:solidFill>
                  <a:srgbClr val="FF0000"/>
                </a:solidFill>
                <a:latin typeface="Courier New"/>
                <a:ea typeface="Meiryo"/>
                <a:cs typeface="Courier New"/>
              </a:rPr>
              <a:t>色数</a:t>
            </a:r>
            <a:r>
              <a:rPr lang="en-US" altLang="ja-JP" sz="1600" b="1" dirty="0">
                <a:solidFill>
                  <a:srgbClr val="FF0000"/>
                </a:solidFill>
                <a:latin typeface="Courier New"/>
                <a:ea typeface="Meiryo"/>
                <a:cs typeface="Courier New"/>
              </a:rPr>
              <a:t>))</a:t>
            </a:r>
            <a:r>
              <a:rPr lang="ja-JP" altLang="en-US" sz="1800" b="1">
                <a:latin typeface="Courier New"/>
                <a:ea typeface="Meiryo"/>
                <a:cs typeface="Courier New"/>
              </a:rPr>
              <a:t>の配列構造</a:t>
            </a:r>
            <a:endParaRPr lang="en-US" altLang="ja-JP" sz="1800" b="1" dirty="0">
              <a:latin typeface="Courier New"/>
              <a:ea typeface="Meiryo"/>
              <a:cs typeface="Courier New"/>
            </a:endParaRPr>
          </a:p>
          <a:p>
            <a:pPr marL="285750" indent="-285750" algn="l">
              <a:lnSpc>
                <a:spcPct val="150000"/>
              </a:lnSpc>
              <a:spcBef>
                <a:spcPts val="600"/>
              </a:spcBef>
              <a:buFont typeface="Wingdings" pitchFamily="2" charset="2"/>
              <a:buChar char="l"/>
            </a:pPr>
            <a:r>
              <a:rPr lang="en-US" altLang="ja-JP" sz="1800" b="1" dirty="0">
                <a:latin typeface="Courier New"/>
                <a:ea typeface="Meiryo"/>
                <a:cs typeface="Courier New"/>
              </a:rPr>
              <a:t>print(</a:t>
            </a:r>
            <a:r>
              <a:rPr lang="en-US" altLang="ja-JP" sz="1800" b="1" dirty="0" err="1">
                <a:latin typeface="Courier New"/>
                <a:ea typeface="Meiryo"/>
                <a:cs typeface="Courier New"/>
              </a:rPr>
              <a:t>test_array</a:t>
            </a:r>
            <a:r>
              <a:rPr lang="en-US" altLang="ja-JP" sz="1800" b="1" dirty="0">
                <a:latin typeface="Courier New"/>
                <a:ea typeface="Meiryo"/>
                <a:cs typeface="Courier New"/>
              </a:rPr>
              <a:t>)</a:t>
            </a:r>
            <a:r>
              <a:rPr lang="ja-JP" altLang="en-US" sz="1800" b="1">
                <a:latin typeface="Courier New"/>
                <a:ea typeface="Meiryo"/>
                <a:cs typeface="Courier New"/>
              </a:rPr>
              <a:t>で、数字の羅列が表示される</a:t>
            </a:r>
            <a:endParaRPr lang="en-US" altLang="ja-JP" sz="1800" b="1" dirty="0">
              <a:latin typeface="Courier New"/>
              <a:ea typeface="Meiryo"/>
              <a:cs typeface="Courier New"/>
            </a:endParaRPr>
          </a:p>
        </p:txBody>
      </p:sp>
      <p:sp>
        <p:nvSpPr>
          <p:cNvPr id="10" name="テキスト ボックス 9">
            <a:extLst>
              <a:ext uri="{FF2B5EF4-FFF2-40B4-BE49-F238E27FC236}">
                <a16:creationId xmlns:a16="http://schemas.microsoft.com/office/drawing/2014/main" id="{EDCEF7E6-55BC-9B1D-173E-BB2097D2208D}"/>
              </a:ext>
            </a:extLst>
          </p:cNvPr>
          <p:cNvSpPr txBox="1"/>
          <p:nvPr/>
        </p:nvSpPr>
        <p:spPr>
          <a:xfrm>
            <a:off x="6583681" y="2368421"/>
            <a:ext cx="1582093" cy="2677656"/>
          </a:xfrm>
          <a:prstGeom prst="rect">
            <a:avLst/>
          </a:prstGeom>
          <a:solidFill>
            <a:schemeClr val="bg1"/>
          </a:solidFill>
        </p:spPr>
        <p:txBody>
          <a:bodyPr wrap="square">
            <a:spAutoFit/>
          </a:bodyPr>
          <a:lstStyle/>
          <a:p>
            <a:pPr algn="just"/>
            <a:r>
              <a:rPr lang="en-US" altLang="ja-JP" sz="1400" b="1" kern="100" dirty="0">
                <a:solidFill>
                  <a:srgbClr val="FF0000"/>
                </a:solidFill>
                <a:effectLst/>
                <a:latin typeface="Courier New" panose="02070309020205020404" pitchFamily="49" charset="0"/>
                <a:ea typeface="游明朝" panose="02020400000000000000" pitchFamily="18" charset="-128"/>
                <a:cs typeface="Courier New" panose="02070309020205020404" pitchFamily="49" charset="0"/>
              </a:rPr>
              <a:t>(10,10,1)</a:t>
            </a: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[[[114.]</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[111.]</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[107.]</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[107.]</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[107.]</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[104.]</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[104.]</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[104.]</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[107.]</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en-US" altLang="ja-JP" sz="1400" b="1" kern="100" dirty="0">
                <a:effectLst/>
                <a:latin typeface="Courier New" panose="02070309020205020404" pitchFamily="49" charset="0"/>
                <a:ea typeface="游明朝" panose="02020400000000000000" pitchFamily="18" charset="-128"/>
                <a:cs typeface="Courier New" panose="02070309020205020404" pitchFamily="49" charset="0"/>
              </a:rPr>
              <a:t>  [111.]]</a:t>
            </a:r>
            <a:endPar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endParaRPr>
          </a:p>
          <a:p>
            <a:pPr algn="just"/>
            <a:r>
              <a:rPr lang="ja-JP" altLang="ja-JP" sz="1400" b="1" kern="100">
                <a:effectLst/>
                <a:latin typeface="Courier New" panose="02070309020205020404" pitchFamily="49" charset="0"/>
                <a:ea typeface="游明朝" panose="02020400000000000000" pitchFamily="18" charset="-128"/>
                <a:cs typeface="Courier New" panose="02070309020205020404" pitchFamily="49" charset="0"/>
              </a:rPr>
              <a:t>　：</a:t>
            </a:r>
          </a:p>
        </p:txBody>
      </p:sp>
      <p:sp>
        <p:nvSpPr>
          <p:cNvPr id="9" name="下矢印 8">
            <a:extLst>
              <a:ext uri="{FF2B5EF4-FFF2-40B4-BE49-F238E27FC236}">
                <a16:creationId xmlns:a16="http://schemas.microsoft.com/office/drawing/2014/main" id="{EDDEE3C9-1934-EB7E-25C1-2BE4A5998FF8}"/>
              </a:ext>
            </a:extLst>
          </p:cNvPr>
          <p:cNvSpPr/>
          <p:nvPr/>
        </p:nvSpPr>
        <p:spPr>
          <a:xfrm rot="16200000" flipH="1">
            <a:off x="6279667" y="3398298"/>
            <a:ext cx="427100" cy="47636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6" name="スライド番号プレースホルダー 5">
            <a:extLst>
              <a:ext uri="{FF2B5EF4-FFF2-40B4-BE49-F238E27FC236}">
                <a16:creationId xmlns:a16="http://schemas.microsoft.com/office/drawing/2014/main" id="{FF586B74-DE8A-C591-352B-CFD678C050EB}"/>
              </a:ext>
            </a:extLst>
          </p:cNvPr>
          <p:cNvSpPr>
            <a:spLocks noGrp="1"/>
          </p:cNvSpPr>
          <p:nvPr>
            <p:ph type="sldNum" sz="quarter" idx="2"/>
          </p:nvPr>
        </p:nvSpPr>
        <p:spPr>
          <a:xfrm>
            <a:off x="6597425" y="4861411"/>
            <a:ext cx="2103120" cy="184666"/>
          </a:xfrm>
        </p:spPr>
        <p:txBody>
          <a:bodyPr/>
          <a:lstStyle/>
          <a:p>
            <a:fld id="{86CB4B4D-7CA3-9044-876B-883B54F8677D}" type="slidenum">
              <a:rPr lang="en-US" altLang="ja-JP" sz="1200" smtClean="0"/>
              <a:t>50</a:t>
            </a:fld>
            <a:endParaRPr lang="ja-JP" altLang="en-US" sz="1200"/>
          </a:p>
        </p:txBody>
      </p:sp>
    </p:spTree>
    <p:extLst>
      <p:ext uri="{BB962C8B-B14F-4D97-AF65-F5344CB8AC3E}">
        <p14:creationId xmlns:p14="http://schemas.microsoft.com/office/powerpoint/2010/main" val="296433170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0, 10, 1)の1は何を表しているか">
            <a:extLst>
              <a:ext uri="{FF2B5EF4-FFF2-40B4-BE49-F238E27FC236}">
                <a16:creationId xmlns:a16="http://schemas.microsoft.com/office/drawing/2014/main" id="{793AF5E1-E1AE-9729-68E4-76332330335E}"/>
              </a:ext>
            </a:extLst>
          </p:cNvPr>
          <p:cNvSpPr txBox="1"/>
          <p:nvPr/>
        </p:nvSpPr>
        <p:spPr>
          <a:xfrm>
            <a:off x="475135" y="249336"/>
            <a:ext cx="4437112" cy="540000"/>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画像データを配列データに変換</a:t>
            </a:r>
            <a:endParaRPr sz="2400" b="1">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79F79B79-721F-0DFF-34C7-6C955953D094}"/>
              </a:ext>
            </a:extLst>
          </p:cNvPr>
          <p:cNvPicPr>
            <a:picLocks noChangeAspect="1"/>
          </p:cNvPicPr>
          <p:nvPr/>
        </p:nvPicPr>
        <p:blipFill>
          <a:blip r:embed="rId2"/>
          <a:stretch>
            <a:fillRect/>
          </a:stretch>
        </p:blipFill>
        <p:spPr>
          <a:xfrm>
            <a:off x="568427" y="1132974"/>
            <a:ext cx="3375780" cy="3424845"/>
          </a:xfrm>
          <a:prstGeom prst="rect">
            <a:avLst/>
          </a:prstGeom>
        </p:spPr>
      </p:pic>
      <p:sp>
        <p:nvSpPr>
          <p:cNvPr id="9" name="[[[224.]…">
            <a:extLst>
              <a:ext uri="{FF2B5EF4-FFF2-40B4-BE49-F238E27FC236}">
                <a16:creationId xmlns:a16="http://schemas.microsoft.com/office/drawing/2014/main" id="{76D292AB-2080-4349-CEE3-9F7E38536489}"/>
              </a:ext>
            </a:extLst>
          </p:cNvPr>
          <p:cNvSpPr txBox="1"/>
          <p:nvPr/>
        </p:nvSpPr>
        <p:spPr>
          <a:xfrm>
            <a:off x="4590193" y="1200150"/>
            <a:ext cx="1423467" cy="3424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a:t>
            </a:r>
            <a:r>
              <a:rPr lang="en-US" altLang="ja-JP" sz="2000" b="1">
                <a:solidFill>
                  <a:srgbClr val="FF0000"/>
                </a:solidFill>
                <a:latin typeface="Courier New" panose="02070309020205020404" pitchFamily="49" charset="0"/>
                <a:cs typeface="Courier New" panose="02070309020205020404" pitchFamily="49" charset="0"/>
              </a:rPr>
              <a:t>114.</a:t>
            </a:r>
            <a:r>
              <a:rPr lang="en-US" altLang="ja-JP" sz="2000" b="1">
                <a:latin typeface="Courier New" panose="02070309020205020404" pitchFamily="49" charset="0"/>
                <a:cs typeface="Courier New" panose="02070309020205020404" pitchFamily="49" charset="0"/>
              </a:rPr>
              <a:t>]</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[111.]</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[107.]</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[107.]</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[107.]</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[104.]</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[104.]</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[104.]</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[107.]</a:t>
            </a:r>
          </a:p>
          <a:p>
            <a:pPr algn="l">
              <a:defRPr sz="3300">
                <a:latin typeface="Arial"/>
                <a:ea typeface="Arial"/>
                <a:cs typeface="Arial"/>
                <a:sym typeface="Arial"/>
              </a:defRPr>
            </a:pPr>
            <a:r>
              <a:rPr lang="en-US" altLang="ja-JP" sz="2000" b="1">
                <a:latin typeface="Courier New" panose="02070309020205020404" pitchFamily="49" charset="0"/>
                <a:cs typeface="Courier New" panose="02070309020205020404" pitchFamily="49" charset="0"/>
              </a:rPr>
              <a:t>  [111.]]</a:t>
            </a:r>
          </a:p>
          <a:p>
            <a:pPr algn="l">
              <a:defRPr sz="3300">
                <a:latin typeface="Arial"/>
                <a:ea typeface="Arial"/>
                <a:cs typeface="Arial"/>
                <a:sym typeface="Arial"/>
              </a:defRPr>
            </a:pPr>
            <a:r>
              <a:rPr lang="ja-JP" altLang="en-US" sz="2000" b="1">
                <a:latin typeface="Courier New" panose="02070309020205020404" pitchFamily="49" charset="0"/>
                <a:cs typeface="Courier New" panose="02070309020205020404" pitchFamily="49" charset="0"/>
              </a:rPr>
              <a:t>　</a:t>
            </a:r>
            <a:r>
              <a:rPr lang="en-US" sz="2000" b="1">
                <a:latin typeface="Courier New" panose="02070309020205020404" pitchFamily="49" charset="0"/>
                <a:cs typeface="Courier New" panose="02070309020205020404" pitchFamily="49" charset="0"/>
              </a:rPr>
              <a:t>：　</a:t>
            </a:r>
          </a:p>
        </p:txBody>
      </p:sp>
      <p:sp>
        <p:nvSpPr>
          <p:cNvPr id="12" name="正方形/長方形 11">
            <a:extLst>
              <a:ext uri="{FF2B5EF4-FFF2-40B4-BE49-F238E27FC236}">
                <a16:creationId xmlns:a16="http://schemas.microsoft.com/office/drawing/2014/main" id="{B6AC13F8-BE89-FC35-77B8-2FEF36EF2568}"/>
              </a:ext>
            </a:extLst>
          </p:cNvPr>
          <p:cNvSpPr/>
          <p:nvPr/>
        </p:nvSpPr>
        <p:spPr>
          <a:xfrm>
            <a:off x="838199" y="1200150"/>
            <a:ext cx="3048001" cy="338553"/>
          </a:xfrm>
          <a:prstGeom prst="rect">
            <a:avLst/>
          </a:prstGeom>
          <a:noFill/>
          <a:ln w="38100" cap="flat">
            <a:solidFill>
              <a:schemeClr val="accent2">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chemeClr val="bg1"/>
              </a:solidFill>
              <a:highlight>
                <a:srgbClr val="00FFFF"/>
              </a:highlight>
              <a:latin typeface="Graphik"/>
              <a:ea typeface="Graphik"/>
              <a:cs typeface="Graphik"/>
              <a:sym typeface="Graphik"/>
            </a:endParaRPr>
          </a:p>
        </p:txBody>
      </p:sp>
      <p:sp>
        <p:nvSpPr>
          <p:cNvPr id="11" name="正方形/長方形 10">
            <a:extLst>
              <a:ext uri="{FF2B5EF4-FFF2-40B4-BE49-F238E27FC236}">
                <a16:creationId xmlns:a16="http://schemas.microsoft.com/office/drawing/2014/main" id="{279458E3-14DA-9DDA-BEF4-4FBBB5A9B120}"/>
              </a:ext>
            </a:extLst>
          </p:cNvPr>
          <p:cNvSpPr/>
          <p:nvPr/>
        </p:nvSpPr>
        <p:spPr>
          <a:xfrm>
            <a:off x="838200" y="1200150"/>
            <a:ext cx="304800" cy="304800"/>
          </a:xfrm>
          <a:prstGeom prst="rect">
            <a:avLst/>
          </a:prstGeom>
          <a:noFill/>
          <a:ln w="3492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13" name="正方形/長方形 12">
            <a:extLst>
              <a:ext uri="{FF2B5EF4-FFF2-40B4-BE49-F238E27FC236}">
                <a16:creationId xmlns:a16="http://schemas.microsoft.com/office/drawing/2014/main" id="{44D3E3D4-10D7-45BC-F4D4-1AA694FED58E}"/>
              </a:ext>
            </a:extLst>
          </p:cNvPr>
          <p:cNvSpPr/>
          <p:nvPr/>
        </p:nvSpPr>
        <p:spPr>
          <a:xfrm>
            <a:off x="4912247" y="1178368"/>
            <a:ext cx="955153" cy="3145981"/>
          </a:xfrm>
          <a:prstGeom prst="rect">
            <a:avLst/>
          </a:prstGeom>
          <a:noFill/>
          <a:ln w="38100" cap="flat">
            <a:solidFill>
              <a:schemeClr val="accent2">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chemeClr val="bg1"/>
              </a:solidFill>
              <a:highlight>
                <a:srgbClr val="00FFFF"/>
              </a:highlight>
              <a:latin typeface="Graphik"/>
              <a:ea typeface="Graphik"/>
              <a:cs typeface="Graphik"/>
              <a:sym typeface="Graphik"/>
            </a:endParaRPr>
          </a:p>
        </p:txBody>
      </p:sp>
      <p:sp>
        <p:nvSpPr>
          <p:cNvPr id="6" name="正方形/長方形 5">
            <a:extLst>
              <a:ext uri="{FF2B5EF4-FFF2-40B4-BE49-F238E27FC236}">
                <a16:creationId xmlns:a16="http://schemas.microsoft.com/office/drawing/2014/main" id="{6B9D3BCA-894F-1F63-F4C7-61CEDD5997D1}"/>
              </a:ext>
            </a:extLst>
          </p:cNvPr>
          <p:cNvSpPr/>
          <p:nvPr/>
        </p:nvSpPr>
        <p:spPr>
          <a:xfrm>
            <a:off x="4912247" y="1233903"/>
            <a:ext cx="955153" cy="304800"/>
          </a:xfrm>
          <a:prstGeom prst="rect">
            <a:avLst/>
          </a:prstGeom>
          <a:noFill/>
          <a:ln w="3492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23863" rtl="0" hangingPunct="0"/>
            <a:endParaRPr lang="ja-JP" altLang="en-US" sz="1200">
              <a:solidFill>
                <a:srgbClr val="FFFFFF"/>
              </a:solidFill>
              <a:latin typeface="Graphik"/>
              <a:ea typeface="Graphik"/>
              <a:cs typeface="Graphik"/>
              <a:sym typeface="Graphik"/>
            </a:endParaRPr>
          </a:p>
        </p:txBody>
      </p:sp>
      <p:sp>
        <p:nvSpPr>
          <p:cNvPr id="2" name="スライド番号プレースホルダー 1">
            <a:extLst>
              <a:ext uri="{FF2B5EF4-FFF2-40B4-BE49-F238E27FC236}">
                <a16:creationId xmlns:a16="http://schemas.microsoft.com/office/drawing/2014/main" id="{1D56B4F9-C150-2F44-8B18-DFBCB05597F9}"/>
              </a:ext>
            </a:extLst>
          </p:cNvPr>
          <p:cNvSpPr>
            <a:spLocks noGrp="1"/>
          </p:cNvSpPr>
          <p:nvPr>
            <p:ph type="sldNum" sz="quarter" idx="2"/>
          </p:nvPr>
        </p:nvSpPr>
        <p:spPr>
          <a:xfrm>
            <a:off x="8546744" y="4624164"/>
            <a:ext cx="304947" cy="369332"/>
          </a:xfrm>
        </p:spPr>
        <p:txBody>
          <a:bodyPr/>
          <a:lstStyle/>
          <a:p>
            <a:fld id="{86CB4B4D-7CA3-9044-876B-883B54F8677D}" type="slidenum">
              <a:rPr lang="en-US" altLang="ja-JP" sz="1200" smtClean="0"/>
              <a:t>51</a:t>
            </a:fld>
            <a:endParaRPr lang="ja-JP" altLang="en-US" sz="1200"/>
          </a:p>
        </p:txBody>
      </p:sp>
    </p:spTree>
    <p:extLst>
      <p:ext uri="{BB962C8B-B14F-4D97-AF65-F5344CB8AC3E}">
        <p14:creationId xmlns:p14="http://schemas.microsoft.com/office/powerpoint/2010/main" val="46872767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16B02-1D31-018C-0B95-814B594FE2CB}"/>
            </a:ext>
          </a:extLst>
        </p:cNvPr>
        <p:cNvGrpSpPr/>
        <p:nvPr/>
      </p:nvGrpSpPr>
      <p:grpSpPr>
        <a:xfrm>
          <a:off x="0" y="0"/>
          <a:ext cx="0" cy="0"/>
          <a:chOff x="0" y="0"/>
          <a:chExt cx="0" cy="0"/>
        </a:xfrm>
      </p:grpSpPr>
      <p:pic>
        <p:nvPicPr>
          <p:cNvPr id="4" name="図 3" descr="QR コード が含まれている画像&#10;&#10;自動的に生成された説明">
            <a:extLst>
              <a:ext uri="{FF2B5EF4-FFF2-40B4-BE49-F238E27FC236}">
                <a16:creationId xmlns:a16="http://schemas.microsoft.com/office/drawing/2014/main" id="{4AC0EAC4-CDF0-34D7-C4E7-C72ED9F8D401}"/>
              </a:ext>
            </a:extLst>
          </p:cNvPr>
          <p:cNvPicPr>
            <a:picLocks noChangeAspect="1"/>
          </p:cNvPicPr>
          <p:nvPr/>
        </p:nvPicPr>
        <p:blipFill rotWithShape="1">
          <a:blip r:embed="rId2">
            <a:extLst>
              <a:ext uri="{28A0092B-C50C-407E-A947-70E740481C1C}">
                <a14:useLocalDpi xmlns:a14="http://schemas.microsoft.com/office/drawing/2010/main"/>
              </a:ext>
            </a:extLst>
          </a:blip>
          <a:srcRect t="9409"/>
          <a:stretch/>
        </p:blipFill>
        <p:spPr>
          <a:xfrm>
            <a:off x="1234109" y="1146702"/>
            <a:ext cx="6515100" cy="2849467"/>
          </a:xfrm>
          <a:prstGeom prst="rect">
            <a:avLst/>
          </a:prstGeom>
        </p:spPr>
      </p:pic>
      <p:sp>
        <p:nvSpPr>
          <p:cNvPr id="5" name="テキスト ボックス 4">
            <a:extLst>
              <a:ext uri="{FF2B5EF4-FFF2-40B4-BE49-F238E27FC236}">
                <a16:creationId xmlns:a16="http://schemas.microsoft.com/office/drawing/2014/main" id="{6F157263-E354-CD4A-9014-BA318F543C56}"/>
              </a:ext>
            </a:extLst>
          </p:cNvPr>
          <p:cNvSpPr txBox="1"/>
          <p:nvPr/>
        </p:nvSpPr>
        <p:spPr>
          <a:xfrm>
            <a:off x="181290" y="3959795"/>
            <a:ext cx="8962710" cy="369332"/>
          </a:xfrm>
          <a:prstGeom prst="rect">
            <a:avLst/>
          </a:prstGeom>
          <a:noFill/>
        </p:spPr>
        <p:txBody>
          <a:bodyPr wrap="none" rtlCol="0">
            <a:spAutoFit/>
          </a:bodyPr>
          <a:lstStyle/>
          <a:p>
            <a:r>
              <a:rPr lang="ja-JP" altLang="ja-JP" b="1">
                <a:solidFill>
                  <a:schemeClr val="tx1"/>
                </a:solidFill>
                <a:effectLst/>
                <a:latin typeface="Meiryo" panose="020B0604030504040204" pitchFamily="34" charset="-128"/>
                <a:ea typeface="Meiryo" panose="020B0604030504040204" pitchFamily="34" charset="-128"/>
                <a:cs typeface="Apple Color Emoji" pitchFamily="2" charset="0"/>
              </a:rPr>
              <a:t>それぞれに色の</a:t>
            </a:r>
            <a:r>
              <a:rPr lang="ja-JP" altLang="ja-JP" b="1">
                <a:solidFill>
                  <a:schemeClr val="tx1"/>
                </a:solidFill>
                <a:effectLst/>
                <a:latin typeface="Meiryo" panose="020B0604030504040204" pitchFamily="34" charset="-128"/>
                <a:ea typeface="Meiryo" panose="020B0604030504040204" pitchFamily="34" charset="-128"/>
                <a:cs typeface="Times New Roman" panose="02020603050405020304" pitchFamily="18" charset="0"/>
              </a:rPr>
              <a:t>レベル（輝度）</a:t>
            </a:r>
            <a:r>
              <a:rPr lang="ja-JP" altLang="ja-JP" b="1">
                <a:solidFill>
                  <a:schemeClr val="tx1"/>
                </a:solidFill>
                <a:effectLst/>
                <a:latin typeface="Meiryo" panose="020B0604030504040204" pitchFamily="34" charset="-128"/>
                <a:ea typeface="Meiryo" panose="020B0604030504040204" pitchFamily="34" charset="-128"/>
                <a:cs typeface="Apple Color Emoji" pitchFamily="2" charset="0"/>
              </a:rPr>
              <a:t>を</a:t>
            </a:r>
            <a:r>
              <a:rPr lang="en-US" altLang="ja-JP" b="1">
                <a:solidFill>
                  <a:schemeClr val="tx1"/>
                </a:solidFill>
                <a:effectLst/>
                <a:latin typeface="Meiryo" panose="020B0604030504040204" pitchFamily="34" charset="-128"/>
                <a:ea typeface="Meiryo" panose="020B0604030504040204" pitchFamily="34" charset="-128"/>
                <a:cs typeface="Apple Color Emoji" pitchFamily="2" charset="0"/>
              </a:rPr>
              <a:t>0</a:t>
            </a:r>
            <a:r>
              <a:rPr lang="ja-JP" altLang="ja-JP" b="1">
                <a:solidFill>
                  <a:schemeClr val="tx1"/>
                </a:solidFill>
                <a:effectLst/>
                <a:latin typeface="Meiryo" panose="020B0604030504040204" pitchFamily="34" charset="-128"/>
                <a:ea typeface="Meiryo" panose="020B0604030504040204" pitchFamily="34" charset="-128"/>
                <a:cs typeface="Apple Color Emoji" pitchFamily="2" charset="0"/>
              </a:rPr>
              <a:t>から</a:t>
            </a:r>
            <a:r>
              <a:rPr lang="en-US" altLang="ja-JP" b="1">
                <a:solidFill>
                  <a:schemeClr val="tx1"/>
                </a:solidFill>
                <a:effectLst/>
                <a:latin typeface="Meiryo" panose="020B0604030504040204" pitchFamily="34" charset="-128"/>
                <a:ea typeface="Meiryo" panose="020B0604030504040204" pitchFamily="34" charset="-128"/>
                <a:cs typeface="Apple Color Emoji" pitchFamily="2" charset="0"/>
              </a:rPr>
              <a:t>255</a:t>
            </a:r>
            <a:r>
              <a:rPr lang="ja-JP" altLang="ja-JP" b="1">
                <a:solidFill>
                  <a:schemeClr val="tx1"/>
                </a:solidFill>
                <a:effectLst/>
                <a:latin typeface="Meiryo" panose="020B0604030504040204" pitchFamily="34" charset="-128"/>
                <a:ea typeface="Meiryo" panose="020B0604030504040204" pitchFamily="34" charset="-128"/>
                <a:cs typeface="Apple Color Emoji" pitchFamily="2" charset="0"/>
              </a:rPr>
              <a:t>の大きさで表した数値が割り当てられ</a:t>
            </a:r>
            <a:r>
              <a:rPr lang="ja-JP" altLang="en-US" b="1">
                <a:solidFill>
                  <a:schemeClr val="tx1"/>
                </a:solidFill>
                <a:effectLst/>
                <a:latin typeface="Meiryo" panose="020B0604030504040204" pitchFamily="34" charset="-128"/>
                <a:ea typeface="Meiryo" panose="020B0604030504040204" pitchFamily="34" charset="-128"/>
                <a:cs typeface="Apple Color Emoji" pitchFamily="2" charset="0"/>
              </a:rPr>
              <a:t>る</a:t>
            </a:r>
            <a:r>
              <a:rPr lang="ja-JP" altLang="ja-JP" b="1">
                <a:solidFill>
                  <a:schemeClr val="tx1"/>
                </a:solidFill>
                <a:effectLst/>
                <a:latin typeface="Meiryo" panose="020B0604030504040204" pitchFamily="34" charset="-128"/>
                <a:ea typeface="Meiryo" panose="020B0604030504040204" pitchFamily="34" charset="-128"/>
              </a:rPr>
              <a:t> </a:t>
            </a:r>
            <a:endParaRPr kumimoji="1" lang="ja-JP" altLang="en-US" b="1">
              <a:solidFill>
                <a:schemeClr val="tx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521CF410-E5C0-34EF-DA00-7F6E75298900}"/>
              </a:ext>
            </a:extLst>
          </p:cNvPr>
          <p:cNvSpPr txBox="1"/>
          <p:nvPr/>
        </p:nvSpPr>
        <p:spPr>
          <a:xfrm>
            <a:off x="5242183" y="4400550"/>
            <a:ext cx="1285929" cy="461665"/>
          </a:xfrm>
          <a:prstGeom prst="rect">
            <a:avLst/>
          </a:prstGeom>
          <a:noFill/>
          <a:ln>
            <a:solidFill>
              <a:schemeClr val="tx1"/>
            </a:solidFill>
          </a:ln>
        </p:spPr>
        <p:txBody>
          <a:bodyPr wrap="none" rtlCol="0">
            <a:spAutoFit/>
          </a:bodyPr>
          <a:lstStyle/>
          <a:p>
            <a:r>
              <a:rPr kumimoji="1" lang="ja-JP" altLang="en-US" sz="2400" b="1"/>
              <a:t>白</a:t>
            </a:r>
            <a:r>
              <a:rPr kumimoji="1" lang="en-US" altLang="ja-JP" sz="2400" b="1"/>
              <a:t> :255 </a:t>
            </a:r>
            <a:endParaRPr kumimoji="1" lang="ja-JP" altLang="en-US" sz="2400" b="1"/>
          </a:p>
        </p:txBody>
      </p:sp>
      <p:sp>
        <p:nvSpPr>
          <p:cNvPr id="10" name="テキスト ボックス 9">
            <a:extLst>
              <a:ext uri="{FF2B5EF4-FFF2-40B4-BE49-F238E27FC236}">
                <a16:creationId xmlns:a16="http://schemas.microsoft.com/office/drawing/2014/main" id="{F46EFDE2-4BD2-E408-7B9C-E1250E1BA72A}"/>
              </a:ext>
            </a:extLst>
          </p:cNvPr>
          <p:cNvSpPr txBox="1"/>
          <p:nvPr/>
        </p:nvSpPr>
        <p:spPr>
          <a:xfrm>
            <a:off x="2464540" y="4400550"/>
            <a:ext cx="995637" cy="461665"/>
          </a:xfrm>
          <a:prstGeom prst="rect">
            <a:avLst/>
          </a:prstGeom>
          <a:solidFill>
            <a:schemeClr val="tx1"/>
          </a:solidFill>
        </p:spPr>
        <p:txBody>
          <a:bodyPr wrap="square" rtlCol="0">
            <a:spAutoFit/>
          </a:bodyPr>
          <a:lstStyle/>
          <a:p>
            <a:r>
              <a:rPr kumimoji="1" lang="ja-JP" altLang="en-US" sz="2400" b="1">
                <a:solidFill>
                  <a:schemeClr val="bg1"/>
                </a:solidFill>
              </a:rPr>
              <a:t>黒</a:t>
            </a:r>
            <a:r>
              <a:rPr kumimoji="1" lang="en-US" altLang="ja-JP" sz="2400" b="1">
                <a:solidFill>
                  <a:schemeClr val="bg1"/>
                </a:solidFill>
              </a:rPr>
              <a:t> :0</a:t>
            </a:r>
            <a:endParaRPr kumimoji="1" lang="ja-JP" altLang="en-US" sz="2400" b="1">
              <a:solidFill>
                <a:schemeClr val="bg1"/>
              </a:solidFill>
            </a:endParaRPr>
          </a:p>
        </p:txBody>
      </p:sp>
      <p:cxnSp>
        <p:nvCxnSpPr>
          <p:cNvPr id="15" name="直線矢印コネクタ 14">
            <a:extLst>
              <a:ext uri="{FF2B5EF4-FFF2-40B4-BE49-F238E27FC236}">
                <a16:creationId xmlns:a16="http://schemas.microsoft.com/office/drawing/2014/main" id="{20F6FF57-086F-2CF7-3D09-DDE8B10B9BCC}"/>
              </a:ext>
            </a:extLst>
          </p:cNvPr>
          <p:cNvCxnSpPr>
            <a:cxnSpLocks/>
          </p:cNvCxnSpPr>
          <p:nvPr/>
        </p:nvCxnSpPr>
        <p:spPr>
          <a:xfrm>
            <a:off x="3537029" y="4631382"/>
            <a:ext cx="1616497" cy="0"/>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sp>
        <p:nvSpPr>
          <p:cNvPr id="2" name="(10, 10, 1)の1は何を表しているか">
            <a:extLst>
              <a:ext uri="{FF2B5EF4-FFF2-40B4-BE49-F238E27FC236}">
                <a16:creationId xmlns:a16="http://schemas.microsoft.com/office/drawing/2014/main" id="{F7254D1F-E57F-52A1-FC87-0655AE3D489D}"/>
              </a:ext>
            </a:extLst>
          </p:cNvPr>
          <p:cNvSpPr txBox="1"/>
          <p:nvPr/>
        </p:nvSpPr>
        <p:spPr>
          <a:xfrm>
            <a:off x="457200" y="167239"/>
            <a:ext cx="4437112" cy="540000"/>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画像データを配列データに変換</a:t>
            </a:r>
            <a:endParaRPr sz="2400" b="1">
              <a:latin typeface="Meiryo" panose="020B0604030504040204" pitchFamily="34" charset="-128"/>
              <a:ea typeface="Meiryo" panose="020B0604030504040204" pitchFamily="34" charset="-128"/>
            </a:endParaRPr>
          </a:p>
        </p:txBody>
      </p:sp>
      <p:sp>
        <p:nvSpPr>
          <p:cNvPr id="3" name="スライド番号プレースホルダー 2">
            <a:extLst>
              <a:ext uri="{FF2B5EF4-FFF2-40B4-BE49-F238E27FC236}">
                <a16:creationId xmlns:a16="http://schemas.microsoft.com/office/drawing/2014/main" id="{3D293FD5-B102-E77E-1142-78264B9AD764}"/>
              </a:ext>
            </a:extLst>
          </p:cNvPr>
          <p:cNvSpPr>
            <a:spLocks noGrp="1"/>
          </p:cNvSpPr>
          <p:nvPr>
            <p:ph type="sldNum" sz="quarter" idx="2"/>
          </p:nvPr>
        </p:nvSpPr>
        <p:spPr>
          <a:xfrm>
            <a:off x="8426823" y="4631382"/>
            <a:ext cx="304947" cy="369332"/>
          </a:xfrm>
        </p:spPr>
        <p:txBody>
          <a:bodyPr/>
          <a:lstStyle/>
          <a:p>
            <a:fld id="{86CB4B4D-7CA3-9044-876B-883B54F8677D}" type="slidenum">
              <a:rPr lang="en-US" altLang="ja-JP" sz="1200" smtClean="0"/>
              <a:t>52</a:t>
            </a:fld>
            <a:endParaRPr lang="ja-JP" altLang="en-US" sz="1200"/>
          </a:p>
        </p:txBody>
      </p:sp>
      <p:sp>
        <p:nvSpPr>
          <p:cNvPr id="6" name="テキスト ボックス 5">
            <a:extLst>
              <a:ext uri="{FF2B5EF4-FFF2-40B4-BE49-F238E27FC236}">
                <a16:creationId xmlns:a16="http://schemas.microsoft.com/office/drawing/2014/main" id="{7623BB07-589C-3115-AEB7-74BF5E8CB292}"/>
              </a:ext>
            </a:extLst>
          </p:cNvPr>
          <p:cNvSpPr txBox="1"/>
          <p:nvPr/>
        </p:nvSpPr>
        <p:spPr>
          <a:xfrm>
            <a:off x="2335695" y="7620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b="1">
                <a:solidFill>
                  <a:srgbClr val="000000"/>
                </a:solidFill>
                <a:latin typeface="Courier New"/>
                <a:cs typeface="Courier New"/>
              </a:rPr>
              <a:t>test</a:t>
            </a:r>
          </a:p>
        </p:txBody>
      </p:sp>
      <p:sp>
        <p:nvSpPr>
          <p:cNvPr id="8" name="テキスト ボックス 7">
            <a:extLst>
              <a:ext uri="{FF2B5EF4-FFF2-40B4-BE49-F238E27FC236}">
                <a16:creationId xmlns:a16="http://schemas.microsoft.com/office/drawing/2014/main" id="{B3DAD990-24CE-C7B5-EA50-674BAC0C8EA3}"/>
              </a:ext>
            </a:extLst>
          </p:cNvPr>
          <p:cNvSpPr txBox="1"/>
          <p:nvPr/>
        </p:nvSpPr>
        <p:spPr>
          <a:xfrm>
            <a:off x="5151782" y="70402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b="1">
                <a:solidFill>
                  <a:srgbClr val="000000"/>
                </a:solidFill>
                <a:latin typeface="Courier New"/>
                <a:cs typeface="Courier New"/>
              </a:rPr>
              <a:t>test_</a:t>
            </a:r>
            <a:r>
              <a:rPr lang="en-US" altLang="ja-JP" sz="2400" b="1" dirty="0">
                <a:solidFill>
                  <a:srgbClr val="000000"/>
                </a:solidFill>
                <a:latin typeface="Courier New"/>
                <a:cs typeface="Courier New"/>
              </a:rPr>
              <a:t>array</a:t>
            </a:r>
            <a:endParaRPr lang="ja-JP" altLang="en-US" sz="2400" b="1">
              <a:solidFill>
                <a:srgbClr val="000000"/>
              </a:solidFill>
              <a:latin typeface="Courier New"/>
              <a:cs typeface="Courier New"/>
            </a:endParaRPr>
          </a:p>
        </p:txBody>
      </p:sp>
    </p:spTree>
    <p:extLst>
      <p:ext uri="{BB962C8B-B14F-4D97-AF65-F5344CB8AC3E}">
        <p14:creationId xmlns:p14="http://schemas.microsoft.com/office/powerpoint/2010/main" val="142619778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画像を複数読み込んだ場合は？"/>
          <p:cNvSpPr txBox="1"/>
          <p:nvPr/>
        </p:nvSpPr>
        <p:spPr>
          <a:xfrm>
            <a:off x="1129445" y="83179"/>
            <a:ext cx="6264232" cy="504000"/>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pPr algn="ctr"/>
            <a:r>
              <a:rPr sz="2400" b="1" err="1">
                <a:latin typeface="Meiryo" panose="020B0604030504040204" pitchFamily="34" charset="-128"/>
                <a:ea typeface="Meiryo" panose="020B0604030504040204" pitchFamily="34" charset="-128"/>
              </a:rPr>
              <a:t>画像を複数読み込んだ場合は</a:t>
            </a:r>
            <a:r>
              <a:rPr sz="2400" b="1">
                <a:latin typeface="Meiryo" panose="020B0604030504040204" pitchFamily="34" charset="-128"/>
                <a:ea typeface="Meiryo" panose="020B0604030504040204" pitchFamily="34" charset="-128"/>
              </a:rPr>
              <a:t>？</a:t>
            </a:r>
          </a:p>
        </p:txBody>
      </p:sp>
      <p:sp>
        <p:nvSpPr>
          <p:cNvPr id="506" name="[ [[[224.]…"/>
          <p:cNvSpPr txBox="1"/>
          <p:nvPr/>
        </p:nvSpPr>
        <p:spPr>
          <a:xfrm>
            <a:off x="2934480" y="1118210"/>
            <a:ext cx="938758" cy="2878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l">
              <a:defRPr sz="3300">
                <a:latin typeface="Arial"/>
                <a:ea typeface="Arial"/>
                <a:cs typeface="Arial"/>
                <a:sym typeface="Arial"/>
              </a:defRPr>
            </a:pPr>
            <a:r>
              <a:rPr sz="1538">
                <a:solidFill>
                  <a:schemeClr val="accent5"/>
                </a:solidFill>
              </a:rPr>
              <a:t>[</a:t>
            </a:r>
            <a:r>
              <a:rPr lang="en-US" altLang="ja-JP" sz="1538"/>
              <a:t>[[[114.]</a:t>
            </a:r>
          </a:p>
          <a:p>
            <a:pPr algn="l">
              <a:defRPr sz="3300">
                <a:latin typeface="Arial"/>
                <a:ea typeface="Arial"/>
                <a:cs typeface="Arial"/>
                <a:sym typeface="Arial"/>
              </a:defRPr>
            </a:pPr>
            <a:r>
              <a:rPr lang="en-US" altLang="ja-JP" sz="1538"/>
              <a:t>  [111.]</a:t>
            </a:r>
          </a:p>
          <a:p>
            <a:pPr algn="l">
              <a:defRPr sz="3300">
                <a:latin typeface="Arial"/>
                <a:ea typeface="Arial"/>
                <a:cs typeface="Arial"/>
                <a:sym typeface="Arial"/>
              </a:defRPr>
            </a:pPr>
            <a:r>
              <a:rPr lang="en-US" altLang="ja-JP" sz="1538"/>
              <a:t>  [107.]</a:t>
            </a:r>
          </a:p>
          <a:p>
            <a:pPr algn="l">
              <a:defRPr sz="3300">
                <a:latin typeface="Arial"/>
                <a:ea typeface="Arial"/>
                <a:cs typeface="Arial"/>
                <a:sym typeface="Arial"/>
              </a:defRPr>
            </a:pPr>
            <a:r>
              <a:rPr lang="en-US" altLang="ja-JP" sz="1538"/>
              <a:t>  [107.]</a:t>
            </a:r>
          </a:p>
          <a:p>
            <a:pPr algn="l">
              <a:defRPr sz="3300">
                <a:latin typeface="Arial"/>
                <a:ea typeface="Arial"/>
                <a:cs typeface="Arial"/>
                <a:sym typeface="Arial"/>
              </a:defRPr>
            </a:pPr>
            <a:r>
              <a:rPr lang="en-US" altLang="ja-JP" sz="1538"/>
              <a:t>  [107.]</a:t>
            </a:r>
          </a:p>
          <a:p>
            <a:pPr algn="l">
              <a:defRPr sz="3300">
                <a:latin typeface="Arial"/>
                <a:ea typeface="Arial"/>
                <a:cs typeface="Arial"/>
                <a:sym typeface="Arial"/>
              </a:defRPr>
            </a:pPr>
            <a:r>
              <a:rPr lang="en-US" altLang="ja-JP" sz="1538"/>
              <a:t>  [104.]</a:t>
            </a:r>
          </a:p>
          <a:p>
            <a:pPr algn="l">
              <a:defRPr sz="3300">
                <a:latin typeface="Arial"/>
                <a:ea typeface="Arial"/>
                <a:cs typeface="Arial"/>
                <a:sym typeface="Arial"/>
              </a:defRPr>
            </a:pPr>
            <a:r>
              <a:rPr lang="en-US" altLang="ja-JP" sz="1538"/>
              <a:t>  [104.]</a:t>
            </a:r>
          </a:p>
          <a:p>
            <a:pPr algn="l">
              <a:defRPr sz="3300">
                <a:latin typeface="Arial"/>
                <a:ea typeface="Arial"/>
                <a:cs typeface="Arial"/>
                <a:sym typeface="Arial"/>
              </a:defRPr>
            </a:pPr>
            <a:r>
              <a:rPr lang="en-US" altLang="ja-JP" sz="1538"/>
              <a:t>  [104.]</a:t>
            </a:r>
          </a:p>
          <a:p>
            <a:pPr algn="l">
              <a:defRPr sz="3300">
                <a:latin typeface="Arial"/>
                <a:ea typeface="Arial"/>
                <a:cs typeface="Arial"/>
                <a:sym typeface="Arial"/>
              </a:defRPr>
            </a:pPr>
            <a:r>
              <a:rPr lang="en-US" altLang="ja-JP" sz="1538"/>
              <a:t>  [107.]</a:t>
            </a:r>
          </a:p>
          <a:p>
            <a:pPr algn="l">
              <a:defRPr sz="3300">
                <a:latin typeface="Arial"/>
                <a:ea typeface="Arial"/>
                <a:cs typeface="Arial"/>
                <a:sym typeface="Arial"/>
              </a:defRPr>
            </a:pPr>
            <a:r>
              <a:rPr lang="en-US" altLang="ja-JP" sz="1538"/>
              <a:t>  [111.]]</a:t>
            </a:r>
          </a:p>
          <a:p>
            <a:pPr algn="l">
              <a:defRPr sz="3300">
                <a:latin typeface="Arial"/>
                <a:ea typeface="Arial"/>
                <a:cs typeface="Arial"/>
                <a:sym typeface="Arial"/>
              </a:defRPr>
            </a:pPr>
            <a:r>
              <a:rPr lang="ja-JP" altLang="en-US" sz="1538"/>
              <a:t>　：　</a:t>
            </a:r>
          </a:p>
          <a:p>
            <a:pPr lvl="1" algn="l">
              <a:defRPr sz="4100">
                <a:latin typeface="Arial"/>
                <a:ea typeface="Arial"/>
                <a:cs typeface="Arial"/>
                <a:sym typeface="Arial"/>
              </a:defRPr>
            </a:pPr>
            <a:endParaRPr sz="1538"/>
          </a:p>
        </p:txBody>
      </p:sp>
      <p:sp>
        <p:nvSpPr>
          <p:cNvPr id="507" name="(4, 10, 10, 1)"/>
          <p:cNvSpPr txBox="1"/>
          <p:nvPr/>
        </p:nvSpPr>
        <p:spPr>
          <a:xfrm>
            <a:off x="1324896" y="693678"/>
            <a:ext cx="7131761" cy="34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r>
              <a:rPr lang="en-US" sz="2000" b="1">
                <a:latin typeface="Meiryo" panose="020B0604030504040204" pitchFamily="34" charset="-128"/>
                <a:ea typeface="Meiryo" panose="020B0604030504040204" pitchFamily="34" charset="-128"/>
              </a:rPr>
              <a:t>画像を4枚読み込んだ時は </a:t>
            </a:r>
            <a:r>
              <a:rPr sz="2000" b="1">
                <a:latin typeface="Meiryo" panose="020B0604030504040204" pitchFamily="34" charset="-128"/>
                <a:ea typeface="Meiryo" panose="020B0604030504040204" pitchFamily="34" charset="-128"/>
              </a:rPr>
              <a:t>(4, 10, 10, 1)</a:t>
            </a:r>
            <a:r>
              <a:rPr lang="ja-JP" altLang="en-US" sz="2000" b="1">
                <a:latin typeface="Meiryo" panose="020B0604030504040204" pitchFamily="34" charset="-128"/>
                <a:ea typeface="Meiryo" panose="020B0604030504040204" pitchFamily="34" charset="-128"/>
              </a:rPr>
              <a:t>の</a:t>
            </a:r>
            <a:r>
              <a:rPr lang="en-US" altLang="ja-JP" sz="2000" b="1">
                <a:latin typeface="Meiryo" panose="020B0604030504040204" pitchFamily="34" charset="-128"/>
                <a:ea typeface="Meiryo" panose="020B0604030504040204" pitchFamily="34" charset="-128"/>
              </a:rPr>
              <a:t>4</a:t>
            </a:r>
            <a:r>
              <a:rPr lang="ja-JP" altLang="en-US" sz="2000" b="1">
                <a:latin typeface="Meiryo" panose="020B0604030504040204" pitchFamily="34" charset="-128"/>
                <a:ea typeface="Meiryo" panose="020B0604030504040204" pitchFamily="34" charset="-128"/>
              </a:rPr>
              <a:t>次元配列になる</a:t>
            </a:r>
            <a:endParaRPr sz="2000" b="1">
              <a:latin typeface="Meiryo" panose="020B0604030504040204" pitchFamily="34" charset="-128"/>
              <a:ea typeface="Meiryo" panose="020B0604030504040204" pitchFamily="34" charset="-128"/>
            </a:endParaRPr>
          </a:p>
        </p:txBody>
      </p:sp>
      <p:pic>
        <p:nvPicPr>
          <p:cNvPr id="508" name="スクリーンショット 2021-05-17 19.19.09.png" descr="スクリーンショット 2021-05-17 19.19.09.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03907" y="1474254"/>
            <a:ext cx="1637408" cy="1600860"/>
          </a:xfrm>
          <a:prstGeom prst="rect">
            <a:avLst/>
          </a:prstGeom>
          <a:ln w="12700">
            <a:miter lim="400000"/>
          </a:ln>
        </p:spPr>
      </p:pic>
      <p:pic>
        <p:nvPicPr>
          <p:cNvPr id="509" name="スクリーンショット 2021-05-17 19.19.09.png" descr="スクリーンショット 2021-05-17 19.19.09.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93493" y="1675527"/>
            <a:ext cx="1637408" cy="1600860"/>
          </a:xfrm>
          <a:prstGeom prst="rect">
            <a:avLst/>
          </a:prstGeom>
          <a:ln w="12700">
            <a:miter lim="400000"/>
          </a:ln>
        </p:spPr>
      </p:pic>
      <p:sp>
        <p:nvSpPr>
          <p:cNvPr id="513" name="[[[224.]…"/>
          <p:cNvSpPr txBox="1"/>
          <p:nvPr/>
        </p:nvSpPr>
        <p:spPr>
          <a:xfrm>
            <a:off x="4607492" y="1131148"/>
            <a:ext cx="692497" cy="2641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4100">
                <a:latin typeface="Arial"/>
                <a:ea typeface="Arial"/>
                <a:cs typeface="Arial"/>
                <a:sym typeface="Arial"/>
              </a:defRPr>
            </a:pPr>
            <a:r>
              <a:rPr sz="1538"/>
              <a:t>[[[224.]</a:t>
            </a:r>
          </a:p>
          <a:p>
            <a:pPr algn="l">
              <a:defRPr sz="4100">
                <a:latin typeface="Arial"/>
                <a:ea typeface="Arial"/>
                <a:cs typeface="Arial"/>
                <a:sym typeface="Arial"/>
              </a:defRPr>
            </a:pPr>
            <a:r>
              <a:rPr sz="1538"/>
              <a:t>  [169.]</a:t>
            </a:r>
          </a:p>
          <a:p>
            <a:pPr algn="l">
              <a:defRPr sz="4100">
                <a:latin typeface="Arial"/>
                <a:ea typeface="Arial"/>
                <a:cs typeface="Arial"/>
                <a:sym typeface="Arial"/>
              </a:defRPr>
            </a:pPr>
            <a:r>
              <a:rPr sz="1538"/>
              <a:t>  [ 48.]</a:t>
            </a:r>
          </a:p>
          <a:p>
            <a:pPr algn="l">
              <a:defRPr sz="4100">
                <a:latin typeface="Arial"/>
                <a:ea typeface="Arial"/>
                <a:cs typeface="Arial"/>
                <a:sym typeface="Arial"/>
              </a:defRPr>
            </a:pPr>
            <a:r>
              <a:rPr sz="1538"/>
              <a:t>  [ 55.]</a:t>
            </a:r>
          </a:p>
          <a:p>
            <a:pPr algn="l">
              <a:defRPr sz="4100">
                <a:latin typeface="Arial"/>
                <a:ea typeface="Arial"/>
                <a:cs typeface="Arial"/>
                <a:sym typeface="Arial"/>
              </a:defRPr>
            </a:pPr>
            <a:r>
              <a:rPr sz="1538"/>
              <a:t>  [ 50.]</a:t>
            </a:r>
          </a:p>
          <a:p>
            <a:pPr algn="l">
              <a:defRPr sz="4100">
                <a:latin typeface="Arial"/>
                <a:ea typeface="Arial"/>
                <a:cs typeface="Arial"/>
                <a:sym typeface="Arial"/>
              </a:defRPr>
            </a:pPr>
            <a:r>
              <a:rPr sz="1538"/>
              <a:t>  [ 82.]</a:t>
            </a:r>
          </a:p>
          <a:p>
            <a:pPr algn="l">
              <a:defRPr sz="4100">
                <a:latin typeface="Arial"/>
                <a:ea typeface="Arial"/>
                <a:cs typeface="Arial"/>
                <a:sym typeface="Arial"/>
              </a:defRPr>
            </a:pPr>
            <a:r>
              <a:rPr sz="1538"/>
              <a:t>  [ 98.]</a:t>
            </a:r>
          </a:p>
          <a:p>
            <a:pPr algn="l">
              <a:defRPr sz="4100">
                <a:latin typeface="Arial"/>
                <a:ea typeface="Arial"/>
                <a:cs typeface="Arial"/>
                <a:sym typeface="Arial"/>
              </a:defRPr>
            </a:pPr>
            <a:r>
              <a:rPr sz="1538"/>
              <a:t>  [186.]</a:t>
            </a:r>
          </a:p>
          <a:p>
            <a:pPr algn="l">
              <a:defRPr sz="4100">
                <a:latin typeface="Arial"/>
                <a:ea typeface="Arial"/>
                <a:cs typeface="Arial"/>
                <a:sym typeface="Arial"/>
              </a:defRPr>
            </a:pPr>
            <a:r>
              <a:rPr sz="1538"/>
              <a:t>  [207.]</a:t>
            </a:r>
          </a:p>
          <a:p>
            <a:pPr algn="l">
              <a:defRPr sz="4100">
                <a:latin typeface="Arial"/>
                <a:ea typeface="Arial"/>
                <a:cs typeface="Arial"/>
                <a:sym typeface="Arial"/>
              </a:defRPr>
            </a:pPr>
            <a:r>
              <a:rPr sz="1538"/>
              <a:t>  [214.]]</a:t>
            </a:r>
          </a:p>
          <a:p>
            <a:pPr lvl="1" algn="l">
              <a:defRPr sz="4100">
                <a:latin typeface="Arial"/>
                <a:ea typeface="Arial"/>
                <a:cs typeface="Arial"/>
                <a:sym typeface="Arial"/>
              </a:defRPr>
            </a:pPr>
            <a:r>
              <a:rPr sz="1538"/>
              <a:t>：　</a:t>
            </a:r>
          </a:p>
        </p:txBody>
      </p:sp>
      <p:sp>
        <p:nvSpPr>
          <p:cNvPr id="514" name="[[[224.]…"/>
          <p:cNvSpPr txBox="1"/>
          <p:nvPr/>
        </p:nvSpPr>
        <p:spPr>
          <a:xfrm>
            <a:off x="5416242" y="1131148"/>
            <a:ext cx="692497" cy="2641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l">
              <a:defRPr sz="4100">
                <a:latin typeface="Arial"/>
                <a:ea typeface="Arial"/>
                <a:cs typeface="Arial"/>
                <a:sym typeface="Arial"/>
              </a:defRPr>
            </a:pPr>
            <a:r>
              <a:rPr sz="1538"/>
              <a:t>[[[224.]</a:t>
            </a:r>
          </a:p>
          <a:p>
            <a:pPr algn="l">
              <a:defRPr sz="4100">
                <a:latin typeface="Arial"/>
                <a:ea typeface="Arial"/>
                <a:cs typeface="Arial"/>
                <a:sym typeface="Arial"/>
              </a:defRPr>
            </a:pPr>
            <a:r>
              <a:rPr sz="1538"/>
              <a:t>  [169.]</a:t>
            </a:r>
          </a:p>
          <a:p>
            <a:pPr algn="l">
              <a:defRPr sz="4100">
                <a:latin typeface="Arial"/>
                <a:ea typeface="Arial"/>
                <a:cs typeface="Arial"/>
                <a:sym typeface="Arial"/>
              </a:defRPr>
            </a:pPr>
            <a:r>
              <a:rPr sz="1538"/>
              <a:t>  [ 48.]</a:t>
            </a:r>
          </a:p>
          <a:p>
            <a:pPr algn="l">
              <a:defRPr sz="4100">
                <a:latin typeface="Arial"/>
                <a:ea typeface="Arial"/>
                <a:cs typeface="Arial"/>
                <a:sym typeface="Arial"/>
              </a:defRPr>
            </a:pPr>
            <a:r>
              <a:rPr sz="1538"/>
              <a:t>  [ 55.]</a:t>
            </a:r>
          </a:p>
          <a:p>
            <a:pPr algn="l">
              <a:defRPr sz="4100">
                <a:latin typeface="Arial"/>
                <a:ea typeface="Arial"/>
                <a:cs typeface="Arial"/>
                <a:sym typeface="Arial"/>
              </a:defRPr>
            </a:pPr>
            <a:r>
              <a:rPr sz="1538"/>
              <a:t>  [ 50.]</a:t>
            </a:r>
          </a:p>
          <a:p>
            <a:pPr algn="l">
              <a:defRPr sz="4100">
                <a:latin typeface="Arial"/>
                <a:ea typeface="Arial"/>
                <a:cs typeface="Arial"/>
                <a:sym typeface="Arial"/>
              </a:defRPr>
            </a:pPr>
            <a:r>
              <a:rPr sz="1538"/>
              <a:t>  [ 82.]</a:t>
            </a:r>
          </a:p>
          <a:p>
            <a:pPr algn="l">
              <a:defRPr sz="4100">
                <a:latin typeface="Arial"/>
                <a:ea typeface="Arial"/>
                <a:cs typeface="Arial"/>
                <a:sym typeface="Arial"/>
              </a:defRPr>
            </a:pPr>
            <a:r>
              <a:rPr sz="1538"/>
              <a:t>  [ 98.]</a:t>
            </a:r>
          </a:p>
          <a:p>
            <a:pPr algn="l">
              <a:defRPr sz="4100">
                <a:latin typeface="Arial"/>
                <a:ea typeface="Arial"/>
                <a:cs typeface="Arial"/>
                <a:sym typeface="Arial"/>
              </a:defRPr>
            </a:pPr>
            <a:r>
              <a:rPr sz="1538"/>
              <a:t>  [186.]</a:t>
            </a:r>
          </a:p>
          <a:p>
            <a:pPr algn="l">
              <a:defRPr sz="4100">
                <a:latin typeface="Arial"/>
                <a:ea typeface="Arial"/>
                <a:cs typeface="Arial"/>
                <a:sym typeface="Arial"/>
              </a:defRPr>
            </a:pPr>
            <a:r>
              <a:rPr sz="1538"/>
              <a:t>  [207.]</a:t>
            </a:r>
          </a:p>
          <a:p>
            <a:pPr algn="l">
              <a:defRPr sz="4100">
                <a:latin typeface="Arial"/>
                <a:ea typeface="Arial"/>
                <a:cs typeface="Arial"/>
                <a:sym typeface="Arial"/>
              </a:defRPr>
            </a:pPr>
            <a:r>
              <a:rPr sz="1538"/>
              <a:t>  [214.]]</a:t>
            </a:r>
          </a:p>
          <a:p>
            <a:pPr lvl="1" algn="l">
              <a:defRPr sz="4100">
                <a:latin typeface="Arial"/>
                <a:ea typeface="Arial"/>
                <a:cs typeface="Arial"/>
                <a:sym typeface="Arial"/>
              </a:defRPr>
            </a:pPr>
            <a:r>
              <a:rPr sz="1538"/>
              <a:t>：　</a:t>
            </a:r>
          </a:p>
        </p:txBody>
      </p:sp>
      <p:sp>
        <p:nvSpPr>
          <p:cNvPr id="515" name="[222. ]]]"/>
          <p:cNvSpPr txBox="1"/>
          <p:nvPr/>
        </p:nvSpPr>
        <p:spPr>
          <a:xfrm>
            <a:off x="2888764" y="3632341"/>
            <a:ext cx="889667" cy="27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lvl="1" algn="l">
              <a:defRPr sz="4100">
                <a:latin typeface="Arial"/>
                <a:ea typeface="Arial"/>
                <a:cs typeface="Arial"/>
                <a:sym typeface="Arial"/>
              </a:defRPr>
            </a:pPr>
            <a:r>
              <a:rPr sz="1538"/>
              <a:t>[222. ]]]　</a:t>
            </a:r>
          </a:p>
        </p:txBody>
      </p:sp>
      <p:sp>
        <p:nvSpPr>
          <p:cNvPr id="517" name="[222. ]]]"/>
          <p:cNvSpPr txBox="1"/>
          <p:nvPr/>
        </p:nvSpPr>
        <p:spPr>
          <a:xfrm>
            <a:off x="4519681" y="3632341"/>
            <a:ext cx="889667" cy="27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lvl="1" algn="l">
              <a:defRPr sz="4100">
                <a:latin typeface="Arial"/>
                <a:ea typeface="Arial"/>
                <a:cs typeface="Arial"/>
                <a:sym typeface="Arial"/>
              </a:defRPr>
            </a:pPr>
            <a:r>
              <a:rPr sz="1538"/>
              <a:t>[222. ]]]　</a:t>
            </a:r>
          </a:p>
        </p:txBody>
      </p:sp>
      <p:sp>
        <p:nvSpPr>
          <p:cNvPr id="518" name="[222. ]]] ]"/>
          <p:cNvSpPr txBox="1"/>
          <p:nvPr/>
        </p:nvSpPr>
        <p:spPr>
          <a:xfrm>
            <a:off x="5328113" y="3632341"/>
            <a:ext cx="801501" cy="27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lvl="1" algn="l">
              <a:defRPr sz="4100">
                <a:latin typeface="Arial"/>
                <a:ea typeface="Arial"/>
                <a:cs typeface="Arial"/>
                <a:sym typeface="Arial"/>
              </a:defRPr>
            </a:pPr>
            <a:r>
              <a:rPr sz="1538"/>
              <a:t>[222. ]]]</a:t>
            </a:r>
            <a:r>
              <a:rPr sz="1538">
                <a:solidFill>
                  <a:schemeClr val="accent5"/>
                </a:solidFill>
              </a:rPr>
              <a:t> ]</a:t>
            </a:r>
          </a:p>
        </p:txBody>
      </p:sp>
      <p:sp>
        <p:nvSpPr>
          <p:cNvPr id="519" name="画像を複数読み込んだ配列は(枚数、横のセル、縦のセル、色の数)になる"/>
          <p:cNvSpPr txBox="1"/>
          <p:nvPr/>
        </p:nvSpPr>
        <p:spPr>
          <a:xfrm>
            <a:off x="388037" y="4399705"/>
            <a:ext cx="8470267" cy="34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r>
              <a:rPr sz="2000" b="1" err="1">
                <a:latin typeface="Meiryo" panose="020B0604030504040204" pitchFamily="34" charset="-128"/>
                <a:ea typeface="Meiryo" panose="020B0604030504040204" pitchFamily="34" charset="-128"/>
              </a:rPr>
              <a:t>画像を複数読み込んだ配列は</a:t>
            </a:r>
            <a:r>
              <a:rPr sz="2000" b="1">
                <a:solidFill>
                  <a:srgbClr val="FF0000"/>
                </a:solidFill>
                <a:latin typeface="Meiryo" panose="020B0604030504040204" pitchFamily="34" charset="-128"/>
                <a:ea typeface="Meiryo" panose="020B0604030504040204" pitchFamily="34" charset="-128"/>
              </a:rPr>
              <a:t>(</a:t>
            </a:r>
            <a:r>
              <a:rPr sz="2000" b="1" err="1">
                <a:solidFill>
                  <a:srgbClr val="FF0000"/>
                </a:solidFill>
                <a:latin typeface="Meiryo" panose="020B0604030504040204" pitchFamily="34" charset="-128"/>
                <a:ea typeface="Meiryo" panose="020B0604030504040204" pitchFamily="34" charset="-128"/>
              </a:rPr>
              <a:t>枚数、横のセル、縦のセル、色の数</a:t>
            </a:r>
            <a:r>
              <a:rPr sz="2000" b="1">
                <a:solidFill>
                  <a:srgbClr val="FF0000"/>
                </a:solidFill>
                <a:latin typeface="Meiryo" panose="020B0604030504040204" pitchFamily="34" charset="-128"/>
                <a:ea typeface="Meiryo" panose="020B0604030504040204" pitchFamily="34" charset="-128"/>
              </a:rPr>
              <a:t>)</a:t>
            </a:r>
            <a:r>
              <a:rPr sz="2000" b="1" err="1">
                <a:latin typeface="Meiryo" panose="020B0604030504040204" pitchFamily="34" charset="-128"/>
                <a:ea typeface="Meiryo" panose="020B0604030504040204" pitchFamily="34" charset="-128"/>
              </a:rPr>
              <a:t>になる</a:t>
            </a:r>
            <a:endParaRPr sz="2000" b="1">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A36A98C6-B657-5C47-13FB-AD70FF1D3D7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0741" y="1853560"/>
            <a:ext cx="1637408" cy="1646232"/>
          </a:xfrm>
          <a:prstGeom prst="rect">
            <a:avLst/>
          </a:prstGeom>
        </p:spPr>
      </p:pic>
      <p:pic>
        <p:nvPicPr>
          <p:cNvPr id="3" name="図 2">
            <a:extLst>
              <a:ext uri="{FF2B5EF4-FFF2-40B4-BE49-F238E27FC236}">
                <a16:creationId xmlns:a16="http://schemas.microsoft.com/office/drawing/2014/main" id="{05B3CF12-57F6-4C10-3DAB-6C34F21ED0F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7587" y="2089775"/>
            <a:ext cx="1637408" cy="1646232"/>
          </a:xfrm>
          <a:prstGeom prst="rect">
            <a:avLst/>
          </a:prstGeom>
        </p:spPr>
      </p:pic>
      <p:sp>
        <p:nvSpPr>
          <p:cNvPr id="5" name="[ [[[224.]…">
            <a:extLst>
              <a:ext uri="{FF2B5EF4-FFF2-40B4-BE49-F238E27FC236}">
                <a16:creationId xmlns:a16="http://schemas.microsoft.com/office/drawing/2014/main" id="{F691D54C-1432-467B-C7DC-DF59F005EC1A}"/>
              </a:ext>
            </a:extLst>
          </p:cNvPr>
          <p:cNvSpPr txBox="1"/>
          <p:nvPr/>
        </p:nvSpPr>
        <p:spPr>
          <a:xfrm>
            <a:off x="3779220" y="1118210"/>
            <a:ext cx="938758" cy="2878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algn="l">
              <a:defRPr sz="3300">
                <a:latin typeface="Arial"/>
                <a:ea typeface="Arial"/>
                <a:cs typeface="Arial"/>
                <a:sym typeface="Arial"/>
              </a:defRPr>
            </a:pPr>
            <a:r>
              <a:rPr lang="en-US" altLang="ja-JP" sz="1538"/>
              <a:t>[[[114.]</a:t>
            </a:r>
          </a:p>
          <a:p>
            <a:pPr algn="l">
              <a:defRPr sz="3300">
                <a:latin typeface="Arial"/>
                <a:ea typeface="Arial"/>
                <a:cs typeface="Arial"/>
                <a:sym typeface="Arial"/>
              </a:defRPr>
            </a:pPr>
            <a:r>
              <a:rPr lang="en-US" altLang="ja-JP" sz="1538"/>
              <a:t>  [111.]</a:t>
            </a:r>
          </a:p>
          <a:p>
            <a:pPr algn="l">
              <a:defRPr sz="3300">
                <a:latin typeface="Arial"/>
                <a:ea typeface="Arial"/>
                <a:cs typeface="Arial"/>
                <a:sym typeface="Arial"/>
              </a:defRPr>
            </a:pPr>
            <a:r>
              <a:rPr lang="en-US" altLang="ja-JP" sz="1538"/>
              <a:t>  [107.]</a:t>
            </a:r>
          </a:p>
          <a:p>
            <a:pPr algn="l">
              <a:defRPr sz="3300">
                <a:latin typeface="Arial"/>
                <a:ea typeface="Arial"/>
                <a:cs typeface="Arial"/>
                <a:sym typeface="Arial"/>
              </a:defRPr>
            </a:pPr>
            <a:r>
              <a:rPr lang="en-US" altLang="ja-JP" sz="1538"/>
              <a:t>  [107.]</a:t>
            </a:r>
          </a:p>
          <a:p>
            <a:pPr algn="l">
              <a:defRPr sz="3300">
                <a:latin typeface="Arial"/>
                <a:ea typeface="Arial"/>
                <a:cs typeface="Arial"/>
                <a:sym typeface="Arial"/>
              </a:defRPr>
            </a:pPr>
            <a:r>
              <a:rPr lang="en-US" altLang="ja-JP" sz="1538"/>
              <a:t>  [107.]</a:t>
            </a:r>
          </a:p>
          <a:p>
            <a:pPr algn="l">
              <a:defRPr sz="3300">
                <a:latin typeface="Arial"/>
                <a:ea typeface="Arial"/>
                <a:cs typeface="Arial"/>
                <a:sym typeface="Arial"/>
              </a:defRPr>
            </a:pPr>
            <a:r>
              <a:rPr lang="en-US" altLang="ja-JP" sz="1538"/>
              <a:t>  [104.]</a:t>
            </a:r>
          </a:p>
          <a:p>
            <a:pPr algn="l">
              <a:defRPr sz="3300">
                <a:latin typeface="Arial"/>
                <a:ea typeface="Arial"/>
                <a:cs typeface="Arial"/>
                <a:sym typeface="Arial"/>
              </a:defRPr>
            </a:pPr>
            <a:r>
              <a:rPr lang="en-US" altLang="ja-JP" sz="1538"/>
              <a:t>  [104.]</a:t>
            </a:r>
          </a:p>
          <a:p>
            <a:pPr algn="l">
              <a:defRPr sz="3300">
                <a:latin typeface="Arial"/>
                <a:ea typeface="Arial"/>
                <a:cs typeface="Arial"/>
                <a:sym typeface="Arial"/>
              </a:defRPr>
            </a:pPr>
            <a:r>
              <a:rPr lang="en-US" altLang="ja-JP" sz="1538"/>
              <a:t>  [104.]</a:t>
            </a:r>
          </a:p>
          <a:p>
            <a:pPr algn="l">
              <a:defRPr sz="3300">
                <a:latin typeface="Arial"/>
                <a:ea typeface="Arial"/>
                <a:cs typeface="Arial"/>
                <a:sym typeface="Arial"/>
              </a:defRPr>
            </a:pPr>
            <a:r>
              <a:rPr lang="en-US" altLang="ja-JP" sz="1538"/>
              <a:t>  [107.]</a:t>
            </a:r>
          </a:p>
          <a:p>
            <a:pPr algn="l">
              <a:defRPr sz="3300">
                <a:latin typeface="Arial"/>
                <a:ea typeface="Arial"/>
                <a:cs typeface="Arial"/>
                <a:sym typeface="Arial"/>
              </a:defRPr>
            </a:pPr>
            <a:r>
              <a:rPr lang="en-US" altLang="ja-JP" sz="1538"/>
              <a:t>  [111.]]</a:t>
            </a:r>
          </a:p>
          <a:p>
            <a:pPr algn="l">
              <a:defRPr sz="3300">
                <a:latin typeface="Arial"/>
                <a:ea typeface="Arial"/>
                <a:cs typeface="Arial"/>
                <a:sym typeface="Arial"/>
              </a:defRPr>
            </a:pPr>
            <a:r>
              <a:rPr lang="ja-JP" altLang="en-US" sz="1538"/>
              <a:t>　：　</a:t>
            </a:r>
          </a:p>
          <a:p>
            <a:pPr lvl="1" algn="l">
              <a:defRPr sz="4100">
                <a:latin typeface="Arial"/>
                <a:ea typeface="Arial"/>
                <a:cs typeface="Arial"/>
                <a:sym typeface="Arial"/>
              </a:defRPr>
            </a:pPr>
            <a:endParaRPr sz="1538"/>
          </a:p>
        </p:txBody>
      </p:sp>
      <p:sp>
        <p:nvSpPr>
          <p:cNvPr id="6" name="[222. ]]]">
            <a:extLst>
              <a:ext uri="{FF2B5EF4-FFF2-40B4-BE49-F238E27FC236}">
                <a16:creationId xmlns:a16="http://schemas.microsoft.com/office/drawing/2014/main" id="{E3EB99F3-F890-8028-0CF7-54C10A9689F5}"/>
              </a:ext>
            </a:extLst>
          </p:cNvPr>
          <p:cNvSpPr txBox="1"/>
          <p:nvPr/>
        </p:nvSpPr>
        <p:spPr>
          <a:xfrm>
            <a:off x="3733504" y="3632341"/>
            <a:ext cx="889667" cy="27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lvl="1" algn="l">
              <a:defRPr sz="4100">
                <a:latin typeface="Arial"/>
                <a:ea typeface="Arial"/>
                <a:cs typeface="Arial"/>
                <a:sym typeface="Arial"/>
              </a:defRPr>
            </a:pPr>
            <a:r>
              <a:rPr sz="1538"/>
              <a:t>[222. ]]]　</a:t>
            </a:r>
          </a:p>
        </p:txBody>
      </p:sp>
      <p:sp>
        <p:nvSpPr>
          <p:cNvPr id="4" name="スライド番号プレースホルダー 3">
            <a:extLst>
              <a:ext uri="{FF2B5EF4-FFF2-40B4-BE49-F238E27FC236}">
                <a16:creationId xmlns:a16="http://schemas.microsoft.com/office/drawing/2014/main" id="{B52E89B8-C594-A1AD-AA72-3EBC1E3CE5BC}"/>
              </a:ext>
            </a:extLst>
          </p:cNvPr>
          <p:cNvSpPr>
            <a:spLocks noGrp="1"/>
          </p:cNvSpPr>
          <p:nvPr>
            <p:ph type="sldNum" sz="quarter" idx="2"/>
          </p:nvPr>
        </p:nvSpPr>
        <p:spPr>
          <a:xfrm>
            <a:off x="8413540" y="4572829"/>
            <a:ext cx="342423" cy="369332"/>
          </a:xfrm>
        </p:spPr>
        <p:txBody>
          <a:bodyPr/>
          <a:lstStyle/>
          <a:p>
            <a:fld id="{86CB4B4D-7CA3-9044-876B-883B54F8677D}" type="slidenum">
              <a:rPr lang="en-US" altLang="ja-JP" sz="1200" smtClean="0"/>
              <a:t>53</a:t>
            </a:fld>
            <a:endParaRPr lang="ja-JP" altLang="en-US" sz="120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D8BF2-E2F6-4999-9040-7CC5DA519BC8}"/>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69B3CD17-9DBA-B2FC-5CAF-62B5D0764962}"/>
              </a:ext>
            </a:extLst>
          </p:cNvPr>
          <p:cNvSpPr/>
          <p:nvPr/>
        </p:nvSpPr>
        <p:spPr>
          <a:xfrm>
            <a:off x="7595932" y="756178"/>
            <a:ext cx="1384181" cy="3961201"/>
          </a:xfrm>
          <a:prstGeom prst="rect">
            <a:avLst/>
          </a:prstGeom>
          <a:solidFill>
            <a:srgbClr val="00B0F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41E5129-618F-E992-2DE0-755991AEC090}"/>
              </a:ext>
            </a:extLst>
          </p:cNvPr>
          <p:cNvSpPr/>
          <p:nvPr/>
        </p:nvSpPr>
        <p:spPr>
          <a:xfrm>
            <a:off x="6042846" y="742949"/>
            <a:ext cx="1250199" cy="3961201"/>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D136120-4117-2B89-F99E-8129DE63ECAE}"/>
              </a:ext>
            </a:extLst>
          </p:cNvPr>
          <p:cNvSpPr/>
          <p:nvPr/>
        </p:nvSpPr>
        <p:spPr>
          <a:xfrm>
            <a:off x="4290179" y="731890"/>
            <a:ext cx="1276390" cy="3961201"/>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40F306D-E7D4-1C4D-D1C0-7945252308D1}"/>
              </a:ext>
            </a:extLst>
          </p:cNvPr>
          <p:cNvSpPr/>
          <p:nvPr/>
        </p:nvSpPr>
        <p:spPr>
          <a:xfrm>
            <a:off x="1918064" y="742950"/>
            <a:ext cx="1663335" cy="3961201"/>
          </a:xfrm>
          <a:prstGeom prst="rect">
            <a:avLst/>
          </a:prstGeom>
          <a:solidFill>
            <a:srgbClr val="FFC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3" name="グループ">
            <a:extLst>
              <a:ext uri="{FF2B5EF4-FFF2-40B4-BE49-F238E27FC236}">
                <a16:creationId xmlns:a16="http://schemas.microsoft.com/office/drawing/2014/main" id="{DDB85C35-C7F7-FC00-84E8-927455857ED0}"/>
              </a:ext>
            </a:extLst>
          </p:cNvPr>
          <p:cNvGrpSpPr/>
          <p:nvPr/>
        </p:nvGrpSpPr>
        <p:grpSpPr>
          <a:xfrm>
            <a:off x="2684920" y="3059512"/>
            <a:ext cx="124865" cy="698838"/>
            <a:chOff x="292985" y="4858807"/>
            <a:chExt cx="332973" cy="1863564"/>
          </a:xfrm>
        </p:grpSpPr>
        <p:sp>
          <p:nvSpPr>
            <p:cNvPr id="300" name="楕円">
              <a:extLst>
                <a:ext uri="{FF2B5EF4-FFF2-40B4-BE49-F238E27FC236}">
                  <a16:creationId xmlns:a16="http://schemas.microsoft.com/office/drawing/2014/main" id="{FC33699C-E840-0294-6242-2A2C962CAE38}"/>
                </a:ext>
              </a:extLst>
            </p:cNvPr>
            <p:cNvSpPr/>
            <p:nvPr/>
          </p:nvSpPr>
          <p:spPr>
            <a:xfrm>
              <a:off x="292985" y="4858807"/>
              <a:ext cx="332973" cy="375653"/>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01" name="楕円">
              <a:extLst>
                <a:ext uri="{FF2B5EF4-FFF2-40B4-BE49-F238E27FC236}">
                  <a16:creationId xmlns:a16="http://schemas.microsoft.com/office/drawing/2014/main" id="{C9D5362E-F673-58C1-0322-9AA22E94FA32}"/>
                </a:ext>
              </a:extLst>
            </p:cNvPr>
            <p:cNvSpPr/>
            <p:nvPr/>
          </p:nvSpPr>
          <p:spPr>
            <a:xfrm>
              <a:off x="292985" y="5602762"/>
              <a:ext cx="332973" cy="375653"/>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02" name="楕円">
              <a:extLst>
                <a:ext uri="{FF2B5EF4-FFF2-40B4-BE49-F238E27FC236}">
                  <a16:creationId xmlns:a16="http://schemas.microsoft.com/office/drawing/2014/main" id="{F8C58AAE-591F-986B-C9B9-36EC0CA82C07}"/>
                </a:ext>
              </a:extLst>
            </p:cNvPr>
            <p:cNvSpPr/>
            <p:nvPr/>
          </p:nvSpPr>
          <p:spPr>
            <a:xfrm>
              <a:off x="292985" y="6346718"/>
              <a:ext cx="332973" cy="375653"/>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grpSp>
      <p:sp>
        <p:nvSpPr>
          <p:cNvPr id="304" name="円形">
            <a:extLst>
              <a:ext uri="{FF2B5EF4-FFF2-40B4-BE49-F238E27FC236}">
                <a16:creationId xmlns:a16="http://schemas.microsoft.com/office/drawing/2014/main" id="{11DF35CE-6C20-E48B-C665-334F9610A00A}"/>
              </a:ext>
            </a:extLst>
          </p:cNvPr>
          <p:cNvSpPr/>
          <p:nvPr/>
        </p:nvSpPr>
        <p:spPr>
          <a:xfrm>
            <a:off x="6459078" y="1428750"/>
            <a:ext cx="325554" cy="323126"/>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05" name="円形">
            <a:extLst>
              <a:ext uri="{FF2B5EF4-FFF2-40B4-BE49-F238E27FC236}">
                <a16:creationId xmlns:a16="http://schemas.microsoft.com/office/drawing/2014/main" id="{1DDAB4BC-665A-A7CE-3D53-F04503780F67}"/>
              </a:ext>
            </a:extLst>
          </p:cNvPr>
          <p:cNvSpPr/>
          <p:nvPr/>
        </p:nvSpPr>
        <p:spPr>
          <a:xfrm>
            <a:off x="6459078" y="1764101"/>
            <a:ext cx="325554" cy="323127"/>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06" name="円形">
            <a:extLst>
              <a:ext uri="{FF2B5EF4-FFF2-40B4-BE49-F238E27FC236}">
                <a16:creationId xmlns:a16="http://schemas.microsoft.com/office/drawing/2014/main" id="{FBF05A8B-D654-7AEE-D5D3-03F5BEBAEA3D}"/>
              </a:ext>
            </a:extLst>
          </p:cNvPr>
          <p:cNvSpPr/>
          <p:nvPr/>
        </p:nvSpPr>
        <p:spPr>
          <a:xfrm>
            <a:off x="6459078" y="2099453"/>
            <a:ext cx="325554" cy="323126"/>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07" name="円形">
            <a:extLst>
              <a:ext uri="{FF2B5EF4-FFF2-40B4-BE49-F238E27FC236}">
                <a16:creationId xmlns:a16="http://schemas.microsoft.com/office/drawing/2014/main" id="{278D780F-21AC-A4BB-6634-D6C3F1E9CEA5}"/>
              </a:ext>
            </a:extLst>
          </p:cNvPr>
          <p:cNvSpPr/>
          <p:nvPr/>
        </p:nvSpPr>
        <p:spPr>
          <a:xfrm>
            <a:off x="6459078" y="2434803"/>
            <a:ext cx="325554" cy="323126"/>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08" name="円形">
            <a:extLst>
              <a:ext uri="{FF2B5EF4-FFF2-40B4-BE49-F238E27FC236}">
                <a16:creationId xmlns:a16="http://schemas.microsoft.com/office/drawing/2014/main" id="{1EA9ACE9-83BC-7E6D-5D90-4F5C658723A9}"/>
              </a:ext>
            </a:extLst>
          </p:cNvPr>
          <p:cNvSpPr/>
          <p:nvPr/>
        </p:nvSpPr>
        <p:spPr>
          <a:xfrm>
            <a:off x="6459078" y="2770154"/>
            <a:ext cx="325554" cy="323126"/>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09" name="円形">
            <a:extLst>
              <a:ext uri="{FF2B5EF4-FFF2-40B4-BE49-F238E27FC236}">
                <a16:creationId xmlns:a16="http://schemas.microsoft.com/office/drawing/2014/main" id="{8E03BE2C-FE25-BDCA-971F-FF21D289F0F9}"/>
              </a:ext>
            </a:extLst>
          </p:cNvPr>
          <p:cNvSpPr/>
          <p:nvPr/>
        </p:nvSpPr>
        <p:spPr>
          <a:xfrm>
            <a:off x="6459078" y="4045673"/>
            <a:ext cx="325554" cy="323126"/>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0" name="円形">
            <a:extLst>
              <a:ext uri="{FF2B5EF4-FFF2-40B4-BE49-F238E27FC236}">
                <a16:creationId xmlns:a16="http://schemas.microsoft.com/office/drawing/2014/main" id="{2D3F20D3-E374-2381-F2A2-64A9567E0038}"/>
              </a:ext>
            </a:extLst>
          </p:cNvPr>
          <p:cNvSpPr/>
          <p:nvPr/>
        </p:nvSpPr>
        <p:spPr>
          <a:xfrm>
            <a:off x="6459078" y="4381025"/>
            <a:ext cx="325554" cy="323126"/>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1" name="楕円">
            <a:extLst>
              <a:ext uri="{FF2B5EF4-FFF2-40B4-BE49-F238E27FC236}">
                <a16:creationId xmlns:a16="http://schemas.microsoft.com/office/drawing/2014/main" id="{E1D3FF5B-39E8-F1C7-F3FE-E61CAE3F1F58}"/>
              </a:ext>
            </a:extLst>
          </p:cNvPr>
          <p:cNvSpPr/>
          <p:nvPr/>
        </p:nvSpPr>
        <p:spPr>
          <a:xfrm>
            <a:off x="6568949" y="3250803"/>
            <a:ext cx="124865" cy="140870"/>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2" name="楕円">
            <a:extLst>
              <a:ext uri="{FF2B5EF4-FFF2-40B4-BE49-F238E27FC236}">
                <a16:creationId xmlns:a16="http://schemas.microsoft.com/office/drawing/2014/main" id="{4297430E-6386-3D06-D3DD-8FD2F34C6C9E}"/>
              </a:ext>
            </a:extLst>
          </p:cNvPr>
          <p:cNvSpPr/>
          <p:nvPr/>
        </p:nvSpPr>
        <p:spPr>
          <a:xfrm>
            <a:off x="6568949" y="3529787"/>
            <a:ext cx="124865" cy="140870"/>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3" name="楕円">
            <a:extLst>
              <a:ext uri="{FF2B5EF4-FFF2-40B4-BE49-F238E27FC236}">
                <a16:creationId xmlns:a16="http://schemas.microsoft.com/office/drawing/2014/main" id="{52024EC4-6191-9F15-7A4B-13763C41300B}"/>
              </a:ext>
            </a:extLst>
          </p:cNvPr>
          <p:cNvSpPr/>
          <p:nvPr/>
        </p:nvSpPr>
        <p:spPr>
          <a:xfrm>
            <a:off x="6568949" y="3808770"/>
            <a:ext cx="124865" cy="140870"/>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grpSp>
        <p:nvGrpSpPr>
          <p:cNvPr id="324" name="グループ">
            <a:extLst>
              <a:ext uri="{FF2B5EF4-FFF2-40B4-BE49-F238E27FC236}">
                <a16:creationId xmlns:a16="http://schemas.microsoft.com/office/drawing/2014/main" id="{D334B6DE-49F4-DA55-4F19-E944306F84AF}"/>
              </a:ext>
            </a:extLst>
          </p:cNvPr>
          <p:cNvGrpSpPr/>
          <p:nvPr/>
        </p:nvGrpSpPr>
        <p:grpSpPr>
          <a:xfrm>
            <a:off x="4766456" y="1428750"/>
            <a:ext cx="325555" cy="3275403"/>
            <a:chOff x="0" y="0"/>
            <a:chExt cx="868143" cy="8734399"/>
          </a:xfrm>
        </p:grpSpPr>
        <p:sp>
          <p:nvSpPr>
            <p:cNvPr id="314" name="円形">
              <a:extLst>
                <a:ext uri="{FF2B5EF4-FFF2-40B4-BE49-F238E27FC236}">
                  <a16:creationId xmlns:a16="http://schemas.microsoft.com/office/drawing/2014/main" id="{D65041F7-FDD2-4FEA-654E-B0E8E4448C3F}"/>
                </a:ext>
              </a:extLst>
            </p:cNvPr>
            <p:cNvSpPr/>
            <p:nvPr/>
          </p:nvSpPr>
          <p:spPr>
            <a:xfrm>
              <a:off x="0" y="0"/>
              <a:ext cx="868143" cy="861670"/>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5" name="円形">
              <a:extLst>
                <a:ext uri="{FF2B5EF4-FFF2-40B4-BE49-F238E27FC236}">
                  <a16:creationId xmlns:a16="http://schemas.microsoft.com/office/drawing/2014/main" id="{D65C2E39-189E-F53A-E444-15F9022BCE25}"/>
                </a:ext>
              </a:extLst>
            </p:cNvPr>
            <p:cNvSpPr/>
            <p:nvPr/>
          </p:nvSpPr>
          <p:spPr>
            <a:xfrm>
              <a:off x="0" y="894269"/>
              <a:ext cx="868143" cy="861670"/>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6" name="円形">
              <a:extLst>
                <a:ext uri="{FF2B5EF4-FFF2-40B4-BE49-F238E27FC236}">
                  <a16:creationId xmlns:a16="http://schemas.microsoft.com/office/drawing/2014/main" id="{118BCCC4-069A-D056-413E-CC2C766B3320}"/>
                </a:ext>
              </a:extLst>
            </p:cNvPr>
            <p:cNvSpPr/>
            <p:nvPr/>
          </p:nvSpPr>
          <p:spPr>
            <a:xfrm>
              <a:off x="0" y="1788538"/>
              <a:ext cx="868143" cy="861670"/>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7" name="円形">
              <a:extLst>
                <a:ext uri="{FF2B5EF4-FFF2-40B4-BE49-F238E27FC236}">
                  <a16:creationId xmlns:a16="http://schemas.microsoft.com/office/drawing/2014/main" id="{EE07B8C5-10D6-61F4-1DA7-29049EC99283}"/>
                </a:ext>
              </a:extLst>
            </p:cNvPr>
            <p:cNvSpPr/>
            <p:nvPr/>
          </p:nvSpPr>
          <p:spPr>
            <a:xfrm>
              <a:off x="0" y="2682807"/>
              <a:ext cx="868143" cy="861670"/>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8" name="円形">
              <a:extLst>
                <a:ext uri="{FF2B5EF4-FFF2-40B4-BE49-F238E27FC236}">
                  <a16:creationId xmlns:a16="http://schemas.microsoft.com/office/drawing/2014/main" id="{94B33F2C-724E-F464-2A96-5A416AC365A4}"/>
                </a:ext>
              </a:extLst>
            </p:cNvPr>
            <p:cNvSpPr/>
            <p:nvPr/>
          </p:nvSpPr>
          <p:spPr>
            <a:xfrm>
              <a:off x="0" y="3577076"/>
              <a:ext cx="868143" cy="861670"/>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19" name="円形">
              <a:extLst>
                <a:ext uri="{FF2B5EF4-FFF2-40B4-BE49-F238E27FC236}">
                  <a16:creationId xmlns:a16="http://schemas.microsoft.com/office/drawing/2014/main" id="{496BB529-74AF-A8F2-BC80-465D2051AF99}"/>
                </a:ext>
              </a:extLst>
            </p:cNvPr>
            <p:cNvSpPr/>
            <p:nvPr/>
          </p:nvSpPr>
          <p:spPr>
            <a:xfrm>
              <a:off x="0" y="6978460"/>
              <a:ext cx="868143" cy="861670"/>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20" name="円形">
              <a:extLst>
                <a:ext uri="{FF2B5EF4-FFF2-40B4-BE49-F238E27FC236}">
                  <a16:creationId xmlns:a16="http://schemas.microsoft.com/office/drawing/2014/main" id="{9B858B54-00DD-1FF9-844B-50B674066222}"/>
                </a:ext>
              </a:extLst>
            </p:cNvPr>
            <p:cNvSpPr/>
            <p:nvPr/>
          </p:nvSpPr>
          <p:spPr>
            <a:xfrm>
              <a:off x="0" y="7872729"/>
              <a:ext cx="868143" cy="861670"/>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21" name="楕円">
              <a:extLst>
                <a:ext uri="{FF2B5EF4-FFF2-40B4-BE49-F238E27FC236}">
                  <a16:creationId xmlns:a16="http://schemas.microsoft.com/office/drawing/2014/main" id="{5BF1B8E3-EA0C-4823-F463-577EE9A274CE}"/>
                </a:ext>
              </a:extLst>
            </p:cNvPr>
            <p:cNvSpPr/>
            <p:nvPr/>
          </p:nvSpPr>
          <p:spPr>
            <a:xfrm>
              <a:off x="292985" y="4858807"/>
              <a:ext cx="332973" cy="375653"/>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22" name="楕円">
              <a:extLst>
                <a:ext uri="{FF2B5EF4-FFF2-40B4-BE49-F238E27FC236}">
                  <a16:creationId xmlns:a16="http://schemas.microsoft.com/office/drawing/2014/main" id="{592E345E-979C-0738-C396-67677C4064E9}"/>
                </a:ext>
              </a:extLst>
            </p:cNvPr>
            <p:cNvSpPr/>
            <p:nvPr/>
          </p:nvSpPr>
          <p:spPr>
            <a:xfrm>
              <a:off x="292985" y="5602762"/>
              <a:ext cx="332973" cy="375653"/>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23" name="楕円">
              <a:extLst>
                <a:ext uri="{FF2B5EF4-FFF2-40B4-BE49-F238E27FC236}">
                  <a16:creationId xmlns:a16="http://schemas.microsoft.com/office/drawing/2014/main" id="{81E239B7-4D17-1FD8-F840-58279A99AE7C}"/>
                </a:ext>
              </a:extLst>
            </p:cNvPr>
            <p:cNvSpPr/>
            <p:nvPr/>
          </p:nvSpPr>
          <p:spPr>
            <a:xfrm>
              <a:off x="292985" y="6346718"/>
              <a:ext cx="332973" cy="375653"/>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grpSp>
      <p:sp>
        <p:nvSpPr>
          <p:cNvPr id="326" name="円形">
            <a:extLst>
              <a:ext uri="{FF2B5EF4-FFF2-40B4-BE49-F238E27FC236}">
                <a16:creationId xmlns:a16="http://schemas.microsoft.com/office/drawing/2014/main" id="{3C746A3A-01E5-BA93-A02C-999F44D3049E}"/>
              </a:ext>
            </a:extLst>
          </p:cNvPr>
          <p:cNvSpPr/>
          <p:nvPr/>
        </p:nvSpPr>
        <p:spPr>
          <a:xfrm>
            <a:off x="8082671" y="3072563"/>
            <a:ext cx="325554" cy="323126"/>
          </a:xfrm>
          <a:prstGeom prst="ellipse">
            <a:avLst/>
          </a:prstGeom>
          <a:noFill/>
          <a:ln w="38100" cap="flat">
            <a:solidFill>
              <a:srgbClr val="FF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27" name="楕円">
            <a:extLst>
              <a:ext uri="{FF2B5EF4-FFF2-40B4-BE49-F238E27FC236}">
                <a16:creationId xmlns:a16="http://schemas.microsoft.com/office/drawing/2014/main" id="{D4E09895-10D9-66B3-9154-5DDAAE8783C5}"/>
              </a:ext>
            </a:extLst>
          </p:cNvPr>
          <p:cNvSpPr/>
          <p:nvPr/>
        </p:nvSpPr>
        <p:spPr>
          <a:xfrm>
            <a:off x="5459262" y="2996016"/>
            <a:ext cx="124865" cy="140870"/>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28" name="楕円">
            <a:extLst>
              <a:ext uri="{FF2B5EF4-FFF2-40B4-BE49-F238E27FC236}">
                <a16:creationId xmlns:a16="http://schemas.microsoft.com/office/drawing/2014/main" id="{698CC612-7B3D-AC65-7CD7-4B5159FA93E1}"/>
              </a:ext>
            </a:extLst>
          </p:cNvPr>
          <p:cNvSpPr/>
          <p:nvPr/>
        </p:nvSpPr>
        <p:spPr>
          <a:xfrm>
            <a:off x="5705969" y="2996016"/>
            <a:ext cx="124865" cy="140870"/>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29" name="楕円">
            <a:extLst>
              <a:ext uri="{FF2B5EF4-FFF2-40B4-BE49-F238E27FC236}">
                <a16:creationId xmlns:a16="http://schemas.microsoft.com/office/drawing/2014/main" id="{89C6E47C-6E76-3AA9-4F32-7B93670131A5}"/>
              </a:ext>
            </a:extLst>
          </p:cNvPr>
          <p:cNvSpPr/>
          <p:nvPr/>
        </p:nvSpPr>
        <p:spPr>
          <a:xfrm>
            <a:off x="5952676" y="2996016"/>
            <a:ext cx="124865" cy="140870"/>
          </a:xfrm>
          <a:prstGeom prst="ellipse">
            <a:avLst/>
          </a:prstGeom>
          <a:solidFill>
            <a:srgbClr val="000000"/>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30" name="線">
            <a:extLst>
              <a:ext uri="{FF2B5EF4-FFF2-40B4-BE49-F238E27FC236}">
                <a16:creationId xmlns:a16="http://schemas.microsoft.com/office/drawing/2014/main" id="{ADCE5A9E-63BB-DE17-F360-E3AAB08AA774}"/>
              </a:ext>
            </a:extLst>
          </p:cNvPr>
          <p:cNvSpPr/>
          <p:nvPr/>
        </p:nvSpPr>
        <p:spPr>
          <a:xfrm>
            <a:off x="3497801" y="1590313"/>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1" name="線">
            <a:extLst>
              <a:ext uri="{FF2B5EF4-FFF2-40B4-BE49-F238E27FC236}">
                <a16:creationId xmlns:a16="http://schemas.microsoft.com/office/drawing/2014/main" id="{850A62FF-D471-F992-5186-06FE0EE46904}"/>
              </a:ext>
            </a:extLst>
          </p:cNvPr>
          <p:cNvSpPr/>
          <p:nvPr/>
        </p:nvSpPr>
        <p:spPr>
          <a:xfrm>
            <a:off x="3497801" y="1925664"/>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2" name="線">
            <a:extLst>
              <a:ext uri="{FF2B5EF4-FFF2-40B4-BE49-F238E27FC236}">
                <a16:creationId xmlns:a16="http://schemas.microsoft.com/office/drawing/2014/main" id="{BCA906C9-BF41-921B-BD0D-FF0CB7F7D305}"/>
              </a:ext>
            </a:extLst>
          </p:cNvPr>
          <p:cNvSpPr/>
          <p:nvPr/>
        </p:nvSpPr>
        <p:spPr>
          <a:xfrm>
            <a:off x="3497801" y="2261015"/>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3" name="線">
            <a:extLst>
              <a:ext uri="{FF2B5EF4-FFF2-40B4-BE49-F238E27FC236}">
                <a16:creationId xmlns:a16="http://schemas.microsoft.com/office/drawing/2014/main" id="{47928349-6207-7B8B-2BDE-318892FE3665}"/>
              </a:ext>
            </a:extLst>
          </p:cNvPr>
          <p:cNvSpPr/>
          <p:nvPr/>
        </p:nvSpPr>
        <p:spPr>
          <a:xfrm>
            <a:off x="3499094" y="1583303"/>
            <a:ext cx="1236710" cy="34253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4" name="線">
            <a:extLst>
              <a:ext uri="{FF2B5EF4-FFF2-40B4-BE49-F238E27FC236}">
                <a16:creationId xmlns:a16="http://schemas.microsoft.com/office/drawing/2014/main" id="{A8BDFD0E-6435-7270-5D35-5653A06C9F62}"/>
              </a:ext>
            </a:extLst>
          </p:cNvPr>
          <p:cNvSpPr/>
          <p:nvPr/>
        </p:nvSpPr>
        <p:spPr>
          <a:xfrm>
            <a:off x="3499116" y="1925491"/>
            <a:ext cx="1236710" cy="34253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5" name="線">
            <a:extLst>
              <a:ext uri="{FF2B5EF4-FFF2-40B4-BE49-F238E27FC236}">
                <a16:creationId xmlns:a16="http://schemas.microsoft.com/office/drawing/2014/main" id="{585FA30B-48F8-7A00-8BD5-F55C26E03B4B}"/>
              </a:ext>
            </a:extLst>
          </p:cNvPr>
          <p:cNvSpPr/>
          <p:nvPr/>
        </p:nvSpPr>
        <p:spPr>
          <a:xfrm>
            <a:off x="3499116" y="1583302"/>
            <a:ext cx="1236665" cy="684724"/>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6" name="線">
            <a:extLst>
              <a:ext uri="{FF2B5EF4-FFF2-40B4-BE49-F238E27FC236}">
                <a16:creationId xmlns:a16="http://schemas.microsoft.com/office/drawing/2014/main" id="{C5704E21-2FD8-C956-F94C-D99C62C10612}"/>
              </a:ext>
            </a:extLst>
          </p:cNvPr>
          <p:cNvSpPr/>
          <p:nvPr/>
        </p:nvSpPr>
        <p:spPr>
          <a:xfrm flipV="1">
            <a:off x="3499094" y="1597656"/>
            <a:ext cx="1236710" cy="327836"/>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7" name="線">
            <a:extLst>
              <a:ext uri="{FF2B5EF4-FFF2-40B4-BE49-F238E27FC236}">
                <a16:creationId xmlns:a16="http://schemas.microsoft.com/office/drawing/2014/main" id="{519B4A31-49CF-A700-928F-F27A2C64F3C9}"/>
              </a:ext>
            </a:extLst>
          </p:cNvPr>
          <p:cNvSpPr/>
          <p:nvPr/>
        </p:nvSpPr>
        <p:spPr>
          <a:xfrm flipV="1">
            <a:off x="3500107" y="1932675"/>
            <a:ext cx="1234683" cy="328168"/>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8" name="線">
            <a:extLst>
              <a:ext uri="{FF2B5EF4-FFF2-40B4-BE49-F238E27FC236}">
                <a16:creationId xmlns:a16="http://schemas.microsoft.com/office/drawing/2014/main" id="{B1894B30-00F5-2FD4-696F-CE91C0D7DA8A}"/>
              </a:ext>
            </a:extLst>
          </p:cNvPr>
          <p:cNvSpPr/>
          <p:nvPr/>
        </p:nvSpPr>
        <p:spPr>
          <a:xfrm flipV="1">
            <a:off x="3499094" y="1590652"/>
            <a:ext cx="1236710" cy="67002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39" name="線">
            <a:extLst>
              <a:ext uri="{FF2B5EF4-FFF2-40B4-BE49-F238E27FC236}">
                <a16:creationId xmlns:a16="http://schemas.microsoft.com/office/drawing/2014/main" id="{F3E4A4F0-7904-B0C0-3E65-20B16DBB29AD}"/>
              </a:ext>
            </a:extLst>
          </p:cNvPr>
          <p:cNvSpPr/>
          <p:nvPr/>
        </p:nvSpPr>
        <p:spPr>
          <a:xfrm>
            <a:off x="3497801" y="4252078"/>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0" name="線">
            <a:extLst>
              <a:ext uri="{FF2B5EF4-FFF2-40B4-BE49-F238E27FC236}">
                <a16:creationId xmlns:a16="http://schemas.microsoft.com/office/drawing/2014/main" id="{E25BC2E2-72F8-5D6B-C6DA-F726D9AB80A1}"/>
              </a:ext>
            </a:extLst>
          </p:cNvPr>
          <p:cNvSpPr/>
          <p:nvPr/>
        </p:nvSpPr>
        <p:spPr>
          <a:xfrm>
            <a:off x="3497801" y="4587430"/>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1" name="線">
            <a:extLst>
              <a:ext uri="{FF2B5EF4-FFF2-40B4-BE49-F238E27FC236}">
                <a16:creationId xmlns:a16="http://schemas.microsoft.com/office/drawing/2014/main" id="{6C1E1C2F-6254-F123-4611-50A51A6BD877}"/>
              </a:ext>
            </a:extLst>
          </p:cNvPr>
          <p:cNvSpPr/>
          <p:nvPr/>
        </p:nvSpPr>
        <p:spPr>
          <a:xfrm>
            <a:off x="3499116" y="4251906"/>
            <a:ext cx="1236710" cy="34253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2" name="線">
            <a:extLst>
              <a:ext uri="{FF2B5EF4-FFF2-40B4-BE49-F238E27FC236}">
                <a16:creationId xmlns:a16="http://schemas.microsoft.com/office/drawing/2014/main" id="{ADC7220D-9F5B-5310-30F3-6620223BEE8B}"/>
              </a:ext>
            </a:extLst>
          </p:cNvPr>
          <p:cNvSpPr/>
          <p:nvPr/>
        </p:nvSpPr>
        <p:spPr>
          <a:xfrm flipV="1">
            <a:off x="3500107" y="4259088"/>
            <a:ext cx="1234683" cy="328169"/>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3" name="線">
            <a:extLst>
              <a:ext uri="{FF2B5EF4-FFF2-40B4-BE49-F238E27FC236}">
                <a16:creationId xmlns:a16="http://schemas.microsoft.com/office/drawing/2014/main" id="{0DAD535D-30BC-4E98-307F-6414B56AEA62}"/>
              </a:ext>
            </a:extLst>
          </p:cNvPr>
          <p:cNvSpPr/>
          <p:nvPr/>
        </p:nvSpPr>
        <p:spPr>
          <a:xfrm>
            <a:off x="5148754" y="1567892"/>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4" name="線">
            <a:extLst>
              <a:ext uri="{FF2B5EF4-FFF2-40B4-BE49-F238E27FC236}">
                <a16:creationId xmlns:a16="http://schemas.microsoft.com/office/drawing/2014/main" id="{BDB3F188-A8B8-AC83-534F-D380FB9B49C5}"/>
              </a:ext>
            </a:extLst>
          </p:cNvPr>
          <p:cNvSpPr/>
          <p:nvPr/>
        </p:nvSpPr>
        <p:spPr>
          <a:xfrm>
            <a:off x="5148754" y="1903243"/>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5" name="線">
            <a:extLst>
              <a:ext uri="{FF2B5EF4-FFF2-40B4-BE49-F238E27FC236}">
                <a16:creationId xmlns:a16="http://schemas.microsoft.com/office/drawing/2014/main" id="{BB593FA1-0FCA-EF73-5F14-DE287A0AF28A}"/>
              </a:ext>
            </a:extLst>
          </p:cNvPr>
          <p:cNvSpPr/>
          <p:nvPr/>
        </p:nvSpPr>
        <p:spPr>
          <a:xfrm>
            <a:off x="5148754" y="2238594"/>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6" name="線">
            <a:extLst>
              <a:ext uri="{FF2B5EF4-FFF2-40B4-BE49-F238E27FC236}">
                <a16:creationId xmlns:a16="http://schemas.microsoft.com/office/drawing/2014/main" id="{31E8A9FD-0FA9-5554-2467-C60BC8870717}"/>
              </a:ext>
            </a:extLst>
          </p:cNvPr>
          <p:cNvSpPr/>
          <p:nvPr/>
        </p:nvSpPr>
        <p:spPr>
          <a:xfrm>
            <a:off x="5150046" y="1560881"/>
            <a:ext cx="1236710" cy="34253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7" name="線">
            <a:extLst>
              <a:ext uri="{FF2B5EF4-FFF2-40B4-BE49-F238E27FC236}">
                <a16:creationId xmlns:a16="http://schemas.microsoft.com/office/drawing/2014/main" id="{251888BB-2E6C-D074-9883-CE62E6DE0633}"/>
              </a:ext>
            </a:extLst>
          </p:cNvPr>
          <p:cNvSpPr/>
          <p:nvPr/>
        </p:nvSpPr>
        <p:spPr>
          <a:xfrm>
            <a:off x="5150069" y="1903070"/>
            <a:ext cx="1236710" cy="34253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8" name="線">
            <a:extLst>
              <a:ext uri="{FF2B5EF4-FFF2-40B4-BE49-F238E27FC236}">
                <a16:creationId xmlns:a16="http://schemas.microsoft.com/office/drawing/2014/main" id="{D7F48981-6A96-392C-E262-1B9036C41F8D}"/>
              </a:ext>
            </a:extLst>
          </p:cNvPr>
          <p:cNvSpPr/>
          <p:nvPr/>
        </p:nvSpPr>
        <p:spPr>
          <a:xfrm>
            <a:off x="5150069" y="1560881"/>
            <a:ext cx="1236665" cy="684724"/>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49" name="線">
            <a:extLst>
              <a:ext uri="{FF2B5EF4-FFF2-40B4-BE49-F238E27FC236}">
                <a16:creationId xmlns:a16="http://schemas.microsoft.com/office/drawing/2014/main" id="{1E4D0590-C3C7-E9A9-C7F3-2ACEB542F650}"/>
              </a:ext>
            </a:extLst>
          </p:cNvPr>
          <p:cNvSpPr/>
          <p:nvPr/>
        </p:nvSpPr>
        <p:spPr>
          <a:xfrm flipV="1">
            <a:off x="5150046" y="1575235"/>
            <a:ext cx="1236710" cy="327836"/>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0" name="線">
            <a:extLst>
              <a:ext uri="{FF2B5EF4-FFF2-40B4-BE49-F238E27FC236}">
                <a16:creationId xmlns:a16="http://schemas.microsoft.com/office/drawing/2014/main" id="{60527188-8D6E-DA91-A65D-AF6802C35315}"/>
              </a:ext>
            </a:extLst>
          </p:cNvPr>
          <p:cNvSpPr/>
          <p:nvPr/>
        </p:nvSpPr>
        <p:spPr>
          <a:xfrm flipV="1">
            <a:off x="5151060" y="1910254"/>
            <a:ext cx="1234683" cy="328168"/>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1" name="線">
            <a:extLst>
              <a:ext uri="{FF2B5EF4-FFF2-40B4-BE49-F238E27FC236}">
                <a16:creationId xmlns:a16="http://schemas.microsoft.com/office/drawing/2014/main" id="{4D03A870-9B4D-C512-57BF-F4097B03B8F9}"/>
              </a:ext>
            </a:extLst>
          </p:cNvPr>
          <p:cNvSpPr/>
          <p:nvPr/>
        </p:nvSpPr>
        <p:spPr>
          <a:xfrm flipV="1">
            <a:off x="5150046" y="1568231"/>
            <a:ext cx="1236710" cy="67002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2" name="線">
            <a:extLst>
              <a:ext uri="{FF2B5EF4-FFF2-40B4-BE49-F238E27FC236}">
                <a16:creationId xmlns:a16="http://schemas.microsoft.com/office/drawing/2014/main" id="{532968BE-E99F-B8BC-9362-FCDC9FF61A42}"/>
              </a:ext>
            </a:extLst>
          </p:cNvPr>
          <p:cNvSpPr/>
          <p:nvPr/>
        </p:nvSpPr>
        <p:spPr>
          <a:xfrm>
            <a:off x="5148754" y="4229657"/>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3" name="線">
            <a:extLst>
              <a:ext uri="{FF2B5EF4-FFF2-40B4-BE49-F238E27FC236}">
                <a16:creationId xmlns:a16="http://schemas.microsoft.com/office/drawing/2014/main" id="{8FC14D07-3798-539E-BF16-FB2D94992896}"/>
              </a:ext>
            </a:extLst>
          </p:cNvPr>
          <p:cNvSpPr/>
          <p:nvPr/>
        </p:nvSpPr>
        <p:spPr>
          <a:xfrm>
            <a:off x="5148754" y="4565008"/>
            <a:ext cx="123929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4" name="線">
            <a:extLst>
              <a:ext uri="{FF2B5EF4-FFF2-40B4-BE49-F238E27FC236}">
                <a16:creationId xmlns:a16="http://schemas.microsoft.com/office/drawing/2014/main" id="{5D5AEDEB-E293-2243-A4CC-2C5ADD01763F}"/>
              </a:ext>
            </a:extLst>
          </p:cNvPr>
          <p:cNvSpPr/>
          <p:nvPr/>
        </p:nvSpPr>
        <p:spPr>
          <a:xfrm>
            <a:off x="5150069" y="4229485"/>
            <a:ext cx="1236710" cy="34253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5" name="線">
            <a:extLst>
              <a:ext uri="{FF2B5EF4-FFF2-40B4-BE49-F238E27FC236}">
                <a16:creationId xmlns:a16="http://schemas.microsoft.com/office/drawing/2014/main" id="{67716A85-90AD-DEF9-A77D-9C3210C3708B}"/>
              </a:ext>
            </a:extLst>
          </p:cNvPr>
          <p:cNvSpPr/>
          <p:nvPr/>
        </p:nvSpPr>
        <p:spPr>
          <a:xfrm flipV="1">
            <a:off x="5151060" y="4236667"/>
            <a:ext cx="1234683" cy="328169"/>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7" name="線">
            <a:extLst>
              <a:ext uri="{FF2B5EF4-FFF2-40B4-BE49-F238E27FC236}">
                <a16:creationId xmlns:a16="http://schemas.microsoft.com/office/drawing/2014/main" id="{F4670160-D6A5-E4AE-4064-BBE94137FFA0}"/>
              </a:ext>
            </a:extLst>
          </p:cNvPr>
          <p:cNvSpPr/>
          <p:nvPr/>
        </p:nvSpPr>
        <p:spPr>
          <a:xfrm>
            <a:off x="6801780" y="2238594"/>
            <a:ext cx="1239297" cy="104106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59" name="線">
            <a:extLst>
              <a:ext uri="{FF2B5EF4-FFF2-40B4-BE49-F238E27FC236}">
                <a16:creationId xmlns:a16="http://schemas.microsoft.com/office/drawing/2014/main" id="{76D11C07-32E0-94FE-A3A1-F846CABA3F27}"/>
              </a:ext>
            </a:extLst>
          </p:cNvPr>
          <p:cNvSpPr/>
          <p:nvPr/>
        </p:nvSpPr>
        <p:spPr>
          <a:xfrm>
            <a:off x="6803096" y="1903070"/>
            <a:ext cx="1261112" cy="138659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60" name="線">
            <a:extLst>
              <a:ext uri="{FF2B5EF4-FFF2-40B4-BE49-F238E27FC236}">
                <a16:creationId xmlns:a16="http://schemas.microsoft.com/office/drawing/2014/main" id="{0D508E5F-FAE8-0285-281A-F28FD421D173}"/>
              </a:ext>
            </a:extLst>
          </p:cNvPr>
          <p:cNvSpPr/>
          <p:nvPr/>
        </p:nvSpPr>
        <p:spPr>
          <a:xfrm>
            <a:off x="6803096" y="1560881"/>
            <a:ext cx="1236665" cy="1692577"/>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64" name="線">
            <a:extLst>
              <a:ext uri="{FF2B5EF4-FFF2-40B4-BE49-F238E27FC236}">
                <a16:creationId xmlns:a16="http://schemas.microsoft.com/office/drawing/2014/main" id="{77059A3D-AFED-0709-02D1-C1D7C31C9A0A}"/>
              </a:ext>
            </a:extLst>
          </p:cNvPr>
          <p:cNvSpPr/>
          <p:nvPr/>
        </p:nvSpPr>
        <p:spPr>
          <a:xfrm flipV="1">
            <a:off x="6803096" y="3244893"/>
            <a:ext cx="1261112" cy="98459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65" name="線">
            <a:extLst>
              <a:ext uri="{FF2B5EF4-FFF2-40B4-BE49-F238E27FC236}">
                <a16:creationId xmlns:a16="http://schemas.microsoft.com/office/drawing/2014/main" id="{64658BD4-0082-C810-36C1-E77DAD21FCAB}"/>
              </a:ext>
            </a:extLst>
          </p:cNvPr>
          <p:cNvSpPr/>
          <p:nvPr/>
        </p:nvSpPr>
        <p:spPr>
          <a:xfrm flipV="1">
            <a:off x="6804087" y="3244354"/>
            <a:ext cx="1234684" cy="132048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68" name="入力層">
            <a:extLst>
              <a:ext uri="{FF2B5EF4-FFF2-40B4-BE49-F238E27FC236}">
                <a16:creationId xmlns:a16="http://schemas.microsoft.com/office/drawing/2014/main" id="{B013C74F-AC84-68C9-E25F-E1407A9F3E9F}"/>
              </a:ext>
            </a:extLst>
          </p:cNvPr>
          <p:cNvSpPr txBox="1"/>
          <p:nvPr/>
        </p:nvSpPr>
        <p:spPr>
          <a:xfrm>
            <a:off x="2411615" y="838408"/>
            <a:ext cx="586699"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sz="1425" b="1" err="1">
                <a:solidFill>
                  <a:schemeClr val="tx1"/>
                </a:solidFill>
                <a:latin typeface="Meiryo" panose="020B0604030504040204" pitchFamily="34" charset="-128"/>
                <a:ea typeface="Meiryo" panose="020B0604030504040204" pitchFamily="34" charset="-128"/>
              </a:rPr>
              <a:t>入力層</a:t>
            </a:r>
            <a:endParaRPr sz="1425" b="1">
              <a:solidFill>
                <a:schemeClr val="tx1"/>
              </a:solidFill>
              <a:latin typeface="Meiryo" panose="020B0604030504040204" pitchFamily="34" charset="-128"/>
              <a:ea typeface="Meiryo" panose="020B0604030504040204" pitchFamily="34" charset="-128"/>
            </a:endParaRPr>
          </a:p>
        </p:txBody>
      </p:sp>
      <p:sp>
        <p:nvSpPr>
          <p:cNvPr id="369" name="中間層">
            <a:extLst>
              <a:ext uri="{FF2B5EF4-FFF2-40B4-BE49-F238E27FC236}">
                <a16:creationId xmlns:a16="http://schemas.microsoft.com/office/drawing/2014/main" id="{DAB9B34C-9BB1-A94E-094F-65A4FC814BFF}"/>
              </a:ext>
            </a:extLst>
          </p:cNvPr>
          <p:cNvSpPr txBox="1"/>
          <p:nvPr/>
        </p:nvSpPr>
        <p:spPr>
          <a:xfrm>
            <a:off x="4636340" y="823941"/>
            <a:ext cx="586699"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sz="1425" b="1">
                <a:solidFill>
                  <a:schemeClr val="tx1"/>
                </a:solidFill>
                <a:latin typeface="Meiryo" panose="020B0604030504040204" pitchFamily="34" charset="-128"/>
                <a:ea typeface="Meiryo" panose="020B0604030504040204" pitchFamily="34" charset="-128"/>
              </a:rPr>
              <a:t>中間層</a:t>
            </a:r>
          </a:p>
        </p:txBody>
      </p:sp>
      <p:sp>
        <p:nvSpPr>
          <p:cNvPr id="370" name="出力層">
            <a:extLst>
              <a:ext uri="{FF2B5EF4-FFF2-40B4-BE49-F238E27FC236}">
                <a16:creationId xmlns:a16="http://schemas.microsoft.com/office/drawing/2014/main" id="{151C3A19-36B4-A148-6FE1-255259A2D8B5}"/>
              </a:ext>
            </a:extLst>
          </p:cNvPr>
          <p:cNvSpPr txBox="1"/>
          <p:nvPr/>
        </p:nvSpPr>
        <p:spPr>
          <a:xfrm>
            <a:off x="7962026" y="823941"/>
            <a:ext cx="586699"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sz="1425" b="1" err="1">
                <a:solidFill>
                  <a:schemeClr val="tx1"/>
                </a:solidFill>
                <a:latin typeface="Meiryo" panose="020B0604030504040204" pitchFamily="34" charset="-128"/>
                <a:ea typeface="Meiryo" panose="020B0604030504040204" pitchFamily="34" charset="-128"/>
              </a:rPr>
              <a:t>出力層</a:t>
            </a:r>
            <a:endParaRPr sz="1425" b="1">
              <a:solidFill>
                <a:schemeClr val="tx1"/>
              </a:solidFill>
              <a:latin typeface="Meiryo" panose="020B0604030504040204" pitchFamily="34" charset="-128"/>
              <a:ea typeface="Meiryo" panose="020B0604030504040204" pitchFamily="34" charset="-128"/>
            </a:endParaRPr>
          </a:p>
        </p:txBody>
      </p:sp>
      <p:sp>
        <p:nvSpPr>
          <p:cNvPr id="371" name="入れたい変数の数">
            <a:extLst>
              <a:ext uri="{FF2B5EF4-FFF2-40B4-BE49-F238E27FC236}">
                <a16:creationId xmlns:a16="http://schemas.microsoft.com/office/drawing/2014/main" id="{C7A26923-432F-6DF8-0B6E-9ED383743A8E}"/>
              </a:ext>
            </a:extLst>
          </p:cNvPr>
          <p:cNvSpPr txBox="1"/>
          <p:nvPr/>
        </p:nvSpPr>
        <p:spPr>
          <a:xfrm>
            <a:off x="2026154" y="1128004"/>
            <a:ext cx="1474763" cy="25391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sz="1400" b="1" err="1">
                <a:solidFill>
                  <a:schemeClr val="tx1"/>
                </a:solidFill>
                <a:latin typeface="Meiryo" panose="020B0604030504040204" pitchFamily="34" charset="-128"/>
                <a:ea typeface="Meiryo" panose="020B0604030504040204" pitchFamily="34" charset="-128"/>
              </a:rPr>
              <a:t>変数の数</a:t>
            </a:r>
            <a:r>
              <a:rPr lang="ja-JP" altLang="en-US" sz="1400" b="1">
                <a:solidFill>
                  <a:schemeClr val="tx1"/>
                </a:solidFill>
                <a:latin typeface="Meiryo" panose="020B0604030504040204" pitchFamily="34" charset="-128"/>
                <a:ea typeface="Meiryo" panose="020B0604030504040204" pitchFamily="34" charset="-128"/>
              </a:rPr>
              <a:t>が入力数</a:t>
            </a:r>
            <a:endParaRPr sz="1400" b="1">
              <a:solidFill>
                <a:schemeClr val="tx1"/>
              </a:solidFill>
              <a:latin typeface="Meiryo" panose="020B0604030504040204" pitchFamily="34" charset="-128"/>
              <a:ea typeface="Meiryo" panose="020B0604030504040204" pitchFamily="34" charset="-128"/>
            </a:endParaRPr>
          </a:p>
        </p:txBody>
      </p:sp>
      <p:sp>
        <p:nvSpPr>
          <p:cNvPr id="372" name="出したい変数の数">
            <a:extLst>
              <a:ext uri="{FF2B5EF4-FFF2-40B4-BE49-F238E27FC236}">
                <a16:creationId xmlns:a16="http://schemas.microsoft.com/office/drawing/2014/main" id="{AFF9BFFA-C324-BE8F-4790-38B0011066A8}"/>
              </a:ext>
            </a:extLst>
          </p:cNvPr>
          <p:cNvSpPr txBox="1"/>
          <p:nvPr/>
        </p:nvSpPr>
        <p:spPr>
          <a:xfrm>
            <a:off x="8049776" y="2647950"/>
            <a:ext cx="403957"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lang="ja-JP" altLang="en-US" sz="1425">
                <a:latin typeface="Hiragino Maru Gothic ProN W4" panose="020F0400000000000000" pitchFamily="34" charset="-128"/>
                <a:ea typeface="Hiragino Maru Gothic ProN W4" panose="020F0400000000000000" pitchFamily="34" charset="-128"/>
              </a:rPr>
              <a:t>確率</a:t>
            </a:r>
            <a:endParaRPr sz="1425">
              <a:latin typeface="Hiragino Maru Gothic ProN W4" panose="020F0400000000000000" pitchFamily="34" charset="-128"/>
              <a:ea typeface="Hiragino Maru Gothic ProN W4" panose="020F0400000000000000" pitchFamily="34" charset="-128"/>
            </a:endParaRPr>
          </a:p>
        </p:txBody>
      </p:sp>
      <p:sp>
        <p:nvSpPr>
          <p:cNvPr id="373" name="X:0, Y:0">
            <a:extLst>
              <a:ext uri="{FF2B5EF4-FFF2-40B4-BE49-F238E27FC236}">
                <a16:creationId xmlns:a16="http://schemas.microsoft.com/office/drawing/2014/main" id="{E4774634-EA10-B917-FE25-682FD9E54A54}"/>
              </a:ext>
            </a:extLst>
          </p:cNvPr>
          <p:cNvSpPr txBox="1"/>
          <p:nvPr/>
        </p:nvSpPr>
        <p:spPr>
          <a:xfrm>
            <a:off x="2071997" y="1435832"/>
            <a:ext cx="1251946" cy="26930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4000">
                <a:solidFill>
                  <a:srgbClr val="5E5E5E"/>
                </a:solidFill>
                <a:latin typeface="ヒラギノ角ゴ ProN W3"/>
                <a:ea typeface="ヒラギノ角ゴ ProN W3"/>
                <a:cs typeface="ヒラギノ角ゴ ProN W3"/>
                <a:sym typeface="ヒラギノ角ゴ ProN W3"/>
              </a:defRPr>
            </a:lvl1pPr>
          </a:lstStyle>
          <a:p>
            <a:r>
              <a:rPr sz="1500">
                <a:latin typeface="Hiragino Maru Gothic ProN W4" panose="020F0400000000000000" pitchFamily="34" charset="-128"/>
                <a:ea typeface="Hiragino Maru Gothic ProN W4" panose="020F0400000000000000" pitchFamily="34" charset="-128"/>
              </a:rPr>
              <a:t>X:0, Y:</a:t>
            </a:r>
            <a:r>
              <a:rPr lang="en-US" altLang="ja-JP" sz="1500">
                <a:latin typeface="Hiragino Maru Gothic ProN W4" panose="020F0400000000000000" pitchFamily="34" charset="-128"/>
                <a:ea typeface="Hiragino Maru Gothic ProN W4" panose="020F0400000000000000" pitchFamily="34" charset="-128"/>
              </a:rPr>
              <a:t>0 </a:t>
            </a:r>
            <a:r>
              <a:rPr lang="ja-JP" altLang="en-US" sz="1500">
                <a:latin typeface="Hiragino Maru Gothic ProN W4" panose="020F0400000000000000" pitchFamily="34" charset="-128"/>
                <a:ea typeface="Hiragino Maru Gothic ProN W4" panose="020F0400000000000000" pitchFamily="34" charset="-128"/>
              </a:rPr>
              <a:t>の値</a:t>
            </a:r>
            <a:endParaRPr sz="1500">
              <a:latin typeface="Hiragino Maru Gothic ProN W4" panose="020F0400000000000000" pitchFamily="34" charset="-128"/>
              <a:ea typeface="Hiragino Maru Gothic ProN W4" panose="020F0400000000000000" pitchFamily="34" charset="-128"/>
            </a:endParaRPr>
          </a:p>
        </p:txBody>
      </p:sp>
      <p:sp>
        <p:nvSpPr>
          <p:cNvPr id="374" name="X:1, Y:0">
            <a:extLst>
              <a:ext uri="{FF2B5EF4-FFF2-40B4-BE49-F238E27FC236}">
                <a16:creationId xmlns:a16="http://schemas.microsoft.com/office/drawing/2014/main" id="{872F6CA8-55CE-34FE-ACC8-7D97A06451F6}"/>
              </a:ext>
            </a:extLst>
          </p:cNvPr>
          <p:cNvSpPr txBox="1"/>
          <p:nvPr/>
        </p:nvSpPr>
        <p:spPr>
          <a:xfrm>
            <a:off x="2071997" y="1787458"/>
            <a:ext cx="1251946" cy="26930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4000">
                <a:solidFill>
                  <a:srgbClr val="5E5E5E"/>
                </a:solidFill>
                <a:latin typeface="ヒラギノ角ゴ ProN W3"/>
                <a:ea typeface="ヒラギノ角ゴ ProN W3"/>
                <a:cs typeface="ヒラギノ角ゴ ProN W3"/>
                <a:sym typeface="ヒラギノ角ゴ ProN W3"/>
              </a:defRPr>
            </a:lvl1pPr>
          </a:lstStyle>
          <a:p>
            <a:r>
              <a:rPr sz="1500">
                <a:latin typeface="Hiragino Maru Gothic ProN W4" panose="020F0400000000000000" pitchFamily="34" charset="-128"/>
                <a:ea typeface="Hiragino Maru Gothic ProN W4" panose="020F0400000000000000" pitchFamily="34" charset="-128"/>
              </a:rPr>
              <a:t>X:1, Y:0</a:t>
            </a:r>
            <a:r>
              <a:rPr lang="en-US" sz="1500">
                <a:latin typeface="Hiragino Maru Gothic ProN W4" panose="020F0400000000000000" pitchFamily="34" charset="-128"/>
                <a:ea typeface="Hiragino Maru Gothic ProN W4" panose="020F0400000000000000" pitchFamily="34" charset="-128"/>
              </a:rPr>
              <a:t> </a:t>
            </a:r>
            <a:r>
              <a:rPr lang="ja-JP" altLang="en-US" sz="1500">
                <a:latin typeface="Hiragino Maru Gothic ProN W4" panose="020F0400000000000000" pitchFamily="34" charset="-128"/>
                <a:ea typeface="Hiragino Maru Gothic ProN W4" panose="020F0400000000000000" pitchFamily="34" charset="-128"/>
              </a:rPr>
              <a:t>の値</a:t>
            </a:r>
            <a:endParaRPr sz="1500">
              <a:latin typeface="Hiragino Maru Gothic ProN W4" panose="020F0400000000000000" pitchFamily="34" charset="-128"/>
              <a:ea typeface="Hiragino Maru Gothic ProN W4" panose="020F0400000000000000" pitchFamily="34" charset="-128"/>
            </a:endParaRPr>
          </a:p>
        </p:txBody>
      </p:sp>
      <p:sp>
        <p:nvSpPr>
          <p:cNvPr id="375" name="X:2, Y:0">
            <a:extLst>
              <a:ext uri="{FF2B5EF4-FFF2-40B4-BE49-F238E27FC236}">
                <a16:creationId xmlns:a16="http://schemas.microsoft.com/office/drawing/2014/main" id="{82D526C6-8238-9C12-BB7E-28689DCDC698}"/>
              </a:ext>
            </a:extLst>
          </p:cNvPr>
          <p:cNvSpPr txBox="1"/>
          <p:nvPr/>
        </p:nvSpPr>
        <p:spPr>
          <a:xfrm>
            <a:off x="2071997" y="2139084"/>
            <a:ext cx="1251946" cy="26930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4000">
                <a:solidFill>
                  <a:srgbClr val="5E5E5E"/>
                </a:solidFill>
                <a:latin typeface="ヒラギノ角ゴ ProN W3"/>
                <a:ea typeface="ヒラギノ角ゴ ProN W3"/>
                <a:cs typeface="ヒラギノ角ゴ ProN W3"/>
                <a:sym typeface="ヒラギノ角ゴ ProN W3"/>
              </a:defRPr>
            </a:lvl1pPr>
          </a:lstStyle>
          <a:p>
            <a:r>
              <a:rPr sz="1500">
                <a:latin typeface="Hiragino Maru Gothic ProN W4" panose="020F0400000000000000" pitchFamily="34" charset="-128"/>
                <a:ea typeface="Hiragino Maru Gothic ProN W4" panose="020F0400000000000000" pitchFamily="34" charset="-128"/>
              </a:rPr>
              <a:t>X:2, Y:0</a:t>
            </a:r>
            <a:r>
              <a:rPr lang="en-US" sz="1500">
                <a:latin typeface="Hiragino Maru Gothic ProN W4" panose="020F0400000000000000" pitchFamily="34" charset="-128"/>
                <a:ea typeface="Hiragino Maru Gothic ProN W4" panose="020F0400000000000000" pitchFamily="34" charset="-128"/>
              </a:rPr>
              <a:t> </a:t>
            </a:r>
            <a:r>
              <a:rPr lang="ja-JP" altLang="en-US" sz="1500">
                <a:latin typeface="Hiragino Maru Gothic ProN W4" panose="020F0400000000000000" pitchFamily="34" charset="-128"/>
                <a:ea typeface="Hiragino Maru Gothic ProN W4" panose="020F0400000000000000" pitchFamily="34" charset="-128"/>
              </a:rPr>
              <a:t>の値</a:t>
            </a:r>
            <a:endParaRPr sz="1500">
              <a:latin typeface="Hiragino Maru Gothic ProN W4" panose="020F0400000000000000" pitchFamily="34" charset="-128"/>
              <a:ea typeface="Hiragino Maru Gothic ProN W4" panose="020F0400000000000000" pitchFamily="34" charset="-128"/>
            </a:endParaRPr>
          </a:p>
        </p:txBody>
      </p:sp>
      <p:sp>
        <p:nvSpPr>
          <p:cNvPr id="376" name="X:3, Y:0">
            <a:extLst>
              <a:ext uri="{FF2B5EF4-FFF2-40B4-BE49-F238E27FC236}">
                <a16:creationId xmlns:a16="http://schemas.microsoft.com/office/drawing/2014/main" id="{618D66AC-839A-BECA-698C-EB9A5C71E598}"/>
              </a:ext>
            </a:extLst>
          </p:cNvPr>
          <p:cNvSpPr txBox="1"/>
          <p:nvPr/>
        </p:nvSpPr>
        <p:spPr>
          <a:xfrm>
            <a:off x="2071997" y="2490710"/>
            <a:ext cx="1251946" cy="26930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4000">
                <a:solidFill>
                  <a:srgbClr val="5E5E5E"/>
                </a:solidFill>
                <a:latin typeface="ヒラギノ角ゴ ProN W3"/>
                <a:ea typeface="ヒラギノ角ゴ ProN W3"/>
                <a:cs typeface="ヒラギノ角ゴ ProN W3"/>
                <a:sym typeface="ヒラギノ角ゴ ProN W3"/>
              </a:defRPr>
            </a:lvl1pPr>
          </a:lstStyle>
          <a:p>
            <a:r>
              <a:rPr sz="1500">
                <a:latin typeface="Hiragino Maru Gothic ProN W4" panose="020F0400000000000000" pitchFamily="34" charset="-128"/>
                <a:ea typeface="Hiragino Maru Gothic ProN W4" panose="020F0400000000000000" pitchFamily="34" charset="-128"/>
              </a:rPr>
              <a:t>X:3, Y:0</a:t>
            </a:r>
            <a:r>
              <a:rPr lang="en-US" sz="1500">
                <a:latin typeface="Hiragino Maru Gothic ProN W4" panose="020F0400000000000000" pitchFamily="34" charset="-128"/>
                <a:ea typeface="Hiragino Maru Gothic ProN W4" panose="020F0400000000000000" pitchFamily="34" charset="-128"/>
              </a:rPr>
              <a:t> </a:t>
            </a:r>
            <a:r>
              <a:rPr lang="ja-JP" altLang="en-US" sz="1500">
                <a:latin typeface="Hiragino Maru Gothic ProN W4" panose="020F0400000000000000" pitchFamily="34" charset="-128"/>
                <a:ea typeface="Hiragino Maru Gothic ProN W4" panose="020F0400000000000000" pitchFamily="34" charset="-128"/>
              </a:rPr>
              <a:t>の値</a:t>
            </a:r>
            <a:endParaRPr sz="1500">
              <a:latin typeface="Hiragino Maru Gothic ProN W4" panose="020F0400000000000000" pitchFamily="34" charset="-128"/>
              <a:ea typeface="Hiragino Maru Gothic ProN W4" panose="020F0400000000000000" pitchFamily="34" charset="-128"/>
            </a:endParaRPr>
          </a:p>
        </p:txBody>
      </p:sp>
      <p:sp>
        <p:nvSpPr>
          <p:cNvPr id="377" name="X:64, Y:63">
            <a:extLst>
              <a:ext uri="{FF2B5EF4-FFF2-40B4-BE49-F238E27FC236}">
                <a16:creationId xmlns:a16="http://schemas.microsoft.com/office/drawing/2014/main" id="{EFB424D6-54BC-1023-33E5-38E4351FC26B}"/>
              </a:ext>
            </a:extLst>
          </p:cNvPr>
          <p:cNvSpPr txBox="1"/>
          <p:nvPr/>
        </p:nvSpPr>
        <p:spPr>
          <a:xfrm>
            <a:off x="1974615" y="4085980"/>
            <a:ext cx="1502014" cy="26930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4000">
                <a:solidFill>
                  <a:srgbClr val="5E5E5E"/>
                </a:solidFill>
                <a:latin typeface="ヒラギノ角ゴ ProN W3"/>
                <a:ea typeface="ヒラギノ角ゴ ProN W3"/>
                <a:cs typeface="ヒラギノ角ゴ ProN W3"/>
                <a:sym typeface="ヒラギノ角ゴ ProN W3"/>
              </a:defRPr>
            </a:lvl1pPr>
          </a:lstStyle>
          <a:p>
            <a:r>
              <a:rPr sz="1500">
                <a:latin typeface="Hiragino Maru Gothic ProN W4" panose="020F0400000000000000" pitchFamily="34" charset="-128"/>
                <a:ea typeface="Hiragino Maru Gothic ProN W4" panose="020F0400000000000000" pitchFamily="34" charset="-128"/>
              </a:rPr>
              <a:t>X:64, Y:63</a:t>
            </a:r>
            <a:r>
              <a:rPr lang="en-US" sz="1500">
                <a:latin typeface="Hiragino Maru Gothic ProN W4" panose="020F0400000000000000" pitchFamily="34" charset="-128"/>
                <a:ea typeface="Hiragino Maru Gothic ProN W4" panose="020F0400000000000000" pitchFamily="34" charset="-128"/>
              </a:rPr>
              <a:t> </a:t>
            </a:r>
            <a:r>
              <a:rPr lang="ja-JP" altLang="en-US" sz="1500">
                <a:latin typeface="Hiragino Maru Gothic ProN W4" panose="020F0400000000000000" pitchFamily="34" charset="-128"/>
                <a:ea typeface="Hiragino Maru Gothic ProN W4" panose="020F0400000000000000" pitchFamily="34" charset="-128"/>
              </a:rPr>
              <a:t>の値</a:t>
            </a:r>
            <a:endParaRPr sz="1500">
              <a:latin typeface="Hiragino Maru Gothic ProN W4" panose="020F0400000000000000" pitchFamily="34" charset="-128"/>
              <a:ea typeface="Hiragino Maru Gothic ProN W4" panose="020F0400000000000000" pitchFamily="34" charset="-128"/>
            </a:endParaRPr>
          </a:p>
        </p:txBody>
      </p:sp>
      <p:sp>
        <p:nvSpPr>
          <p:cNvPr id="378" name="X:64, Y:64">
            <a:extLst>
              <a:ext uri="{FF2B5EF4-FFF2-40B4-BE49-F238E27FC236}">
                <a16:creationId xmlns:a16="http://schemas.microsoft.com/office/drawing/2014/main" id="{84E2A02B-B815-E414-E2FC-B4583EEE4EB6}"/>
              </a:ext>
            </a:extLst>
          </p:cNvPr>
          <p:cNvSpPr txBox="1"/>
          <p:nvPr/>
        </p:nvSpPr>
        <p:spPr>
          <a:xfrm>
            <a:off x="1974615" y="4423787"/>
            <a:ext cx="1502014" cy="26930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4000">
                <a:solidFill>
                  <a:srgbClr val="5E5E5E"/>
                </a:solidFill>
                <a:latin typeface="ヒラギノ角ゴ ProN W3"/>
                <a:ea typeface="ヒラギノ角ゴ ProN W3"/>
                <a:cs typeface="ヒラギノ角ゴ ProN W3"/>
                <a:sym typeface="ヒラギノ角ゴ ProN W3"/>
              </a:defRPr>
            </a:lvl1pPr>
          </a:lstStyle>
          <a:p>
            <a:r>
              <a:rPr sz="1500">
                <a:latin typeface="Hiragino Maru Gothic ProN W4" panose="020F0400000000000000" pitchFamily="34" charset="-128"/>
                <a:ea typeface="Hiragino Maru Gothic ProN W4" panose="020F0400000000000000" pitchFamily="34" charset="-128"/>
              </a:rPr>
              <a:t>X:64, Y:64</a:t>
            </a:r>
            <a:r>
              <a:rPr lang="en-US" sz="1500">
                <a:latin typeface="Hiragino Maru Gothic ProN W4" panose="020F0400000000000000" pitchFamily="34" charset="-128"/>
                <a:ea typeface="Hiragino Maru Gothic ProN W4" panose="020F0400000000000000" pitchFamily="34" charset="-128"/>
              </a:rPr>
              <a:t> </a:t>
            </a:r>
            <a:r>
              <a:rPr lang="ja-JP" altLang="en-US" sz="1500">
                <a:latin typeface="Hiragino Maru Gothic ProN W4" panose="020F0400000000000000" pitchFamily="34" charset="-128"/>
                <a:ea typeface="Hiragino Maru Gothic ProN W4" panose="020F0400000000000000" pitchFamily="34" charset="-128"/>
              </a:rPr>
              <a:t>の値</a:t>
            </a:r>
            <a:endParaRPr sz="1500">
              <a:latin typeface="Hiragino Maru Gothic ProN W4" panose="020F0400000000000000" pitchFamily="34" charset="-128"/>
              <a:ea typeface="Hiragino Maru Gothic ProN W4" panose="020F0400000000000000" pitchFamily="34" charset="-128"/>
            </a:endParaRPr>
          </a:p>
        </p:txBody>
      </p:sp>
      <p:sp>
        <p:nvSpPr>
          <p:cNvPr id="379" name="線">
            <a:extLst>
              <a:ext uri="{FF2B5EF4-FFF2-40B4-BE49-F238E27FC236}">
                <a16:creationId xmlns:a16="http://schemas.microsoft.com/office/drawing/2014/main" id="{EEC2CCCB-F596-6C2B-4E3C-F4B8D5691F11}"/>
              </a:ext>
            </a:extLst>
          </p:cNvPr>
          <p:cNvSpPr/>
          <p:nvPr/>
        </p:nvSpPr>
        <p:spPr>
          <a:xfrm rot="16240955">
            <a:off x="169179" y="2947728"/>
            <a:ext cx="3250187" cy="224723"/>
          </a:xfrm>
          <a:custGeom>
            <a:avLst/>
            <a:gdLst/>
            <a:ahLst/>
            <a:cxnLst>
              <a:cxn ang="0">
                <a:pos x="wd2" y="hd2"/>
              </a:cxn>
              <a:cxn ang="5400000">
                <a:pos x="wd2" y="hd2"/>
              </a:cxn>
              <a:cxn ang="10800000">
                <a:pos x="wd2" y="hd2"/>
              </a:cxn>
              <a:cxn ang="16200000">
                <a:pos x="wd2" y="hd2"/>
              </a:cxn>
            </a:cxnLst>
            <a:rect l="0" t="0" r="r" b="b"/>
            <a:pathLst>
              <a:path w="21600" h="16514" extrusionOk="0">
                <a:moveTo>
                  <a:pt x="0" y="16514"/>
                </a:moveTo>
                <a:cubicBezTo>
                  <a:pt x="96" y="15138"/>
                  <a:pt x="224" y="13869"/>
                  <a:pt x="380" y="12755"/>
                </a:cubicBezTo>
                <a:cubicBezTo>
                  <a:pt x="1083" y="7742"/>
                  <a:pt x="2049" y="6651"/>
                  <a:pt x="3054" y="6910"/>
                </a:cubicBezTo>
                <a:cubicBezTo>
                  <a:pt x="5764" y="7608"/>
                  <a:pt x="8672" y="18562"/>
                  <a:pt x="10546" y="5172"/>
                </a:cubicBezTo>
                <a:cubicBezTo>
                  <a:pt x="10757" y="3663"/>
                  <a:pt x="10924" y="1910"/>
                  <a:pt x="11038" y="0"/>
                </a:cubicBezTo>
                <a:cubicBezTo>
                  <a:pt x="11224" y="2104"/>
                  <a:pt x="11473" y="3939"/>
                  <a:pt x="11771" y="5394"/>
                </a:cubicBezTo>
                <a:cubicBezTo>
                  <a:pt x="14436" y="18451"/>
                  <a:pt x="18369" y="-3038"/>
                  <a:pt x="20981" y="10960"/>
                </a:cubicBezTo>
                <a:cubicBezTo>
                  <a:pt x="21229" y="12288"/>
                  <a:pt x="21439" y="13895"/>
                  <a:pt x="21600" y="15707"/>
                </a:cubicBezTo>
              </a:path>
            </a:pathLst>
          </a:cu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380" name="64✖️64…">
            <a:extLst>
              <a:ext uri="{FF2B5EF4-FFF2-40B4-BE49-F238E27FC236}">
                <a16:creationId xmlns:a16="http://schemas.microsoft.com/office/drawing/2014/main" id="{2987E277-ACED-5104-F3ED-36576EB16223}"/>
              </a:ext>
            </a:extLst>
          </p:cNvPr>
          <p:cNvSpPr txBox="1"/>
          <p:nvPr/>
        </p:nvSpPr>
        <p:spPr>
          <a:xfrm>
            <a:off x="230105" y="3542746"/>
            <a:ext cx="1445812" cy="91563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numCol="1" anchor="ctr">
            <a:spAutoFit/>
          </a:bodyPr>
          <a:lstStyle/>
          <a:p>
            <a:pPr defTabSz="914377">
              <a:defRPr sz="3800">
                <a:solidFill>
                  <a:srgbClr val="5E5E5E"/>
                </a:solidFill>
                <a:latin typeface="ヒラギノ角ゴ ProN W3"/>
                <a:ea typeface="ヒラギノ角ゴ ProN W3"/>
                <a:cs typeface="ヒラギノ角ゴ ProN W3"/>
                <a:sym typeface="ヒラギノ角ゴ ProN W3"/>
              </a:defRPr>
            </a:pPr>
            <a:r>
              <a:rPr lang="ja-JP" altLang="en-US" sz="1425" b="1">
                <a:solidFill>
                  <a:srgbClr val="FF0000"/>
                </a:solidFill>
                <a:latin typeface="Meiryo" panose="020B0604030504040204" pitchFamily="34" charset="-128"/>
                <a:ea typeface="Meiryo" panose="020B0604030504040204" pitchFamily="34" charset="-128"/>
              </a:rPr>
              <a:t>今回は画像を</a:t>
            </a:r>
            <a:endParaRPr lang="en-US" altLang="ja-JP" sz="1425" b="1" dirty="0">
              <a:solidFill>
                <a:srgbClr val="FF0000"/>
              </a:solidFill>
              <a:latin typeface="Meiryo" panose="020B0604030504040204" pitchFamily="34" charset="-128"/>
              <a:ea typeface="Meiryo" panose="020B0604030504040204" pitchFamily="34" charset="-128"/>
            </a:endParaRPr>
          </a:p>
          <a:p>
            <a:pPr defTabSz="914377">
              <a:defRPr sz="3800">
                <a:solidFill>
                  <a:srgbClr val="5E5E5E"/>
                </a:solidFill>
                <a:latin typeface="ヒラギノ角ゴ ProN W3"/>
                <a:ea typeface="ヒラギノ角ゴ ProN W3"/>
                <a:cs typeface="ヒラギノ角ゴ ProN W3"/>
                <a:sym typeface="ヒラギノ角ゴ ProN W3"/>
              </a:defRPr>
            </a:pPr>
            <a:r>
              <a:rPr sz="1425" b="1" dirty="0">
                <a:solidFill>
                  <a:srgbClr val="FF0000"/>
                </a:solidFill>
                <a:latin typeface="Meiryo" panose="020B0604030504040204" pitchFamily="34" charset="-128"/>
                <a:ea typeface="Meiryo" panose="020B0604030504040204" pitchFamily="34" charset="-128"/>
              </a:rPr>
              <a:t>64</a:t>
            </a:r>
            <a:r>
              <a:rPr lang="en-US" altLang="ja-JP" sz="1425" b="1" dirty="0">
                <a:solidFill>
                  <a:srgbClr val="FF0000"/>
                </a:solidFill>
                <a:latin typeface="Meiryo" panose="020B0604030504040204" pitchFamily="34" charset="-128"/>
                <a:ea typeface="Meiryo" panose="020B0604030504040204" pitchFamily="34" charset="-128"/>
              </a:rPr>
              <a:t>×</a:t>
            </a:r>
            <a:r>
              <a:rPr sz="1425" b="1" dirty="0">
                <a:solidFill>
                  <a:srgbClr val="FF0000"/>
                </a:solidFill>
                <a:latin typeface="Meiryo" panose="020B0604030504040204" pitchFamily="34" charset="-128"/>
                <a:ea typeface="Meiryo" panose="020B0604030504040204" pitchFamily="34" charset="-128"/>
              </a:rPr>
              <a:t>64</a:t>
            </a:r>
          </a:p>
          <a:p>
            <a:pPr defTabSz="914377">
              <a:defRPr sz="3800">
                <a:solidFill>
                  <a:srgbClr val="5E5E5E"/>
                </a:solidFill>
                <a:latin typeface="ヒラギノ角ゴ ProN W3"/>
                <a:ea typeface="ヒラギノ角ゴ ProN W3"/>
                <a:cs typeface="ヒラギノ角ゴ ProN W3"/>
                <a:sym typeface="ヒラギノ角ゴ ProN W3"/>
              </a:defRPr>
            </a:pPr>
            <a:r>
              <a:rPr lang="ja-JP" altLang="en-US" sz="1425" b="1">
                <a:solidFill>
                  <a:srgbClr val="FF0000"/>
                </a:solidFill>
                <a:latin typeface="Meiryo" panose="020B0604030504040204" pitchFamily="34" charset="-128"/>
                <a:ea typeface="Meiryo" panose="020B0604030504040204" pitchFamily="34" charset="-128"/>
              </a:rPr>
              <a:t>　</a:t>
            </a:r>
            <a:r>
              <a:rPr sz="1425" b="1" dirty="0">
                <a:solidFill>
                  <a:srgbClr val="FF0000"/>
                </a:solidFill>
                <a:latin typeface="Meiryo" panose="020B0604030504040204" pitchFamily="34" charset="-128"/>
                <a:ea typeface="Meiryo" panose="020B0604030504040204" pitchFamily="34" charset="-128"/>
              </a:rPr>
              <a:t>= 4096</a:t>
            </a:r>
            <a:r>
              <a:rPr lang="ja-JP" altLang="en-US" sz="1425" b="1">
                <a:solidFill>
                  <a:srgbClr val="FF0000"/>
                </a:solidFill>
                <a:latin typeface="Meiryo" panose="020B0604030504040204" pitchFamily="34" charset="-128"/>
                <a:ea typeface="Meiryo" panose="020B0604030504040204" pitchFamily="34" charset="-128"/>
              </a:rPr>
              <a:t>ピクセルで読み込む</a:t>
            </a:r>
            <a:endParaRPr sz="1425" b="1" dirty="0">
              <a:solidFill>
                <a:srgbClr val="FF0000"/>
              </a:solidFill>
              <a:latin typeface="Meiryo" panose="020B0604030504040204" pitchFamily="34" charset="-128"/>
              <a:ea typeface="Meiryo" panose="020B0604030504040204" pitchFamily="34" charset="-128"/>
            </a:endParaRPr>
          </a:p>
        </p:txBody>
      </p:sp>
      <p:sp>
        <p:nvSpPr>
          <p:cNvPr id="381" name="healthy(0,1)">
            <a:extLst>
              <a:ext uri="{FF2B5EF4-FFF2-40B4-BE49-F238E27FC236}">
                <a16:creationId xmlns:a16="http://schemas.microsoft.com/office/drawing/2014/main" id="{317B44D5-C720-395E-3092-97DC4DBA0FFC}"/>
              </a:ext>
            </a:extLst>
          </p:cNvPr>
          <p:cNvSpPr txBox="1"/>
          <p:nvPr/>
        </p:nvSpPr>
        <p:spPr>
          <a:xfrm>
            <a:off x="7916729" y="3863251"/>
            <a:ext cx="939360"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sz="1425">
                <a:solidFill>
                  <a:schemeClr val="tx1"/>
                </a:solidFill>
                <a:latin typeface="Hiragino Maru Gothic ProN W4" panose="020F0400000000000000" pitchFamily="34" charset="-128"/>
                <a:ea typeface="Hiragino Maru Gothic ProN W4" panose="020F0400000000000000" pitchFamily="34" charset="-128"/>
              </a:rPr>
              <a:t>healthy(0)</a:t>
            </a:r>
          </a:p>
        </p:txBody>
      </p:sp>
      <p:sp>
        <p:nvSpPr>
          <p:cNvPr id="382" name="covid19(1,0)">
            <a:extLst>
              <a:ext uri="{FF2B5EF4-FFF2-40B4-BE49-F238E27FC236}">
                <a16:creationId xmlns:a16="http://schemas.microsoft.com/office/drawing/2014/main" id="{03B668D5-19DF-8FCC-EC65-4F928A282E49}"/>
              </a:ext>
            </a:extLst>
          </p:cNvPr>
          <p:cNvSpPr txBox="1"/>
          <p:nvPr/>
        </p:nvSpPr>
        <p:spPr>
          <a:xfrm>
            <a:off x="7916729" y="3562350"/>
            <a:ext cx="998671"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sz="1425">
                <a:solidFill>
                  <a:schemeClr val="tx1"/>
                </a:solidFill>
                <a:latin typeface="Hiragino Maru Gothic ProN W4" panose="020F0400000000000000" pitchFamily="34" charset="-128"/>
                <a:ea typeface="Hiragino Maru Gothic ProN W4" panose="020F0400000000000000" pitchFamily="34" charset="-128"/>
              </a:rPr>
              <a:t>covid19(1)</a:t>
            </a:r>
          </a:p>
        </p:txBody>
      </p:sp>
      <p:sp>
        <p:nvSpPr>
          <p:cNvPr id="384" name="入力層には各マスの色情報の数値が変数になる">
            <a:extLst>
              <a:ext uri="{FF2B5EF4-FFF2-40B4-BE49-F238E27FC236}">
                <a16:creationId xmlns:a16="http://schemas.microsoft.com/office/drawing/2014/main" id="{477D7F87-362D-C079-9C32-27A5142638CE}"/>
              </a:ext>
            </a:extLst>
          </p:cNvPr>
          <p:cNvSpPr txBox="1"/>
          <p:nvPr/>
        </p:nvSpPr>
        <p:spPr>
          <a:xfrm>
            <a:off x="111019" y="4780260"/>
            <a:ext cx="4908395"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defRPr sz="5300"/>
            </a:lvl1pPr>
          </a:lstStyle>
          <a:p>
            <a:r>
              <a:rPr sz="1600" b="1" err="1">
                <a:solidFill>
                  <a:srgbClr val="FF0000"/>
                </a:solidFill>
                <a:latin typeface="Hiragino Maru Gothic ProN W4" panose="020F0400000000000000" pitchFamily="34" charset="-128"/>
                <a:ea typeface="Hiragino Maru Gothic ProN W4" panose="020F0400000000000000" pitchFamily="34" charset="-128"/>
              </a:rPr>
              <a:t>入力層には各マスの色情報の数値</a:t>
            </a:r>
            <a:r>
              <a:rPr lang="en-US" sz="1600" b="1">
                <a:solidFill>
                  <a:srgbClr val="FF0000"/>
                </a:solidFill>
                <a:latin typeface="Hiragino Maru Gothic ProN W4" panose="020F0400000000000000" pitchFamily="34" charset="-128"/>
                <a:ea typeface="Hiragino Maru Gothic ProN W4" panose="020F0400000000000000" pitchFamily="34" charset="-128"/>
              </a:rPr>
              <a:t>(</a:t>
            </a:r>
            <a:r>
              <a:rPr lang="ja-JP" altLang="en-US" sz="1600" b="1">
                <a:solidFill>
                  <a:srgbClr val="FF0000"/>
                </a:solidFill>
                <a:latin typeface="Hiragino Maru Gothic ProN W4" panose="020F0400000000000000" pitchFamily="34" charset="-128"/>
                <a:ea typeface="Hiragino Maru Gothic ProN W4" panose="020F0400000000000000" pitchFamily="34" charset="-128"/>
              </a:rPr>
              <a:t>＝変数</a:t>
            </a:r>
            <a:r>
              <a:rPr lang="en-US" altLang="ja-JP" sz="1600" b="1">
                <a:solidFill>
                  <a:srgbClr val="FF0000"/>
                </a:solidFill>
                <a:latin typeface="Hiragino Maru Gothic ProN W4" panose="020F0400000000000000" pitchFamily="34" charset="-128"/>
                <a:ea typeface="Hiragino Maru Gothic ProN W4" panose="020F0400000000000000" pitchFamily="34" charset="-128"/>
              </a:rPr>
              <a:t>)</a:t>
            </a:r>
            <a:r>
              <a:rPr lang="ja-JP" altLang="en-US" sz="1600" b="1">
                <a:solidFill>
                  <a:srgbClr val="FF0000"/>
                </a:solidFill>
                <a:latin typeface="Hiragino Maru Gothic ProN W4" panose="020F0400000000000000" pitchFamily="34" charset="-128"/>
                <a:ea typeface="Hiragino Maru Gothic ProN W4" panose="020F0400000000000000" pitchFamily="34" charset="-128"/>
              </a:rPr>
              <a:t>を入力する</a:t>
            </a:r>
            <a:endParaRPr sz="1600" b="1">
              <a:solidFill>
                <a:srgbClr val="FF0000"/>
              </a:solidFill>
              <a:latin typeface="Hiragino Maru Gothic ProN W4" panose="020F0400000000000000" pitchFamily="34" charset="-128"/>
              <a:ea typeface="Hiragino Maru Gothic ProN W4" panose="020F0400000000000000" pitchFamily="34" charset="-128"/>
            </a:endParaRPr>
          </a:p>
        </p:txBody>
      </p:sp>
      <p:grpSp>
        <p:nvGrpSpPr>
          <p:cNvPr id="387" name="00000273_009.png">
            <a:extLst>
              <a:ext uri="{FF2B5EF4-FFF2-40B4-BE49-F238E27FC236}">
                <a16:creationId xmlns:a16="http://schemas.microsoft.com/office/drawing/2014/main" id="{FA6FB1F7-FAD4-11DE-8D99-73C198FCD168}"/>
              </a:ext>
            </a:extLst>
          </p:cNvPr>
          <p:cNvGrpSpPr>
            <a:grpSpLocks noChangeAspect="1"/>
          </p:cNvGrpSpPr>
          <p:nvPr/>
        </p:nvGrpSpPr>
        <p:grpSpPr>
          <a:xfrm>
            <a:off x="197148" y="1998779"/>
            <a:ext cx="1427795" cy="1476000"/>
            <a:chOff x="0" y="0"/>
            <a:chExt cx="2321627" cy="2399998"/>
          </a:xfrm>
        </p:grpSpPr>
        <p:pic>
          <p:nvPicPr>
            <p:cNvPr id="386" name="00000273_009.png" descr="00000273_009.png">
              <a:extLst>
                <a:ext uri="{FF2B5EF4-FFF2-40B4-BE49-F238E27FC236}">
                  <a16:creationId xmlns:a16="http://schemas.microsoft.com/office/drawing/2014/main" id="{C731210C-7862-EE4D-B783-C7A76029DBB9}"/>
                </a:ext>
              </a:extLst>
            </p:cNvPr>
            <p:cNvPicPr>
              <a:picLocks noChangeAspect="1"/>
            </p:cNvPicPr>
            <p:nvPr/>
          </p:nvPicPr>
          <p:blipFill>
            <a:blip r:embed="rId3"/>
            <a:stretch>
              <a:fillRect/>
            </a:stretch>
          </p:blipFill>
          <p:spPr>
            <a:xfrm>
              <a:off x="127000" y="88900"/>
              <a:ext cx="2003291" cy="2003291"/>
            </a:xfrm>
            <a:prstGeom prst="rect">
              <a:avLst/>
            </a:prstGeom>
            <a:ln>
              <a:noFill/>
            </a:ln>
            <a:effectLst/>
          </p:spPr>
        </p:pic>
        <p:pic>
          <p:nvPicPr>
            <p:cNvPr id="385" name="00000273_009.png" descr="00000273_009.png">
              <a:extLst>
                <a:ext uri="{FF2B5EF4-FFF2-40B4-BE49-F238E27FC236}">
                  <a16:creationId xmlns:a16="http://schemas.microsoft.com/office/drawing/2014/main" id="{BA4C7642-B84C-E8D3-0324-2DBB5812871D}"/>
                </a:ext>
              </a:extLst>
            </p:cNvPr>
            <p:cNvPicPr>
              <a:picLocks noChangeAspect="1"/>
            </p:cNvPicPr>
            <p:nvPr/>
          </p:nvPicPr>
          <p:blipFill>
            <a:blip r:embed="rId4"/>
            <a:stretch>
              <a:fillRect/>
            </a:stretch>
          </p:blipFill>
          <p:spPr>
            <a:xfrm>
              <a:off x="0" y="0"/>
              <a:ext cx="2321627" cy="2399998"/>
            </a:xfrm>
            <a:prstGeom prst="rect">
              <a:avLst/>
            </a:prstGeom>
            <a:effectLst/>
          </p:spPr>
        </p:pic>
      </p:grpSp>
      <p:sp>
        <p:nvSpPr>
          <p:cNvPr id="2" name="中間層">
            <a:extLst>
              <a:ext uri="{FF2B5EF4-FFF2-40B4-BE49-F238E27FC236}">
                <a16:creationId xmlns:a16="http://schemas.microsoft.com/office/drawing/2014/main" id="{1CF3F640-AB34-1323-F3A0-EE9458C78290}"/>
              </a:ext>
            </a:extLst>
          </p:cNvPr>
          <p:cNvSpPr txBox="1"/>
          <p:nvPr/>
        </p:nvSpPr>
        <p:spPr>
          <a:xfrm>
            <a:off x="6284994" y="828267"/>
            <a:ext cx="586699"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sz="1425" b="1">
                <a:solidFill>
                  <a:schemeClr val="tx1"/>
                </a:solidFill>
                <a:latin typeface="Meiryo" panose="020B0604030504040204" pitchFamily="34" charset="-128"/>
                <a:ea typeface="Meiryo" panose="020B0604030504040204" pitchFamily="34" charset="-128"/>
              </a:rPr>
              <a:t>中間層</a:t>
            </a:r>
          </a:p>
        </p:txBody>
      </p:sp>
      <p:sp>
        <p:nvSpPr>
          <p:cNvPr id="3" name="ニューラルネットワークとは(軽く復習)">
            <a:extLst>
              <a:ext uri="{FF2B5EF4-FFF2-40B4-BE49-F238E27FC236}">
                <a16:creationId xmlns:a16="http://schemas.microsoft.com/office/drawing/2014/main" id="{63E9B964-145D-F027-22A9-41EC69AAB5AF}"/>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スライド番号プレースホルダー 7">
            <a:extLst>
              <a:ext uri="{FF2B5EF4-FFF2-40B4-BE49-F238E27FC236}">
                <a16:creationId xmlns:a16="http://schemas.microsoft.com/office/drawing/2014/main" id="{37E01253-40CA-6E4F-5080-60937B575D6C}"/>
              </a:ext>
            </a:extLst>
          </p:cNvPr>
          <p:cNvSpPr>
            <a:spLocks noGrp="1"/>
          </p:cNvSpPr>
          <p:nvPr>
            <p:ph type="sldNum" sz="quarter" idx="2"/>
          </p:nvPr>
        </p:nvSpPr>
        <p:spPr>
          <a:xfrm>
            <a:off x="8416064" y="4620735"/>
            <a:ext cx="384421" cy="369332"/>
          </a:xfrm>
        </p:spPr>
        <p:txBody>
          <a:bodyPr/>
          <a:lstStyle/>
          <a:p>
            <a:fld id="{86CB4B4D-7CA3-9044-876B-883B54F8677D}" type="slidenum">
              <a:rPr lang="en-US" altLang="ja-JP" sz="1200" smtClean="0"/>
              <a:t>54</a:t>
            </a:fld>
            <a:endParaRPr lang="ja-JP" altLang="en-US" sz="1200"/>
          </a:p>
        </p:txBody>
      </p:sp>
    </p:spTree>
    <p:extLst>
      <p:ext uri="{BB962C8B-B14F-4D97-AF65-F5344CB8AC3E}">
        <p14:creationId xmlns:p14="http://schemas.microsoft.com/office/powerpoint/2010/main" val="273433755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BBFB3-DFD8-46E1-15A9-0342CDDF830A}"/>
            </a:ext>
          </a:extLst>
        </p:cNvPr>
        <p:cNvGrpSpPr/>
        <p:nvPr/>
      </p:nvGrpSpPr>
      <p:grpSpPr>
        <a:xfrm>
          <a:off x="0" y="0"/>
          <a:ext cx="0" cy="0"/>
          <a:chOff x="0" y="0"/>
          <a:chExt cx="0" cy="0"/>
        </a:xfrm>
      </p:grpSpPr>
      <p:sp>
        <p:nvSpPr>
          <p:cNvPr id="3" name="①学習モデルの選択(今回は線形回帰)…">
            <a:extLst>
              <a:ext uri="{FF2B5EF4-FFF2-40B4-BE49-F238E27FC236}">
                <a16:creationId xmlns:a16="http://schemas.microsoft.com/office/drawing/2014/main" id="{542BA155-C3FD-9011-8596-6B606F6D81A5}"/>
              </a:ext>
            </a:extLst>
          </p:cNvPr>
          <p:cNvSpPr txBox="1"/>
          <p:nvPr/>
        </p:nvSpPr>
        <p:spPr>
          <a:xfrm>
            <a:off x="457200" y="905909"/>
            <a:ext cx="7666339" cy="3331681"/>
          </a:xfrm>
          <a:prstGeom prst="rect">
            <a:avLst/>
          </a:prstGeom>
          <a:ln w="25400">
            <a:solidFill>
              <a:schemeClr val="accent6">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lnSpc>
                <a:spcPct val="150000"/>
              </a:lnSpc>
              <a:defRPr sz="4500"/>
            </a:pPr>
            <a:r>
              <a:rPr lang="en-US" altLang="ja-JP" sz="1600" b="1">
                <a:solidFill>
                  <a:srgbClr val="002060"/>
                </a:solidFill>
                <a:latin typeface="Meiryo" panose="020B0604030504040204" pitchFamily="34" charset="-128"/>
                <a:ea typeface="Meiryo" panose="020B0604030504040204" pitchFamily="34" charset="-128"/>
                <a:cs typeface="Courier New" panose="02070309020205020404" pitchFamily="49" charset="0"/>
              </a:rPr>
              <a:t>STEP1</a:t>
            </a:r>
            <a:r>
              <a:rPr lang="ja-JP" alt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rPr>
              <a:t>　</a:t>
            </a:r>
            <a:r>
              <a:rPr lang="en-US" altLang="ja-JP" sz="1600" b="1" err="1">
                <a:solidFill>
                  <a:srgbClr val="002060"/>
                </a:solidFill>
                <a:latin typeface="Meiryo" panose="020B0604030504040204" pitchFamily="34" charset="-128"/>
                <a:ea typeface="Meiryo" panose="020B0604030504040204" pitchFamily="34" charset="-128"/>
                <a:cs typeface="Courier New" panose="02070309020205020404" pitchFamily="49" charset="0"/>
              </a:rPr>
              <a:t>データの用意</a:t>
            </a:r>
            <a:r>
              <a:rPr lang="ja-JP" alt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rPr>
              <a:t>と</a:t>
            </a:r>
            <a:r>
              <a:rPr lang="ja-JP" altLang="en-US" sz="1600" b="1">
                <a:solidFill>
                  <a:srgbClr val="FF0000"/>
                </a:solidFill>
                <a:latin typeface="Meiryo" panose="020B0604030504040204" pitchFamily="34" charset="-128"/>
                <a:ea typeface="Meiryo" panose="020B0604030504040204" pitchFamily="34" charset="-128"/>
                <a:cs typeface="Courier New" panose="02070309020205020404" pitchFamily="49" charset="0"/>
              </a:rPr>
              <a:t>前処理</a:t>
            </a:r>
            <a:endParaRPr lang="en-US" sz="1600" b="1">
              <a:solidFill>
                <a:srgbClr val="FF0000"/>
              </a:solidFill>
              <a:latin typeface="Meiryo" panose="020B0604030504040204" pitchFamily="34" charset="-128"/>
              <a:ea typeface="Meiryo" panose="020B0604030504040204" pitchFamily="34" charset="-128"/>
              <a:cs typeface="Courier New" panose="02070309020205020404" pitchFamily="49" charset="0"/>
            </a:endParaRPr>
          </a:p>
          <a:p>
            <a:pPr marL="135731" algn="l">
              <a:lnSpc>
                <a:spcPct val="150000"/>
              </a:lnSpc>
              <a:defRPr sz="4500"/>
            </a:pPr>
            <a:r>
              <a:rPr lang="en-US" altLang="ja-JP" sz="1600" b="1">
                <a:solidFill>
                  <a:srgbClr val="002060"/>
                </a:solidFill>
                <a:latin typeface="Meiryo" panose="020B0604030504040204" pitchFamily="34" charset="-128"/>
                <a:ea typeface="Meiryo" panose="020B0604030504040204" pitchFamily="34" charset="-128"/>
                <a:cs typeface="Courier New" panose="02070309020205020404" pitchFamily="49" charset="0"/>
              </a:rPr>
              <a:t>STEP2</a:t>
            </a:r>
            <a:r>
              <a:rPr lang="ja-JP" alt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rPr>
              <a:t>　</a:t>
            </a:r>
            <a:r>
              <a:rPr sz="1600" b="1" err="1">
                <a:solidFill>
                  <a:srgbClr val="002060"/>
                </a:solidFill>
                <a:latin typeface="Meiryo" panose="020B0604030504040204" pitchFamily="34" charset="-128"/>
                <a:ea typeface="Meiryo" panose="020B0604030504040204" pitchFamily="34" charset="-128"/>
                <a:cs typeface="Courier New" panose="02070309020205020404" pitchFamily="49" charset="0"/>
              </a:rPr>
              <a:t>学習モデルの選択</a:t>
            </a:r>
            <a:endParaRPr 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endParaRPr>
          </a:p>
          <a:p>
            <a:pPr marL="135731" algn="l">
              <a:lnSpc>
                <a:spcPct val="150000"/>
              </a:lnSpc>
              <a:defRPr sz="4500"/>
            </a:pPr>
            <a:r>
              <a:rPr lang="ja-JP" altLang="en-US" sz="1600" b="1">
                <a:latin typeface="Meiryo" panose="020B0604030504040204" pitchFamily="34" charset="-128"/>
                <a:ea typeface="Meiryo" panose="020B0604030504040204" pitchFamily="34" charset="-128"/>
                <a:cs typeface="Courier New" panose="02070309020205020404" pitchFamily="49" charset="0"/>
              </a:rPr>
              <a:t>　　　　</a:t>
            </a:r>
            <a:r>
              <a:rPr lang="en-US" sz="1600" b="1">
                <a:latin typeface="Meiryo" panose="020B0604030504040204" pitchFamily="34" charset="-128"/>
                <a:ea typeface="Meiryo" panose="020B0604030504040204" pitchFamily="34" charset="-128"/>
                <a:cs typeface="Courier New" panose="02070309020205020404" pitchFamily="49" charset="0"/>
              </a:rPr>
              <a:t>  </a:t>
            </a:r>
            <a:r>
              <a:rPr sz="1600" b="1">
                <a:latin typeface="Meiryo" panose="020B0604030504040204" pitchFamily="34" charset="-128"/>
                <a:ea typeface="Meiryo" panose="020B0604030504040204" pitchFamily="34" charset="-128"/>
                <a:cs typeface="Courier New" panose="02070309020205020404" pitchFamily="49" charset="0"/>
              </a:rPr>
              <a:t>(</a:t>
            </a:r>
            <a:r>
              <a:rPr sz="1600" b="1" err="1">
                <a:latin typeface="Meiryo" panose="020B0604030504040204" pitchFamily="34" charset="-128"/>
                <a:ea typeface="Meiryo" panose="020B0604030504040204" pitchFamily="34" charset="-128"/>
                <a:cs typeface="Courier New" panose="02070309020205020404" pitchFamily="49" charset="0"/>
              </a:rPr>
              <a:t>モデル名</a:t>
            </a:r>
            <a:r>
              <a:rPr sz="1600" b="1">
                <a:latin typeface="Meiryo" panose="020B0604030504040204" pitchFamily="34" charset="-128"/>
                <a:ea typeface="Meiryo" panose="020B0604030504040204" pitchFamily="34" charset="-128"/>
                <a:cs typeface="Courier New" panose="02070309020205020404" pitchFamily="49" charset="0"/>
              </a:rPr>
              <a:t>) = </a:t>
            </a:r>
            <a:r>
              <a:rPr lang="en-US" altLang="ja-JP" sz="1600" b="1">
                <a:solidFill>
                  <a:schemeClr val="tx1"/>
                </a:solidFill>
                <a:latin typeface="Meiryo" panose="020B0604030504040204" pitchFamily="34" charset="-128"/>
                <a:ea typeface="Meiryo" panose="020B0604030504040204" pitchFamily="34" charset="-128"/>
                <a:cs typeface="Courier New" panose="02070309020205020404" pitchFamily="49" charset="0"/>
              </a:rPr>
              <a:t>Sequential()</a:t>
            </a:r>
          </a:p>
          <a:p>
            <a:pPr marL="135731" algn="l">
              <a:lnSpc>
                <a:spcPct val="150000"/>
              </a:lnSpc>
              <a:defRPr sz="4500"/>
            </a:pPr>
            <a:endParaRPr lang="en-US" sz="800" b="1">
              <a:solidFill>
                <a:schemeClr val="tx1"/>
              </a:solidFill>
              <a:latin typeface="Meiryo" panose="020B0604030504040204" pitchFamily="34" charset="-128"/>
              <a:ea typeface="Meiryo" panose="020B0604030504040204" pitchFamily="34" charset="-128"/>
              <a:cs typeface="Courier New" panose="02070309020205020404" pitchFamily="49" charset="0"/>
            </a:endParaRPr>
          </a:p>
          <a:p>
            <a:pPr marL="135731" algn="l">
              <a:lnSpc>
                <a:spcPct val="150000"/>
              </a:lnSpc>
              <a:defRPr sz="4500"/>
            </a:pPr>
            <a:r>
              <a:rPr 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rPr>
              <a:t>STEP3</a:t>
            </a:r>
            <a:r>
              <a:rPr lang="ja-JP" alt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rPr>
              <a:t>　</a:t>
            </a:r>
            <a:r>
              <a:rPr sz="1600" b="1" err="1">
                <a:solidFill>
                  <a:srgbClr val="002060"/>
                </a:solidFill>
                <a:latin typeface="Meiryo" panose="020B0604030504040204" pitchFamily="34" charset="-128"/>
                <a:ea typeface="Meiryo" panose="020B0604030504040204" pitchFamily="34" charset="-128"/>
                <a:cs typeface="Courier New" panose="02070309020205020404" pitchFamily="49" charset="0"/>
              </a:rPr>
              <a:t>データを入れて学習させる</a:t>
            </a:r>
            <a:endParaRPr sz="1600" b="1">
              <a:solidFill>
                <a:srgbClr val="002060"/>
              </a:solidFill>
              <a:latin typeface="Meiryo" panose="020B0604030504040204" pitchFamily="34" charset="-128"/>
              <a:ea typeface="Meiryo" panose="020B0604030504040204" pitchFamily="34" charset="-128"/>
              <a:cs typeface="Courier New" panose="02070309020205020404" pitchFamily="49" charset="0"/>
            </a:endParaRPr>
          </a:p>
          <a:p>
            <a:pPr marL="135731" algn="l">
              <a:lnSpc>
                <a:spcPct val="150000"/>
              </a:lnSpc>
              <a:defRPr sz="4500"/>
            </a:pPr>
            <a:r>
              <a:rPr lang="en-US" sz="1600" b="1">
                <a:latin typeface="Meiryo" panose="020B0604030504040204" pitchFamily="34" charset="-128"/>
                <a:ea typeface="Meiryo" panose="020B0604030504040204" pitchFamily="34" charset="-128"/>
                <a:cs typeface="Courier New" panose="02070309020205020404" pitchFamily="49" charset="0"/>
              </a:rPr>
              <a:t> </a:t>
            </a:r>
            <a:r>
              <a:rPr lang="ja-JP" altLang="en-US" sz="1600" b="1">
                <a:latin typeface="Meiryo" panose="020B0604030504040204" pitchFamily="34" charset="-128"/>
                <a:ea typeface="Meiryo" panose="020B0604030504040204" pitchFamily="34" charset="-128"/>
                <a:cs typeface="Courier New" panose="02070309020205020404" pitchFamily="49" charset="0"/>
              </a:rPr>
              <a:t>　　　　</a:t>
            </a:r>
            <a:r>
              <a:rPr lang="en-US" sz="1600" b="1">
                <a:latin typeface="Meiryo" panose="020B0604030504040204" pitchFamily="34" charset="-128"/>
                <a:ea typeface="Meiryo" panose="020B0604030504040204" pitchFamily="34" charset="-128"/>
                <a:cs typeface="Courier New" panose="02070309020205020404" pitchFamily="49" charset="0"/>
              </a:rPr>
              <a:t> </a:t>
            </a:r>
            <a:r>
              <a:rPr sz="1600" b="1">
                <a:latin typeface="Meiryo" panose="020B0604030504040204" pitchFamily="34" charset="-128"/>
                <a:ea typeface="Meiryo" panose="020B0604030504040204" pitchFamily="34" charset="-128"/>
                <a:cs typeface="Courier New" panose="02070309020205020404" pitchFamily="49" charset="0"/>
              </a:rPr>
              <a:t>(</a:t>
            </a:r>
            <a:r>
              <a:rPr sz="1600" b="1" err="1">
                <a:latin typeface="Meiryo" panose="020B0604030504040204" pitchFamily="34" charset="-128"/>
                <a:ea typeface="Meiryo" panose="020B0604030504040204" pitchFamily="34" charset="-128"/>
                <a:cs typeface="Courier New" panose="02070309020205020404" pitchFamily="49" charset="0"/>
              </a:rPr>
              <a:t>モデル名</a:t>
            </a:r>
            <a:r>
              <a:rPr sz="1600" b="1">
                <a:latin typeface="Meiryo" panose="020B0604030504040204" pitchFamily="34" charset="-128"/>
                <a:ea typeface="Meiryo" panose="020B0604030504040204" pitchFamily="34" charset="-128"/>
                <a:cs typeface="Courier New" panose="02070309020205020404" pitchFamily="49" charset="0"/>
              </a:rPr>
              <a:t>).</a:t>
            </a:r>
            <a:r>
              <a:rPr sz="1600" b="1">
                <a:solidFill>
                  <a:schemeClr val="tx1"/>
                </a:solidFill>
                <a:latin typeface="Meiryo" panose="020B0604030504040204" pitchFamily="34" charset="-128"/>
                <a:ea typeface="Meiryo" panose="020B0604030504040204" pitchFamily="34" charset="-128"/>
                <a:cs typeface="Courier New" panose="02070309020205020404" pitchFamily="49" charset="0"/>
              </a:rPr>
              <a:t>fit</a:t>
            </a:r>
            <a:r>
              <a:rPr sz="1600" b="1">
                <a:latin typeface="Meiryo" panose="020B0604030504040204" pitchFamily="34" charset="-128"/>
                <a:ea typeface="Meiryo" panose="020B0604030504040204" pitchFamily="34" charset="-128"/>
                <a:cs typeface="Courier New" panose="02070309020205020404" pitchFamily="49" charset="0"/>
              </a:rPr>
              <a:t>()</a:t>
            </a:r>
            <a:endParaRPr lang="en-US" sz="1600" b="1">
              <a:latin typeface="Meiryo" panose="020B0604030504040204" pitchFamily="34" charset="-128"/>
              <a:ea typeface="Meiryo" panose="020B0604030504040204" pitchFamily="34" charset="-128"/>
              <a:cs typeface="Courier New" panose="02070309020205020404" pitchFamily="49" charset="0"/>
            </a:endParaRPr>
          </a:p>
          <a:p>
            <a:pPr marL="135731" algn="l">
              <a:lnSpc>
                <a:spcPct val="150000"/>
              </a:lnSpc>
              <a:defRPr sz="4500"/>
            </a:pPr>
            <a:endParaRPr sz="800" b="1">
              <a:latin typeface="Meiryo" panose="020B0604030504040204" pitchFamily="34" charset="-128"/>
              <a:ea typeface="Meiryo" panose="020B0604030504040204" pitchFamily="34" charset="-128"/>
              <a:cs typeface="Courier New" panose="02070309020205020404" pitchFamily="49" charset="0"/>
            </a:endParaRPr>
          </a:p>
          <a:p>
            <a:pPr marL="135731" algn="l">
              <a:lnSpc>
                <a:spcPct val="150000"/>
              </a:lnSpc>
              <a:defRPr sz="4500"/>
            </a:pPr>
            <a:r>
              <a:rPr lang="en-US" altLang="ja-JP" sz="1600" b="1">
                <a:solidFill>
                  <a:srgbClr val="002060"/>
                </a:solidFill>
                <a:latin typeface="Meiryo" panose="020B0604030504040204" pitchFamily="34" charset="-128"/>
                <a:ea typeface="Meiryo" panose="020B0604030504040204" pitchFamily="34" charset="-128"/>
                <a:cs typeface="Courier New" panose="02070309020205020404" pitchFamily="49" charset="0"/>
              </a:rPr>
              <a:t>STEP4</a:t>
            </a:r>
            <a:r>
              <a:rPr lang="ja-JP" alt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rPr>
              <a:t>　学習結果の図示</a:t>
            </a:r>
            <a:endParaRPr lang="en-US" altLang="ja-JP" sz="1600" b="1">
              <a:solidFill>
                <a:srgbClr val="002060"/>
              </a:solidFill>
              <a:latin typeface="Meiryo" panose="020B0604030504040204" pitchFamily="34" charset="-128"/>
              <a:ea typeface="Meiryo" panose="020B0604030504040204" pitchFamily="34" charset="-128"/>
              <a:cs typeface="Courier New" panose="02070309020205020404" pitchFamily="49" charset="0"/>
            </a:endParaRPr>
          </a:p>
          <a:p>
            <a:pPr marL="135731" algn="l">
              <a:lnSpc>
                <a:spcPct val="150000"/>
              </a:lnSpc>
              <a:defRPr sz="4500"/>
            </a:pPr>
            <a:r>
              <a:rPr lang="en-US" altLang="ja-JP" sz="1600" b="1">
                <a:solidFill>
                  <a:srgbClr val="002060"/>
                </a:solidFill>
                <a:latin typeface="Meiryo" panose="020B0604030504040204" pitchFamily="34" charset="-128"/>
                <a:ea typeface="Meiryo" panose="020B0604030504040204" pitchFamily="34" charset="-128"/>
                <a:cs typeface="Courier New" panose="02070309020205020404" pitchFamily="49" charset="0"/>
              </a:rPr>
              <a:t>STEP5</a:t>
            </a:r>
            <a:r>
              <a:rPr lang="ja-JP" alt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rPr>
              <a:t>　モデルの評価</a:t>
            </a:r>
            <a:endParaRPr lang="en-US" altLang="ja-JP" sz="1600" b="1">
              <a:solidFill>
                <a:srgbClr val="002060"/>
              </a:solidFill>
              <a:latin typeface="Meiryo" panose="020B0604030504040204" pitchFamily="34" charset="-128"/>
              <a:ea typeface="Meiryo" panose="020B0604030504040204" pitchFamily="34" charset="-128"/>
              <a:cs typeface="Courier New" panose="02070309020205020404" pitchFamily="49" charset="0"/>
            </a:endParaRPr>
          </a:p>
          <a:p>
            <a:pPr marL="135731" algn="l">
              <a:lnSpc>
                <a:spcPct val="150000"/>
              </a:lnSpc>
              <a:defRPr sz="4500"/>
            </a:pPr>
            <a:r>
              <a:rPr lang="en-US" altLang="ja-JP" sz="1600" b="1">
                <a:solidFill>
                  <a:srgbClr val="002060"/>
                </a:solidFill>
                <a:latin typeface="Meiryo" panose="020B0604030504040204" pitchFamily="34" charset="-128"/>
                <a:ea typeface="Meiryo" panose="020B0604030504040204" pitchFamily="34" charset="-128"/>
                <a:cs typeface="Courier New" panose="02070309020205020404" pitchFamily="49" charset="0"/>
              </a:rPr>
              <a:t>STEP6</a:t>
            </a:r>
            <a:r>
              <a:rPr lang="ja-JP" altLang="en-US" sz="1600" b="1">
                <a:solidFill>
                  <a:srgbClr val="002060"/>
                </a:solidFill>
                <a:latin typeface="Meiryo" panose="020B0604030504040204" pitchFamily="34" charset="-128"/>
                <a:ea typeface="Meiryo" panose="020B0604030504040204" pitchFamily="34" charset="-128"/>
                <a:cs typeface="Courier New" panose="02070309020205020404" pitchFamily="49" charset="0"/>
              </a:rPr>
              <a:t>　予測</a:t>
            </a:r>
            <a:r>
              <a:rPr lang="en-US" altLang="ja-JP" sz="1600" b="1">
                <a:solidFill>
                  <a:srgbClr val="002060"/>
                </a:solidFill>
                <a:latin typeface="Meiryo" panose="020B0604030504040204" pitchFamily="34" charset="-128"/>
                <a:ea typeface="Meiryo" panose="020B0604030504040204" pitchFamily="34" charset="-128"/>
                <a:cs typeface="Courier New" panose="02070309020205020404" pitchFamily="49" charset="0"/>
              </a:rPr>
              <a:t> </a:t>
            </a:r>
            <a:r>
              <a:rPr lang="en-US" altLang="ja-JP" sz="1600" b="1">
                <a:solidFill>
                  <a:schemeClr val="tx1"/>
                </a:solidFill>
                <a:latin typeface="Meiryo" panose="020B0604030504040204" pitchFamily="34" charset="-128"/>
                <a:ea typeface="Meiryo" panose="020B0604030504040204" pitchFamily="34" charset="-128"/>
                <a:cs typeface="Courier New" panose="02070309020205020404" pitchFamily="49" charset="0"/>
              </a:rPr>
              <a:t>(</a:t>
            </a:r>
            <a:r>
              <a:rPr lang="ja-JP" altLang="en-US" sz="1600" b="1">
                <a:solidFill>
                  <a:schemeClr val="tx1"/>
                </a:solidFill>
                <a:latin typeface="Meiryo" panose="020B0604030504040204" pitchFamily="34" charset="-128"/>
                <a:ea typeface="Meiryo" panose="020B0604030504040204" pitchFamily="34" charset="-128"/>
                <a:cs typeface="Courier New" panose="02070309020205020404" pitchFamily="49" charset="0"/>
              </a:rPr>
              <a:t>モデル名</a:t>
            </a:r>
            <a:r>
              <a:rPr lang="en-US" altLang="ja-JP" sz="1600" b="1">
                <a:solidFill>
                  <a:schemeClr val="tx1"/>
                </a:solidFill>
                <a:latin typeface="Meiryo" panose="020B0604030504040204" pitchFamily="34" charset="-128"/>
                <a:ea typeface="Meiryo" panose="020B0604030504040204" pitchFamily="34" charset="-128"/>
                <a:cs typeface="Courier New" panose="02070309020205020404" pitchFamily="49" charset="0"/>
              </a:rPr>
              <a:t>).predict()</a:t>
            </a:r>
          </a:p>
        </p:txBody>
      </p:sp>
      <p:sp>
        <p:nvSpPr>
          <p:cNvPr id="4" name="テキスト ボックス 3">
            <a:extLst>
              <a:ext uri="{FF2B5EF4-FFF2-40B4-BE49-F238E27FC236}">
                <a16:creationId xmlns:a16="http://schemas.microsoft.com/office/drawing/2014/main" id="{AAF5B2D1-F61C-F855-B549-3156A94885D3}"/>
              </a:ext>
            </a:extLst>
          </p:cNvPr>
          <p:cNvSpPr txBox="1"/>
          <p:nvPr/>
        </p:nvSpPr>
        <p:spPr>
          <a:xfrm>
            <a:off x="4876800" y="859087"/>
            <a:ext cx="4038600" cy="2008242"/>
          </a:xfrm>
          <a:prstGeom prst="rect">
            <a:avLst/>
          </a:prstGeom>
          <a:solidFill>
            <a:schemeClr val="accent5">
              <a:lumMod val="20000"/>
              <a:lumOff val="80000"/>
            </a:schemeClr>
          </a:solidFill>
          <a:ln w="28575" cap="flat">
            <a:solidFill>
              <a:schemeClr val="accent5">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defTabSz="309563" rtl="0" hangingPunct="0"/>
            <a:r>
              <a:rPr lang="en-US" altLang="ja-JP" sz="1600" b="1">
                <a:latin typeface="Meiryo" panose="020B0604030504040204" pitchFamily="34" charset="-128"/>
                <a:ea typeface="Meiryo" panose="020B0604030504040204" pitchFamily="34" charset="-128"/>
              </a:rPr>
              <a:t>STEP1-1</a:t>
            </a:r>
          </a:p>
          <a:p>
            <a:pPr algn="l" defTabSz="309563" rtl="0" hangingPunct="0"/>
            <a:r>
              <a:rPr lang="ja-JP" altLang="en-US" sz="1600" b="1">
                <a:latin typeface="Meiryo" panose="020B0604030504040204" pitchFamily="34" charset="-128"/>
                <a:ea typeface="Meiryo" panose="020B0604030504040204" pitchFamily="34" charset="-128"/>
              </a:rPr>
              <a:t>　画像ファイル名を取得</a:t>
            </a:r>
            <a:endParaRPr lang="en-US" altLang="ja-JP" sz="1600" b="1">
              <a:latin typeface="Meiryo" panose="020B0604030504040204" pitchFamily="34" charset="-128"/>
              <a:ea typeface="Meiryo" panose="020B0604030504040204" pitchFamily="34" charset="-128"/>
            </a:endParaRPr>
          </a:p>
          <a:p>
            <a:pPr algn="l" defTabSz="309563" rtl="0" hangingPunct="0"/>
            <a:r>
              <a:rPr lang="en-US" altLang="ja-JP" sz="1600" b="1">
                <a:solidFill>
                  <a:srgbClr val="000000"/>
                </a:solidFill>
                <a:latin typeface="Meiryo" panose="020B0604030504040204" pitchFamily="34" charset="-128"/>
                <a:ea typeface="Meiryo" panose="020B0604030504040204" pitchFamily="34" charset="-128"/>
                <a:cs typeface="ヒラギノ角ゴ ProN W6"/>
                <a:sym typeface="ヒラギノ角ゴ ProN W6"/>
              </a:rPr>
              <a:t>STEP1-2</a:t>
            </a:r>
          </a:p>
          <a:p>
            <a:pPr algn="l" defTabSz="309563" rtl="0" hangingPunct="0"/>
            <a:r>
              <a:rPr lang="ja-JP" altLang="en-US" sz="1600" b="1">
                <a:latin typeface="Meiryo" panose="020B0604030504040204" pitchFamily="34" charset="-128"/>
                <a:ea typeface="Meiryo" panose="020B0604030504040204" pitchFamily="34" charset="-128"/>
              </a:rPr>
              <a:t>　</a:t>
            </a:r>
            <a:r>
              <a:rPr lang="en-US" altLang="ja-JP" sz="1600" b="1">
                <a:latin typeface="Meiryo" panose="020B0604030504040204" pitchFamily="34" charset="-128"/>
                <a:ea typeface="Meiryo" panose="020B0604030504040204" pitchFamily="34" charset="-128"/>
              </a:rPr>
              <a:t>(232,64,64,1)</a:t>
            </a:r>
            <a:r>
              <a:rPr lang="ja-JP" altLang="en-US" sz="1600" b="1">
                <a:latin typeface="Meiryo" panose="020B0604030504040204" pitchFamily="34" charset="-128"/>
                <a:ea typeface="Meiryo" panose="020B0604030504040204" pitchFamily="34" charset="-128"/>
              </a:rPr>
              <a:t>の配列をあらかじめ作成</a:t>
            </a:r>
            <a:endParaRPr lang="en-US" altLang="ja-JP" sz="1600" b="1">
              <a:latin typeface="Meiryo" panose="020B0604030504040204" pitchFamily="34" charset="-128"/>
              <a:ea typeface="Meiryo" panose="020B0604030504040204" pitchFamily="34" charset="-128"/>
            </a:endParaRPr>
          </a:p>
          <a:p>
            <a:pPr algn="l" defTabSz="309563" rtl="0" hangingPunct="0"/>
            <a:r>
              <a:rPr lang="en-US" altLang="ja-JP" sz="1600" b="1">
                <a:solidFill>
                  <a:srgbClr val="000000"/>
                </a:solidFill>
                <a:latin typeface="Meiryo" panose="020B0604030504040204" pitchFamily="34" charset="-128"/>
                <a:ea typeface="Meiryo" panose="020B0604030504040204" pitchFamily="34" charset="-128"/>
                <a:cs typeface="ヒラギノ角ゴ ProN W6"/>
                <a:sym typeface="ヒラギノ角ゴ ProN W6"/>
              </a:rPr>
              <a:t>STEP1-3</a:t>
            </a:r>
          </a:p>
          <a:p>
            <a:pPr algn="l" defTabSz="309563" rtl="0" hangingPunct="0"/>
            <a:r>
              <a:rPr lang="ja-JP" altLang="en-US" sz="1600" b="1">
                <a:latin typeface="Meiryo" panose="020B0604030504040204" pitchFamily="34" charset="-128"/>
                <a:ea typeface="Meiryo" panose="020B0604030504040204" pitchFamily="34" charset="-128"/>
              </a:rPr>
              <a:t>　画像ファイルの読み込みと配列への代入</a:t>
            </a:r>
            <a:endParaRPr lang="en-US" altLang="ja-JP" sz="1600" b="1">
              <a:latin typeface="Meiryo" panose="020B0604030504040204" pitchFamily="34" charset="-128"/>
              <a:ea typeface="Meiryo" panose="020B0604030504040204" pitchFamily="34" charset="-128"/>
            </a:endParaRPr>
          </a:p>
          <a:p>
            <a:pPr algn="l" defTabSz="309563" rtl="0" hangingPunct="0"/>
            <a:r>
              <a:rPr lang="en-US" altLang="ja-JP" sz="1600" b="1">
                <a:solidFill>
                  <a:srgbClr val="000000"/>
                </a:solidFill>
                <a:latin typeface="Meiryo" panose="020B0604030504040204" pitchFamily="34" charset="-128"/>
                <a:ea typeface="Meiryo" panose="020B0604030504040204" pitchFamily="34" charset="-128"/>
                <a:cs typeface="ヒラギノ角ゴ ProN W6"/>
                <a:sym typeface="ヒラギノ角ゴ ProN W6"/>
              </a:rPr>
              <a:t>STEP1-4</a:t>
            </a:r>
          </a:p>
          <a:p>
            <a:r>
              <a:rPr lang="ja-JP" altLang="en-US" sz="1600" b="1">
                <a:latin typeface="Meiryo" panose="020B0604030504040204" pitchFamily="34" charset="-128"/>
                <a:ea typeface="Meiryo" panose="020B0604030504040204" pitchFamily="34" charset="-128"/>
              </a:rPr>
              <a:t>　</a:t>
            </a:r>
            <a:r>
              <a:rPr lang="en" altLang="ja-JP" sz="1600" b="1" err="1">
                <a:latin typeface="Meiryo" panose="020B0604030504040204" pitchFamily="34" charset="-128"/>
                <a:ea typeface="Meiryo" panose="020B0604030504040204" pitchFamily="34" charset="-128"/>
              </a:rPr>
              <a:t>x_train</a:t>
            </a:r>
            <a:r>
              <a:rPr lang="en" altLang="ja-JP" sz="1600" b="1">
                <a:latin typeface="Meiryo" panose="020B0604030504040204" pitchFamily="34" charset="-128"/>
                <a:ea typeface="Meiryo" panose="020B0604030504040204" pitchFamily="34" charset="-128"/>
              </a:rPr>
              <a:t>(</a:t>
            </a:r>
            <a:r>
              <a:rPr lang="ja-JP" altLang="en-US" sz="1600" b="1">
                <a:latin typeface="Meiryo" panose="020B0604030504040204" pitchFamily="34" charset="-128"/>
                <a:ea typeface="Meiryo" panose="020B0604030504040204" pitchFamily="34" charset="-128"/>
              </a:rPr>
              <a:t>特徴量</a:t>
            </a:r>
            <a:r>
              <a:rPr lang="en-US" altLang="ja-JP" sz="1600" b="1">
                <a:latin typeface="Meiryo" panose="020B0604030504040204" pitchFamily="34" charset="-128"/>
                <a:ea typeface="Meiryo" panose="020B0604030504040204" pitchFamily="34" charset="-128"/>
              </a:rPr>
              <a:t>)</a:t>
            </a:r>
            <a:r>
              <a:rPr lang="ja-JP" altLang="en-US" sz="1600" b="1">
                <a:latin typeface="Meiryo" panose="020B0604030504040204" pitchFamily="34" charset="-128"/>
                <a:ea typeface="Meiryo" panose="020B0604030504040204" pitchFamily="34" charset="-128"/>
              </a:rPr>
              <a:t>と</a:t>
            </a:r>
            <a:r>
              <a:rPr lang="en" altLang="ja-JP" sz="1600" b="1" err="1">
                <a:latin typeface="Meiryo" panose="020B0604030504040204" pitchFamily="34" charset="-128"/>
                <a:ea typeface="Meiryo" panose="020B0604030504040204" pitchFamily="34" charset="-128"/>
              </a:rPr>
              <a:t>y_train</a:t>
            </a:r>
            <a:r>
              <a:rPr lang="en" altLang="ja-JP" sz="1600" b="1">
                <a:latin typeface="Meiryo" panose="020B0604030504040204" pitchFamily="34" charset="-128"/>
                <a:ea typeface="Meiryo" panose="020B0604030504040204" pitchFamily="34" charset="-128"/>
              </a:rPr>
              <a:t>(</a:t>
            </a:r>
            <a:r>
              <a:rPr lang="ja-JP" altLang="en-US" sz="1600" b="1">
                <a:latin typeface="Meiryo" panose="020B0604030504040204" pitchFamily="34" charset="-128"/>
                <a:ea typeface="Meiryo" panose="020B0604030504040204" pitchFamily="34" charset="-128"/>
              </a:rPr>
              <a:t>正解</a:t>
            </a:r>
            <a:r>
              <a:rPr lang="en-US" altLang="ja-JP" sz="1600" b="1">
                <a:latin typeface="Meiryo" panose="020B0604030504040204" pitchFamily="34" charset="-128"/>
                <a:ea typeface="Meiryo" panose="020B0604030504040204" pitchFamily="34" charset="-128"/>
              </a:rPr>
              <a:t>)</a:t>
            </a:r>
            <a:r>
              <a:rPr lang="ja-JP" altLang="en-US" sz="1600" b="1">
                <a:latin typeface="Meiryo" panose="020B0604030504040204" pitchFamily="34" charset="-128"/>
                <a:ea typeface="Meiryo" panose="020B0604030504040204" pitchFamily="34" charset="-128"/>
              </a:rPr>
              <a:t>を作成</a:t>
            </a:r>
          </a:p>
        </p:txBody>
      </p:sp>
      <p:cxnSp>
        <p:nvCxnSpPr>
          <p:cNvPr id="7" name="直線コネクタ 6">
            <a:extLst>
              <a:ext uri="{FF2B5EF4-FFF2-40B4-BE49-F238E27FC236}">
                <a16:creationId xmlns:a16="http://schemas.microsoft.com/office/drawing/2014/main" id="{C1E4579F-B6E3-3509-4915-430C6BC62D33}"/>
              </a:ext>
            </a:extLst>
          </p:cNvPr>
          <p:cNvCxnSpPr>
            <a:cxnSpLocks/>
          </p:cNvCxnSpPr>
          <p:nvPr/>
        </p:nvCxnSpPr>
        <p:spPr>
          <a:xfrm flipH="1">
            <a:off x="3733800" y="1024927"/>
            <a:ext cx="1143000" cy="0"/>
          </a:xfrm>
          <a:prstGeom prst="line">
            <a:avLst/>
          </a:prstGeom>
          <a:ln w="317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253169E2-5D28-AE88-5590-0C554BB6A1EC}"/>
              </a:ext>
            </a:extLst>
          </p:cNvPr>
          <p:cNvSpPr/>
          <p:nvPr/>
        </p:nvSpPr>
        <p:spPr>
          <a:xfrm>
            <a:off x="2895600" y="918609"/>
            <a:ext cx="838200" cy="381000"/>
          </a:xfrm>
          <a:prstGeom prst="rect">
            <a:avLst/>
          </a:prstGeom>
          <a:no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ニューラルネットワークとは(軽く復習)">
            <a:extLst>
              <a:ext uri="{FF2B5EF4-FFF2-40B4-BE49-F238E27FC236}">
                <a16:creationId xmlns:a16="http://schemas.microsoft.com/office/drawing/2014/main" id="{23DABF7D-7FFD-70A0-41BC-B4845ACFE3DF}"/>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 </a:t>
            </a:r>
            <a:r>
              <a:rPr lang="ja-JP" altLang="en-US" sz="2400" b="1">
                <a:latin typeface="Meiryo" panose="020B0604030504040204" pitchFamily="34" charset="-128"/>
                <a:ea typeface="Meiryo" panose="020B0604030504040204" pitchFamily="34" charset="-128"/>
              </a:rPr>
              <a:t>のコードまとめ</a:t>
            </a:r>
            <a:endParaRPr sz="2400" b="1">
              <a:latin typeface="Meiryo" panose="020B0604030504040204" pitchFamily="34" charset="-128"/>
              <a:ea typeface="Meiryo" panose="020B0604030504040204" pitchFamily="34" charset="-128"/>
            </a:endParaRPr>
          </a:p>
        </p:txBody>
      </p:sp>
      <p:sp>
        <p:nvSpPr>
          <p:cNvPr id="2" name="スライド番号プレースホルダー 1">
            <a:extLst>
              <a:ext uri="{FF2B5EF4-FFF2-40B4-BE49-F238E27FC236}">
                <a16:creationId xmlns:a16="http://schemas.microsoft.com/office/drawing/2014/main" id="{BDCA0355-B4EB-A48C-F87B-A6C7C7969182}"/>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55</a:t>
            </a:fld>
            <a:endParaRPr lang="ja-JP" altLang="en-US" sz="1200"/>
          </a:p>
        </p:txBody>
      </p:sp>
    </p:spTree>
    <p:extLst>
      <p:ext uri="{BB962C8B-B14F-4D97-AF65-F5344CB8AC3E}">
        <p14:creationId xmlns:p14="http://schemas.microsoft.com/office/powerpoint/2010/main" val="112788490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104D-BB52-A150-6534-127F4DE701FE}"/>
            </a:ext>
          </a:extLst>
        </p:cNvPr>
        <p:cNvGrpSpPr/>
        <p:nvPr/>
      </p:nvGrpSpPr>
      <p:grpSpPr>
        <a:xfrm>
          <a:off x="0" y="0"/>
          <a:ext cx="0" cy="0"/>
          <a:chOff x="0" y="0"/>
          <a:chExt cx="0" cy="0"/>
        </a:xfrm>
      </p:grpSpPr>
      <p:sp>
        <p:nvSpPr>
          <p:cNvPr id="4" name="ニューラルネットワークとは(軽く復習)">
            <a:extLst>
              <a:ext uri="{FF2B5EF4-FFF2-40B4-BE49-F238E27FC236}">
                <a16:creationId xmlns:a16="http://schemas.microsoft.com/office/drawing/2014/main" id="{3E4CD239-FAEF-C539-BFFB-85EEA92655E6}"/>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400930E-D4CE-7414-1DCE-5A03479EE82C}"/>
              </a:ext>
            </a:extLst>
          </p:cNvPr>
          <p:cNvSpPr txBox="1"/>
          <p:nvPr/>
        </p:nvSpPr>
        <p:spPr>
          <a:xfrm>
            <a:off x="861060" y="909414"/>
            <a:ext cx="5105400" cy="2312153"/>
          </a:xfrm>
          <a:prstGeom prst="rect">
            <a:avLst/>
          </a:prstGeom>
          <a:solidFill>
            <a:schemeClr val="accent5">
              <a:lumMod val="20000"/>
              <a:lumOff val="80000"/>
            </a:schemeClr>
          </a:solidFill>
          <a:ln w="28575" cap="flat">
            <a:solidFill>
              <a:schemeClr val="accent5">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72000" rIns="19050" bIns="72000" numCol="1" spcCol="38100" rtlCol="0" anchor="ctr">
            <a:spAutoFit/>
          </a:bodyPr>
          <a:lstStyle/>
          <a:p>
            <a:pPr algn="l" defTabSz="309563" rtl="0" hangingPunct="0">
              <a:lnSpc>
                <a:spcPct val="110000"/>
              </a:lnSpc>
            </a:pPr>
            <a:r>
              <a:rPr lang="en-US" altLang="ja-JP" sz="1600" b="1">
                <a:latin typeface="Meiryo" panose="020B0604030504040204" pitchFamily="34" charset="-128"/>
                <a:ea typeface="Meiryo" panose="020B0604030504040204" pitchFamily="34" charset="-128"/>
              </a:rPr>
              <a:t>STEP1-1</a:t>
            </a:r>
          </a:p>
          <a:p>
            <a:pPr algn="l" defTabSz="309563" rtl="0" hangingPunct="0">
              <a:lnSpc>
                <a:spcPct val="110000"/>
              </a:lnSpc>
            </a:pPr>
            <a:r>
              <a:rPr lang="ja-JP" altLang="en-US" sz="1600" b="1">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画像ファイル名を取得</a:t>
            </a:r>
            <a:endParaRPr lang="en-US" altLang="ja-JP" sz="1600">
              <a:latin typeface="Meiryo" panose="020B0604030504040204" pitchFamily="34" charset="-128"/>
              <a:ea typeface="Meiryo" panose="020B0604030504040204" pitchFamily="34" charset="-128"/>
            </a:endParaRPr>
          </a:p>
          <a:p>
            <a:pPr algn="l" defTabSz="309563" rtl="0" hangingPunct="0">
              <a:lnSpc>
                <a:spcPct val="110000"/>
              </a:lnSpc>
            </a:pPr>
            <a:r>
              <a:rPr lang="en-US" altLang="ja-JP" sz="1600" b="1">
                <a:solidFill>
                  <a:srgbClr val="000000"/>
                </a:solidFill>
                <a:latin typeface="Meiryo" panose="020B0604030504040204" pitchFamily="34" charset="-128"/>
                <a:ea typeface="Meiryo" panose="020B0604030504040204" pitchFamily="34" charset="-128"/>
                <a:cs typeface="ヒラギノ角ゴ ProN W6"/>
                <a:sym typeface="ヒラギノ角ゴ ProN W6"/>
              </a:rPr>
              <a:t>STEP1-2</a:t>
            </a:r>
          </a:p>
          <a:p>
            <a:pPr algn="l" defTabSz="309563" rtl="0" hangingPunct="0">
              <a:lnSpc>
                <a:spcPct val="110000"/>
              </a:lnSpc>
            </a:pPr>
            <a:r>
              <a:rPr lang="ja-JP" altLang="en-US" sz="1600">
                <a:latin typeface="Meiryo" panose="020B0604030504040204" pitchFamily="34" charset="-128"/>
                <a:ea typeface="Meiryo" panose="020B0604030504040204" pitchFamily="34" charset="-128"/>
              </a:rPr>
              <a:t>　</a:t>
            </a:r>
            <a:r>
              <a:rPr lang="en-US" altLang="ja-JP" sz="1600">
                <a:latin typeface="Meiryo" panose="020B0604030504040204" pitchFamily="34" charset="-128"/>
                <a:ea typeface="Meiryo" panose="020B0604030504040204" pitchFamily="34" charset="-128"/>
              </a:rPr>
              <a:t>(232,64,64,1)</a:t>
            </a:r>
            <a:r>
              <a:rPr lang="ja-JP" altLang="en-US" sz="1600">
                <a:latin typeface="Meiryo" panose="020B0604030504040204" pitchFamily="34" charset="-128"/>
                <a:ea typeface="Meiryo" panose="020B0604030504040204" pitchFamily="34" charset="-128"/>
              </a:rPr>
              <a:t>の配列をあらかじめ作成</a:t>
            </a:r>
            <a:endParaRPr lang="en-US" altLang="ja-JP" sz="1600">
              <a:latin typeface="Meiryo" panose="020B0604030504040204" pitchFamily="34" charset="-128"/>
              <a:ea typeface="Meiryo" panose="020B0604030504040204" pitchFamily="34" charset="-128"/>
            </a:endParaRPr>
          </a:p>
          <a:p>
            <a:pPr algn="l" defTabSz="309563" rtl="0" hangingPunct="0">
              <a:lnSpc>
                <a:spcPct val="110000"/>
              </a:lnSpc>
            </a:pPr>
            <a:r>
              <a:rPr lang="en-US" altLang="ja-JP" sz="1600" b="1">
                <a:solidFill>
                  <a:srgbClr val="000000"/>
                </a:solidFill>
                <a:latin typeface="Meiryo" panose="020B0604030504040204" pitchFamily="34" charset="-128"/>
                <a:ea typeface="Meiryo" panose="020B0604030504040204" pitchFamily="34" charset="-128"/>
                <a:cs typeface="ヒラギノ角ゴ ProN W6"/>
                <a:sym typeface="ヒラギノ角ゴ ProN W6"/>
              </a:rPr>
              <a:t>STEP1-3</a:t>
            </a:r>
          </a:p>
          <a:p>
            <a:pPr algn="l" defTabSz="309563" rtl="0" hangingPunct="0">
              <a:lnSpc>
                <a:spcPct val="110000"/>
              </a:lnSpc>
            </a:pPr>
            <a:r>
              <a:rPr lang="ja-JP" altLang="en-US" sz="1600">
                <a:latin typeface="Meiryo" panose="020B0604030504040204" pitchFamily="34" charset="-128"/>
                <a:ea typeface="Meiryo" panose="020B0604030504040204" pitchFamily="34" charset="-128"/>
              </a:rPr>
              <a:t>　画像ファイルの読み込みと配列への代入</a:t>
            </a:r>
            <a:endParaRPr lang="en-US" altLang="ja-JP" sz="1600">
              <a:latin typeface="Meiryo" panose="020B0604030504040204" pitchFamily="34" charset="-128"/>
              <a:ea typeface="Meiryo" panose="020B0604030504040204" pitchFamily="34" charset="-128"/>
            </a:endParaRPr>
          </a:p>
          <a:p>
            <a:pPr algn="l" defTabSz="309563" rtl="0" hangingPunct="0">
              <a:lnSpc>
                <a:spcPct val="110000"/>
              </a:lnSpc>
            </a:pPr>
            <a:r>
              <a:rPr lang="en-US" altLang="ja-JP" sz="1600" b="1">
                <a:solidFill>
                  <a:srgbClr val="000000"/>
                </a:solidFill>
                <a:latin typeface="Meiryo" panose="020B0604030504040204" pitchFamily="34" charset="-128"/>
                <a:ea typeface="Meiryo" panose="020B0604030504040204" pitchFamily="34" charset="-128"/>
                <a:cs typeface="ヒラギノ角ゴ ProN W6"/>
                <a:sym typeface="ヒラギノ角ゴ ProN W6"/>
              </a:rPr>
              <a:t>STEP1-4</a:t>
            </a:r>
          </a:p>
          <a:p>
            <a:pPr>
              <a:lnSpc>
                <a:spcPct val="110000"/>
              </a:lnSpc>
            </a:pPr>
            <a:r>
              <a:rPr lang="ja-JP" altLang="en-US" sz="1600">
                <a:latin typeface="Meiryo" panose="020B0604030504040204" pitchFamily="34" charset="-128"/>
                <a:ea typeface="Meiryo" panose="020B0604030504040204" pitchFamily="34" charset="-128"/>
              </a:rPr>
              <a:t>　</a:t>
            </a:r>
            <a:r>
              <a:rPr lang="en" altLang="ja-JP" sz="1600" err="1">
                <a:latin typeface="Meiryo" panose="020B0604030504040204" pitchFamily="34" charset="-128"/>
                <a:ea typeface="Meiryo" panose="020B0604030504040204" pitchFamily="34" charset="-128"/>
              </a:rPr>
              <a:t>x_train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特徴量</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と</a:t>
            </a:r>
            <a:r>
              <a:rPr lang="en" altLang="ja-JP" sz="1600" err="1">
                <a:latin typeface="Meiryo" panose="020B0604030504040204" pitchFamily="34" charset="-128"/>
                <a:ea typeface="Meiryo" panose="020B0604030504040204" pitchFamily="34" charset="-128"/>
              </a:rPr>
              <a:t>y_train</a:t>
            </a:r>
            <a:r>
              <a:rPr lang="en"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正解</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を作成</a:t>
            </a:r>
          </a:p>
        </p:txBody>
      </p:sp>
      <p:sp>
        <p:nvSpPr>
          <p:cNvPr id="6" name="テキスト ボックス 5">
            <a:extLst>
              <a:ext uri="{FF2B5EF4-FFF2-40B4-BE49-F238E27FC236}">
                <a16:creationId xmlns:a16="http://schemas.microsoft.com/office/drawing/2014/main" id="{29A0E6B1-8828-B74D-149F-DD691D2BED15}"/>
              </a:ext>
            </a:extLst>
          </p:cNvPr>
          <p:cNvSpPr txBox="1"/>
          <p:nvPr/>
        </p:nvSpPr>
        <p:spPr>
          <a:xfrm>
            <a:off x="457200" y="550362"/>
            <a:ext cx="7366119" cy="400110"/>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画像データを深層学習に利用するには、データの前処理が必要</a:t>
            </a:r>
          </a:p>
        </p:txBody>
      </p:sp>
      <p:pic>
        <p:nvPicPr>
          <p:cNvPr id="13" name="00000273_009.png" descr="00000273_009.png">
            <a:extLst>
              <a:ext uri="{FF2B5EF4-FFF2-40B4-BE49-F238E27FC236}">
                <a16:creationId xmlns:a16="http://schemas.microsoft.com/office/drawing/2014/main" id="{889208F4-0C88-659D-EA21-848B51A840A7}"/>
              </a:ext>
            </a:extLst>
          </p:cNvPr>
          <p:cNvPicPr>
            <a:picLocks noChangeAspect="1"/>
          </p:cNvPicPr>
          <p:nvPr/>
        </p:nvPicPr>
        <p:blipFill>
          <a:blip r:embed="rId3"/>
          <a:stretch>
            <a:fillRect/>
          </a:stretch>
        </p:blipFill>
        <p:spPr>
          <a:xfrm>
            <a:off x="1388414" y="3550691"/>
            <a:ext cx="1065371" cy="1065376"/>
          </a:xfrm>
          <a:prstGeom prst="rect">
            <a:avLst/>
          </a:prstGeom>
          <a:ln>
            <a:noFill/>
          </a:ln>
          <a:effectLst/>
        </p:spPr>
      </p:pic>
      <p:pic>
        <p:nvPicPr>
          <p:cNvPr id="12" name="00000273_009.png" descr="00000273_009.png">
            <a:extLst>
              <a:ext uri="{FF2B5EF4-FFF2-40B4-BE49-F238E27FC236}">
                <a16:creationId xmlns:a16="http://schemas.microsoft.com/office/drawing/2014/main" id="{7F834202-53E9-03D3-967B-9AD3DE41CAA9}"/>
              </a:ext>
            </a:extLst>
          </p:cNvPr>
          <p:cNvPicPr>
            <a:picLocks noChangeAspect="1"/>
          </p:cNvPicPr>
          <p:nvPr/>
        </p:nvPicPr>
        <p:blipFill>
          <a:blip r:embed="rId3"/>
          <a:stretch>
            <a:fillRect/>
          </a:stretch>
        </p:blipFill>
        <p:spPr>
          <a:xfrm>
            <a:off x="1159814" y="3682285"/>
            <a:ext cx="1065371" cy="1065376"/>
          </a:xfrm>
          <a:prstGeom prst="rect">
            <a:avLst/>
          </a:prstGeom>
          <a:ln>
            <a:noFill/>
          </a:ln>
          <a:effectLst/>
        </p:spPr>
      </p:pic>
      <p:pic>
        <p:nvPicPr>
          <p:cNvPr id="11" name="00000273_009.png" descr="00000273_009.png">
            <a:extLst>
              <a:ext uri="{FF2B5EF4-FFF2-40B4-BE49-F238E27FC236}">
                <a16:creationId xmlns:a16="http://schemas.microsoft.com/office/drawing/2014/main" id="{87ADCCC8-D43B-E4FE-03AA-F4AC8AFAC29C}"/>
              </a:ext>
            </a:extLst>
          </p:cNvPr>
          <p:cNvPicPr>
            <a:picLocks noChangeAspect="1"/>
          </p:cNvPicPr>
          <p:nvPr/>
        </p:nvPicPr>
        <p:blipFill>
          <a:blip r:embed="rId3"/>
          <a:stretch>
            <a:fillRect/>
          </a:stretch>
        </p:blipFill>
        <p:spPr>
          <a:xfrm>
            <a:off x="914281" y="3863959"/>
            <a:ext cx="1065371" cy="1065376"/>
          </a:xfrm>
          <a:prstGeom prst="rect">
            <a:avLst/>
          </a:prstGeom>
          <a:ln>
            <a:noFill/>
          </a:ln>
          <a:effectLst/>
        </p:spPr>
      </p:pic>
      <p:pic>
        <p:nvPicPr>
          <p:cNvPr id="8" name="00000273_009.png" descr="00000273_009.png">
            <a:extLst>
              <a:ext uri="{FF2B5EF4-FFF2-40B4-BE49-F238E27FC236}">
                <a16:creationId xmlns:a16="http://schemas.microsoft.com/office/drawing/2014/main" id="{D982368F-3A90-0A05-1D0F-6072FDFBDAAC}"/>
              </a:ext>
            </a:extLst>
          </p:cNvPr>
          <p:cNvPicPr>
            <a:picLocks noChangeAspect="1"/>
          </p:cNvPicPr>
          <p:nvPr/>
        </p:nvPicPr>
        <p:blipFill>
          <a:blip r:embed="rId3"/>
          <a:stretch>
            <a:fillRect/>
          </a:stretch>
        </p:blipFill>
        <p:spPr>
          <a:xfrm>
            <a:off x="711081" y="4060450"/>
            <a:ext cx="1065371" cy="1065376"/>
          </a:xfrm>
          <a:prstGeom prst="rect">
            <a:avLst/>
          </a:prstGeom>
          <a:ln>
            <a:noFill/>
          </a:ln>
          <a:effectLst/>
        </p:spPr>
      </p:pic>
      <p:sp>
        <p:nvSpPr>
          <p:cNvPr id="14" name="右矢印 13">
            <a:extLst>
              <a:ext uri="{FF2B5EF4-FFF2-40B4-BE49-F238E27FC236}">
                <a16:creationId xmlns:a16="http://schemas.microsoft.com/office/drawing/2014/main" id="{511B0CF3-B800-2D75-FBA7-C36E21BFC1EB}"/>
              </a:ext>
            </a:extLst>
          </p:cNvPr>
          <p:cNvSpPr/>
          <p:nvPr/>
        </p:nvSpPr>
        <p:spPr>
          <a:xfrm>
            <a:off x="2606483" y="4113564"/>
            <a:ext cx="641997" cy="483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B5D025-35CC-4E46-037D-E4B4BFAE3990}"/>
              </a:ext>
            </a:extLst>
          </p:cNvPr>
          <p:cNvSpPr txBox="1"/>
          <p:nvPr/>
        </p:nvSpPr>
        <p:spPr>
          <a:xfrm>
            <a:off x="686454" y="3229256"/>
            <a:ext cx="1762021" cy="307777"/>
          </a:xfrm>
          <a:prstGeom prst="rect">
            <a:avLst/>
          </a:prstGeom>
          <a:noFill/>
        </p:spPr>
        <p:txBody>
          <a:bodyPr wrap="none" lIns="91440" tIns="45720" rIns="91440" bIns="45720" rtlCol="0" anchor="t">
            <a:spAutoFit/>
          </a:bodyPr>
          <a:lstStyle/>
          <a:p>
            <a:r>
              <a:rPr kumimoji="1" lang="en-US" altLang="ja-JP" sz="1400" b="1" dirty="0">
                <a:ea typeface="Hiragino Maru Gothic ProN W4"/>
              </a:rPr>
              <a:t>232</a:t>
            </a:r>
            <a:r>
              <a:rPr kumimoji="1" lang="ja-JP" altLang="en-US" sz="1400" b="1">
                <a:ea typeface="Hiragino Maru Gothic ProN W4"/>
              </a:rPr>
              <a:t>枚の画像データ</a:t>
            </a:r>
            <a:endParaRPr kumimoji="1" lang="ja-JP" altLang="en-US" sz="1400" b="1">
              <a:solidFill>
                <a:srgbClr val="000000"/>
              </a:solidFill>
              <a:ea typeface="Hiragino Maru Gothic ProN W4"/>
            </a:endParaRPr>
          </a:p>
        </p:txBody>
      </p:sp>
      <p:sp>
        <p:nvSpPr>
          <p:cNvPr id="17" name="250枚の全て読み込んで、(学習+検証用データ) = (250, 64, 64, 1)を作る">
            <a:extLst>
              <a:ext uri="{FF2B5EF4-FFF2-40B4-BE49-F238E27FC236}">
                <a16:creationId xmlns:a16="http://schemas.microsoft.com/office/drawing/2014/main" id="{7FC1DE70-A171-24A8-A005-18D06D3D43EA}"/>
              </a:ext>
            </a:extLst>
          </p:cNvPr>
          <p:cNvSpPr txBox="1"/>
          <p:nvPr/>
        </p:nvSpPr>
        <p:spPr>
          <a:xfrm>
            <a:off x="3436933" y="4269871"/>
            <a:ext cx="714939"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r>
              <a:rPr lang="en-US" sz="1600" b="1" err="1">
                <a:solidFill>
                  <a:srgbClr val="FF0000"/>
                </a:solidFill>
                <a:latin typeface="Hiragino Maru Gothic ProN W4" panose="020F0400000000000000" pitchFamily="34" charset="-128"/>
                <a:ea typeface="Hiragino Maru Gothic ProN W4" panose="020F0400000000000000" pitchFamily="34" charset="-128"/>
              </a:rPr>
              <a:t>y_train</a:t>
            </a:r>
            <a:endParaRPr sz="1600" b="1">
              <a:solidFill>
                <a:srgbClr val="FF0000"/>
              </a:solidFill>
              <a:latin typeface="Hiragino Maru Gothic ProN W4" panose="020F0400000000000000" pitchFamily="34" charset="-128"/>
              <a:ea typeface="Hiragino Maru Gothic ProN W4" panose="020F0400000000000000" pitchFamily="34" charset="-128"/>
            </a:endParaRPr>
          </a:p>
        </p:txBody>
      </p:sp>
      <p:sp>
        <p:nvSpPr>
          <p:cNvPr id="18" name="250枚の全て読み込んで、(学習+検証用データ) = (250, 64, 64, 1)を作る">
            <a:extLst>
              <a:ext uri="{FF2B5EF4-FFF2-40B4-BE49-F238E27FC236}">
                <a16:creationId xmlns:a16="http://schemas.microsoft.com/office/drawing/2014/main" id="{3A71D045-3DFC-FD7C-8C41-BBCE2D3D8294}"/>
              </a:ext>
            </a:extLst>
          </p:cNvPr>
          <p:cNvSpPr txBox="1"/>
          <p:nvPr/>
        </p:nvSpPr>
        <p:spPr>
          <a:xfrm>
            <a:off x="3397709" y="3335558"/>
            <a:ext cx="714939"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r>
              <a:rPr lang="en-US" sz="1600" b="1" err="1">
                <a:solidFill>
                  <a:srgbClr val="FF0000"/>
                </a:solidFill>
                <a:latin typeface="Hiragino Maru Gothic ProN W4" panose="020F0400000000000000" pitchFamily="34" charset="-128"/>
                <a:ea typeface="Hiragino Maru Gothic ProN W4"/>
              </a:rPr>
              <a:t>x_train</a:t>
            </a:r>
            <a:endParaRPr sz="1600" b="1">
              <a:solidFill>
                <a:srgbClr val="FF0000"/>
              </a:solidFill>
              <a:latin typeface="Hiragino Maru Gothic ProN W4" panose="020F0400000000000000" pitchFamily="34" charset="-128"/>
              <a:ea typeface="Hiragino Maru Gothic ProN W4"/>
            </a:endParaRPr>
          </a:p>
        </p:txBody>
      </p:sp>
      <p:sp>
        <p:nvSpPr>
          <p:cNvPr id="19" name="250枚の全て読み込んで、(学習+検証用データ) = (250, 64, 64, 1)を作る">
            <a:extLst>
              <a:ext uri="{FF2B5EF4-FFF2-40B4-BE49-F238E27FC236}">
                <a16:creationId xmlns:a16="http://schemas.microsoft.com/office/drawing/2014/main" id="{33C652D8-48F2-D8F0-1ED7-6B2A54546626}"/>
              </a:ext>
            </a:extLst>
          </p:cNvPr>
          <p:cNvSpPr txBox="1"/>
          <p:nvPr/>
        </p:nvSpPr>
        <p:spPr>
          <a:xfrm>
            <a:off x="3010584" y="3615080"/>
            <a:ext cx="1489190"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r>
              <a:rPr lang="en-US" sz="1600" b="1">
                <a:solidFill>
                  <a:srgbClr val="FF0000"/>
                </a:solidFill>
                <a:latin typeface="Hiragino Maru Gothic ProN W4" panose="020F0400000000000000" pitchFamily="34" charset="-128"/>
                <a:ea typeface="Hiragino Maru Gothic ProN W4" panose="020F0400000000000000" pitchFamily="34" charset="-128"/>
              </a:rPr>
              <a:t>(</a:t>
            </a:r>
            <a:r>
              <a:rPr sz="1600" b="1">
                <a:solidFill>
                  <a:srgbClr val="FF0000"/>
                </a:solidFill>
                <a:latin typeface="Hiragino Maru Gothic ProN W4" panose="020F0400000000000000" pitchFamily="34" charset="-128"/>
                <a:ea typeface="Hiragino Maru Gothic ProN W4" panose="020F0400000000000000" pitchFamily="34" charset="-128"/>
              </a:rPr>
              <a:t>2</a:t>
            </a:r>
            <a:r>
              <a:rPr lang="en-US" sz="1600" b="1">
                <a:solidFill>
                  <a:srgbClr val="FF0000"/>
                </a:solidFill>
                <a:latin typeface="Hiragino Maru Gothic ProN W4" panose="020F0400000000000000" pitchFamily="34" charset="-128"/>
                <a:ea typeface="Hiragino Maru Gothic ProN W4" panose="020F0400000000000000" pitchFamily="34" charset="-128"/>
              </a:rPr>
              <a:t>32</a:t>
            </a:r>
            <a:r>
              <a:rPr sz="1600" b="1">
                <a:solidFill>
                  <a:srgbClr val="FF0000"/>
                </a:solidFill>
                <a:latin typeface="Hiragino Maru Gothic ProN W4" panose="020F0400000000000000" pitchFamily="34" charset="-128"/>
                <a:ea typeface="Hiragino Maru Gothic ProN W4" panose="020F0400000000000000" pitchFamily="34" charset="-128"/>
              </a:rPr>
              <a:t>, 64, 64, 1)</a:t>
            </a:r>
          </a:p>
        </p:txBody>
      </p:sp>
      <p:sp>
        <p:nvSpPr>
          <p:cNvPr id="20" name="250枚の全て読み込んで、(学習+検証用データ) = (250, 64, 64, 1)を作る">
            <a:extLst>
              <a:ext uri="{FF2B5EF4-FFF2-40B4-BE49-F238E27FC236}">
                <a16:creationId xmlns:a16="http://schemas.microsoft.com/office/drawing/2014/main" id="{CA17A69E-D8FA-4F2C-063F-1FCADF5B89CE}"/>
              </a:ext>
            </a:extLst>
          </p:cNvPr>
          <p:cNvSpPr txBox="1"/>
          <p:nvPr/>
        </p:nvSpPr>
        <p:spPr>
          <a:xfrm>
            <a:off x="3407237" y="4605314"/>
            <a:ext cx="78707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r>
              <a:rPr lang="en-US" sz="1600" b="1">
                <a:solidFill>
                  <a:srgbClr val="FF0000"/>
                </a:solidFill>
                <a:latin typeface="Hiragino Maru Gothic ProN W4" panose="020F0400000000000000" pitchFamily="34" charset="-128"/>
                <a:ea typeface="Hiragino Maru Gothic ProN W4" panose="020F0400000000000000" pitchFamily="34" charset="-128"/>
              </a:rPr>
              <a:t>(</a:t>
            </a:r>
            <a:r>
              <a:rPr sz="1600" b="1">
                <a:solidFill>
                  <a:srgbClr val="FF0000"/>
                </a:solidFill>
                <a:latin typeface="Hiragino Maru Gothic ProN W4" panose="020F0400000000000000" pitchFamily="34" charset="-128"/>
                <a:ea typeface="Hiragino Maru Gothic ProN W4" panose="020F0400000000000000" pitchFamily="34" charset="-128"/>
              </a:rPr>
              <a:t>2</a:t>
            </a:r>
            <a:r>
              <a:rPr lang="en-US" sz="1600" b="1">
                <a:solidFill>
                  <a:srgbClr val="FF0000"/>
                </a:solidFill>
                <a:latin typeface="Hiragino Maru Gothic ProN W4" panose="020F0400000000000000" pitchFamily="34" charset="-128"/>
                <a:ea typeface="Hiragino Maru Gothic ProN W4" panose="020F0400000000000000" pitchFamily="34" charset="-128"/>
              </a:rPr>
              <a:t>32</a:t>
            </a:r>
            <a:r>
              <a:rPr sz="1600" b="1">
                <a:solidFill>
                  <a:srgbClr val="FF0000"/>
                </a:solidFill>
                <a:latin typeface="Hiragino Maru Gothic ProN W4" panose="020F0400000000000000" pitchFamily="34" charset="-128"/>
                <a:ea typeface="Hiragino Maru Gothic ProN W4" panose="020F0400000000000000" pitchFamily="34" charset="-128"/>
              </a:rPr>
              <a:t>, 1)</a:t>
            </a:r>
          </a:p>
        </p:txBody>
      </p:sp>
      <p:sp>
        <p:nvSpPr>
          <p:cNvPr id="21" name="250枚の全て読み込んで、(学習+検証用データ) = (250, 64, 64, 1)を作る">
            <a:extLst>
              <a:ext uri="{FF2B5EF4-FFF2-40B4-BE49-F238E27FC236}">
                <a16:creationId xmlns:a16="http://schemas.microsoft.com/office/drawing/2014/main" id="{6E9C5B1E-1A7D-46CC-4BCE-4DC497C3ADD6}"/>
              </a:ext>
            </a:extLst>
          </p:cNvPr>
          <p:cNvSpPr txBox="1"/>
          <p:nvPr/>
        </p:nvSpPr>
        <p:spPr>
          <a:xfrm>
            <a:off x="4734959" y="3431128"/>
            <a:ext cx="2130391" cy="592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r>
              <a:rPr lang="en-US" altLang="ja-JP" sz="1200"/>
              <a:t>[[[[0.03137255], [0.00784314], </a:t>
            </a:r>
          </a:p>
          <a:p>
            <a:r>
              <a:rPr lang="en-US" altLang="ja-JP" sz="1200"/>
              <a:t>...,</a:t>
            </a:r>
          </a:p>
          <a:p>
            <a:r>
              <a:rPr lang="en-US" altLang="ja-JP" sz="1200"/>
              <a:t> [0.00784314], [0.00392157]],</a:t>
            </a:r>
            <a:endParaRPr sz="1200">
              <a:latin typeface="Hiragino Maru Gothic ProN W4" panose="020F0400000000000000" pitchFamily="34" charset="-128"/>
              <a:ea typeface="Hiragino Maru Gothic ProN W4" panose="020F0400000000000000" pitchFamily="34" charset="-128"/>
            </a:endParaRPr>
          </a:p>
        </p:txBody>
      </p:sp>
      <p:sp>
        <p:nvSpPr>
          <p:cNvPr id="23" name="250枚の全て読み込んで、(学習+検証用データ) = (250, 64, 64, 1)を作る">
            <a:extLst>
              <a:ext uri="{FF2B5EF4-FFF2-40B4-BE49-F238E27FC236}">
                <a16:creationId xmlns:a16="http://schemas.microsoft.com/office/drawing/2014/main" id="{FA06FF1B-209F-31C8-611D-CE52AA8A6F5B}"/>
              </a:ext>
            </a:extLst>
          </p:cNvPr>
          <p:cNvSpPr txBox="1"/>
          <p:nvPr/>
        </p:nvSpPr>
        <p:spPr>
          <a:xfrm>
            <a:off x="6980689" y="3419423"/>
            <a:ext cx="2087110" cy="592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r>
              <a:rPr lang="en-US" altLang="ja-JP" sz="1200"/>
              <a:t>[[0.16862746], [0.10588235], </a:t>
            </a:r>
          </a:p>
          <a:p>
            <a:r>
              <a:rPr lang="en-US" altLang="ja-JP" sz="1200"/>
              <a:t> ...,</a:t>
            </a:r>
          </a:p>
          <a:p>
            <a:r>
              <a:rPr lang="en-US" altLang="ja-JP" sz="1200"/>
              <a:t> [0.08627451], [0.14117648]]]]</a:t>
            </a:r>
            <a:endParaRPr sz="1200">
              <a:latin typeface="Hiragino Maru Gothic ProN W4" panose="020F0400000000000000" pitchFamily="34" charset="-128"/>
              <a:ea typeface="Hiragino Maru Gothic ProN W4" panose="020F0400000000000000" pitchFamily="34" charset="-128"/>
            </a:endParaRPr>
          </a:p>
        </p:txBody>
      </p:sp>
      <p:sp>
        <p:nvSpPr>
          <p:cNvPr id="26" name="250枚の全て読み込んで、(学習+検証用データ) = (250, 64, 64, 1)を作る">
            <a:extLst>
              <a:ext uri="{FF2B5EF4-FFF2-40B4-BE49-F238E27FC236}">
                <a16:creationId xmlns:a16="http://schemas.microsoft.com/office/drawing/2014/main" id="{7218EB4B-D42A-38C7-8567-752C91D6E6CB}"/>
              </a:ext>
            </a:extLst>
          </p:cNvPr>
          <p:cNvSpPr txBox="1"/>
          <p:nvPr/>
        </p:nvSpPr>
        <p:spPr>
          <a:xfrm>
            <a:off x="7172568" y="2717829"/>
            <a:ext cx="38537" cy="26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endParaRPr sz="1500">
              <a:latin typeface="Hiragino Maru Gothic ProN W4" panose="020F0400000000000000" pitchFamily="34" charset="-128"/>
              <a:ea typeface="Hiragino Maru Gothic ProN W4" panose="020F0400000000000000" pitchFamily="34" charset="-128"/>
            </a:endParaRPr>
          </a:p>
        </p:txBody>
      </p:sp>
      <p:sp>
        <p:nvSpPr>
          <p:cNvPr id="27" name="250枚の全て読み込んで、(学習+検証用データ) = (250, 64, 64, 1)を作る">
            <a:extLst>
              <a:ext uri="{FF2B5EF4-FFF2-40B4-BE49-F238E27FC236}">
                <a16:creationId xmlns:a16="http://schemas.microsoft.com/office/drawing/2014/main" id="{6F2C5BDC-750A-D435-322B-214A2855D6D1}"/>
              </a:ext>
            </a:extLst>
          </p:cNvPr>
          <p:cNvSpPr txBox="1"/>
          <p:nvPr/>
        </p:nvSpPr>
        <p:spPr>
          <a:xfrm>
            <a:off x="1587747" y="3092084"/>
            <a:ext cx="242561" cy="26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5000">
                <a:latin typeface="Arial"/>
                <a:ea typeface="Arial"/>
                <a:cs typeface="Arial"/>
                <a:sym typeface="Arial"/>
              </a:defRPr>
            </a:lvl1pPr>
          </a:lstStyle>
          <a:p>
            <a:endParaRPr sz="1500">
              <a:latin typeface="Hiragino Maru Gothic ProN W4" panose="020F0400000000000000" pitchFamily="34" charset="-128"/>
              <a:ea typeface="Hiragino Maru Gothic ProN W4" panose="020F0400000000000000" pitchFamily="34" charset="-128"/>
            </a:endParaRPr>
          </a:p>
        </p:txBody>
      </p:sp>
      <p:sp>
        <p:nvSpPr>
          <p:cNvPr id="30" name="250枚の全て読み込んで、(学習+検証用データ) = (250, 64, 64, 1)を作る">
            <a:extLst>
              <a:ext uri="{FF2B5EF4-FFF2-40B4-BE49-F238E27FC236}">
                <a16:creationId xmlns:a16="http://schemas.microsoft.com/office/drawing/2014/main" id="{57A18562-9A80-BC32-68D3-E10D85C622F0}"/>
              </a:ext>
            </a:extLst>
          </p:cNvPr>
          <p:cNvSpPr txBox="1"/>
          <p:nvPr/>
        </p:nvSpPr>
        <p:spPr>
          <a:xfrm>
            <a:off x="1788264" y="4208650"/>
            <a:ext cx="38537" cy="26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000">
                <a:latin typeface="Arial"/>
                <a:ea typeface="Arial"/>
                <a:cs typeface="Arial"/>
                <a:sym typeface="Arial"/>
              </a:defRPr>
            </a:lvl1pPr>
          </a:lstStyle>
          <a:p>
            <a:endParaRPr lang="en-US" sz="1500">
              <a:latin typeface="Hiragino Maru Gothic ProN W4" panose="020F0400000000000000" pitchFamily="34" charset="-128"/>
              <a:ea typeface="Hiragino Maru Gothic ProN W4" panose="020F0400000000000000" pitchFamily="34" charset="-128"/>
            </a:endParaRPr>
          </a:p>
        </p:txBody>
      </p:sp>
      <p:sp>
        <p:nvSpPr>
          <p:cNvPr id="31" name="正方形/長方形 30">
            <a:extLst>
              <a:ext uri="{FF2B5EF4-FFF2-40B4-BE49-F238E27FC236}">
                <a16:creationId xmlns:a16="http://schemas.microsoft.com/office/drawing/2014/main" id="{91277D31-3679-2AA9-C544-E4148EE67AF2}"/>
              </a:ext>
            </a:extLst>
          </p:cNvPr>
          <p:cNvSpPr/>
          <p:nvPr/>
        </p:nvSpPr>
        <p:spPr>
          <a:xfrm>
            <a:off x="4718668" y="3361387"/>
            <a:ext cx="4349132" cy="69906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72116588-CF28-40B5-6876-53C7622F8AEE}"/>
              </a:ext>
            </a:extLst>
          </p:cNvPr>
          <p:cNvSpPr/>
          <p:nvPr/>
        </p:nvSpPr>
        <p:spPr>
          <a:xfrm>
            <a:off x="4731571" y="4396644"/>
            <a:ext cx="2128085" cy="42761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576FB21-55B6-8ECE-737E-4A4CA54D2F4C}"/>
              </a:ext>
            </a:extLst>
          </p:cNvPr>
          <p:cNvSpPr txBox="1"/>
          <p:nvPr/>
        </p:nvSpPr>
        <p:spPr>
          <a:xfrm>
            <a:off x="6711245" y="3556032"/>
            <a:ext cx="445400" cy="300082"/>
          </a:xfrm>
          <a:prstGeom prst="rect">
            <a:avLst/>
          </a:prstGeom>
          <a:noFill/>
        </p:spPr>
        <p:txBody>
          <a:bodyPr wrap="square">
            <a:spAutoFit/>
          </a:bodyPr>
          <a:lstStyle/>
          <a:p>
            <a:r>
              <a:rPr lang="en-US" altLang="ja-JP" sz="1350">
                <a:latin typeface="Hiragino Maru Gothic ProN W4" panose="020F0400000000000000" pitchFamily="34" charset="-128"/>
                <a:ea typeface="Hiragino Maru Gothic ProN W4" panose="020F0400000000000000" pitchFamily="34" charset="-128"/>
              </a:rPr>
              <a:t>...</a:t>
            </a:r>
            <a:endParaRPr lang="ja-JP" altLang="en-US"/>
          </a:p>
        </p:txBody>
      </p:sp>
      <p:sp>
        <p:nvSpPr>
          <p:cNvPr id="2" name="テキスト ボックス 1">
            <a:extLst>
              <a:ext uri="{FF2B5EF4-FFF2-40B4-BE49-F238E27FC236}">
                <a16:creationId xmlns:a16="http://schemas.microsoft.com/office/drawing/2014/main" id="{7AD65C5A-4912-AA22-D26F-A5ED2FB01B9A}"/>
              </a:ext>
            </a:extLst>
          </p:cNvPr>
          <p:cNvSpPr txBox="1"/>
          <p:nvPr/>
        </p:nvSpPr>
        <p:spPr>
          <a:xfrm>
            <a:off x="4800600" y="4412218"/>
            <a:ext cx="1582484" cy="369332"/>
          </a:xfrm>
          <a:prstGeom prst="rect">
            <a:avLst/>
          </a:prstGeom>
          <a:noFill/>
        </p:spPr>
        <p:txBody>
          <a:bodyPr wrap="none" rtlCol="0">
            <a:spAutoFit/>
          </a:bodyPr>
          <a:lstStyle/>
          <a:p>
            <a:r>
              <a:rPr lang="en-US" altLang="ja-JP"/>
              <a:t>[[1],</a:t>
            </a:r>
            <a:r>
              <a:rPr lang="ja-JP" altLang="en-US"/>
              <a:t>　　　</a:t>
            </a:r>
            <a:r>
              <a:rPr lang="en-US" altLang="ja-JP"/>
              <a:t>[1]]</a:t>
            </a:r>
            <a:endParaRPr kumimoji="1" lang="ja-JP" altLang="en-US"/>
          </a:p>
        </p:txBody>
      </p:sp>
      <p:sp>
        <p:nvSpPr>
          <p:cNvPr id="3" name="テキスト ボックス 2">
            <a:extLst>
              <a:ext uri="{FF2B5EF4-FFF2-40B4-BE49-F238E27FC236}">
                <a16:creationId xmlns:a16="http://schemas.microsoft.com/office/drawing/2014/main" id="{34F9D660-CE8A-4907-09B3-5D9996820744}"/>
              </a:ext>
            </a:extLst>
          </p:cNvPr>
          <p:cNvSpPr txBox="1"/>
          <p:nvPr/>
        </p:nvSpPr>
        <p:spPr>
          <a:xfrm>
            <a:off x="5357985" y="4428396"/>
            <a:ext cx="445400" cy="300082"/>
          </a:xfrm>
          <a:prstGeom prst="rect">
            <a:avLst/>
          </a:prstGeom>
          <a:noFill/>
        </p:spPr>
        <p:txBody>
          <a:bodyPr wrap="square">
            <a:spAutoFit/>
          </a:bodyPr>
          <a:lstStyle/>
          <a:p>
            <a:r>
              <a:rPr lang="en-US" altLang="ja-JP" sz="1350">
                <a:latin typeface="Hiragino Maru Gothic ProN W4" panose="020F0400000000000000" pitchFamily="34" charset="-128"/>
                <a:ea typeface="Hiragino Maru Gothic ProN W4" panose="020F0400000000000000" pitchFamily="34" charset="-128"/>
              </a:rPr>
              <a:t>...</a:t>
            </a:r>
            <a:endParaRPr lang="ja-JP" altLang="en-US"/>
          </a:p>
        </p:txBody>
      </p:sp>
      <p:sp>
        <p:nvSpPr>
          <p:cNvPr id="7" name="スライド番号プレースホルダー 6">
            <a:extLst>
              <a:ext uri="{FF2B5EF4-FFF2-40B4-BE49-F238E27FC236}">
                <a16:creationId xmlns:a16="http://schemas.microsoft.com/office/drawing/2014/main" id="{2898F64E-E279-A631-26C3-CD0D3A389EAD}"/>
              </a:ext>
            </a:extLst>
          </p:cNvPr>
          <p:cNvSpPr>
            <a:spLocks noGrp="1"/>
          </p:cNvSpPr>
          <p:nvPr>
            <p:ph type="sldNum" sz="quarter" idx="2"/>
          </p:nvPr>
        </p:nvSpPr>
        <p:spPr>
          <a:xfrm>
            <a:off x="8599210" y="4611461"/>
            <a:ext cx="286381" cy="369332"/>
          </a:xfrm>
        </p:spPr>
        <p:txBody>
          <a:bodyPr/>
          <a:lstStyle/>
          <a:p>
            <a:fld id="{86CB4B4D-7CA3-9044-876B-883B54F8677D}" type="slidenum">
              <a:rPr lang="en-US" altLang="ja-JP" sz="1200" smtClean="0"/>
              <a:t>56</a:t>
            </a:fld>
            <a:endParaRPr lang="ja-JP" altLang="en-US" sz="1200"/>
          </a:p>
        </p:txBody>
      </p:sp>
      <p:sp>
        <p:nvSpPr>
          <p:cNvPr id="9" name="テキスト ボックス 8">
            <a:extLst>
              <a:ext uri="{FF2B5EF4-FFF2-40B4-BE49-F238E27FC236}">
                <a16:creationId xmlns:a16="http://schemas.microsoft.com/office/drawing/2014/main" id="{A60E2E30-AE78-C5DD-F261-EF625B8AEF95}"/>
              </a:ext>
            </a:extLst>
          </p:cNvPr>
          <p:cNvSpPr txBox="1"/>
          <p:nvPr/>
        </p:nvSpPr>
        <p:spPr>
          <a:xfrm>
            <a:off x="6000756" y="1090292"/>
            <a:ext cx="307086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a:t>講義ではここも実施していますが、​長くなるので</a:t>
            </a:r>
            <a:r>
              <a:rPr lang="ja-JP" altLang="en-US" sz="1600" b="1"/>
              <a:t>割愛</a:t>
            </a:r>
            <a:r>
              <a:rPr lang="ja-JP" altLang="en-US" sz="1600"/>
              <a:t>します。</a:t>
            </a:r>
          </a:p>
          <a:p>
            <a:pPr algn="l"/>
            <a:r>
              <a:rPr lang="ja-JP" altLang="en-US" sz="1600">
                <a:solidFill>
                  <a:srgbClr val="000000"/>
                </a:solidFill>
              </a:rPr>
              <a:t>詳細は後ろに資料ありますので、そちらをご覧ください</a:t>
            </a:r>
            <a:endParaRPr lang="en-US" altLang="ja-JP" sz="1600" dirty="0">
              <a:solidFill>
                <a:srgbClr val="000000"/>
              </a:solidFill>
            </a:endParaRPr>
          </a:p>
          <a:p>
            <a:pPr algn="l"/>
            <a:endParaRPr lang="en-US" altLang="ja-JP" sz="1600" dirty="0">
              <a:solidFill>
                <a:srgbClr val="000000"/>
              </a:solidFill>
            </a:endParaRPr>
          </a:p>
          <a:p>
            <a:pPr algn="l"/>
            <a:r>
              <a:rPr lang="ja-JP" altLang="en-US" sz="1600" b="1">
                <a:solidFill>
                  <a:srgbClr val="00B050"/>
                </a:solidFill>
                <a:latin typeface="Meiryo" panose="020B0604030504040204" pitchFamily="34" charset="-128"/>
                <a:ea typeface="Meiryo" panose="020B0604030504040204" pitchFamily="34" charset="-128"/>
              </a:rPr>
              <a:t>コード</a:t>
            </a:r>
            <a:r>
              <a:rPr lang="en-US" altLang="ja-JP" sz="1600" b="1" dirty="0">
                <a:solidFill>
                  <a:srgbClr val="00B050"/>
                </a:solidFill>
                <a:latin typeface="Meiryo" panose="020B0604030504040204" pitchFamily="34" charset="-128"/>
                <a:ea typeface="Meiryo" panose="020B0604030504040204" pitchFamily="34" charset="-128"/>
              </a:rPr>
              <a:t>2-1-1~</a:t>
            </a:r>
            <a:r>
              <a:rPr lang="ja-JP" altLang="en-US" sz="1600" b="1">
                <a:solidFill>
                  <a:srgbClr val="00B050"/>
                </a:solidFill>
                <a:latin typeface="Meiryo" panose="020B0604030504040204" pitchFamily="34" charset="-128"/>
                <a:ea typeface="Meiryo" panose="020B0604030504040204" pitchFamily="34" charset="-128"/>
              </a:rPr>
              <a:t>コード</a:t>
            </a:r>
            <a:r>
              <a:rPr lang="en-US" altLang="ja-JP" sz="1600" b="1" dirty="0">
                <a:solidFill>
                  <a:srgbClr val="00B050"/>
                </a:solidFill>
                <a:latin typeface="Meiryo" panose="020B0604030504040204" pitchFamily="34" charset="-128"/>
                <a:ea typeface="Meiryo" panose="020B0604030504040204" pitchFamily="34" charset="-128"/>
              </a:rPr>
              <a:t>2-1-17</a:t>
            </a:r>
            <a:r>
              <a:rPr lang="ja-JP" altLang="en-US" sz="1600" b="1">
                <a:solidFill>
                  <a:srgbClr val="00B050"/>
                </a:solidFill>
                <a:latin typeface="Meiryo" panose="020B0604030504040204" pitchFamily="34" charset="-128"/>
                <a:ea typeface="Meiryo" panose="020B0604030504040204" pitchFamily="34" charset="-128"/>
              </a:rPr>
              <a:t>まで実行してください</a:t>
            </a:r>
            <a:r>
              <a:rPr lang="ja-JP" altLang="en-US" sz="1600">
                <a:solidFill>
                  <a:srgbClr val="000000"/>
                </a:solidFill>
              </a:rPr>
              <a:t>。</a:t>
            </a:r>
            <a:endParaRPr lang="en-US" altLang="ja-JP" sz="1600" dirty="0">
              <a:solidFill>
                <a:srgbClr val="000000"/>
              </a:solidFill>
            </a:endParaRPr>
          </a:p>
        </p:txBody>
      </p:sp>
    </p:spTree>
    <p:extLst>
      <p:ext uri="{BB962C8B-B14F-4D97-AF65-F5344CB8AC3E}">
        <p14:creationId xmlns:p14="http://schemas.microsoft.com/office/powerpoint/2010/main" val="305030868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44634-B0EB-D72F-2378-AE8108C8B21E}"/>
            </a:ext>
          </a:extLst>
        </p:cNvPr>
        <p:cNvGrpSpPr/>
        <p:nvPr/>
      </p:nvGrpSpPr>
      <p:grpSpPr>
        <a:xfrm>
          <a:off x="0" y="0"/>
          <a:ext cx="0" cy="0"/>
          <a:chOff x="0" y="0"/>
          <a:chExt cx="0" cy="0"/>
        </a:xfrm>
      </p:grpSpPr>
      <p:sp>
        <p:nvSpPr>
          <p:cNvPr id="24" name="矢印">
            <a:extLst>
              <a:ext uri="{FF2B5EF4-FFF2-40B4-BE49-F238E27FC236}">
                <a16:creationId xmlns:a16="http://schemas.microsoft.com/office/drawing/2014/main" id="{01046E10-6F3C-C53E-F865-6BEE69BDED8C}"/>
              </a:ext>
            </a:extLst>
          </p:cNvPr>
          <p:cNvSpPr/>
          <p:nvPr/>
        </p:nvSpPr>
        <p:spPr>
          <a:xfrm rot="16200000">
            <a:off x="5124752" y="2750187"/>
            <a:ext cx="504000" cy="219295"/>
          </a:xfrm>
          <a:prstGeom prst="rightArrow">
            <a:avLst>
              <a:gd name="adj1" fmla="val 32000"/>
              <a:gd name="adj2" fmla="val 64000"/>
            </a:avLst>
          </a:prstGeom>
          <a:solidFill>
            <a:srgbClr val="00B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94" name="機械学習の流れ(もう少し詳しく)">
            <a:extLst>
              <a:ext uri="{FF2B5EF4-FFF2-40B4-BE49-F238E27FC236}">
                <a16:creationId xmlns:a16="http://schemas.microsoft.com/office/drawing/2014/main" id="{AA5E7BF1-BD1B-CC79-F660-2F24E58851FB}"/>
              </a:ext>
            </a:extLst>
          </p:cNvPr>
          <p:cNvSpPr txBox="1"/>
          <p:nvPr/>
        </p:nvSpPr>
        <p:spPr>
          <a:xfrm>
            <a:off x="175521" y="80463"/>
            <a:ext cx="6654926" cy="40780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sz="4700">
                <a:solidFill>
                  <a:srgbClr val="FFFFFF"/>
                </a:solidFill>
              </a:defRPr>
            </a:lvl1pPr>
          </a:lstStyle>
          <a:p>
            <a:pPr algn="l"/>
            <a:r>
              <a:rPr lang="ja-JP" altLang="en-US" sz="2400"/>
              <a:t>深層</a:t>
            </a:r>
            <a:r>
              <a:rPr sz="2400" err="1"/>
              <a:t>学習の流れ</a:t>
            </a:r>
            <a:r>
              <a:rPr lang="ja-JP" altLang="en-US" sz="2400"/>
              <a:t>のまとめ</a:t>
            </a:r>
            <a:endParaRPr sz="2400"/>
          </a:p>
        </p:txBody>
      </p:sp>
      <p:sp>
        <p:nvSpPr>
          <p:cNvPr id="2" name="正方形/長方形 1">
            <a:extLst>
              <a:ext uri="{FF2B5EF4-FFF2-40B4-BE49-F238E27FC236}">
                <a16:creationId xmlns:a16="http://schemas.microsoft.com/office/drawing/2014/main" id="{EA48B124-F1F1-8963-82E3-822CD0B6EAC3}"/>
              </a:ext>
            </a:extLst>
          </p:cNvPr>
          <p:cNvSpPr/>
          <p:nvPr/>
        </p:nvSpPr>
        <p:spPr>
          <a:xfrm>
            <a:off x="342900" y="1153410"/>
            <a:ext cx="2804048" cy="3204000"/>
          </a:xfrm>
          <a:prstGeom prst="rect">
            <a:avLst/>
          </a:prstGeom>
          <a:noFill/>
          <a:ln w="41275"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3" name="テキスト ボックス 2">
            <a:extLst>
              <a:ext uri="{FF2B5EF4-FFF2-40B4-BE49-F238E27FC236}">
                <a16:creationId xmlns:a16="http://schemas.microsoft.com/office/drawing/2014/main" id="{05379AB5-E3CD-E980-4EA0-3C6AF006D6D0}"/>
              </a:ext>
            </a:extLst>
          </p:cNvPr>
          <p:cNvSpPr txBox="1"/>
          <p:nvPr/>
        </p:nvSpPr>
        <p:spPr>
          <a:xfrm>
            <a:off x="490677" y="739088"/>
            <a:ext cx="235962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STEP1:</a:t>
            </a:r>
            <a:r>
              <a:rPr kumimoji="0" lang="ja-JP" altLang="en-US" sz="20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データ</a:t>
            </a:r>
            <a:r>
              <a:rPr lang="ja-JP" altLang="en-US" sz="2000">
                <a:solidFill>
                  <a:srgbClr val="FF9300"/>
                </a:solidFill>
                <a:latin typeface="ヒラギノ角ゴ ProN W6"/>
                <a:ea typeface="ヒラギノ角ゴ ProN W6"/>
                <a:cs typeface="ヒラギノ角ゴ ProN W6"/>
                <a:sym typeface="ヒラギノ角ゴ ProN W6"/>
              </a:rPr>
              <a:t>用意</a:t>
            </a:r>
            <a:endParaRPr kumimoji="0" lang="ja-JP" altLang="en-US" sz="20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endParaRPr>
          </a:p>
        </p:txBody>
      </p:sp>
      <p:sp>
        <p:nvSpPr>
          <p:cNvPr id="5" name="四角形">
            <a:extLst>
              <a:ext uri="{FF2B5EF4-FFF2-40B4-BE49-F238E27FC236}">
                <a16:creationId xmlns:a16="http://schemas.microsoft.com/office/drawing/2014/main" id="{35B9A804-56A0-5257-A783-971E392533F4}"/>
              </a:ext>
            </a:extLst>
          </p:cNvPr>
          <p:cNvSpPr/>
          <p:nvPr/>
        </p:nvSpPr>
        <p:spPr>
          <a:xfrm>
            <a:off x="706687" y="1625376"/>
            <a:ext cx="1104281" cy="1276146"/>
          </a:xfrm>
          <a:prstGeom prst="rect">
            <a:avLst/>
          </a:prstGeom>
          <a:solidFill>
            <a:srgbClr val="00B0F0">
              <a:alpha val="48472"/>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solidFill>
                <a:srgbClr val="00B0F0"/>
              </a:solidFill>
            </a:endParaRPr>
          </a:p>
        </p:txBody>
      </p:sp>
      <p:sp>
        <p:nvSpPr>
          <p:cNvPr id="6" name="四角形">
            <a:extLst>
              <a:ext uri="{FF2B5EF4-FFF2-40B4-BE49-F238E27FC236}">
                <a16:creationId xmlns:a16="http://schemas.microsoft.com/office/drawing/2014/main" id="{2D7B5FF4-4E6A-6D76-8F86-78E87C161F9B}"/>
              </a:ext>
            </a:extLst>
          </p:cNvPr>
          <p:cNvSpPr/>
          <p:nvPr/>
        </p:nvSpPr>
        <p:spPr>
          <a:xfrm>
            <a:off x="2117686" y="1595189"/>
            <a:ext cx="715224" cy="1300778"/>
          </a:xfrm>
          <a:prstGeom prst="rect">
            <a:avLst/>
          </a:prstGeom>
          <a:solidFill>
            <a:srgbClr val="00B0F0">
              <a:alpha val="45584"/>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7" name="x(特徴量データ)">
            <a:extLst>
              <a:ext uri="{FF2B5EF4-FFF2-40B4-BE49-F238E27FC236}">
                <a16:creationId xmlns:a16="http://schemas.microsoft.com/office/drawing/2014/main" id="{AFA463B3-96F5-8F7E-8837-E9697AA8E0CC}"/>
              </a:ext>
            </a:extLst>
          </p:cNvPr>
          <p:cNvSpPr txBox="1"/>
          <p:nvPr/>
        </p:nvSpPr>
        <p:spPr>
          <a:xfrm>
            <a:off x="536378" y="1270349"/>
            <a:ext cx="1370568"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400"/>
              <a:t>x(</a:t>
            </a:r>
            <a:r>
              <a:rPr sz="1400" err="1"/>
              <a:t>特徴量データ</a:t>
            </a:r>
            <a:r>
              <a:rPr sz="1400"/>
              <a:t>)</a:t>
            </a:r>
          </a:p>
        </p:txBody>
      </p:sp>
      <p:sp>
        <p:nvSpPr>
          <p:cNvPr id="8" name="y(正解データ)">
            <a:extLst>
              <a:ext uri="{FF2B5EF4-FFF2-40B4-BE49-F238E27FC236}">
                <a16:creationId xmlns:a16="http://schemas.microsoft.com/office/drawing/2014/main" id="{D017F97C-7776-E466-F051-227736FD064C}"/>
              </a:ext>
            </a:extLst>
          </p:cNvPr>
          <p:cNvSpPr txBox="1"/>
          <p:nvPr/>
        </p:nvSpPr>
        <p:spPr>
          <a:xfrm>
            <a:off x="1954314" y="1264077"/>
            <a:ext cx="1192634"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400"/>
              <a:t>y(</a:t>
            </a:r>
            <a:r>
              <a:rPr sz="1400" err="1"/>
              <a:t>正解データ</a:t>
            </a:r>
            <a:r>
              <a:rPr sz="1400"/>
              <a:t>)</a:t>
            </a:r>
          </a:p>
        </p:txBody>
      </p:sp>
      <p:sp>
        <p:nvSpPr>
          <p:cNvPr id="9" name="四角形">
            <a:extLst>
              <a:ext uri="{FF2B5EF4-FFF2-40B4-BE49-F238E27FC236}">
                <a16:creationId xmlns:a16="http://schemas.microsoft.com/office/drawing/2014/main" id="{0F2B403E-BCAD-4098-6080-623AE9E06DB2}"/>
              </a:ext>
            </a:extLst>
          </p:cNvPr>
          <p:cNvSpPr/>
          <p:nvPr/>
        </p:nvSpPr>
        <p:spPr>
          <a:xfrm>
            <a:off x="720176" y="3421520"/>
            <a:ext cx="1064611" cy="761326"/>
          </a:xfrm>
          <a:prstGeom prst="rect">
            <a:avLst/>
          </a:prstGeom>
          <a:solidFill>
            <a:srgbClr val="00B0F0">
              <a:alpha val="48472"/>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10" name="四角形">
            <a:extLst>
              <a:ext uri="{FF2B5EF4-FFF2-40B4-BE49-F238E27FC236}">
                <a16:creationId xmlns:a16="http://schemas.microsoft.com/office/drawing/2014/main" id="{3525D363-8777-4B63-E893-E0E0241E2726}"/>
              </a:ext>
            </a:extLst>
          </p:cNvPr>
          <p:cNvSpPr/>
          <p:nvPr/>
        </p:nvSpPr>
        <p:spPr>
          <a:xfrm>
            <a:off x="2117686" y="3397691"/>
            <a:ext cx="715224" cy="761325"/>
          </a:xfrm>
          <a:prstGeom prst="rect">
            <a:avLst/>
          </a:prstGeom>
          <a:solidFill>
            <a:srgbClr val="00B0F0">
              <a:alpha val="45584"/>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11" name="x_train">
            <a:extLst>
              <a:ext uri="{FF2B5EF4-FFF2-40B4-BE49-F238E27FC236}">
                <a16:creationId xmlns:a16="http://schemas.microsoft.com/office/drawing/2014/main" id="{4F88C3BB-060B-77FE-A7A5-256E3A473123}"/>
              </a:ext>
            </a:extLst>
          </p:cNvPr>
          <p:cNvSpPr txBox="1"/>
          <p:nvPr/>
        </p:nvSpPr>
        <p:spPr>
          <a:xfrm>
            <a:off x="866893" y="1962841"/>
            <a:ext cx="783869"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600" err="1"/>
              <a:t>x_train</a:t>
            </a:r>
            <a:endParaRPr sz="1600"/>
          </a:p>
        </p:txBody>
      </p:sp>
      <p:sp>
        <p:nvSpPr>
          <p:cNvPr id="12" name="y_train">
            <a:extLst>
              <a:ext uri="{FF2B5EF4-FFF2-40B4-BE49-F238E27FC236}">
                <a16:creationId xmlns:a16="http://schemas.microsoft.com/office/drawing/2014/main" id="{5660B767-064D-8424-876B-EACE27D23832}"/>
              </a:ext>
            </a:extLst>
          </p:cNvPr>
          <p:cNvSpPr txBox="1"/>
          <p:nvPr/>
        </p:nvSpPr>
        <p:spPr>
          <a:xfrm>
            <a:off x="2082563" y="1962841"/>
            <a:ext cx="78547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600" err="1"/>
              <a:t>y_train</a:t>
            </a:r>
            <a:endParaRPr sz="1600"/>
          </a:p>
        </p:txBody>
      </p:sp>
      <p:sp>
        <p:nvSpPr>
          <p:cNvPr id="13" name="y_test">
            <a:extLst>
              <a:ext uri="{FF2B5EF4-FFF2-40B4-BE49-F238E27FC236}">
                <a16:creationId xmlns:a16="http://schemas.microsoft.com/office/drawing/2014/main" id="{0CECD722-86E0-FB25-3967-04B20E4F1044}"/>
              </a:ext>
            </a:extLst>
          </p:cNvPr>
          <p:cNvSpPr txBox="1"/>
          <p:nvPr/>
        </p:nvSpPr>
        <p:spPr>
          <a:xfrm>
            <a:off x="2099487" y="3605499"/>
            <a:ext cx="703719"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600" err="1"/>
              <a:t>y_test</a:t>
            </a:r>
            <a:endParaRPr sz="1600"/>
          </a:p>
        </p:txBody>
      </p:sp>
      <p:sp>
        <p:nvSpPr>
          <p:cNvPr id="14" name="x_test">
            <a:extLst>
              <a:ext uri="{FF2B5EF4-FFF2-40B4-BE49-F238E27FC236}">
                <a16:creationId xmlns:a16="http://schemas.microsoft.com/office/drawing/2014/main" id="{146984D1-96C6-260E-0C11-1EEE8B55D20B}"/>
              </a:ext>
            </a:extLst>
          </p:cNvPr>
          <p:cNvSpPr txBox="1"/>
          <p:nvPr/>
        </p:nvSpPr>
        <p:spPr>
          <a:xfrm>
            <a:off x="879864" y="3650057"/>
            <a:ext cx="702116"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600" err="1"/>
              <a:t>x_test</a:t>
            </a:r>
            <a:endParaRPr sz="1600"/>
          </a:p>
        </p:txBody>
      </p:sp>
      <p:sp>
        <p:nvSpPr>
          <p:cNvPr id="15" name="角丸四角形">
            <a:extLst>
              <a:ext uri="{FF2B5EF4-FFF2-40B4-BE49-F238E27FC236}">
                <a16:creationId xmlns:a16="http://schemas.microsoft.com/office/drawing/2014/main" id="{10CD37BA-C228-77ED-4F0A-9A19EB57C97D}"/>
              </a:ext>
            </a:extLst>
          </p:cNvPr>
          <p:cNvSpPr/>
          <p:nvPr/>
        </p:nvSpPr>
        <p:spPr>
          <a:xfrm>
            <a:off x="3645733" y="1850497"/>
            <a:ext cx="962978" cy="583589"/>
          </a:xfrm>
          <a:prstGeom prst="roundRect">
            <a:avLst>
              <a:gd name="adj" fmla="val 15000"/>
            </a:avLst>
          </a:prstGeom>
          <a:solidFill>
            <a:srgbClr val="FFFF00">
              <a:alpha val="4793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16" name="学習モデルの選定">
            <a:extLst>
              <a:ext uri="{FF2B5EF4-FFF2-40B4-BE49-F238E27FC236}">
                <a16:creationId xmlns:a16="http://schemas.microsoft.com/office/drawing/2014/main" id="{6890BDEC-EB5F-6136-68C1-ADD6B38AB1A6}"/>
              </a:ext>
            </a:extLst>
          </p:cNvPr>
          <p:cNvSpPr txBox="1"/>
          <p:nvPr/>
        </p:nvSpPr>
        <p:spPr>
          <a:xfrm>
            <a:off x="3329553" y="694055"/>
            <a:ext cx="2465420" cy="284693"/>
          </a:xfrm>
          <a:prstGeom prst="rect">
            <a:avLst/>
          </a:prstGeom>
          <a:solidFill>
            <a:srgbClr val="92D050">
              <a:alpha val="51385"/>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200">
                <a:latin typeface="+mn-lt"/>
                <a:ea typeface="+mn-ea"/>
                <a:cs typeface="+mn-cs"/>
                <a:sym typeface="ヒラギノ角ゴ ProN W3"/>
              </a:defRPr>
            </a:lvl1pPr>
          </a:lstStyle>
          <a:p>
            <a:r>
              <a:rPr lang="en-US" sz="1600" b="1"/>
              <a:t>STEP2:</a:t>
            </a:r>
            <a:r>
              <a:rPr sz="1600" b="1"/>
              <a:t>学習モデルの選定</a:t>
            </a:r>
          </a:p>
        </p:txBody>
      </p:sp>
      <p:sp>
        <p:nvSpPr>
          <p:cNvPr id="17" name="学習">
            <a:extLst>
              <a:ext uri="{FF2B5EF4-FFF2-40B4-BE49-F238E27FC236}">
                <a16:creationId xmlns:a16="http://schemas.microsoft.com/office/drawing/2014/main" id="{CB946294-18DD-F6BA-434E-C521DB584853}"/>
              </a:ext>
            </a:extLst>
          </p:cNvPr>
          <p:cNvSpPr txBox="1"/>
          <p:nvPr/>
        </p:nvSpPr>
        <p:spPr>
          <a:xfrm>
            <a:off x="3732884" y="1986421"/>
            <a:ext cx="788678" cy="338554"/>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200"/>
            </a:lvl1pPr>
          </a:lstStyle>
          <a:p>
            <a:r>
              <a:rPr lang="ja-JP" altLang="en-US" sz="1950"/>
              <a:t>モデル</a:t>
            </a:r>
            <a:endParaRPr sz="1950"/>
          </a:p>
        </p:txBody>
      </p:sp>
      <p:sp>
        <p:nvSpPr>
          <p:cNvPr id="18" name="矢印">
            <a:extLst>
              <a:ext uri="{FF2B5EF4-FFF2-40B4-BE49-F238E27FC236}">
                <a16:creationId xmlns:a16="http://schemas.microsoft.com/office/drawing/2014/main" id="{E3B1F0BD-857E-482C-2D7D-ABCC212641AB}"/>
              </a:ext>
            </a:extLst>
          </p:cNvPr>
          <p:cNvSpPr/>
          <p:nvPr/>
        </p:nvSpPr>
        <p:spPr>
          <a:xfrm rot="5400000">
            <a:off x="3780412" y="1189007"/>
            <a:ext cx="693618" cy="423337"/>
          </a:xfrm>
          <a:prstGeom prst="rightArrow">
            <a:avLst>
              <a:gd name="adj1" fmla="val 32000"/>
              <a:gd name="adj2" fmla="val 64000"/>
            </a:avLst>
          </a:prstGeom>
          <a:solidFill>
            <a:srgbClr val="92D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19" name="矢印">
            <a:extLst>
              <a:ext uri="{FF2B5EF4-FFF2-40B4-BE49-F238E27FC236}">
                <a16:creationId xmlns:a16="http://schemas.microsoft.com/office/drawing/2014/main" id="{6830CBBF-5E66-8FAA-2E49-46568FB16315}"/>
              </a:ext>
            </a:extLst>
          </p:cNvPr>
          <p:cNvSpPr/>
          <p:nvPr/>
        </p:nvSpPr>
        <p:spPr>
          <a:xfrm>
            <a:off x="2964597" y="1949113"/>
            <a:ext cx="658601" cy="47625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0" name="正方形/長方形 19">
            <a:extLst>
              <a:ext uri="{FF2B5EF4-FFF2-40B4-BE49-F238E27FC236}">
                <a16:creationId xmlns:a16="http://schemas.microsoft.com/office/drawing/2014/main" id="{0F43EDD6-0B53-F0CC-19EC-4A7C6C93E2D2}"/>
              </a:ext>
            </a:extLst>
          </p:cNvPr>
          <p:cNvSpPr/>
          <p:nvPr/>
        </p:nvSpPr>
        <p:spPr>
          <a:xfrm>
            <a:off x="536378" y="1517993"/>
            <a:ext cx="2428219" cy="1440000"/>
          </a:xfrm>
          <a:prstGeom prst="rect">
            <a:avLst/>
          </a:prstGeom>
          <a:noFill/>
          <a:ln w="3492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21" name="角丸四角形">
            <a:extLst>
              <a:ext uri="{FF2B5EF4-FFF2-40B4-BE49-F238E27FC236}">
                <a16:creationId xmlns:a16="http://schemas.microsoft.com/office/drawing/2014/main" id="{2C23254B-F739-F6C9-CBE2-55EC5537DFB3}"/>
              </a:ext>
            </a:extLst>
          </p:cNvPr>
          <p:cNvSpPr/>
          <p:nvPr/>
        </p:nvSpPr>
        <p:spPr>
          <a:xfrm>
            <a:off x="5054716" y="1747485"/>
            <a:ext cx="962978" cy="850112"/>
          </a:xfrm>
          <a:prstGeom prst="roundRect">
            <a:avLst>
              <a:gd name="adj" fmla="val 15000"/>
            </a:avLst>
          </a:prstGeom>
          <a:solidFill>
            <a:srgbClr val="FFFF00">
              <a:alpha val="4793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2" name="学習済み…">
            <a:extLst>
              <a:ext uri="{FF2B5EF4-FFF2-40B4-BE49-F238E27FC236}">
                <a16:creationId xmlns:a16="http://schemas.microsoft.com/office/drawing/2014/main" id="{245C1BB4-1879-9AB8-5466-D168394C6964}"/>
              </a:ext>
            </a:extLst>
          </p:cNvPr>
          <p:cNvSpPr txBox="1"/>
          <p:nvPr/>
        </p:nvSpPr>
        <p:spPr>
          <a:xfrm>
            <a:off x="5113011" y="1907249"/>
            <a:ext cx="846386" cy="523220"/>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4200"/>
            </a:pPr>
            <a:r>
              <a:rPr sz="1575" err="1"/>
              <a:t>学習済み</a:t>
            </a:r>
            <a:endParaRPr sz="1575"/>
          </a:p>
          <a:p>
            <a:pPr>
              <a:defRPr sz="4200"/>
            </a:pPr>
            <a:r>
              <a:rPr sz="1575" err="1"/>
              <a:t>モデル</a:t>
            </a:r>
            <a:endParaRPr sz="1575"/>
          </a:p>
        </p:txBody>
      </p:sp>
      <p:sp>
        <p:nvSpPr>
          <p:cNvPr id="23" name="矢印">
            <a:extLst>
              <a:ext uri="{FF2B5EF4-FFF2-40B4-BE49-F238E27FC236}">
                <a16:creationId xmlns:a16="http://schemas.microsoft.com/office/drawing/2014/main" id="{4CFFCEC3-B0EF-7478-7467-A4802C477B9C}"/>
              </a:ext>
            </a:extLst>
          </p:cNvPr>
          <p:cNvSpPr/>
          <p:nvPr/>
        </p:nvSpPr>
        <p:spPr>
          <a:xfrm>
            <a:off x="4673276" y="1974619"/>
            <a:ext cx="367357" cy="425239"/>
          </a:xfrm>
          <a:prstGeom prst="rightArrow">
            <a:avLst>
              <a:gd name="adj1" fmla="val 31663"/>
              <a:gd name="adj2" fmla="val 55401"/>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5" name="正方形/長方形 24">
            <a:extLst>
              <a:ext uri="{FF2B5EF4-FFF2-40B4-BE49-F238E27FC236}">
                <a16:creationId xmlns:a16="http://schemas.microsoft.com/office/drawing/2014/main" id="{B607A2DD-6F12-CD45-BD61-89AF1549A50C}"/>
              </a:ext>
            </a:extLst>
          </p:cNvPr>
          <p:cNvSpPr/>
          <p:nvPr/>
        </p:nvSpPr>
        <p:spPr>
          <a:xfrm>
            <a:off x="536379" y="3385866"/>
            <a:ext cx="1288672" cy="777491"/>
          </a:xfrm>
          <a:prstGeom prst="rect">
            <a:avLst/>
          </a:prstGeom>
          <a:noFill/>
          <a:ln w="34925"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26" name="角丸四角形">
            <a:extLst>
              <a:ext uri="{FF2B5EF4-FFF2-40B4-BE49-F238E27FC236}">
                <a16:creationId xmlns:a16="http://schemas.microsoft.com/office/drawing/2014/main" id="{94D0BF83-18B9-180E-FD98-A609FC10AA18}"/>
              </a:ext>
            </a:extLst>
          </p:cNvPr>
          <p:cNvSpPr/>
          <p:nvPr/>
        </p:nvSpPr>
        <p:spPr>
          <a:xfrm>
            <a:off x="6830447" y="1720544"/>
            <a:ext cx="1252919" cy="761326"/>
          </a:xfrm>
          <a:prstGeom prst="roundRect">
            <a:avLst>
              <a:gd name="adj" fmla="val 15000"/>
            </a:avLst>
          </a:prstGeom>
          <a:solidFill>
            <a:srgbClr val="FF0000">
              <a:alpha val="5887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7" name="正解の予測">
            <a:extLst>
              <a:ext uri="{FF2B5EF4-FFF2-40B4-BE49-F238E27FC236}">
                <a16:creationId xmlns:a16="http://schemas.microsoft.com/office/drawing/2014/main" id="{F212C4F1-4F93-4EB1-B4C8-FE131BC70F93}"/>
              </a:ext>
            </a:extLst>
          </p:cNvPr>
          <p:cNvSpPr txBox="1"/>
          <p:nvPr/>
        </p:nvSpPr>
        <p:spPr>
          <a:xfrm>
            <a:off x="6932724" y="1960783"/>
            <a:ext cx="1048364" cy="280846"/>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1575"/>
              <a:t>正解の予測</a:t>
            </a:r>
          </a:p>
        </p:txBody>
      </p:sp>
      <p:sp>
        <p:nvSpPr>
          <p:cNvPr id="28" name="矢印">
            <a:extLst>
              <a:ext uri="{FF2B5EF4-FFF2-40B4-BE49-F238E27FC236}">
                <a16:creationId xmlns:a16="http://schemas.microsoft.com/office/drawing/2014/main" id="{250BC13F-92DB-E5B0-05F8-BB537F147E63}"/>
              </a:ext>
            </a:extLst>
          </p:cNvPr>
          <p:cNvSpPr/>
          <p:nvPr/>
        </p:nvSpPr>
        <p:spPr>
          <a:xfrm>
            <a:off x="6175453" y="1879684"/>
            <a:ext cx="522061" cy="425238"/>
          </a:xfrm>
          <a:prstGeom prst="rightArrow">
            <a:avLst>
              <a:gd name="adj1" fmla="val 31663"/>
              <a:gd name="adj2" fmla="val 55401"/>
            </a:avLst>
          </a:prstGeom>
          <a:solidFill>
            <a:srgbClr val="00B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9" name="正方形/長方形 28">
            <a:extLst>
              <a:ext uri="{FF2B5EF4-FFF2-40B4-BE49-F238E27FC236}">
                <a16:creationId xmlns:a16="http://schemas.microsoft.com/office/drawing/2014/main" id="{B82B940E-E012-7FBA-D082-78A73D6EA5EB}"/>
              </a:ext>
            </a:extLst>
          </p:cNvPr>
          <p:cNvSpPr/>
          <p:nvPr/>
        </p:nvSpPr>
        <p:spPr>
          <a:xfrm>
            <a:off x="2031026" y="3385866"/>
            <a:ext cx="933571" cy="805992"/>
          </a:xfrm>
          <a:prstGeom prst="rect">
            <a:avLst/>
          </a:prstGeom>
          <a:noFill/>
          <a:ln w="3492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30" name="矢印">
            <a:extLst>
              <a:ext uri="{FF2B5EF4-FFF2-40B4-BE49-F238E27FC236}">
                <a16:creationId xmlns:a16="http://schemas.microsoft.com/office/drawing/2014/main" id="{92BFBEE0-668F-1F5C-C7DB-05E5E69A4774}"/>
              </a:ext>
            </a:extLst>
          </p:cNvPr>
          <p:cNvSpPr/>
          <p:nvPr/>
        </p:nvSpPr>
        <p:spPr>
          <a:xfrm rot="5400000">
            <a:off x="7489806" y="2692380"/>
            <a:ext cx="658074" cy="494280"/>
          </a:xfrm>
          <a:prstGeom prst="rightArrow">
            <a:avLst>
              <a:gd name="adj1" fmla="val 32000"/>
              <a:gd name="adj2" fmla="val 64000"/>
            </a:avLst>
          </a:prstGeom>
          <a:solidFill>
            <a:srgbClr val="C000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1" name="角丸四角形">
            <a:extLst>
              <a:ext uri="{FF2B5EF4-FFF2-40B4-BE49-F238E27FC236}">
                <a16:creationId xmlns:a16="http://schemas.microsoft.com/office/drawing/2014/main" id="{C60FBDC4-F523-BC6F-5C99-729EE7324DF9}"/>
              </a:ext>
            </a:extLst>
          </p:cNvPr>
          <p:cNvSpPr/>
          <p:nvPr/>
        </p:nvSpPr>
        <p:spPr>
          <a:xfrm>
            <a:off x="6474779" y="3362394"/>
            <a:ext cx="1949045" cy="656196"/>
          </a:xfrm>
          <a:prstGeom prst="roundRect">
            <a:avLst>
              <a:gd name="adj" fmla="val 17403"/>
            </a:avLst>
          </a:prstGeom>
          <a:solidFill>
            <a:srgbClr val="FF0000">
              <a:alpha val="5887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2" name="正解との比較・評価">
            <a:extLst>
              <a:ext uri="{FF2B5EF4-FFF2-40B4-BE49-F238E27FC236}">
                <a16:creationId xmlns:a16="http://schemas.microsoft.com/office/drawing/2014/main" id="{784D7612-C02C-4AD6-B6EE-B486ACD71AFE}"/>
              </a:ext>
            </a:extLst>
          </p:cNvPr>
          <p:cNvSpPr txBox="1"/>
          <p:nvPr/>
        </p:nvSpPr>
        <p:spPr>
          <a:xfrm>
            <a:off x="6521163" y="3550069"/>
            <a:ext cx="1856277" cy="280846"/>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1575"/>
              <a:t>正解との比較・評価</a:t>
            </a:r>
          </a:p>
        </p:txBody>
      </p:sp>
      <p:sp>
        <p:nvSpPr>
          <p:cNvPr id="34" name="矢印">
            <a:extLst>
              <a:ext uri="{FF2B5EF4-FFF2-40B4-BE49-F238E27FC236}">
                <a16:creationId xmlns:a16="http://schemas.microsoft.com/office/drawing/2014/main" id="{FF07901D-A415-34B5-6058-136CE769F9FD}"/>
              </a:ext>
            </a:extLst>
          </p:cNvPr>
          <p:cNvSpPr/>
          <p:nvPr/>
        </p:nvSpPr>
        <p:spPr>
          <a:xfrm>
            <a:off x="2964597" y="3515569"/>
            <a:ext cx="3454796" cy="381707"/>
          </a:xfrm>
          <a:prstGeom prst="rightArrow">
            <a:avLst>
              <a:gd name="adj1" fmla="val 32000"/>
              <a:gd name="adj2" fmla="val 64000"/>
            </a:avLst>
          </a:prstGeom>
          <a:solidFill>
            <a:srgbClr val="C000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5" name="テキスト ボックス 34">
            <a:extLst>
              <a:ext uri="{FF2B5EF4-FFF2-40B4-BE49-F238E27FC236}">
                <a16:creationId xmlns:a16="http://schemas.microsoft.com/office/drawing/2014/main" id="{1CFA8BF9-264B-D016-9675-5D51EBCFD458}"/>
              </a:ext>
            </a:extLst>
          </p:cNvPr>
          <p:cNvSpPr txBox="1"/>
          <p:nvPr/>
        </p:nvSpPr>
        <p:spPr>
          <a:xfrm>
            <a:off x="6414679" y="4067286"/>
            <a:ext cx="2616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a:ln>
                  <a:noFill/>
                </a:ln>
                <a:solidFill>
                  <a:srgbClr val="C00000"/>
                </a:solidFill>
                <a:effectLst/>
                <a:uFillTx/>
                <a:latin typeface="ヒラギノ角ゴ ProN W6"/>
                <a:ea typeface="ヒラギノ角ゴ ProN W6"/>
                <a:cs typeface="ヒラギノ角ゴ ProN W6"/>
                <a:sym typeface="ヒラギノ角ゴ ProN W6"/>
              </a:rPr>
              <a:t>STEP4:</a:t>
            </a:r>
            <a:r>
              <a:rPr kumimoji="0" lang="ja-JP" altLang="en-US" sz="2000" b="0" i="0" u="none" strike="noStrike" cap="none" spc="0" normalizeH="0" baseline="0">
                <a:ln>
                  <a:noFill/>
                </a:ln>
                <a:solidFill>
                  <a:srgbClr val="C00000"/>
                </a:solidFill>
                <a:effectLst/>
                <a:uFillTx/>
                <a:latin typeface="ヒラギノ角ゴ ProN W6"/>
                <a:ea typeface="ヒラギノ角ゴ ProN W6"/>
                <a:cs typeface="ヒラギノ角ゴ ProN W6"/>
                <a:sym typeface="ヒラギノ角ゴ ProN W6"/>
              </a:rPr>
              <a:t>モデルの評価</a:t>
            </a:r>
          </a:p>
        </p:txBody>
      </p:sp>
      <p:sp>
        <p:nvSpPr>
          <p:cNvPr id="4" name="スライド番号プレースホルダー 3">
            <a:extLst>
              <a:ext uri="{FF2B5EF4-FFF2-40B4-BE49-F238E27FC236}">
                <a16:creationId xmlns:a16="http://schemas.microsoft.com/office/drawing/2014/main" id="{F195EE63-9812-190F-B3C1-D351701C3BBC}"/>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57</a:t>
            </a:fld>
            <a:endParaRPr lang="ja-JP" altLang="en-US" sz="1200"/>
          </a:p>
        </p:txBody>
      </p:sp>
      <p:cxnSp>
        <p:nvCxnSpPr>
          <p:cNvPr id="36" name="直線コネクタ 35">
            <a:extLst>
              <a:ext uri="{FF2B5EF4-FFF2-40B4-BE49-F238E27FC236}">
                <a16:creationId xmlns:a16="http://schemas.microsoft.com/office/drawing/2014/main" id="{8B27B059-D7D9-D140-45BA-23DAA67EE303}"/>
              </a:ext>
            </a:extLst>
          </p:cNvPr>
          <p:cNvCxnSpPr>
            <a:cxnSpLocks/>
          </p:cNvCxnSpPr>
          <p:nvPr/>
        </p:nvCxnSpPr>
        <p:spPr>
          <a:xfrm>
            <a:off x="1227802" y="3154680"/>
            <a:ext cx="4182398" cy="0"/>
          </a:xfrm>
          <a:prstGeom prst="line">
            <a:avLst/>
          </a:prstGeom>
          <a:noFill/>
          <a:ln w="889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cxnSp>
        <p:nvCxnSpPr>
          <p:cNvPr id="37" name="直線コネクタ 36">
            <a:extLst>
              <a:ext uri="{FF2B5EF4-FFF2-40B4-BE49-F238E27FC236}">
                <a16:creationId xmlns:a16="http://schemas.microsoft.com/office/drawing/2014/main" id="{FFE4218A-DEB9-0AEF-9008-5474B77CB08B}"/>
              </a:ext>
            </a:extLst>
          </p:cNvPr>
          <p:cNvCxnSpPr>
            <a:cxnSpLocks/>
          </p:cNvCxnSpPr>
          <p:nvPr/>
        </p:nvCxnSpPr>
        <p:spPr>
          <a:xfrm flipV="1">
            <a:off x="1271474" y="3131820"/>
            <a:ext cx="0" cy="266770"/>
          </a:xfrm>
          <a:prstGeom prst="line">
            <a:avLst/>
          </a:prstGeom>
          <a:noFill/>
          <a:ln w="889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sp>
        <p:nvSpPr>
          <p:cNvPr id="41" name="テキスト ボックス 40">
            <a:extLst>
              <a:ext uri="{FF2B5EF4-FFF2-40B4-BE49-F238E27FC236}">
                <a16:creationId xmlns:a16="http://schemas.microsoft.com/office/drawing/2014/main" id="{7C2E281F-0ABC-457D-8935-DB067DAAF3F1}"/>
              </a:ext>
            </a:extLst>
          </p:cNvPr>
          <p:cNvSpPr txBox="1"/>
          <p:nvPr/>
        </p:nvSpPr>
        <p:spPr>
          <a:xfrm>
            <a:off x="3667926" y="2665274"/>
            <a:ext cx="159017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a:ln>
                  <a:noFill/>
                </a:ln>
                <a:solidFill>
                  <a:srgbClr val="00B0F0"/>
                </a:solidFill>
                <a:effectLst/>
                <a:uFillTx/>
                <a:latin typeface="ヒラギノ角ゴ ProN W6"/>
                <a:ea typeface="ヒラギノ角ゴ ProN W6"/>
                <a:cs typeface="ヒラギノ角ゴ ProN W6"/>
                <a:sym typeface="ヒラギノ角ゴ ProN W6"/>
              </a:rPr>
              <a:t>STEP3:</a:t>
            </a:r>
            <a:r>
              <a:rPr kumimoji="0" lang="ja-JP" altLang="en-US" sz="2000" b="0" i="0" u="none" strike="noStrike" cap="none" spc="0" normalizeH="0" baseline="0">
                <a:ln>
                  <a:noFill/>
                </a:ln>
                <a:solidFill>
                  <a:srgbClr val="00B0F0"/>
                </a:solidFill>
                <a:effectLst/>
                <a:uFillTx/>
                <a:latin typeface="ヒラギノ角ゴ ProN W6"/>
                <a:ea typeface="ヒラギノ角ゴ ProN W6"/>
                <a:cs typeface="ヒラギノ角ゴ ProN W6"/>
                <a:sym typeface="ヒラギノ角ゴ ProN W6"/>
              </a:rPr>
              <a:t>学習</a:t>
            </a:r>
          </a:p>
        </p:txBody>
      </p:sp>
      <p:sp>
        <p:nvSpPr>
          <p:cNvPr id="33" name="テキスト ボックス 32">
            <a:extLst>
              <a:ext uri="{FF2B5EF4-FFF2-40B4-BE49-F238E27FC236}">
                <a16:creationId xmlns:a16="http://schemas.microsoft.com/office/drawing/2014/main" id="{1B670BBD-5A5B-FE4B-B9D3-A6FB8B48045B}"/>
              </a:ext>
            </a:extLst>
          </p:cNvPr>
          <p:cNvSpPr txBox="1"/>
          <p:nvPr/>
        </p:nvSpPr>
        <p:spPr>
          <a:xfrm>
            <a:off x="4414218" y="1016099"/>
            <a:ext cx="4009606" cy="656590"/>
          </a:xfrm>
          <a:prstGeom prst="rect">
            <a:avLst/>
          </a:prstGeom>
          <a:noFill/>
          <a:ln w="12700" cap="flat">
            <a:solidFill>
              <a:srgbClr val="FF93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深層学習ではニューラルネットワークの学習モデルを自分で設計する</a:t>
            </a:r>
            <a:endParaRPr kumimoji="0" lang="en-US" altLang="ja-JP" b="0" i="0" u="none" strike="noStrike" cap="none" spc="0" normalizeH="0" baseline="0" dirty="0">
              <a:ln>
                <a:noFill/>
              </a:ln>
              <a:solidFill>
                <a:srgbClr val="FF9300"/>
              </a:solidFill>
              <a:effectLst/>
              <a:uFillTx/>
              <a:latin typeface="ヒラギノ角ゴ ProN W6"/>
              <a:ea typeface="ヒラギノ角ゴ ProN W6"/>
              <a:cs typeface="ヒラギノ角ゴ ProN W6"/>
              <a:sym typeface="ヒラギノ角ゴ ProN W6"/>
            </a:endParaRPr>
          </a:p>
        </p:txBody>
      </p:sp>
      <p:sp>
        <p:nvSpPr>
          <p:cNvPr id="38" name="ニューラルネットワークとは(軽く復習)">
            <a:extLst>
              <a:ext uri="{FF2B5EF4-FFF2-40B4-BE49-F238E27FC236}">
                <a16:creationId xmlns:a16="http://schemas.microsoft.com/office/drawing/2014/main" id="{97975C54-09B1-4D45-F862-7BB710C2A788}"/>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深層学習のコードの流れ</a:t>
            </a:r>
            <a:endParaRPr sz="2400" b="1">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B4DCE92A-A6F7-0DA5-21C5-AF0624C5F4A7}"/>
              </a:ext>
            </a:extLst>
          </p:cNvPr>
          <p:cNvSpPr txBox="1"/>
          <p:nvPr/>
        </p:nvSpPr>
        <p:spPr>
          <a:xfrm>
            <a:off x="4876800" y="4756009"/>
            <a:ext cx="144270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b="0" i="0" u="none" strike="noStrike" cap="none" spc="0" normalizeH="0" baseline="0">
                <a:ln>
                  <a:noFill/>
                </a:ln>
                <a:solidFill>
                  <a:srgbClr val="92D050"/>
                </a:solidFill>
                <a:effectLst/>
                <a:uFillTx/>
                <a:latin typeface="ヒラギノ角ゴ ProN W6"/>
                <a:ea typeface="ヒラギノ角ゴ ProN W6"/>
                <a:cs typeface="ヒラギノ角ゴ ProN W6"/>
                <a:sym typeface="ヒラギノ角ゴ ProN W6"/>
              </a:rPr>
              <a:t>STEP5:</a:t>
            </a:r>
            <a:r>
              <a:rPr kumimoji="0" lang="ja-JP" altLang="en-US" b="0" i="0" u="none" strike="noStrike" cap="none" spc="0" normalizeH="0" baseline="0">
                <a:ln>
                  <a:noFill/>
                </a:ln>
                <a:solidFill>
                  <a:srgbClr val="92D050"/>
                </a:solidFill>
                <a:effectLst/>
                <a:uFillTx/>
                <a:latin typeface="ヒラギノ角ゴ ProN W6"/>
                <a:ea typeface="ヒラギノ角ゴ ProN W6"/>
                <a:cs typeface="ヒラギノ角ゴ ProN W6"/>
                <a:sym typeface="ヒラギノ角ゴ ProN W6"/>
              </a:rPr>
              <a:t>予測</a:t>
            </a:r>
          </a:p>
        </p:txBody>
      </p:sp>
      <p:pic>
        <p:nvPicPr>
          <p:cNvPr id="40" name="図 39" descr="人のレントゲン写真&#10;&#10;低い精度で自動的に生成された説明">
            <a:extLst>
              <a:ext uri="{FF2B5EF4-FFF2-40B4-BE49-F238E27FC236}">
                <a16:creationId xmlns:a16="http://schemas.microsoft.com/office/drawing/2014/main" id="{57C8FB3A-F613-A587-DF94-40FCC38530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0774" y="3912237"/>
            <a:ext cx="864000" cy="864000"/>
          </a:xfrm>
          <a:prstGeom prst="rect">
            <a:avLst/>
          </a:prstGeom>
        </p:spPr>
      </p:pic>
      <p:cxnSp>
        <p:nvCxnSpPr>
          <p:cNvPr id="42" name="直線コネクタ 41">
            <a:extLst>
              <a:ext uri="{FF2B5EF4-FFF2-40B4-BE49-F238E27FC236}">
                <a16:creationId xmlns:a16="http://schemas.microsoft.com/office/drawing/2014/main" id="{C526C485-4817-640D-4759-01E32B641615}"/>
              </a:ext>
            </a:extLst>
          </p:cNvPr>
          <p:cNvCxnSpPr>
            <a:cxnSpLocks/>
          </p:cNvCxnSpPr>
          <p:nvPr/>
        </p:nvCxnSpPr>
        <p:spPr>
          <a:xfrm>
            <a:off x="5807673" y="2626664"/>
            <a:ext cx="0" cy="1263528"/>
          </a:xfrm>
          <a:prstGeom prst="line">
            <a:avLst/>
          </a:prstGeom>
          <a:noFill/>
          <a:ln w="69850" cap="flat">
            <a:solidFill>
              <a:srgbClr val="92D050"/>
            </a:solidFill>
            <a:prstDash val="solid"/>
            <a:miter lim="400000"/>
            <a:headEnd type="triangle"/>
          </a:ln>
          <a:effectLst/>
          <a:sp3d/>
        </p:spPr>
        <p:style>
          <a:lnRef idx="0">
            <a:scrgbClr r="0" g="0" b="0"/>
          </a:lnRef>
          <a:fillRef idx="0">
            <a:scrgbClr r="0" g="0" b="0"/>
          </a:fillRef>
          <a:effectRef idx="0">
            <a:scrgbClr r="0" g="0" b="0"/>
          </a:effectRef>
          <a:fontRef idx="none"/>
        </p:style>
      </p:cxnSp>
      <p:sp>
        <p:nvSpPr>
          <p:cNvPr id="46" name="矢印">
            <a:extLst>
              <a:ext uri="{FF2B5EF4-FFF2-40B4-BE49-F238E27FC236}">
                <a16:creationId xmlns:a16="http://schemas.microsoft.com/office/drawing/2014/main" id="{EF2F2C50-58C0-6D0D-9E59-B062A68E7231}"/>
              </a:ext>
            </a:extLst>
          </p:cNvPr>
          <p:cNvSpPr/>
          <p:nvPr/>
        </p:nvSpPr>
        <p:spPr>
          <a:xfrm>
            <a:off x="6153648" y="2363504"/>
            <a:ext cx="522061" cy="218244"/>
          </a:xfrm>
          <a:prstGeom prst="rightArrow">
            <a:avLst>
              <a:gd name="adj1" fmla="val 31663"/>
              <a:gd name="adj2" fmla="val 55401"/>
            </a:avLst>
          </a:prstGeom>
          <a:solidFill>
            <a:srgbClr val="92D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47" name="テキスト ボックス 46">
            <a:extLst>
              <a:ext uri="{FF2B5EF4-FFF2-40B4-BE49-F238E27FC236}">
                <a16:creationId xmlns:a16="http://schemas.microsoft.com/office/drawing/2014/main" id="{F6FA79EE-F8D5-07E6-EB79-6816FE1309C8}"/>
              </a:ext>
            </a:extLst>
          </p:cNvPr>
          <p:cNvSpPr txBox="1"/>
          <p:nvPr/>
        </p:nvSpPr>
        <p:spPr>
          <a:xfrm>
            <a:off x="5914534" y="2630926"/>
            <a:ext cx="1787669" cy="584775"/>
          </a:xfrm>
          <a:prstGeom prst="rect">
            <a:avLst/>
          </a:prstGeom>
          <a:noFill/>
        </p:spPr>
        <p:txBody>
          <a:bodyPr wrap="none" rtlCol="0">
            <a:spAutoFit/>
          </a:bodyPr>
          <a:lstStyle/>
          <a:p>
            <a:r>
              <a:rPr kumimoji="1" lang="en-US" altLang="ja-JP" sz="1600" b="1">
                <a:solidFill>
                  <a:srgbClr val="92D050"/>
                </a:solidFill>
                <a:latin typeface="Meiryo" panose="020B0604030504040204" pitchFamily="34" charset="-128"/>
                <a:ea typeface="Meiryo" panose="020B0604030504040204" pitchFamily="34" charset="-128"/>
              </a:rPr>
              <a:t>1</a:t>
            </a:r>
            <a:r>
              <a:rPr kumimoji="1" lang="ja-JP" altLang="en-US" sz="1600" b="1">
                <a:solidFill>
                  <a:srgbClr val="92D050"/>
                </a:solidFill>
                <a:latin typeface="Meiryo" panose="020B0604030504040204" pitchFamily="34" charset="-128"/>
                <a:ea typeface="Meiryo" panose="020B0604030504040204" pitchFamily="34" charset="-128"/>
              </a:rPr>
              <a:t>：</a:t>
            </a:r>
            <a:r>
              <a:rPr kumimoji="1" lang="en-US" altLang="ja-JP" sz="1600" b="1">
                <a:solidFill>
                  <a:srgbClr val="92D050"/>
                </a:solidFill>
                <a:latin typeface="Meiryo" panose="020B0604030504040204" pitchFamily="34" charset="-128"/>
                <a:ea typeface="Meiryo" panose="020B0604030504040204" pitchFamily="34" charset="-128"/>
              </a:rPr>
              <a:t>covid19</a:t>
            </a:r>
            <a:r>
              <a:rPr kumimoji="1" lang="ja-JP" altLang="en-US" sz="1600" b="1">
                <a:solidFill>
                  <a:srgbClr val="92D050"/>
                </a:solidFill>
                <a:latin typeface="Meiryo" panose="020B0604030504040204" pitchFamily="34" charset="-128"/>
                <a:ea typeface="Meiryo" panose="020B0604030504040204" pitchFamily="34" charset="-128"/>
              </a:rPr>
              <a:t>肺炎</a:t>
            </a:r>
            <a:endParaRPr kumimoji="1" lang="en-US" altLang="ja-JP" sz="1600" b="1">
              <a:solidFill>
                <a:srgbClr val="92D050"/>
              </a:solidFill>
              <a:latin typeface="Meiryo" panose="020B0604030504040204" pitchFamily="34" charset="-128"/>
              <a:ea typeface="Meiryo" panose="020B0604030504040204" pitchFamily="34" charset="-128"/>
            </a:endParaRPr>
          </a:p>
          <a:p>
            <a:r>
              <a:rPr kumimoji="1" lang="en-US" altLang="ja-JP" sz="1600" b="1">
                <a:solidFill>
                  <a:srgbClr val="92D050"/>
                </a:solidFill>
                <a:latin typeface="Meiryo" panose="020B0604030504040204" pitchFamily="34" charset="-128"/>
                <a:ea typeface="Meiryo" panose="020B0604030504040204" pitchFamily="34" charset="-128"/>
              </a:rPr>
              <a:t>0</a:t>
            </a:r>
            <a:r>
              <a:rPr kumimoji="1" lang="ja-JP" altLang="en-US" sz="1600" b="1">
                <a:solidFill>
                  <a:srgbClr val="92D050"/>
                </a:solidFill>
                <a:latin typeface="Meiryo" panose="020B0604030504040204" pitchFamily="34" charset="-128"/>
                <a:ea typeface="Meiryo" panose="020B0604030504040204" pitchFamily="34" charset="-128"/>
              </a:rPr>
              <a:t>：健康</a:t>
            </a:r>
          </a:p>
        </p:txBody>
      </p:sp>
    </p:spTree>
    <p:extLst>
      <p:ext uri="{BB962C8B-B14F-4D97-AF65-F5344CB8AC3E}">
        <p14:creationId xmlns:p14="http://schemas.microsoft.com/office/powerpoint/2010/main" val="426098223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67A6D2D-43D5-6894-097B-A892BB6904F1}"/>
              </a:ext>
            </a:extLst>
          </p:cNvPr>
          <p:cNvSpPr/>
          <p:nvPr/>
        </p:nvSpPr>
        <p:spPr>
          <a:xfrm>
            <a:off x="2275717" y="646227"/>
            <a:ext cx="1665073" cy="3945961"/>
          </a:xfrm>
          <a:prstGeom prst="rect">
            <a:avLst/>
          </a:prstGeom>
          <a:solidFill>
            <a:srgbClr val="FFC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78D78AB-66DC-0C18-384A-F13E63376E32}"/>
              </a:ext>
            </a:extLst>
          </p:cNvPr>
          <p:cNvSpPr/>
          <p:nvPr/>
        </p:nvSpPr>
        <p:spPr>
          <a:xfrm>
            <a:off x="6849426" y="651960"/>
            <a:ext cx="1633995" cy="3947324"/>
          </a:xfrm>
          <a:prstGeom prst="rect">
            <a:avLst/>
          </a:prstGeom>
          <a:solidFill>
            <a:srgbClr val="00B0F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4355451-812C-1674-FA9E-96F0867398CF}"/>
              </a:ext>
            </a:extLst>
          </p:cNvPr>
          <p:cNvSpPr/>
          <p:nvPr/>
        </p:nvSpPr>
        <p:spPr>
          <a:xfrm>
            <a:off x="5990445" y="651960"/>
            <a:ext cx="700535" cy="3947324"/>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81149FD-F3C3-7650-CF67-14F54672A9AA}"/>
              </a:ext>
            </a:extLst>
          </p:cNvPr>
          <p:cNvSpPr/>
          <p:nvPr/>
        </p:nvSpPr>
        <p:spPr>
          <a:xfrm>
            <a:off x="5083829" y="649990"/>
            <a:ext cx="706884" cy="3947324"/>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9DA66462-C864-A996-1FE2-0B0F80B99E0A}"/>
              </a:ext>
            </a:extLst>
          </p:cNvPr>
          <p:cNvSpPr/>
          <p:nvPr/>
        </p:nvSpPr>
        <p:spPr>
          <a:xfrm>
            <a:off x="4140243" y="643723"/>
            <a:ext cx="722628" cy="3947324"/>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6" name="学習モデルの作成"/>
          <p:cNvSpPr txBox="1"/>
          <p:nvPr/>
        </p:nvSpPr>
        <p:spPr>
          <a:xfrm>
            <a:off x="283090" y="102115"/>
            <a:ext cx="3731791" cy="40780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solidFill>
                  <a:schemeClr val="tx1"/>
                </a:solidFill>
                <a:latin typeface="Meiryo"/>
                <a:ea typeface="Meiryo"/>
              </a:rPr>
              <a:t>演習で作成する</a:t>
            </a:r>
            <a:r>
              <a:rPr sz="2400" b="1" err="1">
                <a:solidFill>
                  <a:schemeClr val="tx1"/>
                </a:solidFill>
                <a:latin typeface="Meiryo"/>
                <a:ea typeface="Meiryo"/>
              </a:rPr>
              <a:t>学習モデル</a:t>
            </a:r>
            <a:endParaRPr lang="ja-JP" altLang="en-US" sz="2400" b="1" err="1">
              <a:solidFill>
                <a:schemeClr val="tx1"/>
              </a:solidFill>
              <a:latin typeface="Meiryo"/>
              <a:ea typeface="Meiryo"/>
            </a:endParaRPr>
          </a:p>
        </p:txBody>
      </p:sp>
      <p:sp>
        <p:nvSpPr>
          <p:cNvPr id="547" name="入力層"/>
          <p:cNvSpPr txBox="1"/>
          <p:nvPr/>
        </p:nvSpPr>
        <p:spPr>
          <a:xfrm>
            <a:off x="2544983" y="666995"/>
            <a:ext cx="654025"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err="1">
                <a:latin typeface="Meiryo"/>
                <a:ea typeface="Meiryo"/>
              </a:rPr>
              <a:t>入力</a:t>
            </a:r>
            <a:r>
              <a:rPr lang="ja-JP" sz="1600" b="1">
                <a:latin typeface="Meiryo"/>
                <a:ea typeface="Meiryo"/>
              </a:rPr>
              <a:t>​層</a:t>
            </a:r>
          </a:p>
        </p:txBody>
      </p:sp>
      <p:sp>
        <p:nvSpPr>
          <p:cNvPr id="549" name="1層目"/>
          <p:cNvSpPr txBox="1"/>
          <p:nvPr/>
        </p:nvSpPr>
        <p:spPr>
          <a:xfrm>
            <a:off x="4205097" y="664928"/>
            <a:ext cx="596317"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a:latin typeface="Meiryo" panose="020B0604030504040204" pitchFamily="34" charset="-128"/>
                <a:ea typeface="Meiryo" panose="020B0604030504040204" pitchFamily="34" charset="-128"/>
              </a:rPr>
              <a:t>1層目</a:t>
            </a:r>
          </a:p>
        </p:txBody>
      </p:sp>
      <p:sp>
        <p:nvSpPr>
          <p:cNvPr id="551" name="2層目"/>
          <p:cNvSpPr txBox="1"/>
          <p:nvPr/>
        </p:nvSpPr>
        <p:spPr>
          <a:xfrm>
            <a:off x="5131272" y="664928"/>
            <a:ext cx="596317"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a:latin typeface="Meiryo" panose="020B0604030504040204" pitchFamily="34" charset="-128"/>
                <a:ea typeface="Meiryo" panose="020B0604030504040204" pitchFamily="34" charset="-128"/>
              </a:rPr>
              <a:t>2層目</a:t>
            </a:r>
          </a:p>
        </p:txBody>
      </p:sp>
      <p:sp>
        <p:nvSpPr>
          <p:cNvPr id="553" name="3層目"/>
          <p:cNvSpPr txBox="1"/>
          <p:nvPr/>
        </p:nvSpPr>
        <p:spPr>
          <a:xfrm>
            <a:off x="6066898" y="657308"/>
            <a:ext cx="596317"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a:latin typeface="Meiryo" panose="020B0604030504040204" pitchFamily="34" charset="-128"/>
                <a:ea typeface="Meiryo" panose="020B0604030504040204" pitchFamily="34" charset="-128"/>
              </a:rPr>
              <a:t>3層目</a:t>
            </a:r>
          </a:p>
        </p:txBody>
      </p:sp>
      <p:sp>
        <p:nvSpPr>
          <p:cNvPr id="556" name="32個"/>
          <p:cNvSpPr txBox="1"/>
          <p:nvPr/>
        </p:nvSpPr>
        <p:spPr>
          <a:xfrm>
            <a:off x="4215205" y="4143233"/>
            <a:ext cx="662041"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600" b="1">
                <a:latin typeface="Meiryo" panose="020B0604030504040204" pitchFamily="34" charset="-128"/>
                <a:ea typeface="Meiryo" panose="020B0604030504040204" pitchFamily="34" charset="-128"/>
              </a:rPr>
              <a:t>512</a:t>
            </a:r>
            <a:r>
              <a:rPr sz="1600" b="1">
                <a:latin typeface="Meiryo" panose="020B0604030504040204" pitchFamily="34" charset="-128"/>
                <a:ea typeface="Meiryo" panose="020B0604030504040204" pitchFamily="34" charset="-128"/>
              </a:rPr>
              <a:t>個</a:t>
            </a:r>
          </a:p>
        </p:txBody>
      </p:sp>
      <p:sp>
        <p:nvSpPr>
          <p:cNvPr id="558" name="4096個"/>
          <p:cNvSpPr txBox="1"/>
          <p:nvPr/>
        </p:nvSpPr>
        <p:spPr>
          <a:xfrm>
            <a:off x="2467053" y="4174971"/>
            <a:ext cx="799899"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600" b="1">
                <a:latin typeface="Meiryo" panose="020B0604030504040204" pitchFamily="34" charset="-128"/>
                <a:ea typeface="Meiryo" panose="020B0604030504040204" pitchFamily="34" charset="-128"/>
              </a:rPr>
              <a:t>4096個</a:t>
            </a:r>
          </a:p>
        </p:txBody>
      </p:sp>
      <p:sp>
        <p:nvSpPr>
          <p:cNvPr id="560" name="32個"/>
          <p:cNvSpPr txBox="1"/>
          <p:nvPr/>
        </p:nvSpPr>
        <p:spPr>
          <a:xfrm>
            <a:off x="5128905" y="4143233"/>
            <a:ext cx="662041"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sz="1600" b="1">
                <a:latin typeface="Meiryo" panose="020B0604030504040204" pitchFamily="34" charset="-128"/>
                <a:ea typeface="Meiryo" panose="020B0604030504040204" pitchFamily="34" charset="-128"/>
              </a:rPr>
              <a:t>256</a:t>
            </a:r>
            <a:r>
              <a:rPr sz="1600" b="1">
                <a:latin typeface="Meiryo" panose="020B0604030504040204" pitchFamily="34" charset="-128"/>
                <a:ea typeface="Meiryo" panose="020B0604030504040204" pitchFamily="34" charset="-128"/>
              </a:rPr>
              <a:t>個</a:t>
            </a:r>
          </a:p>
        </p:txBody>
      </p:sp>
      <p:sp>
        <p:nvSpPr>
          <p:cNvPr id="563" name="楕円"/>
          <p:cNvSpPr/>
          <p:nvPr/>
        </p:nvSpPr>
        <p:spPr>
          <a:xfrm>
            <a:off x="6946800" y="2257969"/>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64" name="線"/>
          <p:cNvSpPr/>
          <p:nvPr/>
        </p:nvSpPr>
        <p:spPr>
          <a:xfrm flipV="1">
            <a:off x="6423019" y="2364675"/>
            <a:ext cx="540988" cy="37940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65" name="線"/>
          <p:cNvSpPr/>
          <p:nvPr/>
        </p:nvSpPr>
        <p:spPr>
          <a:xfrm>
            <a:off x="6423018" y="1872156"/>
            <a:ext cx="540989" cy="492520"/>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73" name="楕円"/>
          <p:cNvSpPr>
            <a:spLocks noChangeAspect="1"/>
          </p:cNvSpPr>
          <p:nvPr/>
        </p:nvSpPr>
        <p:spPr>
          <a:xfrm>
            <a:off x="4387350" y="1251207"/>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74" name="楕円"/>
          <p:cNvSpPr/>
          <p:nvPr/>
        </p:nvSpPr>
        <p:spPr>
          <a:xfrm>
            <a:off x="4387350" y="1478284"/>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75" name="楕円"/>
          <p:cNvSpPr/>
          <p:nvPr/>
        </p:nvSpPr>
        <p:spPr>
          <a:xfrm>
            <a:off x="4387350" y="1705361"/>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76" name="線"/>
          <p:cNvSpPr/>
          <p:nvPr/>
        </p:nvSpPr>
        <p:spPr>
          <a:xfrm>
            <a:off x="3704638" y="1360606"/>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77" name="線"/>
          <p:cNvSpPr/>
          <p:nvPr/>
        </p:nvSpPr>
        <p:spPr>
          <a:xfrm>
            <a:off x="3704638" y="1587683"/>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78" name="線"/>
          <p:cNvSpPr/>
          <p:nvPr/>
        </p:nvSpPr>
        <p:spPr>
          <a:xfrm>
            <a:off x="3705333" y="1128783"/>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79" name="線"/>
          <p:cNvSpPr/>
          <p:nvPr/>
        </p:nvSpPr>
        <p:spPr>
          <a:xfrm>
            <a:off x="3705345" y="1360490"/>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0" name="線"/>
          <p:cNvSpPr/>
          <p:nvPr/>
        </p:nvSpPr>
        <p:spPr>
          <a:xfrm>
            <a:off x="3705345" y="1128782"/>
            <a:ext cx="665498" cy="4636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1" name="線"/>
          <p:cNvSpPr/>
          <p:nvPr/>
        </p:nvSpPr>
        <p:spPr>
          <a:xfrm flipV="1">
            <a:off x="3705878" y="1365353"/>
            <a:ext cx="664431" cy="22221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2" name="線"/>
          <p:cNvSpPr/>
          <p:nvPr/>
        </p:nvSpPr>
        <p:spPr>
          <a:xfrm>
            <a:off x="3704638" y="1814760"/>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3" name="線"/>
          <p:cNvSpPr/>
          <p:nvPr/>
        </p:nvSpPr>
        <p:spPr>
          <a:xfrm flipV="1">
            <a:off x="3703904" y="1358712"/>
            <a:ext cx="667716" cy="4560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4" name="線"/>
          <p:cNvSpPr/>
          <p:nvPr/>
        </p:nvSpPr>
        <p:spPr>
          <a:xfrm flipV="1">
            <a:off x="3705912" y="1584567"/>
            <a:ext cx="664366" cy="23019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5" name="線"/>
          <p:cNvSpPr/>
          <p:nvPr/>
        </p:nvSpPr>
        <p:spPr>
          <a:xfrm>
            <a:off x="3704580" y="1588823"/>
            <a:ext cx="665697" cy="22579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6" name="線"/>
          <p:cNvSpPr/>
          <p:nvPr/>
        </p:nvSpPr>
        <p:spPr>
          <a:xfrm>
            <a:off x="3707512" y="1356005"/>
            <a:ext cx="664583" cy="46335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87" name="線"/>
          <p:cNvSpPr/>
          <p:nvPr/>
        </p:nvSpPr>
        <p:spPr>
          <a:xfrm>
            <a:off x="3704094" y="1129360"/>
            <a:ext cx="668002" cy="694200"/>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97" name="楕円"/>
          <p:cNvSpPr/>
          <p:nvPr/>
        </p:nvSpPr>
        <p:spPr>
          <a:xfrm>
            <a:off x="5291210" y="1483081"/>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98" name="楕円"/>
          <p:cNvSpPr/>
          <p:nvPr/>
        </p:nvSpPr>
        <p:spPr>
          <a:xfrm>
            <a:off x="5291210" y="1710158"/>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99" name="線"/>
          <p:cNvSpPr/>
          <p:nvPr/>
        </p:nvSpPr>
        <p:spPr>
          <a:xfrm>
            <a:off x="4604937" y="1595252"/>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00" name="線"/>
          <p:cNvSpPr/>
          <p:nvPr/>
        </p:nvSpPr>
        <p:spPr>
          <a:xfrm>
            <a:off x="4605644" y="1368057"/>
            <a:ext cx="665522" cy="23194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01" name="線"/>
          <p:cNvSpPr/>
          <p:nvPr/>
        </p:nvSpPr>
        <p:spPr>
          <a:xfrm>
            <a:off x="4604937" y="1822329"/>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02" name="線"/>
          <p:cNvSpPr/>
          <p:nvPr/>
        </p:nvSpPr>
        <p:spPr>
          <a:xfrm flipV="1">
            <a:off x="4606211" y="1592136"/>
            <a:ext cx="664366" cy="23019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03" name="線"/>
          <p:cNvSpPr/>
          <p:nvPr/>
        </p:nvSpPr>
        <p:spPr>
          <a:xfrm>
            <a:off x="4604879" y="1596392"/>
            <a:ext cx="665697" cy="22579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04" name="線"/>
          <p:cNvSpPr/>
          <p:nvPr/>
        </p:nvSpPr>
        <p:spPr>
          <a:xfrm>
            <a:off x="4607812" y="1363574"/>
            <a:ext cx="664583" cy="46335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05" name="楕円"/>
          <p:cNvSpPr/>
          <p:nvPr/>
        </p:nvSpPr>
        <p:spPr>
          <a:xfrm>
            <a:off x="6192011" y="1710158"/>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06" name="線"/>
          <p:cNvSpPr/>
          <p:nvPr/>
        </p:nvSpPr>
        <p:spPr>
          <a:xfrm>
            <a:off x="5505738" y="1822329"/>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07" name="線"/>
          <p:cNvSpPr/>
          <p:nvPr/>
        </p:nvSpPr>
        <p:spPr>
          <a:xfrm>
            <a:off x="5505680" y="1596392"/>
            <a:ext cx="665697" cy="22579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17" name="32個"/>
          <p:cNvSpPr txBox="1"/>
          <p:nvPr/>
        </p:nvSpPr>
        <p:spPr>
          <a:xfrm>
            <a:off x="6067039" y="4143233"/>
            <a:ext cx="662041"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sz="1600" b="1">
                <a:latin typeface="Meiryo" panose="020B0604030504040204" pitchFamily="34" charset="-128"/>
                <a:ea typeface="Meiryo" panose="020B0604030504040204" pitchFamily="34" charset="-128"/>
              </a:rPr>
              <a:t>1</a:t>
            </a:r>
            <a:r>
              <a:rPr sz="1600" b="1">
                <a:latin typeface="Meiryo" panose="020B0604030504040204" pitchFamily="34" charset="-128"/>
                <a:ea typeface="Meiryo" panose="020B0604030504040204" pitchFamily="34" charset="-128"/>
              </a:rPr>
              <a:t>2</a:t>
            </a:r>
            <a:r>
              <a:rPr lang="en-US" sz="1600" b="1">
                <a:latin typeface="Meiryo" panose="020B0604030504040204" pitchFamily="34" charset="-128"/>
                <a:ea typeface="Meiryo" panose="020B0604030504040204" pitchFamily="34" charset="-128"/>
              </a:rPr>
              <a:t>8</a:t>
            </a:r>
            <a:r>
              <a:rPr sz="1600" b="1">
                <a:latin typeface="Meiryo" panose="020B0604030504040204" pitchFamily="34" charset="-128"/>
                <a:ea typeface="Meiryo" panose="020B0604030504040204" pitchFamily="34" charset="-128"/>
              </a:rPr>
              <a:t>個</a:t>
            </a:r>
          </a:p>
        </p:txBody>
      </p:sp>
      <p:sp>
        <p:nvSpPr>
          <p:cNvPr id="629" name="楕円"/>
          <p:cNvSpPr/>
          <p:nvPr/>
        </p:nvSpPr>
        <p:spPr>
          <a:xfrm>
            <a:off x="4387350" y="2639428"/>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30" name="楕円"/>
          <p:cNvSpPr/>
          <p:nvPr/>
        </p:nvSpPr>
        <p:spPr>
          <a:xfrm>
            <a:off x="4387350" y="2866505"/>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31" name="楕円"/>
          <p:cNvSpPr/>
          <p:nvPr/>
        </p:nvSpPr>
        <p:spPr>
          <a:xfrm>
            <a:off x="4387350" y="309358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32" name="線"/>
          <p:cNvSpPr/>
          <p:nvPr/>
        </p:nvSpPr>
        <p:spPr>
          <a:xfrm>
            <a:off x="3704638" y="2748828"/>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33" name="線"/>
          <p:cNvSpPr/>
          <p:nvPr/>
        </p:nvSpPr>
        <p:spPr>
          <a:xfrm>
            <a:off x="3704638" y="2975905"/>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34" name="線"/>
          <p:cNvSpPr/>
          <p:nvPr/>
        </p:nvSpPr>
        <p:spPr>
          <a:xfrm>
            <a:off x="3704638" y="3202981"/>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35" name="線"/>
          <p:cNvSpPr/>
          <p:nvPr/>
        </p:nvSpPr>
        <p:spPr>
          <a:xfrm>
            <a:off x="3705333" y="2744081"/>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36" name="線"/>
          <p:cNvSpPr/>
          <p:nvPr/>
        </p:nvSpPr>
        <p:spPr>
          <a:xfrm>
            <a:off x="3705345" y="2975788"/>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37" name="線"/>
          <p:cNvSpPr/>
          <p:nvPr/>
        </p:nvSpPr>
        <p:spPr>
          <a:xfrm>
            <a:off x="3705345" y="2744080"/>
            <a:ext cx="665498" cy="4636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38" name="線"/>
          <p:cNvSpPr/>
          <p:nvPr/>
        </p:nvSpPr>
        <p:spPr>
          <a:xfrm flipV="1">
            <a:off x="3705333" y="2753799"/>
            <a:ext cx="665522" cy="22198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39" name="線"/>
          <p:cNvSpPr/>
          <p:nvPr/>
        </p:nvSpPr>
        <p:spPr>
          <a:xfrm flipV="1">
            <a:off x="3705878" y="2980651"/>
            <a:ext cx="664431" cy="22221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40" name="線"/>
          <p:cNvSpPr/>
          <p:nvPr/>
        </p:nvSpPr>
        <p:spPr>
          <a:xfrm flipV="1">
            <a:off x="3705333" y="2749058"/>
            <a:ext cx="665522" cy="45369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41" name="線"/>
          <p:cNvSpPr/>
          <p:nvPr/>
        </p:nvSpPr>
        <p:spPr>
          <a:xfrm flipV="1">
            <a:off x="3704466" y="2753458"/>
            <a:ext cx="667258" cy="67660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42" name="線"/>
          <p:cNvSpPr/>
          <p:nvPr/>
        </p:nvSpPr>
        <p:spPr>
          <a:xfrm flipV="1">
            <a:off x="3703904" y="2974009"/>
            <a:ext cx="667716" cy="4560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43" name="線"/>
          <p:cNvSpPr/>
          <p:nvPr/>
        </p:nvSpPr>
        <p:spPr>
          <a:xfrm flipV="1">
            <a:off x="3705912" y="3199865"/>
            <a:ext cx="664366" cy="23019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53" name="楕円"/>
          <p:cNvSpPr/>
          <p:nvPr/>
        </p:nvSpPr>
        <p:spPr>
          <a:xfrm>
            <a:off x="5291211" y="2644225"/>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54" name="楕円"/>
          <p:cNvSpPr/>
          <p:nvPr/>
        </p:nvSpPr>
        <p:spPr>
          <a:xfrm>
            <a:off x="5291211" y="287130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55" name="線"/>
          <p:cNvSpPr/>
          <p:nvPr/>
        </p:nvSpPr>
        <p:spPr>
          <a:xfrm>
            <a:off x="4604937" y="2756396"/>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56" name="線"/>
          <p:cNvSpPr/>
          <p:nvPr/>
        </p:nvSpPr>
        <p:spPr>
          <a:xfrm>
            <a:off x="4604937" y="2983473"/>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57" name="線"/>
          <p:cNvSpPr/>
          <p:nvPr/>
        </p:nvSpPr>
        <p:spPr>
          <a:xfrm>
            <a:off x="4605632" y="2751649"/>
            <a:ext cx="665522" cy="23194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58" name="線"/>
          <p:cNvSpPr/>
          <p:nvPr/>
        </p:nvSpPr>
        <p:spPr>
          <a:xfrm flipV="1">
            <a:off x="4605632" y="2761368"/>
            <a:ext cx="665522" cy="22198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59" name="線"/>
          <p:cNvSpPr/>
          <p:nvPr/>
        </p:nvSpPr>
        <p:spPr>
          <a:xfrm flipV="1">
            <a:off x="4606178" y="2988220"/>
            <a:ext cx="664431" cy="222213"/>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60" name="線"/>
          <p:cNvSpPr/>
          <p:nvPr/>
        </p:nvSpPr>
        <p:spPr>
          <a:xfrm flipV="1">
            <a:off x="4605632" y="2756626"/>
            <a:ext cx="665522" cy="45369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61" name="楕円"/>
          <p:cNvSpPr/>
          <p:nvPr/>
        </p:nvSpPr>
        <p:spPr>
          <a:xfrm>
            <a:off x="6192011" y="2644225"/>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62" name="線"/>
          <p:cNvSpPr/>
          <p:nvPr/>
        </p:nvSpPr>
        <p:spPr>
          <a:xfrm>
            <a:off x="5505738" y="2756396"/>
            <a:ext cx="666914" cy="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663" name="線"/>
          <p:cNvSpPr/>
          <p:nvPr/>
        </p:nvSpPr>
        <p:spPr>
          <a:xfrm flipV="1">
            <a:off x="5506432" y="2761368"/>
            <a:ext cx="665522" cy="22198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grpSp>
        <p:nvGrpSpPr>
          <p:cNvPr id="675" name="グループ"/>
          <p:cNvGrpSpPr/>
          <p:nvPr/>
        </p:nvGrpSpPr>
        <p:grpSpPr>
          <a:xfrm>
            <a:off x="2993915" y="2056402"/>
            <a:ext cx="197170" cy="450785"/>
            <a:chOff x="0" y="-41773"/>
            <a:chExt cx="525782" cy="1202092"/>
          </a:xfrm>
        </p:grpSpPr>
        <p:sp>
          <p:nvSpPr>
            <p:cNvPr id="672" name="・"/>
            <p:cNvSpPr txBox="1"/>
            <p:nvPr/>
          </p:nvSpPr>
          <p:spPr>
            <a:xfrm>
              <a:off x="0" y="-41773"/>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673" name="・"/>
            <p:cNvSpPr txBox="1"/>
            <p:nvPr/>
          </p:nvSpPr>
          <p:spPr>
            <a:xfrm>
              <a:off x="0" y="229424"/>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674" name="・"/>
            <p:cNvSpPr txBox="1"/>
            <p:nvPr/>
          </p:nvSpPr>
          <p:spPr>
            <a:xfrm>
              <a:off x="0" y="549725"/>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grpSp>
      <p:grpSp>
        <p:nvGrpSpPr>
          <p:cNvPr id="679" name="グループ"/>
          <p:cNvGrpSpPr/>
          <p:nvPr/>
        </p:nvGrpSpPr>
        <p:grpSpPr>
          <a:xfrm>
            <a:off x="4374934" y="2056402"/>
            <a:ext cx="197170" cy="450785"/>
            <a:chOff x="0" y="-41773"/>
            <a:chExt cx="525782" cy="1202092"/>
          </a:xfrm>
        </p:grpSpPr>
        <p:sp>
          <p:nvSpPr>
            <p:cNvPr id="676" name="・"/>
            <p:cNvSpPr txBox="1"/>
            <p:nvPr/>
          </p:nvSpPr>
          <p:spPr>
            <a:xfrm>
              <a:off x="0" y="-41773"/>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677" name="・"/>
            <p:cNvSpPr txBox="1"/>
            <p:nvPr/>
          </p:nvSpPr>
          <p:spPr>
            <a:xfrm>
              <a:off x="0" y="229424"/>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678" name="・"/>
            <p:cNvSpPr txBox="1"/>
            <p:nvPr/>
          </p:nvSpPr>
          <p:spPr>
            <a:xfrm>
              <a:off x="0" y="549725"/>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grpSp>
      <p:grpSp>
        <p:nvGrpSpPr>
          <p:cNvPr id="687" name="グループ"/>
          <p:cNvGrpSpPr/>
          <p:nvPr/>
        </p:nvGrpSpPr>
        <p:grpSpPr>
          <a:xfrm>
            <a:off x="5278243" y="2058898"/>
            <a:ext cx="197170" cy="450785"/>
            <a:chOff x="0" y="-41771"/>
            <a:chExt cx="525782" cy="1202090"/>
          </a:xfrm>
        </p:grpSpPr>
        <p:sp>
          <p:nvSpPr>
            <p:cNvPr id="684" name="・"/>
            <p:cNvSpPr txBox="1"/>
            <p:nvPr/>
          </p:nvSpPr>
          <p:spPr>
            <a:xfrm>
              <a:off x="0" y="-41771"/>
              <a:ext cx="525782" cy="6105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685" name="・"/>
            <p:cNvSpPr txBox="1"/>
            <p:nvPr/>
          </p:nvSpPr>
          <p:spPr>
            <a:xfrm>
              <a:off x="0" y="229425"/>
              <a:ext cx="525782" cy="6105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686" name="・"/>
            <p:cNvSpPr txBox="1"/>
            <p:nvPr/>
          </p:nvSpPr>
          <p:spPr>
            <a:xfrm>
              <a:off x="0" y="549726"/>
              <a:ext cx="525782" cy="6105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grpSp>
      <p:grpSp>
        <p:nvGrpSpPr>
          <p:cNvPr id="695" name="グループ"/>
          <p:cNvGrpSpPr/>
          <p:nvPr/>
        </p:nvGrpSpPr>
        <p:grpSpPr>
          <a:xfrm>
            <a:off x="6180213" y="2056402"/>
            <a:ext cx="197170" cy="450785"/>
            <a:chOff x="0" y="-41773"/>
            <a:chExt cx="525782" cy="1202092"/>
          </a:xfrm>
        </p:grpSpPr>
        <p:sp>
          <p:nvSpPr>
            <p:cNvPr id="692" name="・"/>
            <p:cNvSpPr txBox="1"/>
            <p:nvPr/>
          </p:nvSpPr>
          <p:spPr>
            <a:xfrm>
              <a:off x="0" y="-41773"/>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693" name="・"/>
            <p:cNvSpPr txBox="1"/>
            <p:nvPr/>
          </p:nvSpPr>
          <p:spPr>
            <a:xfrm>
              <a:off x="0" y="229424"/>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sp>
          <p:nvSpPr>
            <p:cNvPr id="694" name="・"/>
            <p:cNvSpPr txBox="1"/>
            <p:nvPr/>
          </p:nvSpPr>
          <p:spPr>
            <a:xfrm>
              <a:off x="0" y="549725"/>
              <a:ext cx="525782" cy="61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sz="1238"/>
                <a:t>・</a:t>
              </a:r>
            </a:p>
          </p:txBody>
        </p:sp>
      </p:grpSp>
      <p:sp>
        <p:nvSpPr>
          <p:cNvPr id="156" name="4096個">
            <a:extLst>
              <a:ext uri="{FF2B5EF4-FFF2-40B4-BE49-F238E27FC236}">
                <a16:creationId xmlns:a16="http://schemas.microsoft.com/office/drawing/2014/main" id="{C3B24D35-CB8A-4FA2-A64E-AC8D24E6BADC}"/>
              </a:ext>
            </a:extLst>
          </p:cNvPr>
          <p:cNvSpPr txBox="1"/>
          <p:nvPr/>
        </p:nvSpPr>
        <p:spPr>
          <a:xfrm>
            <a:off x="2459709" y="1001863"/>
            <a:ext cx="75180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(X:0, Y:0)</a:t>
            </a:r>
            <a:endParaRPr sz="1238"/>
          </a:p>
        </p:txBody>
      </p:sp>
      <p:sp>
        <p:nvSpPr>
          <p:cNvPr id="157" name="4096個">
            <a:extLst>
              <a:ext uri="{FF2B5EF4-FFF2-40B4-BE49-F238E27FC236}">
                <a16:creationId xmlns:a16="http://schemas.microsoft.com/office/drawing/2014/main" id="{4B1FC4C9-3897-4D8E-9353-654B8C5874A5}"/>
              </a:ext>
            </a:extLst>
          </p:cNvPr>
          <p:cNvSpPr txBox="1"/>
          <p:nvPr/>
        </p:nvSpPr>
        <p:spPr>
          <a:xfrm>
            <a:off x="2459520" y="1230772"/>
            <a:ext cx="75180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(X:1, Y:0)</a:t>
            </a:r>
            <a:endParaRPr sz="1238"/>
          </a:p>
        </p:txBody>
      </p:sp>
      <p:sp>
        <p:nvSpPr>
          <p:cNvPr id="158" name="4096個">
            <a:extLst>
              <a:ext uri="{FF2B5EF4-FFF2-40B4-BE49-F238E27FC236}">
                <a16:creationId xmlns:a16="http://schemas.microsoft.com/office/drawing/2014/main" id="{65E51F97-983E-47DF-8AE9-00FBD2BEA3A3}"/>
              </a:ext>
            </a:extLst>
          </p:cNvPr>
          <p:cNvSpPr txBox="1"/>
          <p:nvPr/>
        </p:nvSpPr>
        <p:spPr>
          <a:xfrm>
            <a:off x="2467053" y="1459681"/>
            <a:ext cx="75180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(X:2, Y:0)</a:t>
            </a:r>
            <a:endParaRPr sz="1238"/>
          </a:p>
        </p:txBody>
      </p:sp>
      <p:sp>
        <p:nvSpPr>
          <p:cNvPr id="159" name="4096個">
            <a:extLst>
              <a:ext uri="{FF2B5EF4-FFF2-40B4-BE49-F238E27FC236}">
                <a16:creationId xmlns:a16="http://schemas.microsoft.com/office/drawing/2014/main" id="{9CB3BEBA-E3BF-424C-8F66-C54224FAA203}"/>
              </a:ext>
            </a:extLst>
          </p:cNvPr>
          <p:cNvSpPr txBox="1"/>
          <p:nvPr/>
        </p:nvSpPr>
        <p:spPr>
          <a:xfrm>
            <a:off x="2468272" y="1688590"/>
            <a:ext cx="75180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(X:3, Y:0)</a:t>
            </a:r>
            <a:endParaRPr sz="1238"/>
          </a:p>
        </p:txBody>
      </p:sp>
      <p:sp>
        <p:nvSpPr>
          <p:cNvPr id="160" name="4096個">
            <a:extLst>
              <a:ext uri="{FF2B5EF4-FFF2-40B4-BE49-F238E27FC236}">
                <a16:creationId xmlns:a16="http://schemas.microsoft.com/office/drawing/2014/main" id="{0E19CD69-A3E2-4E0E-B97F-D59E0CD72BE5}"/>
              </a:ext>
            </a:extLst>
          </p:cNvPr>
          <p:cNvSpPr txBox="1"/>
          <p:nvPr/>
        </p:nvSpPr>
        <p:spPr>
          <a:xfrm>
            <a:off x="2386503" y="3081608"/>
            <a:ext cx="96019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(X:64, Y:63)</a:t>
            </a:r>
            <a:endParaRPr sz="1238"/>
          </a:p>
        </p:txBody>
      </p:sp>
      <p:sp>
        <p:nvSpPr>
          <p:cNvPr id="161" name="4096個">
            <a:extLst>
              <a:ext uri="{FF2B5EF4-FFF2-40B4-BE49-F238E27FC236}">
                <a16:creationId xmlns:a16="http://schemas.microsoft.com/office/drawing/2014/main" id="{113B39A4-D6F7-4CAC-AFB1-B069A6010B29}"/>
              </a:ext>
            </a:extLst>
          </p:cNvPr>
          <p:cNvSpPr txBox="1"/>
          <p:nvPr/>
        </p:nvSpPr>
        <p:spPr>
          <a:xfrm>
            <a:off x="2387722" y="3310517"/>
            <a:ext cx="96019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(X:64, Y:64)</a:t>
            </a:r>
            <a:endParaRPr sz="1238"/>
          </a:p>
        </p:txBody>
      </p:sp>
      <p:grpSp>
        <p:nvGrpSpPr>
          <p:cNvPr id="162" name="00000273_009.png">
            <a:extLst>
              <a:ext uri="{FF2B5EF4-FFF2-40B4-BE49-F238E27FC236}">
                <a16:creationId xmlns:a16="http://schemas.microsoft.com/office/drawing/2014/main" id="{7190868A-60BB-45DB-8A69-BDFD6D3AA0AE}"/>
              </a:ext>
            </a:extLst>
          </p:cNvPr>
          <p:cNvGrpSpPr/>
          <p:nvPr/>
        </p:nvGrpSpPr>
        <p:grpSpPr>
          <a:xfrm>
            <a:off x="161471" y="1488066"/>
            <a:ext cx="753223" cy="743289"/>
            <a:chOff x="0" y="0"/>
            <a:chExt cx="2831741" cy="2907941"/>
          </a:xfrm>
        </p:grpSpPr>
        <p:pic>
          <p:nvPicPr>
            <p:cNvPr id="163" name="00000273_009.png" descr="00000273_009.png">
              <a:extLst>
                <a:ext uri="{FF2B5EF4-FFF2-40B4-BE49-F238E27FC236}">
                  <a16:creationId xmlns:a16="http://schemas.microsoft.com/office/drawing/2014/main" id="{C2CD9A34-E88B-402E-BB02-A40CCB5DC0B8}"/>
                </a:ext>
              </a:extLst>
            </p:cNvPr>
            <p:cNvPicPr>
              <a:picLocks noChangeAspect="1"/>
            </p:cNvPicPr>
            <p:nvPr/>
          </p:nvPicPr>
          <p:blipFill>
            <a:blip r:embed="rId2"/>
            <a:stretch>
              <a:fillRect/>
            </a:stretch>
          </p:blipFill>
          <p:spPr>
            <a:xfrm>
              <a:off x="127000" y="88900"/>
              <a:ext cx="2577742" cy="2577742"/>
            </a:xfrm>
            <a:prstGeom prst="rect">
              <a:avLst/>
            </a:prstGeom>
            <a:ln>
              <a:noFill/>
            </a:ln>
            <a:effectLst/>
          </p:spPr>
        </p:pic>
        <p:pic>
          <p:nvPicPr>
            <p:cNvPr id="164" name="00000273_009.png" descr="00000273_009.png">
              <a:extLst>
                <a:ext uri="{FF2B5EF4-FFF2-40B4-BE49-F238E27FC236}">
                  <a16:creationId xmlns:a16="http://schemas.microsoft.com/office/drawing/2014/main" id="{46358A4B-464F-4BA0-B828-E592CF965279}"/>
                </a:ext>
              </a:extLst>
            </p:cNvPr>
            <p:cNvPicPr>
              <a:picLocks/>
            </p:cNvPicPr>
            <p:nvPr/>
          </p:nvPicPr>
          <p:blipFill>
            <a:blip r:embed="rId3"/>
            <a:stretch>
              <a:fillRect/>
            </a:stretch>
          </p:blipFill>
          <p:spPr>
            <a:xfrm>
              <a:off x="0" y="0"/>
              <a:ext cx="2831742" cy="2907942"/>
            </a:xfrm>
            <a:prstGeom prst="rect">
              <a:avLst/>
            </a:prstGeom>
            <a:effectLst/>
          </p:spPr>
        </p:pic>
      </p:grpSp>
      <p:sp>
        <p:nvSpPr>
          <p:cNvPr id="166" name="テキスト ボックス 165">
            <a:extLst>
              <a:ext uri="{FF2B5EF4-FFF2-40B4-BE49-F238E27FC236}">
                <a16:creationId xmlns:a16="http://schemas.microsoft.com/office/drawing/2014/main" id="{F20E189D-0DD6-4066-81B4-6ED1AEDA0B5F}"/>
              </a:ext>
            </a:extLst>
          </p:cNvPr>
          <p:cNvSpPr txBox="1"/>
          <p:nvPr/>
        </p:nvSpPr>
        <p:spPr>
          <a:xfrm>
            <a:off x="359290" y="3170437"/>
            <a:ext cx="169811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ja-JP" sz="1400" b="1">
                <a:latin typeface="Meiryo" panose="020B0604030504040204" pitchFamily="34" charset="-128"/>
                <a:ea typeface="Meiryo" panose="020B0604030504040204" pitchFamily="34" charset="-128"/>
              </a:rPr>
              <a:t>(232, 64, 64, 1)</a:t>
            </a:r>
            <a:endParaRPr lang="ja-JP" altLang="en-US" sz="1400" b="1">
              <a:latin typeface="Meiryo" panose="020B0604030504040204" pitchFamily="34" charset="-128"/>
              <a:ea typeface="Meiryo" panose="020B0604030504040204" pitchFamily="34" charset="-128"/>
            </a:endParaRPr>
          </a:p>
        </p:txBody>
      </p:sp>
      <p:grpSp>
        <p:nvGrpSpPr>
          <p:cNvPr id="167" name="00000273_009.png">
            <a:extLst>
              <a:ext uri="{FF2B5EF4-FFF2-40B4-BE49-F238E27FC236}">
                <a16:creationId xmlns:a16="http://schemas.microsoft.com/office/drawing/2014/main" id="{C781041C-83FD-41A6-B5D8-11993665948F}"/>
              </a:ext>
            </a:extLst>
          </p:cNvPr>
          <p:cNvGrpSpPr/>
          <p:nvPr/>
        </p:nvGrpSpPr>
        <p:grpSpPr>
          <a:xfrm>
            <a:off x="196499" y="1545216"/>
            <a:ext cx="753223" cy="743289"/>
            <a:chOff x="0" y="0"/>
            <a:chExt cx="2831741" cy="2907941"/>
          </a:xfrm>
        </p:grpSpPr>
        <p:pic>
          <p:nvPicPr>
            <p:cNvPr id="168" name="00000273_009.png" descr="00000273_009.png">
              <a:extLst>
                <a:ext uri="{FF2B5EF4-FFF2-40B4-BE49-F238E27FC236}">
                  <a16:creationId xmlns:a16="http://schemas.microsoft.com/office/drawing/2014/main" id="{FF98BB6B-9461-4230-91D3-87D8C7D847C3}"/>
                </a:ext>
              </a:extLst>
            </p:cNvPr>
            <p:cNvPicPr>
              <a:picLocks noChangeAspect="1"/>
            </p:cNvPicPr>
            <p:nvPr/>
          </p:nvPicPr>
          <p:blipFill>
            <a:blip r:embed="rId2"/>
            <a:stretch>
              <a:fillRect/>
            </a:stretch>
          </p:blipFill>
          <p:spPr>
            <a:xfrm>
              <a:off x="127000" y="88900"/>
              <a:ext cx="2577742" cy="2577742"/>
            </a:xfrm>
            <a:prstGeom prst="rect">
              <a:avLst/>
            </a:prstGeom>
            <a:ln>
              <a:noFill/>
            </a:ln>
            <a:effectLst/>
          </p:spPr>
        </p:pic>
        <p:pic>
          <p:nvPicPr>
            <p:cNvPr id="169" name="00000273_009.png" descr="00000273_009.png">
              <a:extLst>
                <a:ext uri="{FF2B5EF4-FFF2-40B4-BE49-F238E27FC236}">
                  <a16:creationId xmlns:a16="http://schemas.microsoft.com/office/drawing/2014/main" id="{F333517E-A54F-414B-AA28-931CDFCC13C0}"/>
                </a:ext>
              </a:extLst>
            </p:cNvPr>
            <p:cNvPicPr>
              <a:picLocks/>
            </p:cNvPicPr>
            <p:nvPr/>
          </p:nvPicPr>
          <p:blipFill>
            <a:blip r:embed="rId3"/>
            <a:stretch>
              <a:fillRect/>
            </a:stretch>
          </p:blipFill>
          <p:spPr>
            <a:xfrm>
              <a:off x="0" y="0"/>
              <a:ext cx="2831742" cy="2907942"/>
            </a:xfrm>
            <a:prstGeom prst="rect">
              <a:avLst/>
            </a:prstGeom>
            <a:effectLst/>
          </p:spPr>
        </p:pic>
      </p:grpSp>
      <p:grpSp>
        <p:nvGrpSpPr>
          <p:cNvPr id="170" name="00000273_009.png">
            <a:extLst>
              <a:ext uri="{FF2B5EF4-FFF2-40B4-BE49-F238E27FC236}">
                <a16:creationId xmlns:a16="http://schemas.microsoft.com/office/drawing/2014/main" id="{BC564F90-582F-4CC2-AF4C-3553A519BA1C}"/>
              </a:ext>
            </a:extLst>
          </p:cNvPr>
          <p:cNvGrpSpPr/>
          <p:nvPr/>
        </p:nvGrpSpPr>
        <p:grpSpPr>
          <a:xfrm>
            <a:off x="237057" y="1602366"/>
            <a:ext cx="753223" cy="743289"/>
            <a:chOff x="0" y="0"/>
            <a:chExt cx="2831741" cy="2907941"/>
          </a:xfrm>
        </p:grpSpPr>
        <p:pic>
          <p:nvPicPr>
            <p:cNvPr id="171" name="00000273_009.png" descr="00000273_009.png">
              <a:extLst>
                <a:ext uri="{FF2B5EF4-FFF2-40B4-BE49-F238E27FC236}">
                  <a16:creationId xmlns:a16="http://schemas.microsoft.com/office/drawing/2014/main" id="{1AC20993-DF58-41F4-BD2E-545FD384C53E}"/>
                </a:ext>
              </a:extLst>
            </p:cNvPr>
            <p:cNvPicPr>
              <a:picLocks noChangeAspect="1"/>
            </p:cNvPicPr>
            <p:nvPr/>
          </p:nvPicPr>
          <p:blipFill>
            <a:blip r:embed="rId2"/>
            <a:stretch>
              <a:fillRect/>
            </a:stretch>
          </p:blipFill>
          <p:spPr>
            <a:xfrm>
              <a:off x="127000" y="88900"/>
              <a:ext cx="2577742" cy="2577742"/>
            </a:xfrm>
            <a:prstGeom prst="rect">
              <a:avLst/>
            </a:prstGeom>
            <a:ln>
              <a:noFill/>
            </a:ln>
            <a:effectLst/>
          </p:spPr>
        </p:pic>
        <p:pic>
          <p:nvPicPr>
            <p:cNvPr id="172" name="00000273_009.png" descr="00000273_009.png">
              <a:extLst>
                <a:ext uri="{FF2B5EF4-FFF2-40B4-BE49-F238E27FC236}">
                  <a16:creationId xmlns:a16="http://schemas.microsoft.com/office/drawing/2014/main" id="{F5264626-7475-4403-A8F7-3DB523B9468F}"/>
                </a:ext>
              </a:extLst>
            </p:cNvPr>
            <p:cNvPicPr>
              <a:picLocks/>
            </p:cNvPicPr>
            <p:nvPr/>
          </p:nvPicPr>
          <p:blipFill>
            <a:blip r:embed="rId3"/>
            <a:stretch>
              <a:fillRect/>
            </a:stretch>
          </p:blipFill>
          <p:spPr>
            <a:xfrm>
              <a:off x="0" y="0"/>
              <a:ext cx="2831742" cy="2907942"/>
            </a:xfrm>
            <a:prstGeom prst="rect">
              <a:avLst/>
            </a:prstGeom>
            <a:effectLst/>
          </p:spPr>
        </p:pic>
      </p:grpSp>
      <p:sp>
        <p:nvSpPr>
          <p:cNvPr id="165" name="6層目">
            <a:extLst>
              <a:ext uri="{FF2B5EF4-FFF2-40B4-BE49-F238E27FC236}">
                <a16:creationId xmlns:a16="http://schemas.microsoft.com/office/drawing/2014/main" id="{00982536-3AE7-433A-B465-0E65B6352CB1}"/>
              </a:ext>
            </a:extLst>
          </p:cNvPr>
          <p:cNvSpPr txBox="1"/>
          <p:nvPr/>
        </p:nvSpPr>
        <p:spPr>
          <a:xfrm>
            <a:off x="7335223" y="662531"/>
            <a:ext cx="668453"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ja-JP" altLang="en-US" sz="1600" b="1">
                <a:latin typeface="Meiryo" panose="020B0604030504040204" pitchFamily="34" charset="-128"/>
                <a:ea typeface="Meiryo" panose="020B0604030504040204" pitchFamily="34" charset="-128"/>
              </a:rPr>
              <a:t>出力層</a:t>
            </a:r>
            <a:endParaRPr sz="1600" b="1">
              <a:latin typeface="Meiryo" panose="020B0604030504040204" pitchFamily="34" charset="-128"/>
              <a:ea typeface="Meiryo" panose="020B0604030504040204" pitchFamily="34" charset="-128"/>
            </a:endParaRPr>
          </a:p>
        </p:txBody>
      </p:sp>
      <p:sp>
        <p:nvSpPr>
          <p:cNvPr id="173" name="32個">
            <a:extLst>
              <a:ext uri="{FF2B5EF4-FFF2-40B4-BE49-F238E27FC236}">
                <a16:creationId xmlns:a16="http://schemas.microsoft.com/office/drawing/2014/main" id="{6FBC7385-2F81-40BF-9DED-158A917DA87A}"/>
              </a:ext>
            </a:extLst>
          </p:cNvPr>
          <p:cNvSpPr txBox="1"/>
          <p:nvPr/>
        </p:nvSpPr>
        <p:spPr>
          <a:xfrm>
            <a:off x="7024057" y="4143233"/>
            <a:ext cx="597207"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sz="1600" b="1">
                <a:latin typeface="Meiryo" panose="020B0604030504040204" pitchFamily="34" charset="-128"/>
                <a:ea typeface="Meiryo" panose="020B0604030504040204" pitchFamily="34" charset="-128"/>
              </a:rPr>
              <a:t>1</a:t>
            </a:r>
            <a:r>
              <a:rPr sz="1600" b="1">
                <a:latin typeface="Meiryo" panose="020B0604030504040204" pitchFamily="34" charset="-128"/>
                <a:ea typeface="Meiryo" panose="020B0604030504040204" pitchFamily="34" charset="-128"/>
              </a:rPr>
              <a:t>個</a:t>
            </a:r>
          </a:p>
        </p:txBody>
      </p:sp>
      <p:sp>
        <p:nvSpPr>
          <p:cNvPr id="7" name="covid19(1,0)">
            <a:extLst>
              <a:ext uri="{FF2B5EF4-FFF2-40B4-BE49-F238E27FC236}">
                <a16:creationId xmlns:a16="http://schemas.microsoft.com/office/drawing/2014/main" id="{6EEC38AA-D983-EEC4-029A-E5CD5363314E}"/>
              </a:ext>
            </a:extLst>
          </p:cNvPr>
          <p:cNvSpPr txBox="1"/>
          <p:nvPr/>
        </p:nvSpPr>
        <p:spPr>
          <a:xfrm>
            <a:off x="7237243" y="2110811"/>
            <a:ext cx="1064394" cy="53091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defTabSz="2438338">
              <a:lnSpc>
                <a:spcPct val="100000"/>
              </a:lnSpc>
              <a:defRPr sz="3800">
                <a:solidFill>
                  <a:srgbClr val="5E5E5E"/>
                </a:solidFill>
                <a:latin typeface="ヒラギノ角ゴ ProN W3"/>
                <a:ea typeface="ヒラギノ角ゴ ProN W3"/>
                <a:cs typeface="ヒラギノ角ゴ ProN W3"/>
                <a:sym typeface="ヒラギノ角ゴ ProN W3"/>
              </a:defRPr>
            </a:lvl1pPr>
          </a:lstStyle>
          <a:p>
            <a:r>
              <a:rPr lang="en-US" sz="1600" b="1">
                <a:solidFill>
                  <a:schemeClr val="tx1"/>
                </a:solidFill>
                <a:latin typeface="Meiryo"/>
                <a:ea typeface="Meiryo"/>
              </a:rPr>
              <a:t>Covid19</a:t>
            </a:r>
            <a:endParaRPr lang="en-US" altLang="ja-JP" sz="1600" b="1">
              <a:solidFill>
                <a:schemeClr val="tx1"/>
              </a:solidFill>
              <a:latin typeface="Meiryo"/>
              <a:ea typeface="Meiryo"/>
            </a:endParaRPr>
          </a:p>
          <a:p>
            <a:r>
              <a:rPr lang="ja-JP" altLang="en-US" sz="1600" b="1">
                <a:solidFill>
                  <a:schemeClr val="tx1"/>
                </a:solidFill>
                <a:latin typeface="Meiryo"/>
                <a:ea typeface="Meiryo"/>
              </a:rPr>
              <a:t>肺炎の確率</a:t>
            </a:r>
            <a:endParaRPr lang="en-US" altLang="ja-JP" sz="1600" b="1">
              <a:solidFill>
                <a:schemeClr val="tx1"/>
              </a:solidFill>
              <a:latin typeface="Meiryo"/>
              <a:ea typeface="Meiryo"/>
            </a:endParaRPr>
          </a:p>
        </p:txBody>
      </p:sp>
      <p:cxnSp>
        <p:nvCxnSpPr>
          <p:cNvPr id="11" name="曲線コネクタ 10">
            <a:extLst>
              <a:ext uri="{FF2B5EF4-FFF2-40B4-BE49-F238E27FC236}">
                <a16:creationId xmlns:a16="http://schemas.microsoft.com/office/drawing/2014/main" id="{675C1622-297D-E8B8-B905-3538F0F73F7A}"/>
              </a:ext>
            </a:extLst>
          </p:cNvPr>
          <p:cNvCxnSpPr>
            <a:cxnSpLocks/>
          </p:cNvCxnSpPr>
          <p:nvPr/>
        </p:nvCxnSpPr>
        <p:spPr>
          <a:xfrm flipV="1">
            <a:off x="1559044" y="2135542"/>
            <a:ext cx="893438" cy="627940"/>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00000273_009.png">
            <a:extLst>
              <a:ext uri="{FF2B5EF4-FFF2-40B4-BE49-F238E27FC236}">
                <a16:creationId xmlns:a16="http://schemas.microsoft.com/office/drawing/2014/main" id="{8248B140-C860-0A77-45A4-07A89DC429F7}"/>
              </a:ext>
            </a:extLst>
          </p:cNvPr>
          <p:cNvGrpSpPr/>
          <p:nvPr/>
        </p:nvGrpSpPr>
        <p:grpSpPr>
          <a:xfrm>
            <a:off x="549720" y="2067753"/>
            <a:ext cx="753223" cy="743289"/>
            <a:chOff x="0" y="0"/>
            <a:chExt cx="2831741" cy="2907941"/>
          </a:xfrm>
        </p:grpSpPr>
        <p:pic>
          <p:nvPicPr>
            <p:cNvPr id="19" name="00000273_009.png" descr="00000273_009.png">
              <a:extLst>
                <a:ext uri="{FF2B5EF4-FFF2-40B4-BE49-F238E27FC236}">
                  <a16:creationId xmlns:a16="http://schemas.microsoft.com/office/drawing/2014/main" id="{E0CF9B16-17BA-5D6C-2B02-C98FBB016C41}"/>
                </a:ext>
              </a:extLst>
            </p:cNvPr>
            <p:cNvPicPr>
              <a:picLocks noChangeAspect="1"/>
            </p:cNvPicPr>
            <p:nvPr/>
          </p:nvPicPr>
          <p:blipFill>
            <a:blip r:embed="rId2"/>
            <a:stretch>
              <a:fillRect/>
            </a:stretch>
          </p:blipFill>
          <p:spPr>
            <a:xfrm>
              <a:off x="127000" y="88900"/>
              <a:ext cx="2577742" cy="2577742"/>
            </a:xfrm>
            <a:prstGeom prst="rect">
              <a:avLst/>
            </a:prstGeom>
            <a:ln>
              <a:noFill/>
            </a:ln>
            <a:effectLst/>
          </p:spPr>
        </p:pic>
        <p:pic>
          <p:nvPicPr>
            <p:cNvPr id="20" name="00000273_009.png" descr="00000273_009.png">
              <a:extLst>
                <a:ext uri="{FF2B5EF4-FFF2-40B4-BE49-F238E27FC236}">
                  <a16:creationId xmlns:a16="http://schemas.microsoft.com/office/drawing/2014/main" id="{CFAF1EB4-1E38-B6AB-E65D-F81227B55EFC}"/>
                </a:ext>
              </a:extLst>
            </p:cNvPr>
            <p:cNvPicPr>
              <a:picLocks/>
            </p:cNvPicPr>
            <p:nvPr/>
          </p:nvPicPr>
          <p:blipFill>
            <a:blip r:embed="rId3"/>
            <a:stretch>
              <a:fillRect/>
            </a:stretch>
          </p:blipFill>
          <p:spPr>
            <a:xfrm>
              <a:off x="0" y="0"/>
              <a:ext cx="2831742" cy="2907942"/>
            </a:xfrm>
            <a:prstGeom prst="rect">
              <a:avLst/>
            </a:prstGeom>
            <a:effectLst/>
          </p:spPr>
        </p:pic>
      </p:grpSp>
      <p:grpSp>
        <p:nvGrpSpPr>
          <p:cNvPr id="21" name="00000273_009.png">
            <a:extLst>
              <a:ext uri="{FF2B5EF4-FFF2-40B4-BE49-F238E27FC236}">
                <a16:creationId xmlns:a16="http://schemas.microsoft.com/office/drawing/2014/main" id="{4244678C-2934-84F8-02D1-604D1DE199B3}"/>
              </a:ext>
            </a:extLst>
          </p:cNvPr>
          <p:cNvGrpSpPr/>
          <p:nvPr/>
        </p:nvGrpSpPr>
        <p:grpSpPr>
          <a:xfrm>
            <a:off x="590279" y="2124903"/>
            <a:ext cx="753223" cy="743289"/>
            <a:chOff x="0" y="0"/>
            <a:chExt cx="2831741" cy="2907941"/>
          </a:xfrm>
        </p:grpSpPr>
        <p:pic>
          <p:nvPicPr>
            <p:cNvPr id="22" name="00000273_009.png" descr="00000273_009.png">
              <a:extLst>
                <a:ext uri="{FF2B5EF4-FFF2-40B4-BE49-F238E27FC236}">
                  <a16:creationId xmlns:a16="http://schemas.microsoft.com/office/drawing/2014/main" id="{ABBC117F-74D3-1E42-AADE-D36168B31D27}"/>
                </a:ext>
              </a:extLst>
            </p:cNvPr>
            <p:cNvPicPr>
              <a:picLocks noChangeAspect="1"/>
            </p:cNvPicPr>
            <p:nvPr/>
          </p:nvPicPr>
          <p:blipFill>
            <a:blip r:embed="rId2"/>
            <a:stretch>
              <a:fillRect/>
            </a:stretch>
          </p:blipFill>
          <p:spPr>
            <a:xfrm>
              <a:off x="127000" y="88900"/>
              <a:ext cx="2577742" cy="2577742"/>
            </a:xfrm>
            <a:prstGeom prst="rect">
              <a:avLst/>
            </a:prstGeom>
            <a:ln>
              <a:noFill/>
            </a:ln>
            <a:effectLst/>
          </p:spPr>
        </p:pic>
        <p:pic>
          <p:nvPicPr>
            <p:cNvPr id="23" name="00000273_009.png" descr="00000273_009.png">
              <a:extLst>
                <a:ext uri="{FF2B5EF4-FFF2-40B4-BE49-F238E27FC236}">
                  <a16:creationId xmlns:a16="http://schemas.microsoft.com/office/drawing/2014/main" id="{E3CAAE2A-0C1D-A59D-91FE-3B61491B1F9B}"/>
                </a:ext>
              </a:extLst>
            </p:cNvPr>
            <p:cNvPicPr>
              <a:picLocks/>
            </p:cNvPicPr>
            <p:nvPr/>
          </p:nvPicPr>
          <p:blipFill>
            <a:blip r:embed="rId3"/>
            <a:stretch>
              <a:fillRect/>
            </a:stretch>
          </p:blipFill>
          <p:spPr>
            <a:xfrm>
              <a:off x="0" y="0"/>
              <a:ext cx="2831742" cy="2907942"/>
            </a:xfrm>
            <a:prstGeom prst="rect">
              <a:avLst/>
            </a:prstGeom>
            <a:effectLst/>
          </p:spPr>
        </p:pic>
      </p:grpSp>
      <p:grpSp>
        <p:nvGrpSpPr>
          <p:cNvPr id="24" name="00000273_009.png">
            <a:extLst>
              <a:ext uri="{FF2B5EF4-FFF2-40B4-BE49-F238E27FC236}">
                <a16:creationId xmlns:a16="http://schemas.microsoft.com/office/drawing/2014/main" id="{C08EF551-A9F5-EDD4-AFDC-FA04F4E97411}"/>
              </a:ext>
            </a:extLst>
          </p:cNvPr>
          <p:cNvGrpSpPr/>
          <p:nvPr/>
        </p:nvGrpSpPr>
        <p:grpSpPr>
          <a:xfrm>
            <a:off x="652959" y="2209706"/>
            <a:ext cx="753223" cy="743289"/>
            <a:chOff x="0" y="0"/>
            <a:chExt cx="2831741" cy="2907941"/>
          </a:xfrm>
        </p:grpSpPr>
        <p:pic>
          <p:nvPicPr>
            <p:cNvPr id="25" name="00000273_009.png" descr="00000273_009.png">
              <a:extLst>
                <a:ext uri="{FF2B5EF4-FFF2-40B4-BE49-F238E27FC236}">
                  <a16:creationId xmlns:a16="http://schemas.microsoft.com/office/drawing/2014/main" id="{B12FE7CF-1237-D8C1-4255-7896518498B5}"/>
                </a:ext>
              </a:extLst>
            </p:cNvPr>
            <p:cNvPicPr>
              <a:picLocks noChangeAspect="1"/>
            </p:cNvPicPr>
            <p:nvPr/>
          </p:nvPicPr>
          <p:blipFill>
            <a:blip r:embed="rId2"/>
            <a:stretch>
              <a:fillRect/>
            </a:stretch>
          </p:blipFill>
          <p:spPr>
            <a:xfrm>
              <a:off x="127000" y="88900"/>
              <a:ext cx="2577742" cy="2577742"/>
            </a:xfrm>
            <a:prstGeom prst="rect">
              <a:avLst/>
            </a:prstGeom>
            <a:ln>
              <a:noFill/>
            </a:ln>
            <a:effectLst/>
          </p:spPr>
        </p:pic>
        <p:pic>
          <p:nvPicPr>
            <p:cNvPr id="26" name="00000273_009.png" descr="00000273_009.png">
              <a:extLst>
                <a:ext uri="{FF2B5EF4-FFF2-40B4-BE49-F238E27FC236}">
                  <a16:creationId xmlns:a16="http://schemas.microsoft.com/office/drawing/2014/main" id="{C84BDE02-268A-78CD-0372-D64EDE94C519}"/>
                </a:ext>
              </a:extLst>
            </p:cNvPr>
            <p:cNvPicPr>
              <a:picLocks/>
            </p:cNvPicPr>
            <p:nvPr/>
          </p:nvPicPr>
          <p:blipFill>
            <a:blip r:embed="rId3"/>
            <a:stretch>
              <a:fillRect/>
            </a:stretch>
          </p:blipFill>
          <p:spPr>
            <a:xfrm>
              <a:off x="0" y="0"/>
              <a:ext cx="2831742" cy="2907942"/>
            </a:xfrm>
            <a:prstGeom prst="rect">
              <a:avLst/>
            </a:prstGeom>
            <a:effectLst/>
          </p:spPr>
        </p:pic>
      </p:grpSp>
      <p:cxnSp>
        <p:nvCxnSpPr>
          <p:cNvPr id="29" name="直線コネクタ 28">
            <a:extLst>
              <a:ext uri="{FF2B5EF4-FFF2-40B4-BE49-F238E27FC236}">
                <a16:creationId xmlns:a16="http://schemas.microsoft.com/office/drawing/2014/main" id="{544FBC9A-494A-805A-6343-D063A5CDAE03}"/>
              </a:ext>
            </a:extLst>
          </p:cNvPr>
          <p:cNvCxnSpPr>
            <a:cxnSpLocks/>
          </p:cNvCxnSpPr>
          <p:nvPr/>
        </p:nvCxnSpPr>
        <p:spPr>
          <a:xfrm>
            <a:off x="167560" y="1502483"/>
            <a:ext cx="512006" cy="72434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83A5DF9-C772-FDF0-74D9-0DBF6801110D}"/>
              </a:ext>
            </a:extLst>
          </p:cNvPr>
          <p:cNvCxnSpPr>
            <a:cxnSpLocks/>
          </p:cNvCxnSpPr>
          <p:nvPr/>
        </p:nvCxnSpPr>
        <p:spPr>
          <a:xfrm>
            <a:off x="889521" y="1510790"/>
            <a:ext cx="512006" cy="72434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9167320-E6E5-2340-38DF-392EA15D0674}"/>
              </a:ext>
            </a:extLst>
          </p:cNvPr>
          <p:cNvCxnSpPr>
            <a:cxnSpLocks/>
          </p:cNvCxnSpPr>
          <p:nvPr/>
        </p:nvCxnSpPr>
        <p:spPr>
          <a:xfrm>
            <a:off x="167826" y="2191920"/>
            <a:ext cx="512006" cy="72434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8F95385D-AC6B-2705-B318-EF55475979B5}"/>
              </a:ext>
            </a:extLst>
          </p:cNvPr>
          <p:cNvSpPr/>
          <p:nvPr/>
        </p:nvSpPr>
        <p:spPr>
          <a:xfrm>
            <a:off x="2422653" y="4019550"/>
            <a:ext cx="5166867" cy="533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C33B38C-F8A7-EF14-BBCC-3580C60AA708}"/>
              </a:ext>
            </a:extLst>
          </p:cNvPr>
          <p:cNvSpPr txBox="1"/>
          <p:nvPr/>
        </p:nvSpPr>
        <p:spPr>
          <a:xfrm>
            <a:off x="649888" y="4024600"/>
            <a:ext cx="1777643" cy="584775"/>
          </a:xfrm>
          <a:prstGeom prst="rect">
            <a:avLst/>
          </a:prstGeom>
          <a:noFill/>
        </p:spPr>
        <p:txBody>
          <a:bodyPr wrap="square" lIns="91440" tIns="45720" rIns="91440" bIns="45720" rtlCol="0" anchor="t">
            <a:spAutoFit/>
          </a:bodyPr>
          <a:lstStyle/>
          <a:p>
            <a:r>
              <a:rPr kumimoji="1" lang="ja-JP" altLang="en-US" sz="1600" b="1">
                <a:solidFill>
                  <a:srgbClr val="FF0000"/>
                </a:solidFill>
                <a:latin typeface="Meiryo"/>
                <a:ea typeface="Meiryo"/>
              </a:rPr>
              <a:t>それぞれの層の</a:t>
            </a:r>
            <a:endParaRPr kumimoji="1" lang="ja-JP"/>
          </a:p>
          <a:p>
            <a:r>
              <a:rPr kumimoji="1" lang="ja-JP" altLang="en-US" sz="1600" b="1">
                <a:solidFill>
                  <a:srgbClr val="FF0000"/>
                </a:solidFill>
                <a:latin typeface="Meiryo"/>
                <a:ea typeface="Meiryo"/>
              </a:rPr>
              <a:t>ニューロン数</a:t>
            </a:r>
            <a:endParaRPr lang="ja-JP"/>
          </a:p>
        </p:txBody>
      </p:sp>
      <p:sp>
        <p:nvSpPr>
          <p:cNvPr id="12" name="テキスト ボックス 11">
            <a:extLst>
              <a:ext uri="{FF2B5EF4-FFF2-40B4-BE49-F238E27FC236}">
                <a16:creationId xmlns:a16="http://schemas.microsoft.com/office/drawing/2014/main" id="{6133F778-290B-2575-B3C4-2C613D19DCC2}"/>
              </a:ext>
            </a:extLst>
          </p:cNvPr>
          <p:cNvSpPr txBox="1"/>
          <p:nvPr/>
        </p:nvSpPr>
        <p:spPr>
          <a:xfrm>
            <a:off x="4754899" y="310103"/>
            <a:ext cx="1350050" cy="338554"/>
          </a:xfrm>
          <a:prstGeom prst="rect">
            <a:avLst/>
          </a:prstGeom>
          <a:noFill/>
        </p:spPr>
        <p:txBody>
          <a:bodyPr wrap="none" lIns="91440" tIns="45720" rIns="91440" bIns="45720" rtlCol="0" anchor="t">
            <a:spAutoFit/>
          </a:bodyPr>
          <a:lstStyle/>
          <a:p>
            <a:r>
              <a:rPr kumimoji="1" lang="ja-JP" altLang="en-US" sz="1600" b="1">
                <a:solidFill>
                  <a:srgbClr val="00B050"/>
                </a:solidFill>
                <a:latin typeface="Meiryo"/>
                <a:ea typeface="Meiryo"/>
              </a:rPr>
              <a:t>中間層は</a:t>
            </a:r>
            <a:r>
              <a:rPr kumimoji="1" lang="en-US" altLang="ja-JP" sz="1600" b="1">
                <a:solidFill>
                  <a:srgbClr val="00B050"/>
                </a:solidFill>
                <a:latin typeface="Meiryo"/>
                <a:ea typeface="Meiryo"/>
              </a:rPr>
              <a:t>3</a:t>
            </a:r>
            <a:r>
              <a:rPr kumimoji="1" lang="ja-JP" altLang="en-US" sz="1600" b="1">
                <a:solidFill>
                  <a:srgbClr val="00B050"/>
                </a:solidFill>
                <a:latin typeface="Meiryo"/>
                <a:ea typeface="Meiryo"/>
              </a:rPr>
              <a:t>層</a:t>
            </a:r>
          </a:p>
        </p:txBody>
      </p:sp>
      <p:sp>
        <p:nvSpPr>
          <p:cNvPr id="13" name="スライド番号プレースホルダー 12">
            <a:extLst>
              <a:ext uri="{FF2B5EF4-FFF2-40B4-BE49-F238E27FC236}">
                <a16:creationId xmlns:a16="http://schemas.microsoft.com/office/drawing/2014/main" id="{C253EE76-D629-866A-95EB-DF8D0D43C8AC}"/>
              </a:ext>
            </a:extLst>
          </p:cNvPr>
          <p:cNvSpPr>
            <a:spLocks noGrp="1"/>
          </p:cNvSpPr>
          <p:nvPr>
            <p:ph type="sldNum" sz="quarter" idx="2"/>
          </p:nvPr>
        </p:nvSpPr>
        <p:spPr>
          <a:xfrm>
            <a:off x="8534604" y="4609375"/>
            <a:ext cx="309509" cy="369332"/>
          </a:xfrm>
        </p:spPr>
        <p:txBody>
          <a:bodyPr/>
          <a:lstStyle/>
          <a:p>
            <a:fld id="{86CB4B4D-7CA3-9044-876B-883B54F8677D}" type="slidenum">
              <a:rPr lang="en-US" altLang="ja-JP" sz="1200" smtClean="0"/>
              <a:t>58</a:t>
            </a:fld>
            <a:endParaRPr lang="ja-JP" altLang="en-US" sz="1200"/>
          </a:p>
        </p:txBody>
      </p:sp>
      <p:sp>
        <p:nvSpPr>
          <p:cNvPr id="14" name="楕円">
            <a:extLst>
              <a:ext uri="{FF2B5EF4-FFF2-40B4-BE49-F238E27FC236}">
                <a16:creationId xmlns:a16="http://schemas.microsoft.com/office/drawing/2014/main" id="{B4F7232B-D7F7-A57A-911E-E217EC8CCDDC}"/>
              </a:ext>
            </a:extLst>
          </p:cNvPr>
          <p:cNvSpPr/>
          <p:nvPr/>
        </p:nvSpPr>
        <p:spPr>
          <a:xfrm>
            <a:off x="3492891" y="309990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5" name="楕円">
            <a:extLst>
              <a:ext uri="{FF2B5EF4-FFF2-40B4-BE49-F238E27FC236}">
                <a16:creationId xmlns:a16="http://schemas.microsoft.com/office/drawing/2014/main" id="{73CA92B5-B947-D575-00C2-BD08B0972035}"/>
              </a:ext>
            </a:extLst>
          </p:cNvPr>
          <p:cNvSpPr/>
          <p:nvPr/>
        </p:nvSpPr>
        <p:spPr>
          <a:xfrm>
            <a:off x="3492891" y="332850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6" name="楕円">
            <a:extLst>
              <a:ext uri="{FF2B5EF4-FFF2-40B4-BE49-F238E27FC236}">
                <a16:creationId xmlns:a16="http://schemas.microsoft.com/office/drawing/2014/main" id="{51973FE2-3F4A-F47A-2CCA-36B87341695F}"/>
              </a:ext>
            </a:extLst>
          </p:cNvPr>
          <p:cNvSpPr/>
          <p:nvPr/>
        </p:nvSpPr>
        <p:spPr>
          <a:xfrm>
            <a:off x="3492891" y="288654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7" name="楕円">
            <a:extLst>
              <a:ext uri="{FF2B5EF4-FFF2-40B4-BE49-F238E27FC236}">
                <a16:creationId xmlns:a16="http://schemas.microsoft.com/office/drawing/2014/main" id="{7DF4B101-2459-E0B2-EBBB-BB06C8C518F8}"/>
              </a:ext>
            </a:extLst>
          </p:cNvPr>
          <p:cNvSpPr/>
          <p:nvPr/>
        </p:nvSpPr>
        <p:spPr>
          <a:xfrm>
            <a:off x="3492891" y="266556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7" name="楕円">
            <a:extLst>
              <a:ext uri="{FF2B5EF4-FFF2-40B4-BE49-F238E27FC236}">
                <a16:creationId xmlns:a16="http://schemas.microsoft.com/office/drawing/2014/main" id="{9F2B0FD8-8A19-A474-5057-73B58B26B9C6}"/>
              </a:ext>
            </a:extLst>
          </p:cNvPr>
          <p:cNvSpPr/>
          <p:nvPr/>
        </p:nvSpPr>
        <p:spPr>
          <a:xfrm>
            <a:off x="3485271" y="100440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8" name="楕円">
            <a:extLst>
              <a:ext uri="{FF2B5EF4-FFF2-40B4-BE49-F238E27FC236}">
                <a16:creationId xmlns:a16="http://schemas.microsoft.com/office/drawing/2014/main" id="{7BFECFB6-09D7-9D6A-FFB9-2DF27FFFC922}"/>
              </a:ext>
            </a:extLst>
          </p:cNvPr>
          <p:cNvSpPr/>
          <p:nvPr/>
        </p:nvSpPr>
        <p:spPr>
          <a:xfrm>
            <a:off x="3492891" y="123300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0" name="楕円">
            <a:extLst>
              <a:ext uri="{FF2B5EF4-FFF2-40B4-BE49-F238E27FC236}">
                <a16:creationId xmlns:a16="http://schemas.microsoft.com/office/drawing/2014/main" id="{C080F648-9D69-7C84-E32B-1362A2B316F2}"/>
              </a:ext>
            </a:extLst>
          </p:cNvPr>
          <p:cNvSpPr/>
          <p:nvPr/>
        </p:nvSpPr>
        <p:spPr>
          <a:xfrm>
            <a:off x="3500511" y="146922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3" name="楕円">
            <a:extLst>
              <a:ext uri="{FF2B5EF4-FFF2-40B4-BE49-F238E27FC236}">
                <a16:creationId xmlns:a16="http://schemas.microsoft.com/office/drawing/2014/main" id="{5B166D5C-D8F4-FDC1-FF08-C73EDFE39F7F}"/>
              </a:ext>
            </a:extLst>
          </p:cNvPr>
          <p:cNvSpPr/>
          <p:nvPr/>
        </p:nvSpPr>
        <p:spPr>
          <a:xfrm>
            <a:off x="3500511" y="1697822"/>
            <a:ext cx="216000" cy="216000"/>
          </a:xfrm>
          <a:prstGeom prst="ellipse">
            <a:avLst/>
          </a:prstGeom>
          <a:ln w="2222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Tree>
    <p:extLst>
      <p:ext uri="{BB962C8B-B14F-4D97-AF65-F5344CB8AC3E}">
        <p14:creationId xmlns:p14="http://schemas.microsoft.com/office/powerpoint/2010/main" val="103056042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ED2E1-2DAB-9A0B-63FB-56F3987EF6F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F772B6A-A416-A9B6-D306-F31B08A3E413}"/>
              </a:ext>
            </a:extLst>
          </p:cNvPr>
          <p:cNvSpPr txBox="1"/>
          <p:nvPr/>
        </p:nvSpPr>
        <p:spPr>
          <a:xfrm>
            <a:off x="241697" y="1278461"/>
            <a:ext cx="7315200"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a:t>
            </a:r>
            <a:r>
              <a:rPr lang="en-US" altLang="ja-JP" sz="2000" b="1">
                <a:solidFill>
                  <a:srgbClr val="002060"/>
                </a:solidFill>
                <a:latin typeface="Meiryo"/>
                <a:ea typeface="Meiryo"/>
              </a:rPr>
              <a:t>2-6 </a:t>
            </a:r>
            <a:r>
              <a:rPr lang="ja-JP" altLang="en-US" sz="2000" b="1">
                <a:solidFill>
                  <a:srgbClr val="002060"/>
                </a:solidFill>
                <a:latin typeface="Meiryo"/>
                <a:ea typeface="Meiryo"/>
              </a:rPr>
              <a:t>ランダムシード値を設定</a:t>
            </a:r>
            <a:endParaRPr lang="en-US" altLang="ja-JP" sz="2000" b="1">
              <a:solidFill>
                <a:srgbClr val="002060"/>
              </a:solidFill>
              <a:latin typeface="Meiryo"/>
              <a:ea typeface="Meiryo"/>
            </a:endParaRPr>
          </a:p>
        </p:txBody>
      </p:sp>
      <p:sp>
        <p:nvSpPr>
          <p:cNvPr id="4" name="正方形/長方形 3">
            <a:extLst>
              <a:ext uri="{FF2B5EF4-FFF2-40B4-BE49-F238E27FC236}">
                <a16:creationId xmlns:a16="http://schemas.microsoft.com/office/drawing/2014/main" id="{1484B302-6102-E27F-C84D-2B4A6C487C87}"/>
              </a:ext>
            </a:extLst>
          </p:cNvPr>
          <p:cNvSpPr/>
          <p:nvPr/>
        </p:nvSpPr>
        <p:spPr>
          <a:xfrm>
            <a:off x="762000" y="1666110"/>
            <a:ext cx="8121676" cy="1032384"/>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sz="2000" b="1" err="1">
                <a:solidFill>
                  <a:srgbClr val="000000"/>
                </a:solidFill>
                <a:effectLst/>
                <a:latin typeface="Courier New" panose="02070309020205020404" pitchFamily="49" charset="0"/>
              </a:rPr>
              <a:t>set_random_seed</a:t>
            </a:r>
            <a:r>
              <a:rPr lang="en" altLang="ja-JP" sz="2000" b="1">
                <a:solidFill>
                  <a:srgbClr val="000000"/>
                </a:solidFill>
                <a:effectLst/>
                <a:latin typeface="Courier New" panose="02070309020205020404" pitchFamily="49" charset="0"/>
              </a:rPr>
              <a:t>(</a:t>
            </a:r>
            <a:r>
              <a:rPr lang="en" altLang="ja-JP" sz="2000" b="1">
                <a:solidFill>
                  <a:srgbClr val="116644"/>
                </a:solidFill>
                <a:effectLst/>
                <a:latin typeface="Courier New" panose="02070309020205020404" pitchFamily="49" charset="0"/>
              </a:rPr>
              <a:t>0</a:t>
            </a:r>
            <a:r>
              <a:rPr lang="en" altLang="ja-JP" sz="2000" b="1">
                <a:solidFill>
                  <a:srgbClr val="000000"/>
                </a:solidFill>
                <a:effectLst/>
                <a:latin typeface="Courier New" panose="02070309020205020404" pitchFamily="49" charset="0"/>
              </a:rPr>
              <a:t>)</a:t>
            </a:r>
          </a:p>
          <a:p>
            <a:pPr>
              <a:lnSpc>
                <a:spcPct val="150000"/>
              </a:lnSpc>
            </a:pPr>
            <a:r>
              <a:rPr lang="en" altLang="ja-JP" sz="2000" b="1" err="1">
                <a:solidFill>
                  <a:srgbClr val="000000"/>
                </a:solidFill>
                <a:effectLst/>
                <a:latin typeface="Courier New" panose="02070309020205020404" pitchFamily="49" charset="0"/>
              </a:rPr>
              <a:t>tf.config.experimental.enable_op_determinism</a:t>
            </a:r>
            <a:r>
              <a:rPr lang="en" altLang="ja-JP" sz="2000" b="1">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6FCDB990-A0E0-00FF-DB38-F0CA7ECE9A82}"/>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C205B68C-8949-7DAA-BAB0-F20CB18EEA7E}"/>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7523E4DE-F7AD-324C-57BE-8A5C5C84A283}"/>
              </a:ext>
            </a:extLst>
          </p:cNvPr>
          <p:cNvSpPr/>
          <p:nvPr/>
        </p:nvSpPr>
        <p:spPr>
          <a:xfrm>
            <a:off x="8135297" y="4419933"/>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8" name="テキスト ボックス 7">
            <a:extLst>
              <a:ext uri="{FF2B5EF4-FFF2-40B4-BE49-F238E27FC236}">
                <a16:creationId xmlns:a16="http://schemas.microsoft.com/office/drawing/2014/main" id="{BDD675CD-C847-4A9B-E93C-99BD29DC9B2D}"/>
              </a:ext>
            </a:extLst>
          </p:cNvPr>
          <p:cNvSpPr txBox="1"/>
          <p:nvPr/>
        </p:nvSpPr>
        <p:spPr>
          <a:xfrm>
            <a:off x="783947" y="3007053"/>
            <a:ext cx="7500771" cy="1200329"/>
          </a:xfrm>
          <a:prstGeom prst="rect">
            <a:avLst/>
          </a:prstGeom>
          <a:noFill/>
        </p:spPr>
        <p:txBody>
          <a:bodyPr wrap="none" rtlCol="0">
            <a:spAutoFit/>
          </a:bodyPr>
          <a:lstStyle/>
          <a:p>
            <a:pPr marL="285750" indent="-285750">
              <a:buFont typeface="Wingdings" pitchFamily="2" charset="2"/>
              <a:buChar char="l"/>
            </a:pPr>
            <a:r>
              <a:rPr kumimoji="1" lang="ja-JP" altLang="en-US"/>
              <a:t>この後の機械学習で使う</a:t>
            </a:r>
            <a:r>
              <a:rPr kumimoji="1" lang="en-US" altLang="ja-JP" err="1"/>
              <a:t>keras</a:t>
            </a:r>
            <a:r>
              <a:rPr kumimoji="1" lang="ja-JP" altLang="en-US"/>
              <a:t>モデルのランダムシード値を設定する</a:t>
            </a:r>
            <a:endParaRPr kumimoji="1" lang="en-US" altLang="ja-JP"/>
          </a:p>
          <a:p>
            <a:pPr marL="285750" indent="-285750">
              <a:buFont typeface="Wingdings" pitchFamily="2" charset="2"/>
              <a:buChar char="l"/>
            </a:pPr>
            <a:endParaRPr kumimoji="1" lang="en-US" altLang="ja-JP"/>
          </a:p>
          <a:p>
            <a:pPr marL="285750" indent="-285750">
              <a:buFont typeface="Wingdings" pitchFamily="2" charset="2"/>
              <a:buChar char="l"/>
            </a:pPr>
            <a:r>
              <a:rPr kumimoji="1" lang="ja-JP" altLang="en-US"/>
              <a:t>モデルを決定的（同じように動くように規定）にする</a:t>
            </a:r>
            <a:endParaRPr kumimoji="1" lang="en-US" altLang="ja-JP"/>
          </a:p>
          <a:p>
            <a:pPr marL="285750" indent="-285750">
              <a:buFont typeface="Wingdings" pitchFamily="2" charset="2"/>
              <a:buChar char="l"/>
            </a:pPr>
            <a:endParaRPr kumimoji="1" lang="ja-JP" altLang="en-US"/>
          </a:p>
        </p:txBody>
      </p:sp>
      <p:sp>
        <p:nvSpPr>
          <p:cNvPr id="9" name="①学習モデルの選択…">
            <a:extLst>
              <a:ext uri="{FF2B5EF4-FFF2-40B4-BE49-F238E27FC236}">
                <a16:creationId xmlns:a16="http://schemas.microsoft.com/office/drawing/2014/main" id="{CA505F74-D630-81E5-AD9E-219E9AD4E5CD}"/>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a:rPr>
              <a:t>STEP4</a:t>
            </a:r>
            <a:r>
              <a:rPr lang="ja-JP" altLang="en-US" sz="1200" b="1">
                <a:solidFill>
                  <a:schemeClr val="tx1"/>
                </a:solidFill>
                <a:latin typeface="Hiragino Kaku Gothic Pro W3" panose="020B0300000000000000" pitchFamily="34" charset="-128"/>
                <a:ea typeface="Hiragino Kaku Gothic Pro W3"/>
              </a:rPr>
              <a:t>：モデルの評価</a:t>
            </a:r>
            <a:endParaRPr lang="en-US" altLang="ja-JP" sz="1200" b="1">
              <a:solidFill>
                <a:schemeClr val="tx1"/>
              </a:solidFill>
              <a:latin typeface="Hiragino Kaku Gothic Pro W3" panose="020B0300000000000000" pitchFamily="34" charset="-128"/>
              <a:ea typeface="Hiragino Kaku Gothic Pro W3"/>
            </a:endParaRPr>
          </a:p>
          <a:p>
            <a:pPr marL="92075" indent="-41275" algn="l">
              <a:defRPr sz="4500"/>
            </a:pPr>
            <a:r>
              <a:rPr lang="en-US" sz="1200" b="1">
                <a:solidFill>
                  <a:schemeClr val="tx1"/>
                </a:solidFill>
                <a:latin typeface="Hiragino Kaku Gothic Pro W3" panose="020B0300000000000000" pitchFamily="34" charset="-128"/>
                <a:ea typeface="Hiragino Kaku Gothic Pro W3"/>
              </a:rPr>
              <a:t>STEP5</a:t>
            </a:r>
            <a:r>
              <a:rPr lang="ja-JP" altLang="en-US" sz="1200" b="1">
                <a:solidFill>
                  <a:schemeClr val="tx1"/>
                </a:solidFill>
                <a:latin typeface="Hiragino Kaku Gothic Pro W3" panose="020B0300000000000000" pitchFamily="34" charset="-128"/>
                <a:ea typeface="Hiragino Kaku Gothic Pro W3"/>
              </a:rPr>
              <a:t>：予測</a:t>
            </a:r>
            <a:endParaRPr sz="1200" b="1">
              <a:solidFill>
                <a:schemeClr val="tx1"/>
              </a:solidFill>
              <a:latin typeface="Hiragino Kaku Gothic Pro W3" panose="020B0300000000000000" pitchFamily="34" charset="-128"/>
              <a:ea typeface="Hiragino Kaku Gothic Pro W3"/>
            </a:endParaRPr>
          </a:p>
        </p:txBody>
      </p:sp>
      <p:sp>
        <p:nvSpPr>
          <p:cNvPr id="10" name="①学習モデルの選択(今回は線形回帰)…">
            <a:extLst>
              <a:ext uri="{FF2B5EF4-FFF2-40B4-BE49-F238E27FC236}">
                <a16:creationId xmlns:a16="http://schemas.microsoft.com/office/drawing/2014/main" id="{02E5C1FF-CE45-F5B5-585A-48866E7202DA}"/>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255" algn="l">
              <a:defRPr sz="4500"/>
            </a:pPr>
            <a:r>
              <a:rPr lang="en-US" sz="2000" b="1">
                <a:latin typeface="Hiragino Maru Gothic ProN W4" panose="020F0400000000000000" pitchFamily="34" charset="-128"/>
                <a:ea typeface="Hiragino Maru Gothic ProN W4"/>
              </a:rPr>
              <a:t>STEP2：</a:t>
            </a:r>
            <a:r>
              <a:rPr lang="ja-JP" altLang="en-US" sz="2000" b="1">
                <a:latin typeface="Hiragino Maru Gothic ProN W4" panose="020F0400000000000000" pitchFamily="34" charset="-128"/>
                <a:ea typeface="Hiragino Maru Gothic ProN W4"/>
              </a:rPr>
              <a:t>学習モデルの選択</a:t>
            </a:r>
            <a:endParaRPr lang="en-US" altLang="ja-JP" sz="2000" b="1">
              <a:latin typeface="Hiragino Maru Gothic ProN W4" panose="020F0400000000000000" pitchFamily="34" charset="-128"/>
              <a:ea typeface="Hiragino Maru Gothic ProN W4"/>
            </a:endParaRPr>
          </a:p>
        </p:txBody>
      </p:sp>
      <p:sp>
        <p:nvSpPr>
          <p:cNvPr id="2" name="スライド番号プレースホルダー 1">
            <a:extLst>
              <a:ext uri="{FF2B5EF4-FFF2-40B4-BE49-F238E27FC236}">
                <a16:creationId xmlns:a16="http://schemas.microsoft.com/office/drawing/2014/main" id="{2FEE9786-D60F-216E-7F88-E0BC4B9E9A19}"/>
              </a:ext>
            </a:extLst>
          </p:cNvPr>
          <p:cNvSpPr>
            <a:spLocks noGrp="1"/>
          </p:cNvSpPr>
          <p:nvPr>
            <p:ph type="sldNum" sz="quarter" idx="2"/>
          </p:nvPr>
        </p:nvSpPr>
        <p:spPr>
          <a:xfrm>
            <a:off x="6505337" y="4875788"/>
            <a:ext cx="2103120" cy="184666"/>
          </a:xfrm>
        </p:spPr>
        <p:txBody>
          <a:bodyPr/>
          <a:lstStyle/>
          <a:p>
            <a:fld id="{86CB4B4D-7CA3-9044-876B-883B54F8677D}" type="slidenum">
              <a:rPr lang="en-US" altLang="ja-JP" sz="1200" smtClean="0"/>
              <a:t>59</a:t>
            </a:fld>
            <a:endParaRPr lang="ja-JP" altLang="en-US" sz="1200"/>
          </a:p>
        </p:txBody>
      </p:sp>
    </p:spTree>
    <p:extLst>
      <p:ext uri="{BB962C8B-B14F-4D97-AF65-F5344CB8AC3E}">
        <p14:creationId xmlns:p14="http://schemas.microsoft.com/office/powerpoint/2010/main" val="4088329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5F61F-B407-B77A-9925-7A1BD6507EF8}"/>
            </a:ext>
          </a:extLst>
        </p:cNvPr>
        <p:cNvGrpSpPr/>
        <p:nvPr/>
      </p:nvGrpSpPr>
      <p:grpSpPr>
        <a:xfrm>
          <a:off x="0" y="0"/>
          <a:ext cx="0" cy="0"/>
          <a:chOff x="0" y="0"/>
          <a:chExt cx="0" cy="0"/>
        </a:xfrm>
      </p:grpSpPr>
      <p:sp>
        <p:nvSpPr>
          <p:cNvPr id="2" name="四角形">
            <a:extLst>
              <a:ext uri="{FF2B5EF4-FFF2-40B4-BE49-F238E27FC236}">
                <a16:creationId xmlns:a16="http://schemas.microsoft.com/office/drawing/2014/main" id="{C036AF9D-40D0-615C-255D-F71FF0425705}"/>
              </a:ext>
            </a:extLst>
          </p:cNvPr>
          <p:cNvSpPr/>
          <p:nvPr/>
        </p:nvSpPr>
        <p:spPr>
          <a:xfrm>
            <a:off x="2080083" y="1737967"/>
            <a:ext cx="4983834" cy="1594542"/>
          </a:xfrm>
          <a:prstGeom prst="rect">
            <a:avLst/>
          </a:prstGeom>
          <a:solidFill>
            <a:schemeClr val="accent5">
              <a:lumMod val="40000"/>
              <a:lumOff val="60000"/>
            </a:schemeClr>
          </a:solidFill>
          <a:ln w="12700">
            <a:noFill/>
            <a:miter lim="400000"/>
          </a:ln>
        </p:spPr>
        <p:txBody>
          <a:bodyPr lIns="0" tIns="0" rIns="0" bIns="0" anchor="ctr"/>
          <a:lstStyle/>
          <a:p>
            <a:pPr algn="ctr">
              <a:defRPr sz="3200">
                <a:solidFill>
                  <a:srgbClr val="FFFFFF"/>
                </a:solidFill>
                <a:latin typeface="+mn-lt"/>
                <a:ea typeface="+mn-ea"/>
                <a:cs typeface="+mn-cs"/>
                <a:sym typeface="ヒラギノ角ゴ ProN W3"/>
              </a:defRPr>
            </a:pPr>
            <a:endParaRPr sz="1200"/>
          </a:p>
        </p:txBody>
      </p:sp>
      <p:sp>
        <p:nvSpPr>
          <p:cNvPr id="122" name="線形回帰〜ロジスティック回帰">
            <a:extLst>
              <a:ext uri="{FF2B5EF4-FFF2-40B4-BE49-F238E27FC236}">
                <a16:creationId xmlns:a16="http://schemas.microsoft.com/office/drawing/2014/main" id="{0F35768C-BDEC-2908-35ED-F2CC50878336}"/>
              </a:ext>
            </a:extLst>
          </p:cNvPr>
          <p:cNvSpPr txBox="1">
            <a:spLocks noGrp="1"/>
          </p:cNvSpPr>
          <p:nvPr>
            <p:ph type="body" sz="quarter" idx="1"/>
          </p:nvPr>
        </p:nvSpPr>
        <p:spPr>
          <a:xfrm>
            <a:off x="2080083" y="2274093"/>
            <a:ext cx="4983834" cy="595313"/>
          </a:xfrm>
          <a:prstGeom prst="rect">
            <a:avLst/>
          </a:prstGeom>
        </p:spPr>
        <p:txBody>
          <a:bodyPr>
            <a:noAutofit/>
          </a:bodyPr>
          <a:lstStyle/>
          <a:p>
            <a:pPr marL="514350" indent="-514350">
              <a:buAutoNum type="arabicPeriod"/>
            </a:pPr>
            <a:r>
              <a:rPr lang="ja-JP" altLang="en-US" sz="3200" b="1">
                <a:latin typeface="Meiryo" panose="020B0604030504040204" pitchFamily="34" charset="-128"/>
                <a:ea typeface="Meiryo" panose="020B0604030504040204" pitchFamily="34" charset="-128"/>
              </a:rPr>
              <a:t>深層学習とは？</a:t>
            </a:r>
            <a:endParaRPr lang="ja-JP">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03D672C5-480F-C737-262F-C96A9CA4BADA}"/>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6</a:t>
            </a:fld>
            <a:endParaRPr lang="ja-JP" altLang="en-US" sz="1200"/>
          </a:p>
        </p:txBody>
      </p:sp>
    </p:spTree>
    <p:extLst>
      <p:ext uri="{BB962C8B-B14F-4D97-AF65-F5344CB8AC3E}">
        <p14:creationId xmlns:p14="http://schemas.microsoft.com/office/powerpoint/2010/main" val="200648205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49C00-0577-6ADD-7002-8812F2F7D19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F5E7061-2EAB-27C1-2473-2A91030C84BB}"/>
              </a:ext>
            </a:extLst>
          </p:cNvPr>
          <p:cNvSpPr txBox="1"/>
          <p:nvPr/>
        </p:nvSpPr>
        <p:spPr>
          <a:xfrm>
            <a:off x="241697" y="923390"/>
            <a:ext cx="7315200" cy="346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sz="2000" b="1">
                <a:solidFill>
                  <a:srgbClr val="002060"/>
                </a:solidFill>
                <a:latin typeface="Meiryo"/>
                <a:ea typeface="Meiryo"/>
              </a:rPr>
              <a:t>コード2-7</a:t>
            </a:r>
            <a:r>
              <a:rPr lang="en-US" altLang="ja-JP" sz="2000" b="1">
                <a:solidFill>
                  <a:srgbClr val="002060"/>
                </a:solidFill>
                <a:latin typeface="Meiryo"/>
                <a:ea typeface="Meiryo"/>
              </a:rPr>
              <a:t> </a:t>
            </a:r>
            <a:r>
              <a:rPr lang="ja-JP" altLang="en-US" sz="2000" b="1">
                <a:solidFill>
                  <a:srgbClr val="002060"/>
                </a:solidFill>
                <a:latin typeface="Meiryo"/>
                <a:ea typeface="Meiryo"/>
                <a:cs typeface="Times New Roman"/>
              </a:rPr>
              <a:t>モデルの設計</a:t>
            </a:r>
            <a:endParaRPr lang="en-US" altLang="ja-JP" sz="2000"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487F1D8F-A9C7-9949-21C7-02450148B7A5}"/>
              </a:ext>
            </a:extLst>
          </p:cNvPr>
          <p:cNvSpPr/>
          <p:nvPr/>
        </p:nvSpPr>
        <p:spPr>
          <a:xfrm>
            <a:off x="243759" y="1269541"/>
            <a:ext cx="6234236" cy="3710040"/>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30000"/>
              </a:lnSpc>
            </a:pPr>
            <a:r>
              <a:rPr lang="en" altLang="ja-JP" b="1" dirty="0">
                <a:solidFill>
                  <a:srgbClr val="000000"/>
                </a:solidFill>
                <a:effectLst/>
                <a:latin typeface="Courier New" panose="02070309020205020404" pitchFamily="49" charset="0"/>
              </a:rPr>
              <a:t>model = Sequential()</a:t>
            </a:r>
          </a:p>
          <a:p>
            <a:pPr>
              <a:lnSpc>
                <a:spcPct val="130000"/>
              </a:lnSpc>
            </a:pPr>
            <a:r>
              <a:rPr lang="en" altLang="ja-JP" b="1" dirty="0" err="1">
                <a:solidFill>
                  <a:srgbClr val="000000"/>
                </a:solidFill>
                <a:effectLst/>
                <a:latin typeface="Courier New" panose="02070309020205020404" pitchFamily="49" charset="0"/>
              </a:rPr>
              <a:t>model.add</a:t>
            </a:r>
            <a:r>
              <a:rPr lang="en" altLang="ja-JP" b="1" dirty="0">
                <a:solidFill>
                  <a:srgbClr val="000000"/>
                </a:solidFill>
                <a:effectLst/>
                <a:latin typeface="Courier New" panose="02070309020205020404" pitchFamily="49" charset="0"/>
              </a:rPr>
              <a:t>(Flatten(</a:t>
            </a:r>
            <a:r>
              <a:rPr lang="en" altLang="ja-JP" b="1" dirty="0" err="1">
                <a:solidFill>
                  <a:srgbClr val="000000"/>
                </a:solidFill>
                <a:effectLst/>
                <a:latin typeface="Courier New" panose="02070309020205020404" pitchFamily="49" charset="0"/>
              </a:rPr>
              <a:t>input_shape</a:t>
            </a:r>
            <a:r>
              <a:rPr lang="en" altLang="ja-JP" b="1" dirty="0">
                <a:solidFill>
                  <a:srgbClr val="000000"/>
                </a:solidFill>
                <a:effectLst/>
                <a:latin typeface="Courier New" panose="02070309020205020404" pitchFamily="49" charset="0"/>
              </a:rPr>
              <a:t> = (</a:t>
            </a:r>
            <a:r>
              <a:rPr lang="en" altLang="ja-JP" b="1" dirty="0">
                <a:solidFill>
                  <a:srgbClr val="116644"/>
                </a:solidFill>
                <a:effectLst/>
                <a:latin typeface="Courier New" panose="02070309020205020404" pitchFamily="49" charset="0"/>
              </a:rPr>
              <a:t>64</a:t>
            </a:r>
            <a:r>
              <a:rPr lang="en" altLang="ja-JP" b="1" dirty="0">
                <a:solidFill>
                  <a:srgbClr val="00000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64</a:t>
            </a:r>
            <a:r>
              <a:rPr lang="en" altLang="ja-JP" b="1" dirty="0">
                <a:solidFill>
                  <a:srgbClr val="00000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1</a:t>
            </a:r>
            <a:r>
              <a:rPr lang="en" altLang="ja-JP" b="1" dirty="0">
                <a:solidFill>
                  <a:srgbClr val="000000"/>
                </a:solidFill>
                <a:effectLst/>
                <a:latin typeface="Courier New" panose="02070309020205020404" pitchFamily="49" charset="0"/>
              </a:rPr>
              <a:t>)))</a:t>
            </a:r>
          </a:p>
          <a:p>
            <a:pPr>
              <a:lnSpc>
                <a:spcPct val="130000"/>
              </a:lnSpc>
            </a:pPr>
            <a:r>
              <a:rPr lang="en" altLang="ja-JP" b="1" dirty="0" err="1">
                <a:solidFill>
                  <a:srgbClr val="000000"/>
                </a:solidFill>
                <a:effectLst/>
                <a:latin typeface="Courier New" panose="02070309020205020404" pitchFamily="49" charset="0"/>
              </a:rPr>
              <a:t>model.add</a:t>
            </a:r>
            <a:r>
              <a:rPr lang="en" altLang="ja-JP" b="1" dirty="0">
                <a:solidFill>
                  <a:srgbClr val="000000"/>
                </a:solidFill>
                <a:effectLst/>
                <a:latin typeface="Courier New" panose="02070309020205020404" pitchFamily="49" charset="0"/>
              </a:rPr>
              <a:t>(Dense(</a:t>
            </a:r>
            <a:r>
              <a:rPr lang="en" altLang="ja-JP" b="1" dirty="0">
                <a:solidFill>
                  <a:srgbClr val="116644"/>
                </a:solidFill>
                <a:effectLst/>
                <a:latin typeface="Courier New" panose="02070309020205020404" pitchFamily="49" charset="0"/>
              </a:rPr>
              <a:t>512</a:t>
            </a:r>
            <a:r>
              <a:rPr lang="en" altLang="ja-JP" b="1" dirty="0">
                <a:solidFill>
                  <a:srgbClr val="000000"/>
                </a:solidFill>
                <a:effectLst/>
                <a:latin typeface="Courier New" panose="02070309020205020404" pitchFamily="49" charset="0"/>
              </a:rPr>
              <a:t>, activation = </a:t>
            </a:r>
            <a:r>
              <a:rPr lang="en" altLang="ja-JP" b="1" dirty="0">
                <a:solidFill>
                  <a:srgbClr val="A31515"/>
                </a:solidFill>
                <a:effectLst/>
                <a:latin typeface="Courier New" panose="02070309020205020404" pitchFamily="49" charset="0"/>
              </a:rPr>
              <a:t>'</a:t>
            </a:r>
            <a:r>
              <a:rPr lang="en" altLang="ja-JP" b="1" dirty="0" err="1">
                <a:solidFill>
                  <a:srgbClr val="A31515"/>
                </a:solidFill>
                <a:effectLst/>
                <a:latin typeface="Courier New" panose="02070309020205020404" pitchFamily="49" charset="0"/>
              </a:rPr>
              <a:t>relu</a:t>
            </a:r>
            <a:r>
              <a:rPr lang="en" altLang="ja-JP" b="1" dirty="0">
                <a:solidFill>
                  <a:srgbClr val="A31515"/>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a:t>
            </a:r>
          </a:p>
          <a:p>
            <a:pPr>
              <a:lnSpc>
                <a:spcPct val="130000"/>
              </a:lnSpc>
            </a:pPr>
            <a:r>
              <a:rPr lang="en" altLang="ja-JP" b="1" dirty="0" err="1">
                <a:solidFill>
                  <a:srgbClr val="000000"/>
                </a:solidFill>
                <a:effectLst/>
                <a:latin typeface="Courier New" panose="02070309020205020404" pitchFamily="49" charset="0"/>
              </a:rPr>
              <a:t>model.add</a:t>
            </a:r>
            <a:r>
              <a:rPr lang="en" altLang="ja-JP" b="1" dirty="0">
                <a:solidFill>
                  <a:srgbClr val="000000"/>
                </a:solidFill>
                <a:effectLst/>
                <a:latin typeface="Courier New" panose="02070309020205020404" pitchFamily="49" charset="0"/>
              </a:rPr>
              <a:t>(Dense(</a:t>
            </a:r>
            <a:r>
              <a:rPr lang="en" altLang="ja-JP" b="1" dirty="0">
                <a:solidFill>
                  <a:srgbClr val="116644"/>
                </a:solidFill>
                <a:effectLst/>
                <a:latin typeface="Courier New" panose="02070309020205020404" pitchFamily="49" charset="0"/>
              </a:rPr>
              <a:t>256</a:t>
            </a:r>
            <a:r>
              <a:rPr lang="en" altLang="ja-JP" b="1" dirty="0">
                <a:solidFill>
                  <a:srgbClr val="000000"/>
                </a:solidFill>
                <a:effectLst/>
                <a:latin typeface="Courier New" panose="02070309020205020404" pitchFamily="49" charset="0"/>
              </a:rPr>
              <a:t>, activation = </a:t>
            </a:r>
            <a:r>
              <a:rPr lang="en" altLang="ja-JP" b="1" dirty="0">
                <a:solidFill>
                  <a:srgbClr val="A31515"/>
                </a:solidFill>
                <a:effectLst/>
                <a:latin typeface="Courier New" panose="02070309020205020404" pitchFamily="49" charset="0"/>
              </a:rPr>
              <a:t>'</a:t>
            </a:r>
            <a:r>
              <a:rPr lang="en" altLang="ja-JP" b="1" dirty="0" err="1">
                <a:solidFill>
                  <a:srgbClr val="A31515"/>
                </a:solidFill>
                <a:effectLst/>
                <a:latin typeface="Courier New" panose="02070309020205020404" pitchFamily="49" charset="0"/>
              </a:rPr>
              <a:t>relu</a:t>
            </a:r>
            <a:r>
              <a:rPr lang="en" altLang="ja-JP" b="1" dirty="0">
                <a:solidFill>
                  <a:srgbClr val="A31515"/>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a:t>
            </a:r>
          </a:p>
          <a:p>
            <a:pPr>
              <a:lnSpc>
                <a:spcPct val="130000"/>
              </a:lnSpc>
            </a:pPr>
            <a:r>
              <a:rPr lang="en" altLang="ja-JP" b="1" dirty="0" err="1">
                <a:solidFill>
                  <a:srgbClr val="000000"/>
                </a:solidFill>
                <a:effectLst/>
                <a:latin typeface="Courier New" panose="02070309020205020404" pitchFamily="49" charset="0"/>
              </a:rPr>
              <a:t>model.add</a:t>
            </a:r>
            <a:r>
              <a:rPr lang="en" altLang="ja-JP" b="1" dirty="0">
                <a:solidFill>
                  <a:srgbClr val="000000"/>
                </a:solidFill>
                <a:effectLst/>
                <a:latin typeface="Courier New" panose="02070309020205020404" pitchFamily="49" charset="0"/>
              </a:rPr>
              <a:t>(Dense(</a:t>
            </a:r>
            <a:r>
              <a:rPr lang="en" altLang="ja-JP" b="1" dirty="0">
                <a:solidFill>
                  <a:srgbClr val="116644"/>
                </a:solidFill>
                <a:effectLst/>
                <a:latin typeface="Courier New" panose="02070309020205020404" pitchFamily="49" charset="0"/>
              </a:rPr>
              <a:t>128</a:t>
            </a:r>
            <a:r>
              <a:rPr lang="en" altLang="ja-JP" b="1" dirty="0">
                <a:solidFill>
                  <a:srgbClr val="000000"/>
                </a:solidFill>
                <a:effectLst/>
                <a:latin typeface="Courier New" panose="02070309020205020404" pitchFamily="49" charset="0"/>
              </a:rPr>
              <a:t>, activation = </a:t>
            </a:r>
            <a:r>
              <a:rPr lang="en" altLang="ja-JP" b="1" dirty="0">
                <a:solidFill>
                  <a:srgbClr val="A31515"/>
                </a:solidFill>
                <a:effectLst/>
                <a:latin typeface="Courier New" panose="02070309020205020404" pitchFamily="49" charset="0"/>
              </a:rPr>
              <a:t>'</a:t>
            </a:r>
            <a:r>
              <a:rPr lang="en" altLang="ja-JP" b="1" dirty="0" err="1">
                <a:solidFill>
                  <a:srgbClr val="A31515"/>
                </a:solidFill>
                <a:effectLst/>
                <a:latin typeface="Courier New" panose="02070309020205020404" pitchFamily="49" charset="0"/>
              </a:rPr>
              <a:t>relu</a:t>
            </a:r>
            <a:r>
              <a:rPr lang="en" altLang="ja-JP" b="1" dirty="0">
                <a:solidFill>
                  <a:srgbClr val="A31515"/>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a:t>
            </a:r>
          </a:p>
          <a:p>
            <a:pPr>
              <a:lnSpc>
                <a:spcPct val="130000"/>
              </a:lnSpc>
            </a:pPr>
            <a:r>
              <a:rPr lang="en" altLang="ja-JP" b="1" dirty="0" err="1">
                <a:solidFill>
                  <a:srgbClr val="000000"/>
                </a:solidFill>
                <a:effectLst/>
                <a:latin typeface="Courier New" panose="02070309020205020404" pitchFamily="49" charset="0"/>
              </a:rPr>
              <a:t>model.add</a:t>
            </a:r>
            <a:r>
              <a:rPr lang="en" altLang="ja-JP" b="1" dirty="0">
                <a:solidFill>
                  <a:srgbClr val="000000"/>
                </a:solidFill>
                <a:effectLst/>
                <a:latin typeface="Courier New" panose="02070309020205020404" pitchFamily="49" charset="0"/>
              </a:rPr>
              <a:t>(Dense(</a:t>
            </a:r>
            <a:r>
              <a:rPr lang="en" altLang="ja-JP" b="1" dirty="0">
                <a:solidFill>
                  <a:srgbClr val="116644"/>
                </a:solidFill>
                <a:effectLst/>
                <a:latin typeface="Courier New" panose="02070309020205020404" pitchFamily="49" charset="0"/>
              </a:rPr>
              <a:t>1</a:t>
            </a:r>
            <a:r>
              <a:rPr lang="en" altLang="ja-JP" b="1" dirty="0">
                <a:solidFill>
                  <a:srgbClr val="000000"/>
                </a:solidFill>
                <a:effectLst/>
                <a:latin typeface="Courier New" panose="02070309020205020404" pitchFamily="49" charset="0"/>
              </a:rPr>
              <a:t>, activation = </a:t>
            </a:r>
            <a:r>
              <a:rPr lang="en" altLang="ja-JP" b="1" dirty="0">
                <a:solidFill>
                  <a:srgbClr val="A31515"/>
                </a:solidFill>
                <a:effectLst/>
                <a:latin typeface="Courier New" panose="02070309020205020404" pitchFamily="49" charset="0"/>
              </a:rPr>
              <a:t>'sigmoid'</a:t>
            </a:r>
            <a:r>
              <a:rPr lang="en" altLang="ja-JP" b="1" dirty="0">
                <a:solidFill>
                  <a:srgbClr val="000000"/>
                </a:solidFill>
                <a:effectLst/>
                <a:latin typeface="Courier New" panose="02070309020205020404" pitchFamily="49" charset="0"/>
              </a:rPr>
              <a:t>))</a:t>
            </a:r>
          </a:p>
          <a:p>
            <a:pPr>
              <a:lnSpc>
                <a:spcPct val="130000"/>
              </a:lnSpc>
            </a:pPr>
            <a:r>
              <a:rPr lang="en" altLang="ja-JP" b="1" dirty="0" err="1">
                <a:solidFill>
                  <a:srgbClr val="000000"/>
                </a:solidFill>
                <a:effectLst/>
                <a:latin typeface="Courier New" panose="02070309020205020404" pitchFamily="49" charset="0"/>
              </a:rPr>
              <a:t>model.</a:t>
            </a:r>
            <a:r>
              <a:rPr lang="en" altLang="ja-JP" b="1" dirty="0" err="1">
                <a:solidFill>
                  <a:srgbClr val="795E26"/>
                </a:solidFill>
                <a:effectLst/>
                <a:latin typeface="Courier New" panose="02070309020205020404" pitchFamily="49" charset="0"/>
              </a:rPr>
              <a:t>compile</a:t>
            </a:r>
            <a:r>
              <a:rPr lang="en" altLang="ja-JP" b="1" dirty="0">
                <a:solidFill>
                  <a:srgbClr val="000000"/>
                </a:solidFill>
                <a:effectLst/>
                <a:latin typeface="Courier New" panose="02070309020205020404" pitchFamily="49" charset="0"/>
              </a:rPr>
              <a:t>(loss = </a:t>
            </a:r>
            <a:r>
              <a:rPr lang="en" altLang="ja-JP" b="1" dirty="0">
                <a:solidFill>
                  <a:srgbClr val="A31515"/>
                </a:solidFill>
                <a:effectLst/>
                <a:latin typeface="Courier New" panose="02070309020205020404" pitchFamily="49" charset="0"/>
              </a:rPr>
              <a:t>'</a:t>
            </a:r>
            <a:r>
              <a:rPr lang="en" altLang="ja-JP" b="1" dirty="0" err="1">
                <a:solidFill>
                  <a:srgbClr val="A31515"/>
                </a:solidFill>
                <a:effectLst/>
                <a:latin typeface="Courier New" panose="02070309020205020404" pitchFamily="49" charset="0"/>
              </a:rPr>
              <a:t>binary_crossentropy</a:t>
            </a:r>
            <a:r>
              <a:rPr lang="en" altLang="ja-JP" b="1" dirty="0">
                <a:solidFill>
                  <a:srgbClr val="A31515"/>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a:t>
            </a:r>
          </a:p>
          <a:p>
            <a:pPr>
              <a:lnSpc>
                <a:spcPct val="130000"/>
              </a:lnSpc>
            </a:pPr>
            <a:r>
              <a:rPr lang="en" altLang="ja-JP" b="1" dirty="0">
                <a:solidFill>
                  <a:srgbClr val="000000"/>
                </a:solidFill>
                <a:latin typeface="Courier New" panose="02070309020205020404" pitchFamily="49" charset="0"/>
              </a:rPr>
              <a:t> </a:t>
            </a:r>
            <a:r>
              <a:rPr lang="en" altLang="ja-JP" b="1" dirty="0">
                <a:solidFill>
                  <a:srgbClr val="000000"/>
                </a:solidFill>
                <a:effectLst/>
                <a:latin typeface="Courier New" panose="02070309020205020404" pitchFamily="49" charset="0"/>
              </a:rPr>
              <a:t>             optimizer = </a:t>
            </a:r>
            <a:r>
              <a:rPr lang="en" altLang="ja-JP" b="1" dirty="0">
                <a:solidFill>
                  <a:srgbClr val="A31515"/>
                </a:solidFill>
                <a:effectLst/>
                <a:latin typeface="Courier New" panose="02070309020205020404" pitchFamily="49" charset="0"/>
              </a:rPr>
              <a:t>'Adam'</a:t>
            </a:r>
            <a:r>
              <a:rPr lang="en" altLang="ja-JP" b="1" dirty="0">
                <a:solidFill>
                  <a:srgbClr val="000000"/>
                </a:solidFill>
                <a:effectLst/>
                <a:latin typeface="Courier New" panose="02070309020205020404" pitchFamily="49" charset="0"/>
              </a:rPr>
              <a:t>,</a:t>
            </a:r>
          </a:p>
          <a:p>
            <a:pPr>
              <a:lnSpc>
                <a:spcPct val="130000"/>
              </a:lnSpc>
            </a:pPr>
            <a:r>
              <a:rPr lang="en" altLang="ja-JP" b="1" dirty="0">
                <a:solidFill>
                  <a:srgbClr val="000000"/>
                </a:solidFill>
                <a:effectLst/>
                <a:latin typeface="Courier New" panose="02070309020205020404" pitchFamily="49" charset="0"/>
              </a:rPr>
              <a:t>              metrics = [</a:t>
            </a:r>
            <a:r>
              <a:rPr lang="en" altLang="ja-JP" b="1" dirty="0">
                <a:solidFill>
                  <a:srgbClr val="A31515"/>
                </a:solidFill>
                <a:effectLst/>
                <a:latin typeface="Courier New" panose="02070309020205020404" pitchFamily="49" charset="0"/>
              </a:rPr>
              <a:t>'accuracy'</a:t>
            </a:r>
            <a:r>
              <a:rPr lang="en" altLang="ja-JP" b="1" dirty="0">
                <a:solidFill>
                  <a:srgbClr val="000000"/>
                </a:solidFill>
                <a:effectLst/>
                <a:latin typeface="Courier New" panose="02070309020205020404" pitchFamily="49" charset="0"/>
              </a:rPr>
              <a:t>])</a:t>
            </a:r>
          </a:p>
          <a:p>
            <a:pPr>
              <a:lnSpc>
                <a:spcPct val="130000"/>
              </a:lnSpc>
            </a:pPr>
            <a:r>
              <a:rPr lang="en" altLang="ja-JP" b="1" dirty="0" err="1">
                <a:solidFill>
                  <a:srgbClr val="000000"/>
                </a:solidFill>
                <a:effectLst/>
                <a:latin typeface="Courier New" panose="02070309020205020404" pitchFamily="49" charset="0"/>
              </a:rPr>
              <a:t>model.summary</a:t>
            </a:r>
            <a:r>
              <a:rPr lang="en" altLang="ja-JP"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F2DC88DF-E57D-0245-791C-36D5E83CCD6D}"/>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C5E57817-43BC-F9BF-7104-BDAACAD84163}"/>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F3952844-9B55-1C10-DCE4-78FB81D719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83681" y="2626664"/>
            <a:ext cx="2541992" cy="1320799"/>
          </a:xfrm>
          <a:prstGeom prst="rect">
            <a:avLst/>
          </a:prstGeom>
        </p:spPr>
      </p:pic>
      <p:sp>
        <p:nvSpPr>
          <p:cNvPr id="8" name="①学習モデルの選択…">
            <a:extLst>
              <a:ext uri="{FF2B5EF4-FFF2-40B4-BE49-F238E27FC236}">
                <a16:creationId xmlns:a16="http://schemas.microsoft.com/office/drawing/2014/main" id="{DE1BBDE7-86BF-0F24-F5DF-FFE82B0F9696}"/>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9" name="①学習モデルの選択(今回は線形回帰)…">
            <a:extLst>
              <a:ext uri="{FF2B5EF4-FFF2-40B4-BE49-F238E27FC236}">
                <a16:creationId xmlns:a16="http://schemas.microsoft.com/office/drawing/2014/main" id="{080A49BE-50D7-0B47-F378-27C03F986FF3}"/>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2" name="スライド番号プレースホルダー 1">
            <a:extLst>
              <a:ext uri="{FF2B5EF4-FFF2-40B4-BE49-F238E27FC236}">
                <a16:creationId xmlns:a16="http://schemas.microsoft.com/office/drawing/2014/main" id="{A857A5D4-65B3-46A1-DD8B-06E0A19EAB08}"/>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60</a:t>
            </a:fld>
            <a:endParaRPr lang="ja-JP" altLang="en-US" sz="1200"/>
          </a:p>
        </p:txBody>
      </p:sp>
    </p:spTree>
    <p:extLst>
      <p:ext uri="{BB962C8B-B14F-4D97-AF65-F5344CB8AC3E}">
        <p14:creationId xmlns:p14="http://schemas.microsoft.com/office/powerpoint/2010/main" val="119644890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9C100-B376-F97E-DB2B-A74B572EA481}"/>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C935E73D-D3EA-CA18-6ECA-A20501E72A29}"/>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47ED8B72-D4E4-3E2B-CCDF-932F204CE897}"/>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B923CB67-10D7-6067-BD65-A7903147B2E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1000" y="1383789"/>
            <a:ext cx="7028330" cy="3651866"/>
          </a:xfrm>
          <a:prstGeom prst="rect">
            <a:avLst/>
          </a:prstGeom>
        </p:spPr>
      </p:pic>
      <p:sp>
        <p:nvSpPr>
          <p:cNvPr id="9" name="①学習モデルの選択(今回は線形回帰)…">
            <a:extLst>
              <a:ext uri="{FF2B5EF4-FFF2-40B4-BE49-F238E27FC236}">
                <a16:creationId xmlns:a16="http://schemas.microsoft.com/office/drawing/2014/main" id="{16DE8C28-BE7D-C123-F279-95E3A8CD6FE2}"/>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0" name="①学習モデルの選択…">
            <a:extLst>
              <a:ext uri="{FF2B5EF4-FFF2-40B4-BE49-F238E27FC236}">
                <a16:creationId xmlns:a16="http://schemas.microsoft.com/office/drawing/2014/main" id="{AAA20BA4-6088-A163-07EE-8872BDEDB961}"/>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11" name="テキスト ボックス 10">
            <a:extLst>
              <a:ext uri="{FF2B5EF4-FFF2-40B4-BE49-F238E27FC236}">
                <a16:creationId xmlns:a16="http://schemas.microsoft.com/office/drawing/2014/main" id="{0D62DF25-2315-A745-B1B6-252BD7C15DC6}"/>
              </a:ext>
            </a:extLst>
          </p:cNvPr>
          <p:cNvSpPr txBox="1"/>
          <p:nvPr/>
        </p:nvSpPr>
        <p:spPr>
          <a:xfrm>
            <a:off x="381000" y="931673"/>
            <a:ext cx="1800493" cy="369332"/>
          </a:xfrm>
          <a:prstGeom prst="rect">
            <a:avLst/>
          </a:prstGeom>
          <a:noFill/>
        </p:spPr>
        <p:txBody>
          <a:bodyPr wrap="none" rtlCol="0">
            <a:spAutoFit/>
          </a:bodyPr>
          <a:lstStyle/>
          <a:p>
            <a:r>
              <a:rPr kumimoji="1" lang="ja-JP" altLang="en-US">
                <a:solidFill>
                  <a:srgbClr val="FF0000"/>
                </a:solidFill>
              </a:rPr>
              <a:t>結果は後で説明</a:t>
            </a:r>
          </a:p>
        </p:txBody>
      </p:sp>
      <p:sp>
        <p:nvSpPr>
          <p:cNvPr id="2" name="スライド番号プレースホルダー 1">
            <a:extLst>
              <a:ext uri="{FF2B5EF4-FFF2-40B4-BE49-F238E27FC236}">
                <a16:creationId xmlns:a16="http://schemas.microsoft.com/office/drawing/2014/main" id="{ED8E62D8-6245-D73F-6C5F-D77B2C146491}"/>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61</a:t>
            </a:fld>
            <a:endParaRPr lang="ja-JP" altLang="en-US" sz="1200"/>
          </a:p>
        </p:txBody>
      </p:sp>
    </p:spTree>
    <p:extLst>
      <p:ext uri="{BB962C8B-B14F-4D97-AF65-F5344CB8AC3E}">
        <p14:creationId xmlns:p14="http://schemas.microsoft.com/office/powerpoint/2010/main" val="320887504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144A3-2861-2978-8FCE-6F21D6C1295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53820A0-8CFB-BEC7-21C9-EB91BC412505}"/>
              </a:ext>
            </a:extLst>
          </p:cNvPr>
          <p:cNvSpPr/>
          <p:nvPr/>
        </p:nvSpPr>
        <p:spPr>
          <a:xfrm>
            <a:off x="263882" y="848440"/>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C00000"/>
                </a:solidFill>
                <a:effectLst/>
                <a:latin typeface="Courier New" panose="02070309020205020404" pitchFamily="49" charset="0"/>
              </a:rPr>
              <a:t>'</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874B400A-7C97-58BF-8389-C63D951D27BA}"/>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B3A7DF5B-BB41-EAE1-FAEC-6A5BA2B2DFE7}"/>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①学習モデルの選択(今回は線形回帰)…">
            <a:extLst>
              <a:ext uri="{FF2B5EF4-FFF2-40B4-BE49-F238E27FC236}">
                <a16:creationId xmlns:a16="http://schemas.microsoft.com/office/drawing/2014/main" id="{DD58F213-39CE-D300-9112-12550AACB465}"/>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8" name="①学習モデルの選択…">
            <a:extLst>
              <a:ext uri="{FF2B5EF4-FFF2-40B4-BE49-F238E27FC236}">
                <a16:creationId xmlns:a16="http://schemas.microsoft.com/office/drawing/2014/main" id="{0C61AAFA-DD26-BBB8-21DC-15269F53DA9C}"/>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F026EB78-7DBB-9493-9FEC-FE7EE4A7DE94}"/>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62</a:t>
            </a:fld>
            <a:endParaRPr lang="ja-JP" altLang="en-US" sz="1200"/>
          </a:p>
        </p:txBody>
      </p:sp>
    </p:spTree>
    <p:extLst>
      <p:ext uri="{BB962C8B-B14F-4D97-AF65-F5344CB8AC3E}">
        <p14:creationId xmlns:p14="http://schemas.microsoft.com/office/powerpoint/2010/main" val="200590596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4B646-6265-3CB7-B7A4-F583ED7167FD}"/>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A8A4DF71-69F0-D46C-D644-3238FC3B9816}"/>
              </a:ext>
            </a:extLst>
          </p:cNvPr>
          <p:cNvSpPr/>
          <p:nvPr/>
        </p:nvSpPr>
        <p:spPr>
          <a:xfrm>
            <a:off x="263883" y="936673"/>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E66A5D17-9123-88ED-E01E-0B51BF6C567B}"/>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265B9E6-D5C4-FC3E-FA37-68CBB6851A91}"/>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B07EF23D-FB09-E8D1-512C-143DC51FBFBB}"/>
              </a:ext>
            </a:extLst>
          </p:cNvPr>
          <p:cNvSpPr txBox="1"/>
          <p:nvPr/>
        </p:nvSpPr>
        <p:spPr>
          <a:xfrm>
            <a:off x="754911" y="3747733"/>
            <a:ext cx="7467600" cy="936667"/>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Bef>
                <a:spcPts val="600"/>
              </a:spcBef>
              <a:spcAft>
                <a:spcPts val="0"/>
              </a:spcAft>
              <a:buClrTx/>
              <a:buSzTx/>
              <a:buFont typeface="Wingdings" pitchFamily="2" charset="2"/>
              <a:buChar char="l"/>
              <a:tabLst/>
            </a:pPr>
            <a:r>
              <a:rPr lang="ja-JP" altLang="en-US" b="1">
                <a:latin typeface="Courier New" panose="02070309020205020404" pitchFamily="49" charset="0"/>
                <a:ea typeface="Meiryo" panose="020B0604030504040204" pitchFamily="34" charset="-128"/>
                <a:cs typeface="Courier New" panose="02070309020205020404" pitchFamily="49" charset="0"/>
              </a:rPr>
              <a:t>最初に</a:t>
            </a:r>
            <a:r>
              <a:rPr lang="en-US" altLang="ja-JP" b="1" dirty="0">
                <a:latin typeface="Courier New" panose="02070309020205020404" pitchFamily="49" charset="0"/>
                <a:ea typeface="Meiryo" panose="020B0604030504040204" pitchFamily="34" charset="-128"/>
                <a:cs typeface="Courier New" panose="02070309020205020404" pitchFamily="49" charset="0"/>
              </a:rPr>
              <a:t> Sequential</a:t>
            </a:r>
            <a:r>
              <a:rPr lang="ja-JP" altLang="en-US" b="1">
                <a:latin typeface="Courier New" panose="02070309020205020404" pitchFamily="49" charset="0"/>
                <a:ea typeface="Meiryo" panose="020B0604030504040204" pitchFamily="34" charset="-128"/>
                <a:cs typeface="Courier New" panose="02070309020205020404" pitchFamily="49" charset="0"/>
              </a:rPr>
              <a:t>クラスで</a:t>
            </a:r>
            <a:r>
              <a:rPr lang="en-US" altLang="ja-JP" b="1" dirty="0">
                <a:latin typeface="Courier New" panose="02070309020205020404" pitchFamily="49" charset="0"/>
                <a:ea typeface="Meiryo" panose="020B0604030504040204" pitchFamily="34" charset="-128"/>
                <a:cs typeface="Courier New" panose="02070309020205020404" pitchFamily="49" charset="0"/>
              </a:rPr>
              <a:t>model</a:t>
            </a:r>
            <a:r>
              <a:rPr lang="ja-JP" altLang="en-US" b="1">
                <a:latin typeface="Courier New" panose="02070309020205020404" pitchFamily="49" charset="0"/>
                <a:ea typeface="Meiryo" panose="020B0604030504040204" pitchFamily="34" charset="-128"/>
                <a:cs typeface="Courier New" panose="02070309020205020404" pitchFamily="49" charset="0"/>
              </a:rPr>
              <a:t>インスタンスを作成する</a:t>
            </a:r>
            <a:endParaRPr lang="en-US" altLang="ja-JP" b="1" dirty="0">
              <a:latin typeface="Courier New" panose="02070309020205020404" pitchFamily="49" charset="0"/>
              <a:ea typeface="Meiryo" panose="020B0604030504040204" pitchFamily="34" charset="-128"/>
              <a:cs typeface="Courier New" panose="02070309020205020404" pitchFamily="49" charset="0"/>
            </a:endParaRPr>
          </a:p>
          <a:p>
            <a:pPr lvl="1" algn="l" defTabSz="825500" rtl="0" hangingPunct="0">
              <a:lnSpc>
                <a:spcPct val="130000"/>
              </a:lnSpc>
              <a:spcBef>
                <a:spcPts val="600"/>
              </a:spcBef>
            </a:pPr>
            <a:r>
              <a:rPr lang="en-US" altLang="ja-JP" sz="1600" dirty="0">
                <a:effectLst/>
                <a:latin typeface="Meiryo" panose="020B0604030504040204" pitchFamily="34" charset="-128"/>
                <a:ea typeface="Meiryo" panose="020B0604030504040204" pitchFamily="34" charset="-128"/>
                <a:cs typeface="Times New Roman" panose="02020603050405020304" pitchFamily="18" charset="0"/>
              </a:rPr>
              <a:t> </a:t>
            </a:r>
            <a:r>
              <a:rPr lang="ja-JP" altLang="en-US" sz="1600" b="1">
                <a:effectLst/>
                <a:latin typeface="Meiryo" panose="020B0604030504040204" pitchFamily="34" charset="-128"/>
                <a:ea typeface="Meiryo" panose="020B0604030504040204" pitchFamily="34" charset="-128"/>
                <a:cs typeface="Times New Roman" panose="02020603050405020304" pitchFamily="18" charset="0"/>
              </a:rPr>
              <a:t>この後</a:t>
            </a:r>
            <a:r>
              <a:rPr lang="ja-JP" altLang="ja-JP" sz="1600" b="1">
                <a:effectLst/>
                <a:latin typeface="Meiryo" panose="020B0604030504040204" pitchFamily="34" charset="-128"/>
                <a:ea typeface="Meiryo" panose="020B0604030504040204" pitchFamily="34" charset="-128"/>
                <a:cs typeface="Times New Roman" panose="02020603050405020304" pitchFamily="18" charset="0"/>
              </a:rPr>
              <a:t>ニューラルネットワークを入力層から順番に</a:t>
            </a:r>
            <a:r>
              <a:rPr lang="ja-JP" altLang="en-US" sz="1600" b="1">
                <a:effectLst/>
                <a:latin typeface="Meiryo" panose="020B0604030504040204" pitchFamily="34" charset="-128"/>
                <a:ea typeface="Meiryo" panose="020B0604030504040204" pitchFamily="34" charset="-128"/>
                <a:cs typeface="Times New Roman" panose="02020603050405020304" pitchFamily="18" charset="0"/>
              </a:rPr>
              <a:t>設計</a:t>
            </a:r>
            <a:r>
              <a:rPr lang="ja-JP" altLang="ja-JP" sz="1600" b="1">
                <a:effectLst/>
                <a:latin typeface="Meiryo" panose="020B0604030504040204" pitchFamily="34" charset="-128"/>
                <a:ea typeface="Meiryo" panose="020B0604030504040204" pitchFamily="34" charset="-128"/>
                <a:cs typeface="Times New Roman" panose="02020603050405020304" pitchFamily="18" charset="0"/>
              </a:rPr>
              <a:t>できる</a:t>
            </a:r>
            <a:r>
              <a:rPr lang="ja-JP" altLang="en-US" sz="1600" b="1">
                <a:effectLst/>
                <a:latin typeface="Meiryo" panose="020B0604030504040204" pitchFamily="34" charset="-128"/>
                <a:ea typeface="Meiryo" panose="020B0604030504040204" pitchFamily="34" charset="-128"/>
                <a:cs typeface="Times New Roman" panose="02020603050405020304" pitchFamily="18" charset="0"/>
              </a:rPr>
              <a:t>ようになる</a:t>
            </a:r>
            <a:endParaRPr lang="en-US" altLang="ja-JP" sz="1600" b="1" dirty="0">
              <a:latin typeface="Meiryo" panose="020B0604030504040204" pitchFamily="34" charset="-128"/>
              <a:ea typeface="Meiryo" panose="020B0604030504040204" pitchFamily="34" charset="-128"/>
              <a:cs typeface="Courier New" panose="02070309020205020404" pitchFamily="49" charset="0"/>
            </a:endParaRPr>
          </a:p>
        </p:txBody>
      </p:sp>
      <p:sp>
        <p:nvSpPr>
          <p:cNvPr id="6" name="正方形/長方形 5">
            <a:extLst>
              <a:ext uri="{FF2B5EF4-FFF2-40B4-BE49-F238E27FC236}">
                <a16:creationId xmlns:a16="http://schemas.microsoft.com/office/drawing/2014/main" id="{FEBB8905-892D-90AA-17ED-F1BC313201E7}"/>
              </a:ext>
            </a:extLst>
          </p:cNvPr>
          <p:cNvSpPr/>
          <p:nvPr/>
        </p:nvSpPr>
        <p:spPr>
          <a:xfrm>
            <a:off x="263883" y="984104"/>
            <a:ext cx="3241318" cy="292246"/>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D8E82260-8727-7CC6-A2FC-C7332691142A}"/>
              </a:ext>
            </a:extLst>
          </p:cNvPr>
          <p:cNvCxnSpPr>
            <a:cxnSpLocks/>
          </p:cNvCxnSpPr>
          <p:nvPr/>
        </p:nvCxnSpPr>
        <p:spPr>
          <a:xfrm>
            <a:off x="838200" y="1300427"/>
            <a:ext cx="457200" cy="221794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0" name="①学習モデルの選択(今回は線形回帰)…">
            <a:extLst>
              <a:ext uri="{FF2B5EF4-FFF2-40B4-BE49-F238E27FC236}">
                <a16:creationId xmlns:a16="http://schemas.microsoft.com/office/drawing/2014/main" id="{3EA637F2-D69C-D5C1-DB39-F5C53BE9D428}"/>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1" name="①学習モデルの選択…">
            <a:extLst>
              <a:ext uri="{FF2B5EF4-FFF2-40B4-BE49-F238E27FC236}">
                <a16:creationId xmlns:a16="http://schemas.microsoft.com/office/drawing/2014/main" id="{5A96A584-B945-7554-A2CE-81F77230FDE1}"/>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984B36F7-BBE7-8002-95E4-C2823C1C5A24}"/>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63</a:t>
            </a:fld>
            <a:endParaRPr lang="ja-JP" altLang="en-US" sz="1200"/>
          </a:p>
        </p:txBody>
      </p:sp>
    </p:spTree>
    <p:extLst>
      <p:ext uri="{BB962C8B-B14F-4D97-AF65-F5344CB8AC3E}">
        <p14:creationId xmlns:p14="http://schemas.microsoft.com/office/powerpoint/2010/main" val="420991464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BD4F-1187-AFDC-4B7F-D443086F2D37}"/>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B802AA2A-E6A9-2D49-8ABC-D89CA2F17581}"/>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C7A63C81-5B83-50E2-C605-21DC89FB3445}"/>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07E5DE60-51F7-130C-D36D-4611EFF6E471}"/>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007C1962-9454-7540-E044-DF7557D3537F}"/>
              </a:ext>
            </a:extLst>
          </p:cNvPr>
          <p:cNvSpPr/>
          <p:nvPr/>
        </p:nvSpPr>
        <p:spPr>
          <a:xfrm>
            <a:off x="304799" y="1276350"/>
            <a:ext cx="5351721" cy="25581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168605FE-005A-DE5B-1432-2FF1808F4C55}"/>
              </a:ext>
            </a:extLst>
          </p:cNvPr>
          <p:cNvCxnSpPr>
            <a:cxnSpLocks/>
          </p:cNvCxnSpPr>
          <p:nvPr/>
        </p:nvCxnSpPr>
        <p:spPr>
          <a:xfrm>
            <a:off x="1905000" y="1542016"/>
            <a:ext cx="304800" cy="194413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0" name="テキスト ボックス 9">
            <a:extLst>
              <a:ext uri="{FF2B5EF4-FFF2-40B4-BE49-F238E27FC236}">
                <a16:creationId xmlns:a16="http://schemas.microsoft.com/office/drawing/2014/main" id="{152DA584-FBB2-3A4C-118D-C3BA7708BCB5}"/>
              </a:ext>
            </a:extLst>
          </p:cNvPr>
          <p:cNvSpPr txBox="1"/>
          <p:nvPr/>
        </p:nvSpPr>
        <p:spPr>
          <a:xfrm>
            <a:off x="341945" y="3496006"/>
            <a:ext cx="8272716" cy="1422954"/>
          </a:xfrm>
          <a:prstGeom prst="rect">
            <a:avLst/>
          </a:prstGeom>
          <a:noFill/>
          <a:ln w="15875"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).add()</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で中間層の設定を行う</a:t>
            </a:r>
            <a:endPar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Flatten(</a:t>
            </a:r>
            <a:r>
              <a:rPr lang="en-US" altLang="ja-JP" sz="1600" b="1" kern="100" err="1">
                <a:effectLst/>
                <a:latin typeface="Courier New" panose="02070309020205020404" pitchFamily="49" charset="0"/>
                <a:ea typeface="Meiryo" panose="020B0604030504040204" pitchFamily="34" charset="-128"/>
                <a:cs typeface="Courier New" panose="02070309020205020404" pitchFamily="49" charset="0"/>
              </a:rPr>
              <a:t>input_shape</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t>
            </a:r>
            <a:r>
              <a:rPr lang="ja-JP" altLang="en-US" sz="1600" b="1" kern="100">
                <a:effectLst/>
                <a:latin typeface="Courier New" panose="02070309020205020404" pitchFamily="49" charset="0"/>
                <a:ea typeface="Meiryo" panose="020B0604030504040204" pitchFamily="34" charset="-128"/>
                <a:cs typeface="Courier New" panose="02070309020205020404" pitchFamily="49" charset="0"/>
              </a:rPr>
              <a:t>多次元配列</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t>
            </a:r>
            <a:endParaRPr lang="ja-JP" altLang="ja-JP" sz="1600" b="1" kern="100">
              <a:effectLst/>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en-US" altLang="ja-JP" sz="1600" b="1">
                <a:latin typeface="Courier New" panose="02070309020205020404" pitchFamily="49" charset="0"/>
                <a:ea typeface="Meiryo" panose="020B0604030504040204" pitchFamily="34" charset="-128"/>
                <a:cs typeface="Courier New" panose="02070309020205020404" pitchFamily="49" charset="0"/>
              </a:rPr>
              <a:t>    *Flatten()</a:t>
            </a:r>
            <a:r>
              <a:rPr lang="ja-JP" altLang="en-US" sz="1600" b="1">
                <a:latin typeface="Courier New" panose="02070309020205020404" pitchFamily="49" charset="0"/>
                <a:ea typeface="Meiryo" panose="020B0604030504040204" pitchFamily="34" charset="-128"/>
                <a:cs typeface="Courier New" panose="02070309020205020404" pitchFamily="49" charset="0"/>
              </a:rPr>
              <a:t>：</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多次元の配列を</a:t>
            </a:r>
            <a:r>
              <a:rPr lang="en-US" altLang="ja-JP" sz="1600" b="1">
                <a:effectLst/>
                <a:latin typeface="Courier New" panose="02070309020205020404" pitchFamily="49" charset="0"/>
                <a:ea typeface="Meiryo" panose="020B0604030504040204" pitchFamily="34" charset="-128"/>
                <a:cs typeface="Courier New" panose="02070309020205020404" pitchFamily="49" charset="0"/>
              </a:rPr>
              <a:t>1</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次元に変換する関数</a:t>
            </a:r>
            <a:endParaRPr lang="en-US" altLang="ja-JP" sz="1600" b="1">
              <a:effectLst/>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ja-JP" altLang="en-US"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ja-JP" altLang="en-US" sz="1600" b="1">
                <a:latin typeface="Courier New" panose="02070309020205020404" pitchFamily="49" charset="0"/>
                <a:ea typeface="Meiryo" panose="020B0604030504040204" pitchFamily="34" charset="-128"/>
                <a:cs typeface="Courier New" panose="02070309020205020404" pitchFamily="49" charset="0"/>
              </a:rPr>
              <a:t>今回は</a:t>
            </a:r>
            <a:r>
              <a:rPr lang="en-US" altLang="ja-JP" sz="1600" b="1">
                <a:latin typeface="Courier New" panose="02070309020205020404" pitchFamily="49" charset="0"/>
                <a:ea typeface="Meiryo" panose="020B0604030504040204" pitchFamily="34" charset="-128"/>
                <a:cs typeface="Courier New" panose="02070309020205020404" pitchFamily="49" charset="0"/>
              </a:rPr>
              <a:t>64×64×1=4096</a:t>
            </a:r>
            <a:r>
              <a:rPr lang="ja-JP" altLang="en-US" sz="1600" b="1">
                <a:latin typeface="Courier New" panose="02070309020205020404" pitchFamily="49" charset="0"/>
                <a:ea typeface="Meiryo" panose="020B0604030504040204" pitchFamily="34" charset="-128"/>
                <a:cs typeface="Courier New" panose="02070309020205020404" pitchFamily="49" charset="0"/>
              </a:rPr>
              <a:t>の</a:t>
            </a:r>
            <a:r>
              <a:rPr lang="en-US" altLang="ja-JP" sz="1600" b="1">
                <a:latin typeface="Courier New" panose="02070309020205020404" pitchFamily="49" charset="0"/>
                <a:ea typeface="Meiryo" panose="020B0604030504040204" pitchFamily="34" charset="-128"/>
                <a:cs typeface="Courier New" panose="02070309020205020404" pitchFamily="49" charset="0"/>
              </a:rPr>
              <a:t>1</a:t>
            </a:r>
            <a:r>
              <a:rPr lang="ja-JP" altLang="en-US" sz="1600" b="1">
                <a:latin typeface="Courier New" panose="02070309020205020404" pitchFamily="49" charset="0"/>
                <a:ea typeface="Meiryo" panose="020B0604030504040204" pitchFamily="34" charset="-128"/>
                <a:cs typeface="Courier New" panose="02070309020205020404" pitchFamily="49" charset="0"/>
              </a:rPr>
              <a:t>次元配列に変換</a:t>
            </a:r>
            <a:endParaRPr lang="en-US" altLang="ja-JP" sz="1600" b="1">
              <a:latin typeface="Courier New" panose="02070309020205020404" pitchFamily="49" charset="0"/>
              <a:ea typeface="Meiryo" panose="020B0604030504040204" pitchFamily="34" charset="-128"/>
              <a:cs typeface="Courier New" panose="02070309020205020404" pitchFamily="49" charset="0"/>
            </a:endParaRPr>
          </a:p>
        </p:txBody>
      </p:sp>
      <p:sp>
        <p:nvSpPr>
          <p:cNvPr id="17" name="(64, 64, 1 ) →  (4096, )">
            <a:extLst>
              <a:ext uri="{FF2B5EF4-FFF2-40B4-BE49-F238E27FC236}">
                <a16:creationId xmlns:a16="http://schemas.microsoft.com/office/drawing/2014/main" id="{2E90106E-B8CB-09D5-47EF-FF8B7884633B}"/>
              </a:ext>
            </a:extLst>
          </p:cNvPr>
          <p:cNvSpPr txBox="1"/>
          <p:nvPr/>
        </p:nvSpPr>
        <p:spPr>
          <a:xfrm>
            <a:off x="6232599" y="4525573"/>
            <a:ext cx="2382062" cy="31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6700">
                <a:latin typeface="Arial"/>
                <a:ea typeface="Arial"/>
                <a:cs typeface="Arial"/>
                <a:sym typeface="Arial"/>
              </a:defRPr>
            </a:lvl1pPr>
          </a:lstStyle>
          <a:p>
            <a:r>
              <a:rPr sz="1800" b="1" dirty="0">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en-US" sz="1800" b="1" dirty="0">
                <a:solidFill>
                  <a:srgbClr val="FF9300"/>
                </a:solidFill>
                <a:latin typeface="Courier New" panose="02070309020205020404" pitchFamily="49" charset="0"/>
                <a:ea typeface="Meiryo" panose="020B0604030504040204" pitchFamily="34" charset="-128"/>
                <a:cs typeface="Courier New" panose="02070309020205020404" pitchFamily="49" charset="0"/>
              </a:rPr>
              <a:t>64</a:t>
            </a:r>
            <a:r>
              <a:rPr sz="1800" b="1" dirty="0">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en-US" sz="1800" b="1" dirty="0">
                <a:solidFill>
                  <a:srgbClr val="FF9300"/>
                </a:solidFill>
                <a:latin typeface="Courier New" panose="02070309020205020404" pitchFamily="49" charset="0"/>
                <a:ea typeface="Meiryo" panose="020B0604030504040204" pitchFamily="34" charset="-128"/>
                <a:cs typeface="Courier New" panose="02070309020205020404" pitchFamily="49" charset="0"/>
              </a:rPr>
              <a:t>64</a:t>
            </a:r>
            <a:r>
              <a:rPr sz="1800" b="1" dirty="0">
                <a:solidFill>
                  <a:srgbClr val="FF9300"/>
                </a:solidFill>
                <a:latin typeface="Courier New" panose="02070309020205020404" pitchFamily="49" charset="0"/>
                <a:ea typeface="Meiryo" panose="020B0604030504040204" pitchFamily="34" charset="-128"/>
                <a:cs typeface="Courier New" panose="02070309020205020404" pitchFamily="49" charset="0"/>
              </a:rPr>
              <a:t>,1)→(</a:t>
            </a:r>
            <a:r>
              <a:rPr lang="en-US" sz="1800" b="1" dirty="0">
                <a:solidFill>
                  <a:srgbClr val="FF9300"/>
                </a:solidFill>
                <a:latin typeface="Courier New" panose="02070309020205020404" pitchFamily="49" charset="0"/>
                <a:ea typeface="Meiryo" panose="020B0604030504040204" pitchFamily="34" charset="-128"/>
                <a:cs typeface="Courier New" panose="02070309020205020404" pitchFamily="49" charset="0"/>
              </a:rPr>
              <a:t>4096</a:t>
            </a:r>
            <a:r>
              <a:rPr sz="1800" b="1" dirty="0">
                <a:solidFill>
                  <a:srgbClr val="FF9300"/>
                </a:solidFill>
                <a:latin typeface="Courier New" panose="02070309020205020404" pitchFamily="49" charset="0"/>
                <a:ea typeface="Meiryo" panose="020B0604030504040204" pitchFamily="34" charset="-128"/>
                <a:cs typeface="Courier New" panose="02070309020205020404" pitchFamily="49" charset="0"/>
              </a:rPr>
              <a:t>,)</a:t>
            </a:r>
          </a:p>
        </p:txBody>
      </p:sp>
      <p:sp>
        <p:nvSpPr>
          <p:cNvPr id="8" name="①学習モデルの選択(今回は線形回帰)…">
            <a:extLst>
              <a:ext uri="{FF2B5EF4-FFF2-40B4-BE49-F238E27FC236}">
                <a16:creationId xmlns:a16="http://schemas.microsoft.com/office/drawing/2014/main" id="{52631A09-C312-84F4-02E6-D565442F3C08}"/>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9" name="①学習モデルの選択…">
            <a:extLst>
              <a:ext uri="{FF2B5EF4-FFF2-40B4-BE49-F238E27FC236}">
                <a16:creationId xmlns:a16="http://schemas.microsoft.com/office/drawing/2014/main" id="{29303E21-4BAD-E1D6-25C1-BDC69A86E2C5}"/>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F54239B0-5EBE-1765-3BD4-0C2E607C798F}"/>
              </a:ext>
            </a:extLst>
          </p:cNvPr>
          <p:cNvSpPr>
            <a:spLocks noGrp="1"/>
          </p:cNvSpPr>
          <p:nvPr>
            <p:ph type="sldNum" sz="quarter" idx="2"/>
          </p:nvPr>
        </p:nvSpPr>
        <p:spPr>
          <a:xfrm>
            <a:off x="6841761" y="4893932"/>
            <a:ext cx="2103120" cy="184666"/>
          </a:xfrm>
        </p:spPr>
        <p:txBody>
          <a:bodyPr/>
          <a:lstStyle/>
          <a:p>
            <a:fld id="{86CB4B4D-7CA3-9044-876B-883B54F8677D}" type="slidenum">
              <a:rPr lang="en-US" altLang="ja-JP" sz="1200" smtClean="0"/>
              <a:t>64</a:t>
            </a:fld>
            <a:endParaRPr lang="ja-JP" altLang="en-US" sz="1200"/>
          </a:p>
        </p:txBody>
      </p:sp>
    </p:spTree>
    <p:extLst>
      <p:ext uri="{BB962C8B-B14F-4D97-AF65-F5344CB8AC3E}">
        <p14:creationId xmlns:p14="http://schemas.microsoft.com/office/powerpoint/2010/main" val="36670765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9E961-30B9-690D-3542-D4ABE9E47E02}"/>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5FC0E29E-60AD-CDC6-16C2-9D16D64DAE11}"/>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AF2365EF-A7CE-2251-EF74-B761A1B99A34}"/>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60381215-EDF6-4B9B-6C2A-08527D42BEF5}"/>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BC98295-B669-D809-BF34-C941E6F178D1}"/>
              </a:ext>
            </a:extLst>
          </p:cNvPr>
          <p:cNvSpPr txBox="1"/>
          <p:nvPr/>
        </p:nvSpPr>
        <p:spPr>
          <a:xfrm>
            <a:off x="180818" y="3562043"/>
            <a:ext cx="7848600" cy="1422954"/>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).add()</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で</a:t>
            </a:r>
            <a:r>
              <a:rPr lang="en-US" altLang="ja-JP" b="1" u="sng">
                <a:solidFill>
                  <a:srgbClr val="FF0000"/>
                </a:solidFill>
                <a:latin typeface="Courier New" panose="02070309020205020404" pitchFamily="49" charset="0"/>
                <a:ea typeface="Meiryo" panose="020B0604030504040204" pitchFamily="34" charset="-128"/>
                <a:cs typeface="Courier New" panose="02070309020205020404" pitchFamily="49" charset="0"/>
              </a:rPr>
              <a:t>1</a:t>
            </a:r>
            <a:r>
              <a:rPr lang="ja-JP" altLang="en-US" b="1" u="sng">
                <a:solidFill>
                  <a:srgbClr val="FF0000"/>
                </a:solidFill>
                <a:latin typeface="Courier New" panose="02070309020205020404" pitchFamily="49" charset="0"/>
                <a:ea typeface="Meiryo" panose="020B0604030504040204" pitchFamily="34" charset="-128"/>
                <a:cs typeface="Courier New" panose="02070309020205020404" pitchFamily="49" charset="0"/>
              </a:rPr>
              <a:t>層目</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の中間層の設定を行う</a:t>
            </a:r>
            <a:endPar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Dense(</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次の層のニューロンの数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err="1">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input_shape</a:t>
            </a:r>
            <a:r>
              <a:rPr lang="en-US"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入力するニューロンの数</a:t>
            </a:r>
            <a:r>
              <a:rPr lang="en-US"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activation = </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活性化関数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t>
            </a:r>
            <a:endParaRPr lang="ja-JP" altLang="ja-JP" sz="1600" b="1" kern="100">
              <a:effectLst/>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lnSpc>
                <a:spcPct val="130000"/>
              </a:lnSpc>
              <a:spcAft>
                <a:spcPts val="0"/>
              </a:spcAft>
              <a:buClrTx/>
              <a:buSzTx/>
              <a:tabLst/>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err="1">
                <a:latin typeface="Courier New" panose="02070309020205020404" pitchFamily="49" charset="0"/>
                <a:ea typeface="Meiryo" panose="020B0604030504040204" pitchFamily="34" charset="-128"/>
                <a:cs typeface="Courier New" panose="02070309020205020404" pitchFamily="49" charset="0"/>
              </a:rPr>
              <a:t>Dence</a:t>
            </a:r>
            <a:r>
              <a:rPr lang="ja-JP" altLang="en-US" sz="1600" b="1">
                <a:latin typeface="Courier New" panose="02070309020205020404" pitchFamily="49" charset="0"/>
                <a:ea typeface="Meiryo" panose="020B0604030504040204" pitchFamily="34" charset="-128"/>
                <a:cs typeface="Courier New" panose="02070309020205020404" pitchFamily="49" charset="0"/>
              </a:rPr>
              <a:t>は「全結合」（</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前のニューロンと後ろのニューロンを全て接続する</a:t>
            </a:r>
            <a:r>
              <a:rPr lang="en-US" altLang="ja-JP" sz="1600" b="1">
                <a:latin typeface="Courier New" panose="02070309020205020404" pitchFamily="49" charset="0"/>
                <a:ea typeface="Meiryo" panose="020B0604030504040204" pitchFamily="34" charset="-128"/>
                <a:cs typeface="Courier New" panose="02070309020205020404" pitchFamily="49" charset="0"/>
              </a:rPr>
              <a:t>)</a:t>
            </a:r>
          </a:p>
        </p:txBody>
      </p:sp>
      <p:sp>
        <p:nvSpPr>
          <p:cNvPr id="6" name="正方形/長方形 5">
            <a:extLst>
              <a:ext uri="{FF2B5EF4-FFF2-40B4-BE49-F238E27FC236}">
                <a16:creationId xmlns:a16="http://schemas.microsoft.com/office/drawing/2014/main" id="{62D2B4BB-FD82-BB29-48BB-AFB3FDB0AE41}"/>
              </a:ext>
            </a:extLst>
          </p:cNvPr>
          <p:cNvSpPr/>
          <p:nvPr/>
        </p:nvSpPr>
        <p:spPr>
          <a:xfrm>
            <a:off x="241697" y="1521750"/>
            <a:ext cx="5244703" cy="288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FC9F869A-AC74-44C6-3283-B4655A757A3D}"/>
              </a:ext>
            </a:extLst>
          </p:cNvPr>
          <p:cNvCxnSpPr>
            <a:cxnSpLocks/>
          </p:cNvCxnSpPr>
          <p:nvPr/>
        </p:nvCxnSpPr>
        <p:spPr>
          <a:xfrm>
            <a:off x="878386" y="1792079"/>
            <a:ext cx="720291" cy="169162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0" name="正方形/長方形 9">
            <a:extLst>
              <a:ext uri="{FF2B5EF4-FFF2-40B4-BE49-F238E27FC236}">
                <a16:creationId xmlns:a16="http://schemas.microsoft.com/office/drawing/2014/main" id="{2FAA5CD1-0828-D874-911E-FB2AA21E7B16}"/>
              </a:ext>
            </a:extLst>
          </p:cNvPr>
          <p:cNvSpPr/>
          <p:nvPr/>
        </p:nvSpPr>
        <p:spPr>
          <a:xfrm>
            <a:off x="3639164" y="3986871"/>
            <a:ext cx="4160489" cy="30480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0647684-63B4-B1D1-F4B6-8B529FFE6FEC}"/>
              </a:ext>
            </a:extLst>
          </p:cNvPr>
          <p:cNvSpPr txBox="1"/>
          <p:nvPr/>
        </p:nvSpPr>
        <p:spPr>
          <a:xfrm>
            <a:off x="5035757" y="4273520"/>
            <a:ext cx="3108543" cy="307777"/>
          </a:xfrm>
          <a:prstGeom prst="rect">
            <a:avLst/>
          </a:prstGeom>
          <a:noFill/>
        </p:spPr>
        <p:txBody>
          <a:bodyPr wrap="none" rtlCol="0">
            <a:spAutoFit/>
          </a:bodyPr>
          <a:lstStyle/>
          <a:p>
            <a:r>
              <a:rPr kumimoji="1" lang="ja-JP" altLang="en-US" sz="1400" b="1">
                <a:solidFill>
                  <a:srgbClr val="00B0F0"/>
                </a:solidFill>
              </a:rPr>
              <a:t>前の行で指定しているので省略可能</a:t>
            </a:r>
          </a:p>
        </p:txBody>
      </p:sp>
      <p:sp>
        <p:nvSpPr>
          <p:cNvPr id="9" name="①学習モデルの選択(今回は線形回帰)…">
            <a:extLst>
              <a:ext uri="{FF2B5EF4-FFF2-40B4-BE49-F238E27FC236}">
                <a16:creationId xmlns:a16="http://schemas.microsoft.com/office/drawing/2014/main" id="{0B5525D0-3ED9-C222-EA53-B78C90077A00}"/>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3" name="①学習モデルの選択…">
            <a:extLst>
              <a:ext uri="{FF2B5EF4-FFF2-40B4-BE49-F238E27FC236}">
                <a16:creationId xmlns:a16="http://schemas.microsoft.com/office/drawing/2014/main" id="{91A96FC1-DC6E-57EF-62A8-8A7F0D81BF4F}"/>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C19FAC8F-21D5-C378-8BEE-92CD6F89BA85}"/>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65</a:t>
            </a:fld>
            <a:endParaRPr lang="ja-JP" altLang="en-US" sz="1200"/>
          </a:p>
        </p:txBody>
      </p:sp>
    </p:spTree>
    <p:extLst>
      <p:ext uri="{BB962C8B-B14F-4D97-AF65-F5344CB8AC3E}">
        <p14:creationId xmlns:p14="http://schemas.microsoft.com/office/powerpoint/2010/main" val="3494745331"/>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96633-34BE-337E-BFC6-4CBD2BF5D40F}"/>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2FD21D2E-E778-0337-3B31-C18D20C39B37}"/>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F15E70F4-8013-96D9-312F-A95BF356DDEA}"/>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F91902E0-B9CB-FABF-F842-1BF48B0E0C6C}"/>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792ACCCD-1D2B-9722-5D80-BF00B7818FFA}"/>
              </a:ext>
            </a:extLst>
          </p:cNvPr>
          <p:cNvSpPr txBox="1"/>
          <p:nvPr/>
        </p:nvSpPr>
        <p:spPr>
          <a:xfrm>
            <a:off x="180818" y="3562043"/>
            <a:ext cx="7848600" cy="1422954"/>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).add()</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で</a:t>
            </a:r>
            <a:r>
              <a:rPr lang="en-US" altLang="ja-JP" b="1" u="sng">
                <a:solidFill>
                  <a:srgbClr val="FF0000"/>
                </a:solidFill>
                <a:latin typeface="Courier New" panose="02070309020205020404" pitchFamily="49" charset="0"/>
                <a:ea typeface="Meiryo" panose="020B0604030504040204" pitchFamily="34" charset="-128"/>
                <a:cs typeface="Courier New" panose="02070309020205020404" pitchFamily="49" charset="0"/>
              </a:rPr>
              <a:t>1</a:t>
            </a:r>
            <a:r>
              <a:rPr lang="ja-JP" altLang="en-US" b="1" u="sng">
                <a:solidFill>
                  <a:srgbClr val="FF0000"/>
                </a:solidFill>
                <a:latin typeface="Courier New" panose="02070309020205020404" pitchFamily="49" charset="0"/>
                <a:ea typeface="Meiryo" panose="020B0604030504040204" pitchFamily="34" charset="-128"/>
                <a:cs typeface="Courier New" panose="02070309020205020404" pitchFamily="49" charset="0"/>
              </a:rPr>
              <a:t>層目</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の中間層の設定を行う</a:t>
            </a:r>
            <a:endPar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Dense(</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次の層のニューロンの数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err="1">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input_shape</a:t>
            </a:r>
            <a:r>
              <a:rPr lang="en-US"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入力するニューロンの数</a:t>
            </a:r>
            <a:r>
              <a:rPr lang="en-US"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activation = </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活性化関数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t>
            </a:r>
            <a:endParaRPr lang="ja-JP" altLang="ja-JP" sz="1600" b="1" kern="100">
              <a:effectLst/>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lnSpc>
                <a:spcPct val="130000"/>
              </a:lnSpc>
              <a:spcAft>
                <a:spcPts val="0"/>
              </a:spcAft>
              <a:buClrTx/>
              <a:buSzTx/>
              <a:tabLst/>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err="1">
                <a:latin typeface="Courier New" panose="02070309020205020404" pitchFamily="49" charset="0"/>
                <a:ea typeface="Meiryo" panose="020B0604030504040204" pitchFamily="34" charset="-128"/>
                <a:cs typeface="Courier New" panose="02070309020205020404" pitchFamily="49" charset="0"/>
              </a:rPr>
              <a:t>Dence</a:t>
            </a:r>
            <a:r>
              <a:rPr lang="ja-JP" altLang="en-US" sz="1600" b="1">
                <a:latin typeface="Courier New" panose="02070309020205020404" pitchFamily="49" charset="0"/>
                <a:ea typeface="Meiryo" panose="020B0604030504040204" pitchFamily="34" charset="-128"/>
                <a:cs typeface="Courier New" panose="02070309020205020404" pitchFamily="49" charset="0"/>
              </a:rPr>
              <a:t>は「全結合」（</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前のニューロンと後ろのニューロンを全て接続する</a:t>
            </a:r>
            <a:r>
              <a:rPr lang="en-US" altLang="ja-JP" sz="1600" b="1">
                <a:latin typeface="Courier New" panose="02070309020205020404" pitchFamily="49" charset="0"/>
                <a:ea typeface="Meiryo" panose="020B0604030504040204" pitchFamily="34" charset="-128"/>
                <a:cs typeface="Courier New" panose="02070309020205020404" pitchFamily="49" charset="0"/>
              </a:rPr>
              <a:t>)</a:t>
            </a:r>
          </a:p>
        </p:txBody>
      </p:sp>
      <p:sp>
        <p:nvSpPr>
          <p:cNvPr id="6" name="正方形/長方形 5">
            <a:extLst>
              <a:ext uri="{FF2B5EF4-FFF2-40B4-BE49-F238E27FC236}">
                <a16:creationId xmlns:a16="http://schemas.microsoft.com/office/drawing/2014/main" id="{33BD4C89-F53A-7B47-31A9-E163228D9A0A}"/>
              </a:ext>
            </a:extLst>
          </p:cNvPr>
          <p:cNvSpPr/>
          <p:nvPr/>
        </p:nvSpPr>
        <p:spPr>
          <a:xfrm>
            <a:off x="241697" y="1521750"/>
            <a:ext cx="5244703" cy="288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B587BFF7-6C1F-8041-0B18-415CA5B2CE94}"/>
              </a:ext>
            </a:extLst>
          </p:cNvPr>
          <p:cNvCxnSpPr>
            <a:cxnSpLocks/>
          </p:cNvCxnSpPr>
          <p:nvPr/>
        </p:nvCxnSpPr>
        <p:spPr>
          <a:xfrm>
            <a:off x="878386" y="1792079"/>
            <a:ext cx="720291" cy="169162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0" name="正方形/長方形 9">
            <a:extLst>
              <a:ext uri="{FF2B5EF4-FFF2-40B4-BE49-F238E27FC236}">
                <a16:creationId xmlns:a16="http://schemas.microsoft.com/office/drawing/2014/main" id="{4AD1F188-51A2-2788-6A03-98BB69D8F181}"/>
              </a:ext>
            </a:extLst>
          </p:cNvPr>
          <p:cNvSpPr/>
          <p:nvPr/>
        </p:nvSpPr>
        <p:spPr>
          <a:xfrm>
            <a:off x="3639164" y="3986871"/>
            <a:ext cx="4160489" cy="30480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619B0B6-8D09-BB06-2EDF-31A17F8CCAC2}"/>
              </a:ext>
            </a:extLst>
          </p:cNvPr>
          <p:cNvSpPr txBox="1"/>
          <p:nvPr/>
        </p:nvSpPr>
        <p:spPr>
          <a:xfrm>
            <a:off x="5035757" y="4273520"/>
            <a:ext cx="3108543" cy="307777"/>
          </a:xfrm>
          <a:prstGeom prst="rect">
            <a:avLst/>
          </a:prstGeom>
          <a:noFill/>
        </p:spPr>
        <p:txBody>
          <a:bodyPr wrap="none" rtlCol="0">
            <a:spAutoFit/>
          </a:bodyPr>
          <a:lstStyle/>
          <a:p>
            <a:r>
              <a:rPr kumimoji="1" lang="ja-JP" altLang="en-US" sz="1400" b="1">
                <a:solidFill>
                  <a:srgbClr val="00B0F0"/>
                </a:solidFill>
              </a:rPr>
              <a:t>前の行で指定しているので省略可能</a:t>
            </a:r>
          </a:p>
        </p:txBody>
      </p:sp>
      <p:sp>
        <p:nvSpPr>
          <p:cNvPr id="4" name="Denseは全ての入力が全てのニューロンと結合している状態(=全結合層という)">
            <a:extLst>
              <a:ext uri="{FF2B5EF4-FFF2-40B4-BE49-F238E27FC236}">
                <a16:creationId xmlns:a16="http://schemas.microsoft.com/office/drawing/2014/main" id="{836EA093-AA6E-755E-4BAA-77DB6F20D3C9}"/>
              </a:ext>
            </a:extLst>
          </p:cNvPr>
          <p:cNvSpPr txBox="1"/>
          <p:nvPr/>
        </p:nvSpPr>
        <p:spPr>
          <a:xfrm>
            <a:off x="5616721" y="1369977"/>
            <a:ext cx="3518424"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4200"/>
            </a:lvl1pPr>
          </a:lstStyle>
          <a:p>
            <a:r>
              <a:rPr sz="1600" b="1" err="1">
                <a:latin typeface="Meiryo" panose="020B0604030504040204" pitchFamily="34" charset="-128"/>
                <a:ea typeface="Meiryo" panose="020B0604030504040204" pitchFamily="34" charset="-128"/>
              </a:rPr>
              <a:t>Denseは全ての入力が全てのニューロンと結合している状態</a:t>
            </a:r>
            <a:r>
              <a:rPr sz="1600" b="1">
                <a:latin typeface="Meiryo" panose="020B0604030504040204" pitchFamily="34" charset="-128"/>
                <a:ea typeface="Meiryo" panose="020B0604030504040204" pitchFamily="34" charset="-128"/>
              </a:rPr>
              <a:t>(=</a:t>
            </a:r>
            <a:r>
              <a:rPr sz="1600" b="1" err="1">
                <a:latin typeface="Meiryo" panose="020B0604030504040204" pitchFamily="34" charset="-128"/>
                <a:ea typeface="Meiryo" panose="020B0604030504040204" pitchFamily="34" charset="-128"/>
              </a:rPr>
              <a:t>全結合層</a:t>
            </a:r>
            <a:r>
              <a:rPr sz="1600" b="1">
                <a:latin typeface="Meiryo" panose="020B0604030504040204" pitchFamily="34" charset="-128"/>
                <a:ea typeface="Meiryo" panose="020B0604030504040204" pitchFamily="34" charset="-128"/>
              </a:rPr>
              <a:t>)</a:t>
            </a:r>
          </a:p>
        </p:txBody>
      </p:sp>
      <p:grpSp>
        <p:nvGrpSpPr>
          <p:cNvPr id="8" name="グループ">
            <a:extLst>
              <a:ext uri="{FF2B5EF4-FFF2-40B4-BE49-F238E27FC236}">
                <a16:creationId xmlns:a16="http://schemas.microsoft.com/office/drawing/2014/main" id="{AAD6AE8F-7312-4BC1-D39E-EC6785B3C08C}"/>
              </a:ext>
            </a:extLst>
          </p:cNvPr>
          <p:cNvGrpSpPr/>
          <p:nvPr/>
        </p:nvGrpSpPr>
        <p:grpSpPr>
          <a:xfrm>
            <a:off x="5853177" y="2296149"/>
            <a:ext cx="1143000" cy="956517"/>
            <a:chOff x="0" y="0"/>
            <a:chExt cx="2698984" cy="2182283"/>
          </a:xfrm>
        </p:grpSpPr>
        <p:sp>
          <p:nvSpPr>
            <p:cNvPr id="9" name="楕円">
              <a:extLst>
                <a:ext uri="{FF2B5EF4-FFF2-40B4-BE49-F238E27FC236}">
                  <a16:creationId xmlns:a16="http://schemas.microsoft.com/office/drawing/2014/main" id="{87D3F816-FE3D-3801-5C83-9B191AFF5EF5}"/>
                </a:ext>
              </a:extLst>
            </p:cNvPr>
            <p:cNvSpPr/>
            <p:nvPr/>
          </p:nvSpPr>
          <p:spPr>
            <a:xfrm>
              <a:off x="0" y="0"/>
              <a:ext cx="585468" cy="566101"/>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13" name="楕円">
              <a:extLst>
                <a:ext uri="{FF2B5EF4-FFF2-40B4-BE49-F238E27FC236}">
                  <a16:creationId xmlns:a16="http://schemas.microsoft.com/office/drawing/2014/main" id="{9CBEEBCC-7657-2A99-1313-6EA24F6CCB6D}"/>
                </a:ext>
              </a:extLst>
            </p:cNvPr>
            <p:cNvSpPr/>
            <p:nvPr/>
          </p:nvSpPr>
          <p:spPr>
            <a:xfrm>
              <a:off x="0" y="808091"/>
              <a:ext cx="585468" cy="566102"/>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14" name="楕円">
              <a:extLst>
                <a:ext uri="{FF2B5EF4-FFF2-40B4-BE49-F238E27FC236}">
                  <a16:creationId xmlns:a16="http://schemas.microsoft.com/office/drawing/2014/main" id="{C0D892A9-8A91-894F-3D9B-09CA207C6BEF}"/>
                </a:ext>
              </a:extLst>
            </p:cNvPr>
            <p:cNvSpPr/>
            <p:nvPr/>
          </p:nvSpPr>
          <p:spPr>
            <a:xfrm>
              <a:off x="0" y="1616183"/>
              <a:ext cx="585468" cy="566101"/>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16" name="楕円">
              <a:extLst>
                <a:ext uri="{FF2B5EF4-FFF2-40B4-BE49-F238E27FC236}">
                  <a16:creationId xmlns:a16="http://schemas.microsoft.com/office/drawing/2014/main" id="{513457DB-BF61-1B13-46B0-FE9B4BD6F5DD}"/>
                </a:ext>
              </a:extLst>
            </p:cNvPr>
            <p:cNvSpPr/>
            <p:nvPr/>
          </p:nvSpPr>
          <p:spPr>
            <a:xfrm>
              <a:off x="2113517" y="0"/>
              <a:ext cx="585468" cy="566101"/>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17" name="楕円">
              <a:extLst>
                <a:ext uri="{FF2B5EF4-FFF2-40B4-BE49-F238E27FC236}">
                  <a16:creationId xmlns:a16="http://schemas.microsoft.com/office/drawing/2014/main" id="{965117FF-76B3-41C9-0AF3-E495A9EC9D11}"/>
                </a:ext>
              </a:extLst>
            </p:cNvPr>
            <p:cNvSpPr/>
            <p:nvPr/>
          </p:nvSpPr>
          <p:spPr>
            <a:xfrm>
              <a:off x="2113517" y="808091"/>
              <a:ext cx="585468" cy="566102"/>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18" name="楕円">
              <a:extLst>
                <a:ext uri="{FF2B5EF4-FFF2-40B4-BE49-F238E27FC236}">
                  <a16:creationId xmlns:a16="http://schemas.microsoft.com/office/drawing/2014/main" id="{81246203-9DF7-581E-01F8-48A461686C45}"/>
                </a:ext>
              </a:extLst>
            </p:cNvPr>
            <p:cNvSpPr/>
            <p:nvPr/>
          </p:nvSpPr>
          <p:spPr>
            <a:xfrm>
              <a:off x="2113517" y="1616183"/>
              <a:ext cx="585468" cy="566101"/>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19" name="線">
              <a:extLst>
                <a:ext uri="{FF2B5EF4-FFF2-40B4-BE49-F238E27FC236}">
                  <a16:creationId xmlns:a16="http://schemas.microsoft.com/office/drawing/2014/main" id="{30E4B68F-A449-BF65-A672-928741CF2BB2}"/>
                </a:ext>
              </a:extLst>
            </p:cNvPr>
            <p:cNvSpPr/>
            <p:nvPr/>
          </p:nvSpPr>
          <p:spPr>
            <a:xfrm flipV="1">
              <a:off x="600977" y="284743"/>
              <a:ext cx="1484892" cy="1599994"/>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20" name="線">
              <a:extLst>
                <a:ext uri="{FF2B5EF4-FFF2-40B4-BE49-F238E27FC236}">
                  <a16:creationId xmlns:a16="http://schemas.microsoft.com/office/drawing/2014/main" id="{FA3E51D9-EA87-2FBA-D7C2-6959391A37D4}"/>
                </a:ext>
              </a:extLst>
            </p:cNvPr>
            <p:cNvSpPr/>
            <p:nvPr/>
          </p:nvSpPr>
          <p:spPr>
            <a:xfrm>
              <a:off x="590695" y="1899233"/>
              <a:ext cx="150545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21" name="線">
              <a:extLst>
                <a:ext uri="{FF2B5EF4-FFF2-40B4-BE49-F238E27FC236}">
                  <a16:creationId xmlns:a16="http://schemas.microsoft.com/office/drawing/2014/main" id="{D5D2C733-9B41-DEEE-26AC-81C54741FF4D}"/>
                </a:ext>
              </a:extLst>
            </p:cNvPr>
            <p:cNvSpPr/>
            <p:nvPr/>
          </p:nvSpPr>
          <p:spPr>
            <a:xfrm>
              <a:off x="590695" y="259162"/>
              <a:ext cx="1505456" cy="1663960"/>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22" name="線">
              <a:extLst>
                <a:ext uri="{FF2B5EF4-FFF2-40B4-BE49-F238E27FC236}">
                  <a16:creationId xmlns:a16="http://schemas.microsoft.com/office/drawing/2014/main" id="{74D880FA-3AC0-AC37-0640-BB7886EA526B}"/>
                </a:ext>
              </a:extLst>
            </p:cNvPr>
            <p:cNvSpPr/>
            <p:nvPr/>
          </p:nvSpPr>
          <p:spPr>
            <a:xfrm>
              <a:off x="590695" y="1091141"/>
              <a:ext cx="150545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23" name="線">
              <a:extLst>
                <a:ext uri="{FF2B5EF4-FFF2-40B4-BE49-F238E27FC236}">
                  <a16:creationId xmlns:a16="http://schemas.microsoft.com/office/drawing/2014/main" id="{5B5EF1C7-A38B-59F6-73A5-B9437CD761F9}"/>
                </a:ext>
              </a:extLst>
            </p:cNvPr>
            <p:cNvSpPr/>
            <p:nvPr/>
          </p:nvSpPr>
          <p:spPr>
            <a:xfrm>
              <a:off x="590695" y="283050"/>
              <a:ext cx="1505456"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24" name="線">
              <a:extLst>
                <a:ext uri="{FF2B5EF4-FFF2-40B4-BE49-F238E27FC236}">
                  <a16:creationId xmlns:a16="http://schemas.microsoft.com/office/drawing/2014/main" id="{A4713C89-17FB-4558-FAD2-9585475E46C3}"/>
                </a:ext>
              </a:extLst>
            </p:cNvPr>
            <p:cNvSpPr/>
            <p:nvPr/>
          </p:nvSpPr>
          <p:spPr>
            <a:xfrm>
              <a:off x="590694" y="283050"/>
              <a:ext cx="1493369" cy="80962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25" name="線">
              <a:extLst>
                <a:ext uri="{FF2B5EF4-FFF2-40B4-BE49-F238E27FC236}">
                  <a16:creationId xmlns:a16="http://schemas.microsoft.com/office/drawing/2014/main" id="{B154D9AF-7D2F-B16F-7F4F-4850B07FBB8E}"/>
                </a:ext>
              </a:extLst>
            </p:cNvPr>
            <p:cNvSpPr/>
            <p:nvPr/>
          </p:nvSpPr>
          <p:spPr>
            <a:xfrm>
              <a:off x="590694" y="1089611"/>
              <a:ext cx="1493369" cy="809623"/>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26" name="線">
              <a:extLst>
                <a:ext uri="{FF2B5EF4-FFF2-40B4-BE49-F238E27FC236}">
                  <a16:creationId xmlns:a16="http://schemas.microsoft.com/office/drawing/2014/main" id="{2C04DCC7-C67C-108E-A0E4-2C1679892C5A}"/>
                </a:ext>
              </a:extLst>
            </p:cNvPr>
            <p:cNvSpPr/>
            <p:nvPr/>
          </p:nvSpPr>
          <p:spPr>
            <a:xfrm flipV="1">
              <a:off x="600976" y="291145"/>
              <a:ext cx="1484893" cy="79343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27" name="線">
              <a:extLst>
                <a:ext uri="{FF2B5EF4-FFF2-40B4-BE49-F238E27FC236}">
                  <a16:creationId xmlns:a16="http://schemas.microsoft.com/office/drawing/2014/main" id="{A81DB1BB-6938-24E0-BFE5-882A4D0C0327}"/>
                </a:ext>
              </a:extLst>
            </p:cNvPr>
            <p:cNvSpPr/>
            <p:nvPr/>
          </p:nvSpPr>
          <p:spPr>
            <a:xfrm flipV="1">
              <a:off x="600976" y="1102343"/>
              <a:ext cx="1484893" cy="79343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grpSp>
      <p:grpSp>
        <p:nvGrpSpPr>
          <p:cNvPr id="28" name="グループ">
            <a:extLst>
              <a:ext uri="{FF2B5EF4-FFF2-40B4-BE49-F238E27FC236}">
                <a16:creationId xmlns:a16="http://schemas.microsoft.com/office/drawing/2014/main" id="{6D56A0FC-EC87-E6EA-0079-23739E1DAE61}"/>
              </a:ext>
            </a:extLst>
          </p:cNvPr>
          <p:cNvGrpSpPr/>
          <p:nvPr/>
        </p:nvGrpSpPr>
        <p:grpSpPr>
          <a:xfrm>
            <a:off x="7646227" y="2337460"/>
            <a:ext cx="1048364" cy="904662"/>
            <a:chOff x="0" y="0"/>
            <a:chExt cx="2698985" cy="2182283"/>
          </a:xfrm>
        </p:grpSpPr>
        <p:sp>
          <p:nvSpPr>
            <p:cNvPr id="29" name="楕円">
              <a:extLst>
                <a:ext uri="{FF2B5EF4-FFF2-40B4-BE49-F238E27FC236}">
                  <a16:creationId xmlns:a16="http://schemas.microsoft.com/office/drawing/2014/main" id="{814599F1-FBA2-B098-D8DC-CC28D9BC7A69}"/>
                </a:ext>
              </a:extLst>
            </p:cNvPr>
            <p:cNvSpPr/>
            <p:nvPr/>
          </p:nvSpPr>
          <p:spPr>
            <a:xfrm>
              <a:off x="0" y="0"/>
              <a:ext cx="585468" cy="566101"/>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30" name="楕円">
              <a:extLst>
                <a:ext uri="{FF2B5EF4-FFF2-40B4-BE49-F238E27FC236}">
                  <a16:creationId xmlns:a16="http://schemas.microsoft.com/office/drawing/2014/main" id="{1E623A29-D8CE-6993-EFFD-B9E10C2215F9}"/>
                </a:ext>
              </a:extLst>
            </p:cNvPr>
            <p:cNvSpPr/>
            <p:nvPr/>
          </p:nvSpPr>
          <p:spPr>
            <a:xfrm>
              <a:off x="0" y="808091"/>
              <a:ext cx="585468" cy="566102"/>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31" name="楕円">
              <a:extLst>
                <a:ext uri="{FF2B5EF4-FFF2-40B4-BE49-F238E27FC236}">
                  <a16:creationId xmlns:a16="http://schemas.microsoft.com/office/drawing/2014/main" id="{5D5BC60B-4C89-4900-4CE6-F3E1D2DFC98A}"/>
                </a:ext>
              </a:extLst>
            </p:cNvPr>
            <p:cNvSpPr/>
            <p:nvPr/>
          </p:nvSpPr>
          <p:spPr>
            <a:xfrm>
              <a:off x="0" y="1616183"/>
              <a:ext cx="585468" cy="566101"/>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32" name="楕円">
              <a:extLst>
                <a:ext uri="{FF2B5EF4-FFF2-40B4-BE49-F238E27FC236}">
                  <a16:creationId xmlns:a16="http://schemas.microsoft.com/office/drawing/2014/main" id="{AF902878-B10A-E1A8-44C1-60CECB714EDC}"/>
                </a:ext>
              </a:extLst>
            </p:cNvPr>
            <p:cNvSpPr/>
            <p:nvPr/>
          </p:nvSpPr>
          <p:spPr>
            <a:xfrm>
              <a:off x="2113517" y="0"/>
              <a:ext cx="585469" cy="566101"/>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33" name="楕円">
              <a:extLst>
                <a:ext uri="{FF2B5EF4-FFF2-40B4-BE49-F238E27FC236}">
                  <a16:creationId xmlns:a16="http://schemas.microsoft.com/office/drawing/2014/main" id="{E1FD8C23-98F7-FC7E-5D28-F1A7B14C2A7D}"/>
                </a:ext>
              </a:extLst>
            </p:cNvPr>
            <p:cNvSpPr/>
            <p:nvPr/>
          </p:nvSpPr>
          <p:spPr>
            <a:xfrm>
              <a:off x="2113517" y="808091"/>
              <a:ext cx="585469" cy="566102"/>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34" name="楕円">
              <a:extLst>
                <a:ext uri="{FF2B5EF4-FFF2-40B4-BE49-F238E27FC236}">
                  <a16:creationId xmlns:a16="http://schemas.microsoft.com/office/drawing/2014/main" id="{A67B4C8A-5839-96A3-CE10-91A8C2F5D4D5}"/>
                </a:ext>
              </a:extLst>
            </p:cNvPr>
            <p:cNvSpPr/>
            <p:nvPr/>
          </p:nvSpPr>
          <p:spPr>
            <a:xfrm>
              <a:off x="2113517" y="1616183"/>
              <a:ext cx="585469" cy="566101"/>
            </a:xfrm>
            <a:prstGeom prst="ellipse">
              <a:avLst/>
            </a:prstGeom>
            <a:noFill/>
            <a:ln w="38100" cap="flat">
              <a:solidFill>
                <a:srgbClr val="020000"/>
              </a:solidFill>
              <a:prstDash val="solid"/>
              <a:miter lim="400000"/>
            </a:ln>
            <a:effectLst/>
          </p:spPr>
          <p:txBody>
            <a:bodyPr wrap="square" lIns="19050" tIns="19050" rIns="19050" bIns="19050" numCol="1" anchor="ctr">
              <a:noAutofit/>
            </a:bodyPr>
            <a:lstStyle/>
            <a:p>
              <a:pPr defTabSz="423863">
                <a:defRPr sz="3200">
                  <a:solidFill>
                    <a:srgbClr val="FFFFFF"/>
                  </a:solidFill>
                  <a:latin typeface="Graphik"/>
                  <a:ea typeface="Graphik"/>
                  <a:cs typeface="Graphik"/>
                  <a:sym typeface="Graphik"/>
                </a:defRPr>
              </a:pPr>
              <a:endParaRPr sz="1200"/>
            </a:p>
          </p:txBody>
        </p:sp>
        <p:sp>
          <p:nvSpPr>
            <p:cNvPr id="35" name="線">
              <a:extLst>
                <a:ext uri="{FF2B5EF4-FFF2-40B4-BE49-F238E27FC236}">
                  <a16:creationId xmlns:a16="http://schemas.microsoft.com/office/drawing/2014/main" id="{F7DCD298-96E8-B1DF-CE1F-CCBB306CD946}"/>
                </a:ext>
              </a:extLst>
            </p:cNvPr>
            <p:cNvSpPr/>
            <p:nvPr/>
          </p:nvSpPr>
          <p:spPr>
            <a:xfrm flipV="1">
              <a:off x="600976" y="284743"/>
              <a:ext cx="1484893" cy="1599994"/>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36" name="線">
              <a:extLst>
                <a:ext uri="{FF2B5EF4-FFF2-40B4-BE49-F238E27FC236}">
                  <a16:creationId xmlns:a16="http://schemas.microsoft.com/office/drawing/2014/main" id="{5EC1AD2B-40C8-C8D7-EA2B-891E96C66611}"/>
                </a:ext>
              </a:extLst>
            </p:cNvPr>
            <p:cNvSpPr/>
            <p:nvPr/>
          </p:nvSpPr>
          <p:spPr>
            <a:xfrm>
              <a:off x="590695" y="283050"/>
              <a:ext cx="1505457" cy="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38" name="線">
              <a:extLst>
                <a:ext uri="{FF2B5EF4-FFF2-40B4-BE49-F238E27FC236}">
                  <a16:creationId xmlns:a16="http://schemas.microsoft.com/office/drawing/2014/main" id="{32A1BAC1-4666-8BB5-4CBB-B23E109E283F}"/>
                </a:ext>
              </a:extLst>
            </p:cNvPr>
            <p:cNvSpPr/>
            <p:nvPr/>
          </p:nvSpPr>
          <p:spPr>
            <a:xfrm>
              <a:off x="590695" y="283050"/>
              <a:ext cx="1493368" cy="80962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39" name="線">
              <a:extLst>
                <a:ext uri="{FF2B5EF4-FFF2-40B4-BE49-F238E27FC236}">
                  <a16:creationId xmlns:a16="http://schemas.microsoft.com/office/drawing/2014/main" id="{2692B7F5-5647-CA1C-216F-2F93C4CF8F07}"/>
                </a:ext>
              </a:extLst>
            </p:cNvPr>
            <p:cNvSpPr/>
            <p:nvPr/>
          </p:nvSpPr>
          <p:spPr>
            <a:xfrm>
              <a:off x="590695" y="1089611"/>
              <a:ext cx="1493368" cy="809623"/>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40" name="線">
              <a:extLst>
                <a:ext uri="{FF2B5EF4-FFF2-40B4-BE49-F238E27FC236}">
                  <a16:creationId xmlns:a16="http://schemas.microsoft.com/office/drawing/2014/main" id="{1C191B22-4B72-873E-60C5-892F460AEA67}"/>
                </a:ext>
              </a:extLst>
            </p:cNvPr>
            <p:cNvSpPr/>
            <p:nvPr/>
          </p:nvSpPr>
          <p:spPr>
            <a:xfrm flipV="1">
              <a:off x="600976" y="291145"/>
              <a:ext cx="1484893" cy="79343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sp>
          <p:nvSpPr>
            <p:cNvPr id="41" name="線">
              <a:extLst>
                <a:ext uri="{FF2B5EF4-FFF2-40B4-BE49-F238E27FC236}">
                  <a16:creationId xmlns:a16="http://schemas.microsoft.com/office/drawing/2014/main" id="{EE443BF6-3041-362E-09BF-64555A95A9C0}"/>
                </a:ext>
              </a:extLst>
            </p:cNvPr>
            <p:cNvSpPr/>
            <p:nvPr/>
          </p:nvSpPr>
          <p:spPr>
            <a:xfrm flipV="1">
              <a:off x="600976" y="1102343"/>
              <a:ext cx="1484893" cy="79343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endParaRPr/>
            </a:p>
          </p:txBody>
        </p:sp>
      </p:grpSp>
      <p:sp>
        <p:nvSpPr>
          <p:cNvPr id="42" name="全結合層">
            <a:extLst>
              <a:ext uri="{FF2B5EF4-FFF2-40B4-BE49-F238E27FC236}">
                <a16:creationId xmlns:a16="http://schemas.microsoft.com/office/drawing/2014/main" id="{3B25E57E-1589-F788-F89F-95D2BAF55E3B}"/>
              </a:ext>
            </a:extLst>
          </p:cNvPr>
          <p:cNvSpPr txBox="1"/>
          <p:nvPr/>
        </p:nvSpPr>
        <p:spPr>
          <a:xfrm>
            <a:off x="5996354" y="1972938"/>
            <a:ext cx="846386" cy="280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1575" err="1"/>
              <a:t>全結合層</a:t>
            </a:r>
            <a:endParaRPr sz="1575"/>
          </a:p>
        </p:txBody>
      </p:sp>
      <p:sp>
        <p:nvSpPr>
          <p:cNvPr id="43" name="非全結合層">
            <a:extLst>
              <a:ext uri="{FF2B5EF4-FFF2-40B4-BE49-F238E27FC236}">
                <a16:creationId xmlns:a16="http://schemas.microsoft.com/office/drawing/2014/main" id="{E562D78A-CABD-F11B-F124-D24A7CD7540F}"/>
              </a:ext>
            </a:extLst>
          </p:cNvPr>
          <p:cNvSpPr txBox="1"/>
          <p:nvPr/>
        </p:nvSpPr>
        <p:spPr>
          <a:xfrm>
            <a:off x="7620118" y="1949284"/>
            <a:ext cx="1048364" cy="280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1575" err="1"/>
              <a:t>非全結合層</a:t>
            </a:r>
            <a:endParaRPr sz="1575"/>
          </a:p>
        </p:txBody>
      </p:sp>
      <p:sp>
        <p:nvSpPr>
          <p:cNvPr id="46" name="①学習モデルの選択(今回は線形回帰)…">
            <a:extLst>
              <a:ext uri="{FF2B5EF4-FFF2-40B4-BE49-F238E27FC236}">
                <a16:creationId xmlns:a16="http://schemas.microsoft.com/office/drawing/2014/main" id="{098AB441-521B-F9C6-FD58-D2881AD1E5AE}"/>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47" name="①学習モデルの選択…">
            <a:extLst>
              <a:ext uri="{FF2B5EF4-FFF2-40B4-BE49-F238E27FC236}">
                <a16:creationId xmlns:a16="http://schemas.microsoft.com/office/drawing/2014/main" id="{5DC686A3-9D89-BC7E-7EC0-4180B8149B9F}"/>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30ADE5ED-3666-7D7D-9BEE-E0F660925F2A}"/>
              </a:ext>
            </a:extLst>
          </p:cNvPr>
          <p:cNvSpPr>
            <a:spLocks noGrp="1"/>
          </p:cNvSpPr>
          <p:nvPr>
            <p:ph type="sldNum" sz="quarter" idx="2"/>
          </p:nvPr>
        </p:nvSpPr>
        <p:spPr>
          <a:xfrm>
            <a:off x="6735763" y="4790535"/>
            <a:ext cx="2103120" cy="184666"/>
          </a:xfrm>
        </p:spPr>
        <p:txBody>
          <a:bodyPr/>
          <a:lstStyle/>
          <a:p>
            <a:fld id="{86CB4B4D-7CA3-9044-876B-883B54F8677D}" type="slidenum">
              <a:rPr lang="en-US" altLang="ja-JP" sz="1200" smtClean="0"/>
              <a:t>66</a:t>
            </a:fld>
            <a:endParaRPr lang="ja-JP" altLang="en-US" sz="1200"/>
          </a:p>
        </p:txBody>
      </p:sp>
    </p:spTree>
    <p:extLst>
      <p:ext uri="{BB962C8B-B14F-4D97-AF65-F5344CB8AC3E}">
        <p14:creationId xmlns:p14="http://schemas.microsoft.com/office/powerpoint/2010/main" val="320962175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93C0-D9A3-065D-A322-560517AC0B3D}"/>
            </a:ext>
          </a:extLst>
        </p:cNvPr>
        <p:cNvGrpSpPr/>
        <p:nvPr/>
      </p:nvGrpSpPr>
      <p:grpSpPr>
        <a:xfrm>
          <a:off x="0" y="0"/>
          <a:ext cx="0" cy="0"/>
          <a:chOff x="0" y="0"/>
          <a:chExt cx="0" cy="0"/>
        </a:xfrm>
      </p:grpSpPr>
      <p:sp>
        <p:nvSpPr>
          <p:cNvPr id="109" name="正方形/長方形 108">
            <a:extLst>
              <a:ext uri="{FF2B5EF4-FFF2-40B4-BE49-F238E27FC236}">
                <a16:creationId xmlns:a16="http://schemas.microsoft.com/office/drawing/2014/main" id="{69B7E98E-F709-888E-B6FD-F0E868425812}"/>
              </a:ext>
            </a:extLst>
          </p:cNvPr>
          <p:cNvSpPr/>
          <p:nvPr/>
        </p:nvSpPr>
        <p:spPr>
          <a:xfrm>
            <a:off x="7846808" y="1239987"/>
            <a:ext cx="1251947" cy="2196472"/>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35B26886-2871-E89C-6496-8F8FC53A5D39}"/>
              </a:ext>
            </a:extLst>
          </p:cNvPr>
          <p:cNvSpPr/>
          <p:nvPr/>
        </p:nvSpPr>
        <p:spPr>
          <a:xfrm>
            <a:off x="5729131" y="1239986"/>
            <a:ext cx="2043270" cy="2196472"/>
          </a:xfrm>
          <a:prstGeom prst="rect">
            <a:avLst/>
          </a:prstGeom>
          <a:solidFill>
            <a:srgbClr val="FFC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C9F12ED-092E-5B54-3DAD-6ED7481E1DC9}"/>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EDE201A8-95D8-C0FC-98E5-F7CDCC3E3E27}"/>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E10CFB1A-9471-0869-2028-6017C9F1566B}"/>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ED63B0CE-9342-982B-BC25-468DE1E82D19}"/>
              </a:ext>
            </a:extLst>
          </p:cNvPr>
          <p:cNvSpPr txBox="1"/>
          <p:nvPr/>
        </p:nvSpPr>
        <p:spPr>
          <a:xfrm>
            <a:off x="180818" y="3562043"/>
            <a:ext cx="7679358" cy="1422954"/>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en-US" altLang="ja-JP" sz="1600" b="1">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ja-JP" altLang="en-US" sz="1600" b="1">
                <a:solidFill>
                  <a:srgbClr val="FF9300"/>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sz="1600" b="1">
                <a:solidFill>
                  <a:srgbClr val="FF9300"/>
                </a:solidFill>
                <a:latin typeface="Courier New" panose="02070309020205020404" pitchFamily="49" charset="0"/>
                <a:ea typeface="Meiryo" panose="020B0604030504040204" pitchFamily="34" charset="-128"/>
                <a:cs typeface="Courier New" panose="02070309020205020404" pitchFamily="49" charset="0"/>
              </a:rPr>
              <a:t>).add()</a:t>
            </a:r>
            <a:r>
              <a:rPr lang="ja-JP" altLang="en-US" sz="1600" b="1">
                <a:solidFill>
                  <a:srgbClr val="FF9300"/>
                </a:solidFill>
                <a:latin typeface="Courier New" panose="02070309020205020404" pitchFamily="49" charset="0"/>
                <a:ea typeface="Meiryo" panose="020B0604030504040204" pitchFamily="34" charset="-128"/>
                <a:cs typeface="Courier New" panose="02070309020205020404" pitchFamily="49" charset="0"/>
              </a:rPr>
              <a:t>で</a:t>
            </a:r>
            <a:r>
              <a:rPr lang="en-US" altLang="ja-JP" sz="1600" b="1" u="sng">
                <a:solidFill>
                  <a:srgbClr val="FF0000"/>
                </a:solidFill>
                <a:latin typeface="Courier New" panose="02070309020205020404" pitchFamily="49" charset="0"/>
                <a:ea typeface="Meiryo" panose="020B0604030504040204" pitchFamily="34" charset="-128"/>
                <a:cs typeface="Courier New" panose="02070309020205020404" pitchFamily="49" charset="0"/>
              </a:rPr>
              <a:t>1</a:t>
            </a:r>
            <a:r>
              <a:rPr lang="ja-JP" altLang="en-US" sz="1600" b="1" u="sng">
                <a:solidFill>
                  <a:srgbClr val="FF0000"/>
                </a:solidFill>
                <a:latin typeface="Courier New" panose="02070309020205020404" pitchFamily="49" charset="0"/>
                <a:ea typeface="Meiryo" panose="020B0604030504040204" pitchFamily="34" charset="-128"/>
                <a:cs typeface="Courier New" panose="02070309020205020404" pitchFamily="49" charset="0"/>
              </a:rPr>
              <a:t>層目</a:t>
            </a:r>
            <a:r>
              <a:rPr lang="ja-JP" altLang="en-US" sz="1600" b="1">
                <a:solidFill>
                  <a:srgbClr val="FF9300"/>
                </a:solidFill>
                <a:latin typeface="Courier New" panose="02070309020205020404" pitchFamily="49" charset="0"/>
                <a:ea typeface="Meiryo" panose="020B0604030504040204" pitchFamily="34" charset="-128"/>
                <a:cs typeface="Courier New" panose="02070309020205020404" pitchFamily="49" charset="0"/>
              </a:rPr>
              <a:t>の中間層の設定を行う</a:t>
            </a:r>
            <a:endParaRPr lang="en-US" altLang="ja-JP" sz="1600" b="1">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Dense(</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次の層のニューロン数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err="1">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input_shape</a:t>
            </a:r>
            <a:r>
              <a:rPr lang="en-US"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a:t>
            </a:r>
            <a:r>
              <a:rPr lang="ja-JP"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入力するニューロン数</a:t>
            </a:r>
            <a:r>
              <a:rPr lang="en-US" altLang="ja-JP" sz="1600" b="1" kern="100">
                <a:solidFill>
                  <a:srgbClr val="00B0F0"/>
                </a:solidFill>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t>
            </a:r>
          </a:p>
          <a:p>
            <a:pPr algn="l" defTabSz="825500" rtl="0" hangingPunct="0">
              <a:lnSpc>
                <a:spcPct val="130000"/>
              </a:lnSpc>
            </a:pPr>
            <a:r>
              <a:rPr lang="ja-JP" altLang="en-US" sz="1600" b="1" kern="100">
                <a:latin typeface="Courier New" panose="02070309020205020404" pitchFamily="49" charset="0"/>
                <a:ea typeface="Meiryo" panose="020B0604030504040204" pitchFamily="34" charset="-128"/>
                <a:cs typeface="Courier New" panose="02070309020205020404" pitchFamily="49" charset="0"/>
              </a:rPr>
              <a:t>　　　　</a:t>
            </a:r>
            <a:r>
              <a:rPr lang="ja-JP" altLang="en-US" sz="1600" b="1" kern="100">
                <a:effectLst/>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activation = </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活性化関数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t>
            </a:r>
            <a:endParaRPr lang="ja-JP" altLang="ja-JP" sz="1600" b="1" kern="100">
              <a:effectLst/>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lnSpc>
                <a:spcPct val="130000"/>
              </a:lnSpc>
              <a:spcAft>
                <a:spcPts val="0"/>
              </a:spcAft>
              <a:buClrTx/>
              <a:buSzTx/>
              <a:tabLst/>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err="1">
                <a:latin typeface="Courier New" panose="02070309020205020404" pitchFamily="49" charset="0"/>
                <a:ea typeface="Meiryo" panose="020B0604030504040204" pitchFamily="34" charset="-128"/>
                <a:cs typeface="Courier New" panose="02070309020205020404" pitchFamily="49" charset="0"/>
              </a:rPr>
              <a:t>Dence</a:t>
            </a:r>
            <a:r>
              <a:rPr lang="ja-JP" altLang="en-US" sz="1600" b="1">
                <a:latin typeface="Courier New" panose="02070309020205020404" pitchFamily="49" charset="0"/>
                <a:ea typeface="Meiryo" panose="020B0604030504040204" pitchFamily="34" charset="-128"/>
                <a:cs typeface="Courier New" panose="02070309020205020404" pitchFamily="49" charset="0"/>
              </a:rPr>
              <a:t>は「全結合」（</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前のニューロンと後ろのニューロンを全て接続する</a:t>
            </a:r>
            <a:r>
              <a:rPr lang="en-US" altLang="ja-JP" sz="1600" b="1">
                <a:latin typeface="Courier New" panose="02070309020205020404" pitchFamily="49" charset="0"/>
                <a:ea typeface="Meiryo" panose="020B0604030504040204" pitchFamily="34" charset="-128"/>
                <a:cs typeface="Courier New" panose="02070309020205020404" pitchFamily="49" charset="0"/>
              </a:rPr>
              <a:t>)</a:t>
            </a:r>
          </a:p>
        </p:txBody>
      </p:sp>
      <p:sp>
        <p:nvSpPr>
          <p:cNvPr id="6" name="正方形/長方形 5">
            <a:extLst>
              <a:ext uri="{FF2B5EF4-FFF2-40B4-BE49-F238E27FC236}">
                <a16:creationId xmlns:a16="http://schemas.microsoft.com/office/drawing/2014/main" id="{0D4EF942-5DFA-6537-FFE1-92A37EFB8505}"/>
              </a:ext>
            </a:extLst>
          </p:cNvPr>
          <p:cNvSpPr/>
          <p:nvPr/>
        </p:nvSpPr>
        <p:spPr>
          <a:xfrm>
            <a:off x="241697" y="1521750"/>
            <a:ext cx="5244703" cy="288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401F4236-37C8-13DD-399D-8FA256D6EAB7}"/>
              </a:ext>
            </a:extLst>
          </p:cNvPr>
          <p:cNvCxnSpPr>
            <a:cxnSpLocks/>
          </p:cNvCxnSpPr>
          <p:nvPr/>
        </p:nvCxnSpPr>
        <p:spPr>
          <a:xfrm>
            <a:off x="878386" y="1792079"/>
            <a:ext cx="720291" cy="169162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0" name="正方形/長方形 9">
            <a:extLst>
              <a:ext uri="{FF2B5EF4-FFF2-40B4-BE49-F238E27FC236}">
                <a16:creationId xmlns:a16="http://schemas.microsoft.com/office/drawing/2014/main" id="{911354F4-EE9E-2B73-2DF9-2417B343FCF0}"/>
              </a:ext>
            </a:extLst>
          </p:cNvPr>
          <p:cNvSpPr/>
          <p:nvPr/>
        </p:nvSpPr>
        <p:spPr>
          <a:xfrm>
            <a:off x="3452426" y="3968402"/>
            <a:ext cx="3911333" cy="304800"/>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5FA59F6-B14B-EEFB-04EB-436715EA96C7}"/>
              </a:ext>
            </a:extLst>
          </p:cNvPr>
          <p:cNvSpPr txBox="1"/>
          <p:nvPr/>
        </p:nvSpPr>
        <p:spPr>
          <a:xfrm>
            <a:off x="4447042" y="4236123"/>
            <a:ext cx="3108543" cy="307777"/>
          </a:xfrm>
          <a:prstGeom prst="rect">
            <a:avLst/>
          </a:prstGeom>
          <a:noFill/>
        </p:spPr>
        <p:txBody>
          <a:bodyPr wrap="none" rtlCol="0">
            <a:spAutoFit/>
          </a:bodyPr>
          <a:lstStyle/>
          <a:p>
            <a:r>
              <a:rPr kumimoji="1" lang="ja-JP" altLang="en-US" sz="1400" b="1">
                <a:solidFill>
                  <a:srgbClr val="00B0F0"/>
                </a:solidFill>
              </a:rPr>
              <a:t>前の行で指定しているので省略可能</a:t>
            </a:r>
          </a:p>
        </p:txBody>
      </p:sp>
      <p:sp>
        <p:nvSpPr>
          <p:cNvPr id="62" name="楕円">
            <a:extLst>
              <a:ext uri="{FF2B5EF4-FFF2-40B4-BE49-F238E27FC236}">
                <a16:creationId xmlns:a16="http://schemas.microsoft.com/office/drawing/2014/main" id="{6E9D7891-F919-80AD-AA6D-9ABD66438B90}"/>
              </a:ext>
            </a:extLst>
          </p:cNvPr>
          <p:cNvSpPr/>
          <p:nvPr/>
        </p:nvSpPr>
        <p:spPr>
          <a:xfrm>
            <a:off x="8318421" y="1527227"/>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3" name="楕円">
            <a:extLst>
              <a:ext uri="{FF2B5EF4-FFF2-40B4-BE49-F238E27FC236}">
                <a16:creationId xmlns:a16="http://schemas.microsoft.com/office/drawing/2014/main" id="{BF54BD7D-9D41-12A3-2803-127DC764618E}"/>
              </a:ext>
            </a:extLst>
          </p:cNvPr>
          <p:cNvSpPr/>
          <p:nvPr/>
        </p:nvSpPr>
        <p:spPr>
          <a:xfrm>
            <a:off x="8318421" y="1865368"/>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4" name="楕円">
            <a:extLst>
              <a:ext uri="{FF2B5EF4-FFF2-40B4-BE49-F238E27FC236}">
                <a16:creationId xmlns:a16="http://schemas.microsoft.com/office/drawing/2014/main" id="{BBF4FBC4-563D-F23B-A44B-8F29369833EC}"/>
              </a:ext>
            </a:extLst>
          </p:cNvPr>
          <p:cNvSpPr/>
          <p:nvPr/>
        </p:nvSpPr>
        <p:spPr>
          <a:xfrm>
            <a:off x="8318421" y="2603559"/>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5" name="楕円">
            <a:extLst>
              <a:ext uri="{FF2B5EF4-FFF2-40B4-BE49-F238E27FC236}">
                <a16:creationId xmlns:a16="http://schemas.microsoft.com/office/drawing/2014/main" id="{E5461A77-676B-3AB9-3C90-6BFE918482F7}"/>
              </a:ext>
            </a:extLst>
          </p:cNvPr>
          <p:cNvSpPr/>
          <p:nvPr/>
        </p:nvSpPr>
        <p:spPr>
          <a:xfrm>
            <a:off x="8318421" y="2941701"/>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66" name="線">
            <a:extLst>
              <a:ext uri="{FF2B5EF4-FFF2-40B4-BE49-F238E27FC236}">
                <a16:creationId xmlns:a16="http://schemas.microsoft.com/office/drawing/2014/main" id="{8BE8F153-09C3-1F76-A6B2-F5DEA30C0F6C}"/>
              </a:ext>
            </a:extLst>
          </p:cNvPr>
          <p:cNvSpPr/>
          <p:nvPr/>
        </p:nvSpPr>
        <p:spPr>
          <a:xfrm>
            <a:off x="7555585" y="1705736"/>
            <a:ext cx="785316" cy="32280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7" name="線">
            <a:extLst>
              <a:ext uri="{FF2B5EF4-FFF2-40B4-BE49-F238E27FC236}">
                <a16:creationId xmlns:a16="http://schemas.microsoft.com/office/drawing/2014/main" id="{6696C7F7-CB92-F8BC-C0AA-54DEEFF71774}"/>
              </a:ext>
            </a:extLst>
          </p:cNvPr>
          <p:cNvSpPr/>
          <p:nvPr/>
        </p:nvSpPr>
        <p:spPr>
          <a:xfrm>
            <a:off x="7530217" y="1686772"/>
            <a:ext cx="769863" cy="629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8" name="線">
            <a:extLst>
              <a:ext uri="{FF2B5EF4-FFF2-40B4-BE49-F238E27FC236}">
                <a16:creationId xmlns:a16="http://schemas.microsoft.com/office/drawing/2014/main" id="{B353154E-4218-7A5D-10E8-AC318128A54F}"/>
              </a:ext>
            </a:extLst>
          </p:cNvPr>
          <p:cNvSpPr/>
          <p:nvPr/>
        </p:nvSpPr>
        <p:spPr>
          <a:xfrm>
            <a:off x="7525891" y="1687042"/>
            <a:ext cx="790788" cy="1007416"/>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9" name="線">
            <a:extLst>
              <a:ext uri="{FF2B5EF4-FFF2-40B4-BE49-F238E27FC236}">
                <a16:creationId xmlns:a16="http://schemas.microsoft.com/office/drawing/2014/main" id="{93A4002F-AD20-C772-BC2B-741AE9550408}"/>
              </a:ext>
            </a:extLst>
          </p:cNvPr>
          <p:cNvSpPr/>
          <p:nvPr/>
        </p:nvSpPr>
        <p:spPr>
          <a:xfrm>
            <a:off x="7543097" y="1708934"/>
            <a:ext cx="780598" cy="141176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70" name="線">
            <a:extLst>
              <a:ext uri="{FF2B5EF4-FFF2-40B4-BE49-F238E27FC236}">
                <a16:creationId xmlns:a16="http://schemas.microsoft.com/office/drawing/2014/main" id="{A211553C-35E9-E813-A861-0AD9D170FF3C}"/>
              </a:ext>
            </a:extLst>
          </p:cNvPr>
          <p:cNvSpPr/>
          <p:nvPr/>
        </p:nvSpPr>
        <p:spPr>
          <a:xfrm flipV="1">
            <a:off x="7525561" y="1705397"/>
            <a:ext cx="782670" cy="3068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71" name="1">
            <a:extLst>
              <a:ext uri="{FF2B5EF4-FFF2-40B4-BE49-F238E27FC236}">
                <a16:creationId xmlns:a16="http://schemas.microsoft.com/office/drawing/2014/main" id="{F3ECD1F3-56A8-4D45-B33F-EAE35F598EBD}"/>
              </a:ext>
            </a:extLst>
          </p:cNvPr>
          <p:cNvSpPr txBox="1"/>
          <p:nvPr/>
        </p:nvSpPr>
        <p:spPr>
          <a:xfrm>
            <a:off x="6126185" y="1554399"/>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1</a:t>
            </a:r>
          </a:p>
        </p:txBody>
      </p:sp>
      <p:sp>
        <p:nvSpPr>
          <p:cNvPr id="72" name="2">
            <a:extLst>
              <a:ext uri="{FF2B5EF4-FFF2-40B4-BE49-F238E27FC236}">
                <a16:creationId xmlns:a16="http://schemas.microsoft.com/office/drawing/2014/main" id="{B2112AB1-A709-2183-8380-0525B6E452AA}"/>
              </a:ext>
            </a:extLst>
          </p:cNvPr>
          <p:cNvSpPr txBox="1"/>
          <p:nvPr/>
        </p:nvSpPr>
        <p:spPr>
          <a:xfrm>
            <a:off x="6126185" y="1907759"/>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2</a:t>
            </a:r>
          </a:p>
        </p:txBody>
      </p:sp>
      <p:sp>
        <p:nvSpPr>
          <p:cNvPr id="73" name="4096">
            <a:extLst>
              <a:ext uri="{FF2B5EF4-FFF2-40B4-BE49-F238E27FC236}">
                <a16:creationId xmlns:a16="http://schemas.microsoft.com/office/drawing/2014/main" id="{51B46CD0-7C48-CD80-0A7D-38323FEB5C8A}"/>
              </a:ext>
            </a:extLst>
          </p:cNvPr>
          <p:cNvSpPr txBox="1"/>
          <p:nvPr/>
        </p:nvSpPr>
        <p:spPr>
          <a:xfrm>
            <a:off x="5812981" y="2927138"/>
            <a:ext cx="442429"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solidFill>
                  <a:srgbClr val="FF0000"/>
                </a:solidFill>
              </a:rPr>
              <a:t>4096</a:t>
            </a:r>
          </a:p>
        </p:txBody>
      </p:sp>
      <p:sp>
        <p:nvSpPr>
          <p:cNvPr id="74" name="4095">
            <a:extLst>
              <a:ext uri="{FF2B5EF4-FFF2-40B4-BE49-F238E27FC236}">
                <a16:creationId xmlns:a16="http://schemas.microsoft.com/office/drawing/2014/main" id="{21C0885B-8CF1-0EED-A791-53360B7FCFB0}"/>
              </a:ext>
            </a:extLst>
          </p:cNvPr>
          <p:cNvSpPr txBox="1"/>
          <p:nvPr/>
        </p:nvSpPr>
        <p:spPr>
          <a:xfrm>
            <a:off x="5812982" y="2609680"/>
            <a:ext cx="442429"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4095</a:t>
            </a:r>
          </a:p>
        </p:txBody>
      </p:sp>
      <p:sp>
        <p:nvSpPr>
          <p:cNvPr id="75" name="・">
            <a:extLst>
              <a:ext uri="{FF2B5EF4-FFF2-40B4-BE49-F238E27FC236}">
                <a16:creationId xmlns:a16="http://schemas.microsoft.com/office/drawing/2014/main" id="{C4FC8BD8-0FF6-345F-13F6-1C8788847FAB}"/>
              </a:ext>
            </a:extLst>
          </p:cNvPr>
          <p:cNvSpPr txBox="1"/>
          <p:nvPr/>
        </p:nvSpPr>
        <p:spPr>
          <a:xfrm>
            <a:off x="6559325" y="2184620"/>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76" name="・">
            <a:extLst>
              <a:ext uri="{FF2B5EF4-FFF2-40B4-BE49-F238E27FC236}">
                <a16:creationId xmlns:a16="http://schemas.microsoft.com/office/drawing/2014/main" id="{6B50EE52-D4C7-2181-0DA8-7297AC7110BF}"/>
              </a:ext>
            </a:extLst>
          </p:cNvPr>
          <p:cNvSpPr txBox="1"/>
          <p:nvPr/>
        </p:nvSpPr>
        <p:spPr>
          <a:xfrm>
            <a:off x="6559260" y="2285683"/>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77" name="・">
            <a:extLst>
              <a:ext uri="{FF2B5EF4-FFF2-40B4-BE49-F238E27FC236}">
                <a16:creationId xmlns:a16="http://schemas.microsoft.com/office/drawing/2014/main" id="{F727F5A4-EB76-CD6E-A1E3-7FA0C221F0F4}"/>
              </a:ext>
            </a:extLst>
          </p:cNvPr>
          <p:cNvSpPr txBox="1"/>
          <p:nvPr/>
        </p:nvSpPr>
        <p:spPr>
          <a:xfrm>
            <a:off x="6559325" y="2397975"/>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78" name="・">
            <a:extLst>
              <a:ext uri="{FF2B5EF4-FFF2-40B4-BE49-F238E27FC236}">
                <a16:creationId xmlns:a16="http://schemas.microsoft.com/office/drawing/2014/main" id="{54DACF39-609D-0369-4732-0E286EC09404}"/>
              </a:ext>
            </a:extLst>
          </p:cNvPr>
          <p:cNvSpPr txBox="1"/>
          <p:nvPr/>
        </p:nvSpPr>
        <p:spPr>
          <a:xfrm>
            <a:off x="8370634" y="2166575"/>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79" name="・">
            <a:extLst>
              <a:ext uri="{FF2B5EF4-FFF2-40B4-BE49-F238E27FC236}">
                <a16:creationId xmlns:a16="http://schemas.microsoft.com/office/drawing/2014/main" id="{8E8DB1CE-968A-732C-92E3-2666B12073A0}"/>
              </a:ext>
            </a:extLst>
          </p:cNvPr>
          <p:cNvSpPr txBox="1"/>
          <p:nvPr/>
        </p:nvSpPr>
        <p:spPr>
          <a:xfrm>
            <a:off x="8370634" y="2273920"/>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80" name="・">
            <a:extLst>
              <a:ext uri="{FF2B5EF4-FFF2-40B4-BE49-F238E27FC236}">
                <a16:creationId xmlns:a16="http://schemas.microsoft.com/office/drawing/2014/main" id="{04C83521-91A0-16EB-2DB2-47578862EBB4}"/>
              </a:ext>
            </a:extLst>
          </p:cNvPr>
          <p:cNvSpPr txBox="1"/>
          <p:nvPr/>
        </p:nvSpPr>
        <p:spPr>
          <a:xfrm>
            <a:off x="8370634" y="2379930"/>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81" name="1">
            <a:extLst>
              <a:ext uri="{FF2B5EF4-FFF2-40B4-BE49-F238E27FC236}">
                <a16:creationId xmlns:a16="http://schemas.microsoft.com/office/drawing/2014/main" id="{CC581693-D910-72B6-2F09-F18726C27363}"/>
              </a:ext>
            </a:extLst>
          </p:cNvPr>
          <p:cNvSpPr txBox="1"/>
          <p:nvPr/>
        </p:nvSpPr>
        <p:spPr>
          <a:xfrm>
            <a:off x="8745058" y="1544244"/>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b="1"/>
              <a:t>1</a:t>
            </a:r>
          </a:p>
        </p:txBody>
      </p:sp>
      <p:sp>
        <p:nvSpPr>
          <p:cNvPr id="82" name="2">
            <a:extLst>
              <a:ext uri="{FF2B5EF4-FFF2-40B4-BE49-F238E27FC236}">
                <a16:creationId xmlns:a16="http://schemas.microsoft.com/office/drawing/2014/main" id="{726E06C4-C485-4DA3-314D-454F459C8AAC}"/>
              </a:ext>
            </a:extLst>
          </p:cNvPr>
          <p:cNvSpPr txBox="1"/>
          <p:nvPr/>
        </p:nvSpPr>
        <p:spPr>
          <a:xfrm>
            <a:off x="8745058" y="1897603"/>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b="1"/>
              <a:t>2</a:t>
            </a:r>
          </a:p>
        </p:txBody>
      </p:sp>
      <p:sp>
        <p:nvSpPr>
          <p:cNvPr id="83" name="512">
            <a:extLst>
              <a:ext uri="{FF2B5EF4-FFF2-40B4-BE49-F238E27FC236}">
                <a16:creationId xmlns:a16="http://schemas.microsoft.com/office/drawing/2014/main" id="{9FA85432-C351-A07F-AAC7-5F44C4E168F6}"/>
              </a:ext>
            </a:extLst>
          </p:cNvPr>
          <p:cNvSpPr txBox="1"/>
          <p:nvPr/>
        </p:nvSpPr>
        <p:spPr>
          <a:xfrm>
            <a:off x="8721785" y="2952379"/>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b="1">
                <a:solidFill>
                  <a:srgbClr val="FF0000"/>
                </a:solidFill>
              </a:rPr>
              <a:t>512</a:t>
            </a:r>
          </a:p>
        </p:txBody>
      </p:sp>
      <p:sp>
        <p:nvSpPr>
          <p:cNvPr id="84" name="511">
            <a:extLst>
              <a:ext uri="{FF2B5EF4-FFF2-40B4-BE49-F238E27FC236}">
                <a16:creationId xmlns:a16="http://schemas.microsoft.com/office/drawing/2014/main" id="{61F3086D-F871-F77E-20CE-95B1C6C763B5}"/>
              </a:ext>
            </a:extLst>
          </p:cNvPr>
          <p:cNvSpPr txBox="1"/>
          <p:nvPr/>
        </p:nvSpPr>
        <p:spPr>
          <a:xfrm>
            <a:off x="8726360" y="2648940"/>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b="1"/>
              <a:t>511</a:t>
            </a:r>
          </a:p>
        </p:txBody>
      </p:sp>
      <p:sp>
        <p:nvSpPr>
          <p:cNvPr id="85" name="4096個">
            <a:extLst>
              <a:ext uri="{FF2B5EF4-FFF2-40B4-BE49-F238E27FC236}">
                <a16:creationId xmlns:a16="http://schemas.microsoft.com/office/drawing/2014/main" id="{758E5BDE-EB52-AFEA-5267-6B30F196171C}"/>
              </a:ext>
            </a:extLst>
          </p:cNvPr>
          <p:cNvSpPr txBox="1"/>
          <p:nvPr/>
        </p:nvSpPr>
        <p:spPr>
          <a:xfrm>
            <a:off x="6360366" y="1567318"/>
            <a:ext cx="75180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(X:0, Y:0)</a:t>
            </a:r>
            <a:endParaRPr sz="1238"/>
          </a:p>
        </p:txBody>
      </p:sp>
      <p:sp>
        <p:nvSpPr>
          <p:cNvPr id="86" name="4096個">
            <a:extLst>
              <a:ext uri="{FF2B5EF4-FFF2-40B4-BE49-F238E27FC236}">
                <a16:creationId xmlns:a16="http://schemas.microsoft.com/office/drawing/2014/main" id="{538E8917-345D-9B10-32E3-B41CCD5B67DC}"/>
              </a:ext>
            </a:extLst>
          </p:cNvPr>
          <p:cNvSpPr txBox="1"/>
          <p:nvPr/>
        </p:nvSpPr>
        <p:spPr>
          <a:xfrm>
            <a:off x="6344997" y="1919197"/>
            <a:ext cx="75180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(X:1, Y:0)</a:t>
            </a:r>
            <a:endParaRPr sz="1238"/>
          </a:p>
        </p:txBody>
      </p:sp>
      <p:sp>
        <p:nvSpPr>
          <p:cNvPr id="87" name="4096個">
            <a:extLst>
              <a:ext uri="{FF2B5EF4-FFF2-40B4-BE49-F238E27FC236}">
                <a16:creationId xmlns:a16="http://schemas.microsoft.com/office/drawing/2014/main" id="{3D053793-94B1-5E51-B8F3-F1F6F472FDA0}"/>
              </a:ext>
            </a:extLst>
          </p:cNvPr>
          <p:cNvSpPr txBox="1"/>
          <p:nvPr/>
        </p:nvSpPr>
        <p:spPr>
          <a:xfrm>
            <a:off x="6224602" y="2630123"/>
            <a:ext cx="96019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(X:64, Y:63)</a:t>
            </a:r>
            <a:endParaRPr sz="1238"/>
          </a:p>
        </p:txBody>
      </p:sp>
      <p:sp>
        <p:nvSpPr>
          <p:cNvPr id="88" name="4096個">
            <a:extLst>
              <a:ext uri="{FF2B5EF4-FFF2-40B4-BE49-F238E27FC236}">
                <a16:creationId xmlns:a16="http://schemas.microsoft.com/office/drawing/2014/main" id="{1319A193-E803-9D6D-B129-F9BE1674F23D}"/>
              </a:ext>
            </a:extLst>
          </p:cNvPr>
          <p:cNvSpPr txBox="1"/>
          <p:nvPr/>
        </p:nvSpPr>
        <p:spPr>
          <a:xfrm>
            <a:off x="6235357" y="2947665"/>
            <a:ext cx="960199" cy="2289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825500">
              <a:lnSpc>
                <a:spcPct val="100000"/>
              </a:lnSpc>
              <a:defRPr sz="3300">
                <a:latin typeface="ヒラギノ角ゴ ProN W3"/>
                <a:ea typeface="ヒラギノ角ゴ ProN W3"/>
                <a:cs typeface="ヒラギノ角ゴ ProN W3"/>
                <a:sym typeface="ヒラギノ角ゴ ProN W3"/>
              </a:defRPr>
            </a:lvl1pPr>
          </a:lstStyle>
          <a:p>
            <a:r>
              <a:rPr lang="en-US" altLang="ja-JP" sz="1238"/>
              <a:t>(X:64, Y:64)</a:t>
            </a:r>
            <a:endParaRPr sz="1238"/>
          </a:p>
        </p:txBody>
      </p:sp>
      <p:sp>
        <p:nvSpPr>
          <p:cNvPr id="89" name="楕円">
            <a:extLst>
              <a:ext uri="{FF2B5EF4-FFF2-40B4-BE49-F238E27FC236}">
                <a16:creationId xmlns:a16="http://schemas.microsoft.com/office/drawing/2014/main" id="{1B2D8FD8-803F-B81A-4221-DB682D4B680B}"/>
              </a:ext>
            </a:extLst>
          </p:cNvPr>
          <p:cNvSpPr/>
          <p:nvPr/>
        </p:nvSpPr>
        <p:spPr>
          <a:xfrm>
            <a:off x="7195556" y="1504950"/>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90" name="楕円">
            <a:extLst>
              <a:ext uri="{FF2B5EF4-FFF2-40B4-BE49-F238E27FC236}">
                <a16:creationId xmlns:a16="http://schemas.microsoft.com/office/drawing/2014/main" id="{C27A1E1D-825C-8AE4-D800-A72DDB441FF1}"/>
              </a:ext>
            </a:extLst>
          </p:cNvPr>
          <p:cNvSpPr/>
          <p:nvPr/>
        </p:nvSpPr>
        <p:spPr>
          <a:xfrm>
            <a:off x="7195556" y="1843091"/>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91" name="楕円">
            <a:extLst>
              <a:ext uri="{FF2B5EF4-FFF2-40B4-BE49-F238E27FC236}">
                <a16:creationId xmlns:a16="http://schemas.microsoft.com/office/drawing/2014/main" id="{CDEC78D7-7E55-0441-F88C-80B97426CCC1}"/>
              </a:ext>
            </a:extLst>
          </p:cNvPr>
          <p:cNvSpPr/>
          <p:nvPr/>
        </p:nvSpPr>
        <p:spPr>
          <a:xfrm>
            <a:off x="7195556" y="2581282"/>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92" name="楕円">
            <a:extLst>
              <a:ext uri="{FF2B5EF4-FFF2-40B4-BE49-F238E27FC236}">
                <a16:creationId xmlns:a16="http://schemas.microsoft.com/office/drawing/2014/main" id="{0D52783E-CE0E-C0FC-3FE8-56B9DCDA8750}"/>
              </a:ext>
            </a:extLst>
          </p:cNvPr>
          <p:cNvSpPr/>
          <p:nvPr/>
        </p:nvSpPr>
        <p:spPr>
          <a:xfrm>
            <a:off x="7195556" y="2919424"/>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93" name="・">
            <a:extLst>
              <a:ext uri="{FF2B5EF4-FFF2-40B4-BE49-F238E27FC236}">
                <a16:creationId xmlns:a16="http://schemas.microsoft.com/office/drawing/2014/main" id="{5AD5070B-4C91-BA39-2E48-02A5B232D1CB}"/>
              </a:ext>
            </a:extLst>
          </p:cNvPr>
          <p:cNvSpPr txBox="1"/>
          <p:nvPr/>
        </p:nvSpPr>
        <p:spPr>
          <a:xfrm>
            <a:off x="7247769" y="2144298"/>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94" name="・">
            <a:extLst>
              <a:ext uri="{FF2B5EF4-FFF2-40B4-BE49-F238E27FC236}">
                <a16:creationId xmlns:a16="http://schemas.microsoft.com/office/drawing/2014/main" id="{D5D9D7DB-41D6-C9C6-9A18-633680F94086}"/>
              </a:ext>
            </a:extLst>
          </p:cNvPr>
          <p:cNvSpPr txBox="1"/>
          <p:nvPr/>
        </p:nvSpPr>
        <p:spPr>
          <a:xfrm>
            <a:off x="7247769" y="2251643"/>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95" name="・">
            <a:extLst>
              <a:ext uri="{FF2B5EF4-FFF2-40B4-BE49-F238E27FC236}">
                <a16:creationId xmlns:a16="http://schemas.microsoft.com/office/drawing/2014/main" id="{EDF22B2B-BADA-4A14-0D9A-6646B4574973}"/>
              </a:ext>
            </a:extLst>
          </p:cNvPr>
          <p:cNvSpPr txBox="1"/>
          <p:nvPr/>
        </p:nvSpPr>
        <p:spPr>
          <a:xfrm>
            <a:off x="7247769" y="2357653"/>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96" name="線">
            <a:extLst>
              <a:ext uri="{FF2B5EF4-FFF2-40B4-BE49-F238E27FC236}">
                <a16:creationId xmlns:a16="http://schemas.microsoft.com/office/drawing/2014/main" id="{20C224D2-0507-91A8-7FF3-401A979DC643}"/>
              </a:ext>
            </a:extLst>
          </p:cNvPr>
          <p:cNvSpPr/>
          <p:nvPr/>
        </p:nvSpPr>
        <p:spPr>
          <a:xfrm flipV="1">
            <a:off x="7518545" y="2024571"/>
            <a:ext cx="789686" cy="43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97" name="線">
            <a:extLst>
              <a:ext uri="{FF2B5EF4-FFF2-40B4-BE49-F238E27FC236}">
                <a16:creationId xmlns:a16="http://schemas.microsoft.com/office/drawing/2014/main" id="{4D8B742D-FB50-AAB2-7653-9A3D66E5A3FE}"/>
              </a:ext>
            </a:extLst>
          </p:cNvPr>
          <p:cNvSpPr/>
          <p:nvPr/>
        </p:nvSpPr>
        <p:spPr>
          <a:xfrm>
            <a:off x="7531041" y="2027582"/>
            <a:ext cx="784757" cy="685570"/>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98" name="線">
            <a:extLst>
              <a:ext uri="{FF2B5EF4-FFF2-40B4-BE49-F238E27FC236}">
                <a16:creationId xmlns:a16="http://schemas.microsoft.com/office/drawing/2014/main" id="{3D9A8D4B-A0F0-5ED5-FD3F-A06B910C6C0B}"/>
              </a:ext>
            </a:extLst>
          </p:cNvPr>
          <p:cNvSpPr/>
          <p:nvPr/>
        </p:nvSpPr>
        <p:spPr>
          <a:xfrm>
            <a:off x="7520283" y="2021213"/>
            <a:ext cx="803412" cy="1111816"/>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99" name="線">
            <a:extLst>
              <a:ext uri="{FF2B5EF4-FFF2-40B4-BE49-F238E27FC236}">
                <a16:creationId xmlns:a16="http://schemas.microsoft.com/office/drawing/2014/main" id="{16BCD0C0-04CA-1FE8-FEA6-43CBCD431DBA}"/>
              </a:ext>
            </a:extLst>
          </p:cNvPr>
          <p:cNvSpPr/>
          <p:nvPr/>
        </p:nvSpPr>
        <p:spPr>
          <a:xfrm flipV="1">
            <a:off x="7529299" y="1708933"/>
            <a:ext cx="778932" cy="101058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00" name="線">
            <a:extLst>
              <a:ext uri="{FF2B5EF4-FFF2-40B4-BE49-F238E27FC236}">
                <a16:creationId xmlns:a16="http://schemas.microsoft.com/office/drawing/2014/main" id="{839727F7-1E46-C1B7-FED4-11CC56E213B5}"/>
              </a:ext>
            </a:extLst>
          </p:cNvPr>
          <p:cNvSpPr/>
          <p:nvPr/>
        </p:nvSpPr>
        <p:spPr>
          <a:xfrm flipV="1">
            <a:off x="7528418" y="2031371"/>
            <a:ext cx="778932" cy="68814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01" name="線">
            <a:extLst>
              <a:ext uri="{FF2B5EF4-FFF2-40B4-BE49-F238E27FC236}">
                <a16:creationId xmlns:a16="http://schemas.microsoft.com/office/drawing/2014/main" id="{7EF7CC87-2E80-4B6C-167E-0C3204E551EF}"/>
              </a:ext>
            </a:extLst>
          </p:cNvPr>
          <p:cNvSpPr/>
          <p:nvPr/>
        </p:nvSpPr>
        <p:spPr>
          <a:xfrm>
            <a:off x="7535233" y="2721735"/>
            <a:ext cx="763910" cy="415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02" name="線">
            <a:extLst>
              <a:ext uri="{FF2B5EF4-FFF2-40B4-BE49-F238E27FC236}">
                <a16:creationId xmlns:a16="http://schemas.microsoft.com/office/drawing/2014/main" id="{60E61B79-E610-7177-08EE-A31B660CE08D}"/>
              </a:ext>
            </a:extLst>
          </p:cNvPr>
          <p:cNvSpPr/>
          <p:nvPr/>
        </p:nvSpPr>
        <p:spPr>
          <a:xfrm>
            <a:off x="7535233" y="3100457"/>
            <a:ext cx="763910" cy="415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03" name="線">
            <a:extLst>
              <a:ext uri="{FF2B5EF4-FFF2-40B4-BE49-F238E27FC236}">
                <a16:creationId xmlns:a16="http://schemas.microsoft.com/office/drawing/2014/main" id="{EF442F00-47D7-E422-D95F-4C80A713CD19}"/>
              </a:ext>
            </a:extLst>
          </p:cNvPr>
          <p:cNvSpPr/>
          <p:nvPr/>
        </p:nvSpPr>
        <p:spPr>
          <a:xfrm>
            <a:off x="7541377" y="2730136"/>
            <a:ext cx="771563" cy="37447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04" name="線">
            <a:extLst>
              <a:ext uri="{FF2B5EF4-FFF2-40B4-BE49-F238E27FC236}">
                <a16:creationId xmlns:a16="http://schemas.microsoft.com/office/drawing/2014/main" id="{64BEC596-0A8B-A2CE-4843-632C36FE301A}"/>
              </a:ext>
            </a:extLst>
          </p:cNvPr>
          <p:cNvSpPr/>
          <p:nvPr/>
        </p:nvSpPr>
        <p:spPr>
          <a:xfrm flipV="1">
            <a:off x="7528860" y="1708932"/>
            <a:ext cx="778489" cy="139152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05" name="線">
            <a:extLst>
              <a:ext uri="{FF2B5EF4-FFF2-40B4-BE49-F238E27FC236}">
                <a16:creationId xmlns:a16="http://schemas.microsoft.com/office/drawing/2014/main" id="{2B72CACF-C47F-3E16-7D57-5B3278EC32A2}"/>
              </a:ext>
            </a:extLst>
          </p:cNvPr>
          <p:cNvSpPr/>
          <p:nvPr/>
        </p:nvSpPr>
        <p:spPr>
          <a:xfrm flipV="1">
            <a:off x="7540930" y="2063391"/>
            <a:ext cx="771019" cy="103706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06" name="線">
            <a:extLst>
              <a:ext uri="{FF2B5EF4-FFF2-40B4-BE49-F238E27FC236}">
                <a16:creationId xmlns:a16="http://schemas.microsoft.com/office/drawing/2014/main" id="{81EE9237-8935-AAB6-D990-9F98A00E8017}"/>
              </a:ext>
            </a:extLst>
          </p:cNvPr>
          <p:cNvSpPr/>
          <p:nvPr/>
        </p:nvSpPr>
        <p:spPr>
          <a:xfrm flipV="1">
            <a:off x="7540642" y="2742869"/>
            <a:ext cx="766708" cy="33839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08" name="テキスト ボックス 107">
            <a:extLst>
              <a:ext uri="{FF2B5EF4-FFF2-40B4-BE49-F238E27FC236}">
                <a16:creationId xmlns:a16="http://schemas.microsoft.com/office/drawing/2014/main" id="{E21E4934-A414-2A02-D47E-424590A1D8CB}"/>
              </a:ext>
            </a:extLst>
          </p:cNvPr>
          <p:cNvSpPr txBox="1"/>
          <p:nvPr/>
        </p:nvSpPr>
        <p:spPr>
          <a:xfrm>
            <a:off x="5701099" y="1267241"/>
            <a:ext cx="800219" cy="338554"/>
          </a:xfrm>
          <a:prstGeom prst="rect">
            <a:avLst/>
          </a:prstGeom>
          <a:noFill/>
        </p:spPr>
        <p:txBody>
          <a:bodyPr wrap="none" rtlCol="0">
            <a:spAutoFit/>
          </a:bodyPr>
          <a:lstStyle/>
          <a:p>
            <a:r>
              <a:rPr kumimoji="1" lang="ja-JP" altLang="en-US" sz="1600" b="1">
                <a:solidFill>
                  <a:srgbClr val="FF0000"/>
                </a:solidFill>
                <a:latin typeface="Meiryo" panose="020B0604030504040204" pitchFamily="34" charset="-128"/>
                <a:ea typeface="Meiryo" panose="020B0604030504040204" pitchFamily="34" charset="-128"/>
              </a:rPr>
              <a:t>入力層</a:t>
            </a:r>
          </a:p>
        </p:txBody>
      </p:sp>
      <p:sp>
        <p:nvSpPr>
          <p:cNvPr id="110" name="テキスト ボックス 109">
            <a:extLst>
              <a:ext uri="{FF2B5EF4-FFF2-40B4-BE49-F238E27FC236}">
                <a16:creationId xmlns:a16="http://schemas.microsoft.com/office/drawing/2014/main" id="{8D809817-E759-5E43-276F-56A07DEB5D99}"/>
              </a:ext>
            </a:extLst>
          </p:cNvPr>
          <p:cNvSpPr txBox="1"/>
          <p:nvPr/>
        </p:nvSpPr>
        <p:spPr>
          <a:xfrm>
            <a:off x="7791614" y="1230542"/>
            <a:ext cx="1350050" cy="338554"/>
          </a:xfrm>
          <a:prstGeom prst="rect">
            <a:avLst/>
          </a:prstGeom>
          <a:noFill/>
        </p:spPr>
        <p:txBody>
          <a:bodyPr wrap="none" rtlCol="0">
            <a:spAutoFit/>
          </a:bodyPr>
          <a:lstStyle/>
          <a:p>
            <a:r>
              <a:rPr kumimoji="1" lang="ja-JP" altLang="en-US" sz="1600" b="1">
                <a:solidFill>
                  <a:srgbClr val="FF0000"/>
                </a:solidFill>
                <a:latin typeface="Meiryo" panose="020B0604030504040204" pitchFamily="34" charset="-128"/>
                <a:ea typeface="Meiryo" panose="020B0604030504040204" pitchFamily="34" charset="-128"/>
              </a:rPr>
              <a:t>中間層</a:t>
            </a:r>
            <a:r>
              <a:rPr kumimoji="1" lang="en-US" altLang="ja-JP" sz="1600" b="1">
                <a:solidFill>
                  <a:srgbClr val="FF0000"/>
                </a:solidFill>
                <a:latin typeface="Meiryo" panose="020B0604030504040204" pitchFamily="34" charset="-128"/>
                <a:ea typeface="Meiryo" panose="020B0604030504040204" pitchFamily="34" charset="-128"/>
              </a:rPr>
              <a:t>1</a:t>
            </a:r>
            <a:r>
              <a:rPr kumimoji="1" lang="ja-JP" altLang="en-US" sz="1600" b="1">
                <a:solidFill>
                  <a:srgbClr val="FF0000"/>
                </a:solidFill>
                <a:latin typeface="Meiryo" panose="020B0604030504040204" pitchFamily="34" charset="-128"/>
                <a:ea typeface="Meiryo" panose="020B0604030504040204" pitchFamily="34" charset="-128"/>
              </a:rPr>
              <a:t>層目</a:t>
            </a:r>
          </a:p>
        </p:txBody>
      </p:sp>
      <p:sp>
        <p:nvSpPr>
          <p:cNvPr id="134" name="ReLU関数">
            <a:extLst>
              <a:ext uri="{FF2B5EF4-FFF2-40B4-BE49-F238E27FC236}">
                <a16:creationId xmlns:a16="http://schemas.microsoft.com/office/drawing/2014/main" id="{455E37A8-0AA6-23FA-2AF6-1C436427A014}"/>
              </a:ext>
            </a:extLst>
          </p:cNvPr>
          <p:cNvSpPr txBox="1"/>
          <p:nvPr/>
        </p:nvSpPr>
        <p:spPr>
          <a:xfrm>
            <a:off x="8077872" y="3393618"/>
            <a:ext cx="96019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3600"/>
            </a:lvl1pPr>
          </a:lstStyle>
          <a:p>
            <a:r>
              <a:rPr sz="1350" err="1"/>
              <a:t>ReLU関数</a:t>
            </a:r>
            <a:endParaRPr sz="1350"/>
          </a:p>
        </p:txBody>
      </p:sp>
      <p:sp>
        <p:nvSpPr>
          <p:cNvPr id="9" name="①学習モデルの選択(今回は線形回帰)…">
            <a:extLst>
              <a:ext uri="{FF2B5EF4-FFF2-40B4-BE49-F238E27FC236}">
                <a16:creationId xmlns:a16="http://schemas.microsoft.com/office/drawing/2014/main" id="{7965847F-DB95-042C-5074-F17BCDE6E937}"/>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3" name="①学習モデルの選択…">
            <a:extLst>
              <a:ext uri="{FF2B5EF4-FFF2-40B4-BE49-F238E27FC236}">
                <a16:creationId xmlns:a16="http://schemas.microsoft.com/office/drawing/2014/main" id="{92AED712-1D09-445E-CAD4-7A88ECA03CE5}"/>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D09D8B62-C2B4-390C-2EFD-BA3CFB5D1066}"/>
              </a:ext>
            </a:extLst>
          </p:cNvPr>
          <p:cNvSpPr>
            <a:spLocks noGrp="1"/>
          </p:cNvSpPr>
          <p:nvPr>
            <p:ph type="sldNum" sz="quarter" idx="2"/>
          </p:nvPr>
        </p:nvSpPr>
        <p:spPr>
          <a:xfrm>
            <a:off x="6776430" y="4920286"/>
            <a:ext cx="2103120" cy="184666"/>
          </a:xfrm>
        </p:spPr>
        <p:txBody>
          <a:bodyPr/>
          <a:lstStyle/>
          <a:p>
            <a:fld id="{86CB4B4D-7CA3-9044-876B-883B54F8677D}" type="slidenum">
              <a:rPr lang="en-US" altLang="ja-JP" sz="1200" smtClean="0"/>
              <a:t>67</a:t>
            </a:fld>
            <a:endParaRPr lang="ja-JP" altLang="en-US" sz="1200"/>
          </a:p>
        </p:txBody>
      </p:sp>
      <p:pic>
        <p:nvPicPr>
          <p:cNvPr id="8" name="図 7">
            <a:extLst>
              <a:ext uri="{FF2B5EF4-FFF2-40B4-BE49-F238E27FC236}">
                <a16:creationId xmlns:a16="http://schemas.microsoft.com/office/drawing/2014/main" id="{C062275A-3719-1C0B-83B1-1208DB88278A}"/>
              </a:ext>
            </a:extLst>
          </p:cNvPr>
          <p:cNvPicPr>
            <a:picLocks noChangeAspect="1"/>
          </p:cNvPicPr>
          <p:nvPr/>
        </p:nvPicPr>
        <p:blipFill rotWithShape="1">
          <a:blip r:embed="rId3">
            <a:extLst>
              <a:ext uri="{28A0092B-C50C-407E-A947-70E740481C1C}">
                <a14:useLocalDpi xmlns:a14="http://schemas.microsoft.com/office/drawing/2010/main" val="0"/>
              </a:ext>
            </a:extLst>
          </a:blip>
          <a:srcRect l="18740" t="7914" r="52835" b="44136"/>
          <a:stretch/>
        </p:blipFill>
        <p:spPr>
          <a:xfrm>
            <a:off x="7899745" y="3657216"/>
            <a:ext cx="1131836" cy="1074009"/>
          </a:xfrm>
          <a:prstGeom prst="rect">
            <a:avLst/>
          </a:prstGeom>
          <a:ln>
            <a:solidFill>
              <a:schemeClr val="tx1"/>
            </a:solidFill>
          </a:ln>
        </p:spPr>
      </p:pic>
    </p:spTree>
    <p:extLst>
      <p:ext uri="{BB962C8B-B14F-4D97-AF65-F5344CB8AC3E}">
        <p14:creationId xmlns:p14="http://schemas.microsoft.com/office/powerpoint/2010/main" val="2936326665"/>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 折れ線グラフ&#10;&#10;自動的に生成された説明">
            <a:extLst>
              <a:ext uri="{FF2B5EF4-FFF2-40B4-BE49-F238E27FC236}">
                <a16:creationId xmlns:a16="http://schemas.microsoft.com/office/drawing/2014/main" id="{04DA6470-8B74-F4AC-7124-E13DF17C0BE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9144000" cy="3714750"/>
          </a:xfrm>
          <a:prstGeom prst="rect">
            <a:avLst/>
          </a:prstGeom>
        </p:spPr>
      </p:pic>
      <p:sp>
        <p:nvSpPr>
          <p:cNvPr id="4" name="テキスト ボックス 3">
            <a:extLst>
              <a:ext uri="{FF2B5EF4-FFF2-40B4-BE49-F238E27FC236}">
                <a16:creationId xmlns:a16="http://schemas.microsoft.com/office/drawing/2014/main" id="{8C3434DD-F4F0-50FA-12A3-35A190B9CA24}"/>
              </a:ext>
            </a:extLst>
          </p:cNvPr>
          <p:cNvSpPr txBox="1"/>
          <p:nvPr/>
        </p:nvSpPr>
        <p:spPr>
          <a:xfrm>
            <a:off x="1371600" y="3790950"/>
            <a:ext cx="1951175" cy="707886"/>
          </a:xfrm>
          <a:prstGeom prst="rect">
            <a:avLst/>
          </a:prstGeom>
          <a:noFill/>
        </p:spPr>
        <p:txBody>
          <a:bodyPr wrap="none" rtlCol="0">
            <a:spAutoFit/>
          </a:bodyPr>
          <a:lstStyle/>
          <a:p>
            <a:r>
              <a:rPr kumimoji="1" lang="en-US" altLang="ja-JP" sz="2000" b="1">
                <a:latin typeface="Meiryo" panose="020B0604030504040204" pitchFamily="34" charset="-128"/>
                <a:ea typeface="Meiryo" panose="020B0604030504040204" pitchFamily="34" charset="-128"/>
              </a:rPr>
              <a:t>y = x (x &gt; 0)</a:t>
            </a:r>
          </a:p>
          <a:p>
            <a:r>
              <a:rPr kumimoji="1" lang="en-US" altLang="ja-JP" sz="2000" b="1">
                <a:latin typeface="Meiryo" panose="020B0604030504040204" pitchFamily="34" charset="-128"/>
                <a:ea typeface="Meiryo" panose="020B0604030504040204" pitchFamily="34" charset="-128"/>
              </a:rPr>
              <a:t>y = 0 (x </a:t>
            </a:r>
            <a:r>
              <a:rPr lang="ja-JP" altLang="ja-JP" sz="2000" b="1">
                <a:effectLst/>
                <a:latin typeface="Meiryo" panose="020B0604030504040204" pitchFamily="34" charset="-128"/>
                <a:ea typeface="Meiryo" panose="020B0604030504040204" pitchFamily="34" charset="-128"/>
                <a:cs typeface="Times New Roman" panose="02020603050405020304" pitchFamily="18" charset="0"/>
              </a:rPr>
              <a:t>≦</a:t>
            </a:r>
            <a:r>
              <a:rPr kumimoji="1" lang="en-US" altLang="ja-JP" sz="2000" b="1">
                <a:effectLst/>
                <a:latin typeface="Meiryo" panose="020B0604030504040204" pitchFamily="34" charset="-128"/>
                <a:ea typeface="Meiryo" panose="020B0604030504040204" pitchFamily="34" charset="-128"/>
              </a:rPr>
              <a:t> 0)</a:t>
            </a:r>
            <a:endParaRPr kumimoji="1" lang="ja-JP" altLang="en-US" sz="2000" b="1">
              <a:latin typeface="Meiryo" panose="020B0604030504040204" pitchFamily="34" charset="-128"/>
              <a:ea typeface="Meiryo" panose="020B0604030504040204" pitchFamily="34" charset="-128"/>
            </a:endParaRPr>
          </a:p>
        </p:txBody>
      </p:sp>
      <mc:AlternateContent xmlns:mc="http://schemas.openxmlformats.org/markup-compatibility/2006">
        <mc:Choice xmlns:a14="http://schemas.microsoft.com/office/drawing/2010/main" Requires="a14">
          <p:sp>
            <p:nvSpPr>
              <p:cNvPr id="5" name="テキスト ボックス 4">
                <a:extLst>
                  <a:ext uri="{FF2B5EF4-FFF2-40B4-BE49-F238E27FC236}">
                    <a16:creationId xmlns:a16="http://schemas.microsoft.com/office/drawing/2014/main" id="{72F4BBF4-8D08-FAA9-DD44-743D3C3147F9}"/>
                  </a:ext>
                </a:extLst>
              </p:cNvPr>
              <p:cNvSpPr txBox="1"/>
              <p:nvPr/>
            </p:nvSpPr>
            <p:spPr>
              <a:xfrm>
                <a:off x="5538907" y="3812241"/>
                <a:ext cx="2325893" cy="714811"/>
              </a:xfrm>
              <a:prstGeom prst="rect">
                <a:avLst/>
              </a:prstGeom>
              <a:noFill/>
            </p:spPr>
            <p:txBody>
              <a:bodyPr wrap="none" rtlCol="0">
                <a:spAutoFit/>
              </a:bodyPr>
              <a:lstStyle/>
              <a:p>
                <a:pPr algn="just"/>
                <a:r>
                  <a:rPr lang="en-US" altLang="ja-JP" sz="2800" b="1" kern="100">
                    <a:effectLst/>
                    <a:latin typeface="Meiryo" panose="020B0604030504040204" pitchFamily="34" charset="-128"/>
                    <a:ea typeface="Meiryo" panose="020B0604030504040204" pitchFamily="34" charset="-128"/>
                    <a:cs typeface="Times New Roman" panose="02020603050405020304" pitchFamily="18" charset="0"/>
                  </a:rPr>
                  <a:t>y</a:t>
                </a:r>
                <a:r>
                  <a:rPr lang="ja-JP" altLang="ja-JP" sz="2800" b="1" kern="100">
                    <a:effectLst/>
                    <a:latin typeface="Meiryo" panose="020B0604030504040204" pitchFamily="34" charset="-128"/>
                    <a:ea typeface="Meiryo" panose="020B0604030504040204" pitchFamily="34" charset="-128"/>
                    <a:cs typeface="Times New Roman" panose="02020603050405020304" pitchFamily="18" charset="0"/>
                  </a:rPr>
                  <a:t>　</a:t>
                </a:r>
                <a:r>
                  <a:rPr lang="en-US" altLang="ja-JP" sz="2800" b="1" kern="100">
                    <a:effectLst/>
                    <a:latin typeface="Meiryo" panose="020B0604030504040204" pitchFamily="34" charset="-128"/>
                    <a:ea typeface="Meiryo" panose="020B0604030504040204" pitchFamily="34" charset="-128"/>
                    <a:cs typeface="Times New Roman" panose="02020603050405020304" pitchFamily="18" charset="0"/>
                  </a:rPr>
                  <a:t>=</a:t>
                </a:r>
                <a:r>
                  <a:rPr lang="ja-JP" altLang="ja-JP" sz="2800" b="1" kern="100">
                    <a:effectLst/>
                    <a:latin typeface="Meiryo" panose="020B0604030504040204" pitchFamily="34" charset="-128"/>
                    <a:ea typeface="Meiryo" panose="020B0604030504040204" pitchFamily="34" charset="-128"/>
                    <a:cs typeface="Times New Roman" panose="02020603050405020304" pitchFamily="18" charset="0"/>
                  </a:rPr>
                  <a:t>　</a:t>
                </a:r>
                <a14:m>
                  <m:oMath xmlns:m="http://schemas.openxmlformats.org/officeDocument/2006/math">
                    <m:f>
                      <m:fPr>
                        <m:ctrlPr>
                          <a:rPr lang="ja-JP" altLang="ja-JP" sz="2800" b="1"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𝟏</m:t>
                        </m:r>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 </m:t>
                        </m:r>
                      </m:num>
                      <m:den>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𝟏</m:t>
                        </m:r>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 + </m:t>
                        </m:r>
                        <m:sSup>
                          <m:sSupPr>
                            <m:ctrlPr>
                              <a:rPr lang="ja-JP" altLang="ja-JP" sz="2800" b="1"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𝒆</m:t>
                            </m:r>
                          </m:e>
                          <m:sup>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altLang="ja-JP" sz="2800" b="1" i="1" kern="100">
                                <a:effectLst/>
                                <a:latin typeface="Cambria Math" panose="02040503050406030204" pitchFamily="18" charset="0"/>
                                <a:ea typeface="游明朝" panose="02020400000000000000" pitchFamily="18" charset="-128"/>
                                <a:cs typeface="Times New Roman" panose="02020603050405020304" pitchFamily="18" charset="0"/>
                              </a:rPr>
                              <m:t>𝒙</m:t>
                            </m:r>
                          </m:sup>
                        </m:sSup>
                      </m:den>
                    </m:f>
                  </m:oMath>
                </a14:m>
                <a:endParaRPr lang="ja-JP" altLang="ja-JP" sz="2800" b="1" kern="100">
                  <a:effectLst/>
                  <a:latin typeface="Meiryo" panose="020B0604030504040204" pitchFamily="34" charset="-128"/>
                  <a:ea typeface="Meiryo" panose="020B0604030504040204" pitchFamily="34" charset="-128"/>
                  <a:cs typeface="Times New Roman" panose="02020603050405020304" pitchFamily="18" charset="0"/>
                </a:endParaRPr>
              </a:p>
            </p:txBody>
          </p:sp>
        </mc:Choice>
        <mc:Fallback>
          <p:sp>
            <p:nvSpPr>
              <p:cNvPr id="5" name="テキスト ボックス 4">
                <a:extLst>
                  <a:ext uri="{FF2B5EF4-FFF2-40B4-BE49-F238E27FC236}">
                    <a16:creationId xmlns:a16="http://schemas.microsoft.com/office/drawing/2014/main" id="{72F4BBF4-8D08-FAA9-DD44-743D3C3147F9}"/>
                  </a:ext>
                </a:extLst>
              </p:cNvPr>
              <p:cNvSpPr txBox="1">
                <a:spLocks noRot="1" noChangeAspect="1" noMove="1" noResize="1" noEditPoints="1" noAdjustHandles="1" noChangeArrowheads="1" noChangeShapeType="1" noTextEdit="1"/>
              </p:cNvSpPr>
              <p:nvPr/>
            </p:nvSpPr>
            <p:spPr>
              <a:xfrm>
                <a:off x="5538907" y="3812241"/>
                <a:ext cx="2325893" cy="714811"/>
              </a:xfrm>
              <a:prstGeom prst="rect">
                <a:avLst/>
              </a:prstGeom>
              <a:blipFill>
                <a:blip r:embed="rId3"/>
                <a:stretch>
                  <a:fillRect l="-5435" b="-17544"/>
                </a:stretch>
              </a:blipFill>
            </p:spPr>
            <p:txBody>
              <a:bodyPr/>
              <a:lstStyle/>
              <a:p>
                <a:r>
                  <a:rPr lang="ja-JP" altLang="en-US">
                    <a:noFill/>
                  </a:rPr>
                  <a:t> </a:t>
                </a:r>
              </a:p>
            </p:txBody>
          </p:sp>
        </mc:Fallback>
      </mc:AlternateContent>
      <p:sp>
        <p:nvSpPr>
          <p:cNvPr id="2" name="ニューラルネットワークとは(軽く復習)">
            <a:extLst>
              <a:ext uri="{FF2B5EF4-FFF2-40B4-BE49-F238E27FC236}">
                <a16:creationId xmlns:a16="http://schemas.microsoft.com/office/drawing/2014/main" id="{2271D38F-268B-18A9-259D-18EA2B5541BB}"/>
              </a:ext>
            </a:extLst>
          </p:cNvPr>
          <p:cNvSpPr txBox="1"/>
          <p:nvPr/>
        </p:nvSpPr>
        <p:spPr>
          <a:xfrm>
            <a:off x="0" y="10206"/>
            <a:ext cx="9144000" cy="44548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1950" b="1">
                <a:latin typeface="Meiryo" panose="020B0604030504040204" pitchFamily="34" charset="-128"/>
                <a:ea typeface="Meiryo" panose="020B0604030504040204" pitchFamily="34" charset="-128"/>
              </a:rPr>
              <a:t>活性化関数</a:t>
            </a:r>
            <a:endParaRPr sz="1950" b="1">
              <a:latin typeface="Meiryo" panose="020B0604030504040204" pitchFamily="34" charset="-128"/>
              <a:ea typeface="Meiryo" panose="020B0604030504040204" pitchFamily="34" charset="-128"/>
            </a:endParaRPr>
          </a:p>
        </p:txBody>
      </p:sp>
      <p:sp>
        <p:nvSpPr>
          <p:cNvPr id="6" name="スライド番号プレースホルダー 5">
            <a:extLst>
              <a:ext uri="{FF2B5EF4-FFF2-40B4-BE49-F238E27FC236}">
                <a16:creationId xmlns:a16="http://schemas.microsoft.com/office/drawing/2014/main" id="{24419FE3-4720-B8BA-DC65-2B1A2C30572D}"/>
              </a:ext>
            </a:extLst>
          </p:cNvPr>
          <p:cNvSpPr>
            <a:spLocks noGrp="1"/>
          </p:cNvSpPr>
          <p:nvPr>
            <p:ph type="sldNum" sz="quarter" idx="2"/>
          </p:nvPr>
        </p:nvSpPr>
        <p:spPr>
          <a:xfrm>
            <a:off x="8479288" y="4527052"/>
            <a:ext cx="312443" cy="369332"/>
          </a:xfrm>
        </p:spPr>
        <p:txBody>
          <a:bodyPr/>
          <a:lstStyle/>
          <a:p>
            <a:fld id="{86CB4B4D-7CA3-9044-876B-883B54F8677D}" type="slidenum">
              <a:rPr lang="en-US" altLang="ja-JP" sz="1200" smtClean="0"/>
              <a:t>68</a:t>
            </a:fld>
            <a:endParaRPr lang="ja-JP" altLang="en-US" sz="1200"/>
          </a:p>
        </p:txBody>
      </p:sp>
    </p:spTree>
    <p:extLst>
      <p:ext uri="{BB962C8B-B14F-4D97-AF65-F5344CB8AC3E}">
        <p14:creationId xmlns:p14="http://schemas.microsoft.com/office/powerpoint/2010/main" val="309930224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4F65-F871-D8E4-50EF-E5E1D9667996}"/>
            </a:ext>
          </a:extLst>
        </p:cNvPr>
        <p:cNvGrpSpPr/>
        <p:nvPr/>
      </p:nvGrpSpPr>
      <p:grpSpPr>
        <a:xfrm>
          <a:off x="0" y="0"/>
          <a:ext cx="0" cy="0"/>
          <a:chOff x="0" y="0"/>
          <a:chExt cx="0" cy="0"/>
        </a:xfrm>
      </p:grpSpPr>
      <p:sp>
        <p:nvSpPr>
          <p:cNvPr id="68" name="正方形/長方形 67">
            <a:extLst>
              <a:ext uri="{FF2B5EF4-FFF2-40B4-BE49-F238E27FC236}">
                <a16:creationId xmlns:a16="http://schemas.microsoft.com/office/drawing/2014/main" id="{00F1ED9E-982B-5E61-0B4A-91EC9B84D6BD}"/>
              </a:ext>
            </a:extLst>
          </p:cNvPr>
          <p:cNvSpPr/>
          <p:nvPr/>
        </p:nvSpPr>
        <p:spPr>
          <a:xfrm>
            <a:off x="6455163" y="1215265"/>
            <a:ext cx="1251947" cy="2196472"/>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327C648-7160-E0D2-DA29-996BFBE50ECB}"/>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E9F85B84-C567-9961-2081-84B84D2582F9}"/>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D5D3254-11E3-6821-02F2-25789A56110D}"/>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5B2AA2E9-047F-C6F9-A184-E9C4A5E50530}"/>
              </a:ext>
            </a:extLst>
          </p:cNvPr>
          <p:cNvSpPr txBox="1"/>
          <p:nvPr/>
        </p:nvSpPr>
        <p:spPr>
          <a:xfrm>
            <a:off x="152400" y="3580696"/>
            <a:ext cx="6331819" cy="782778"/>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).add()</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で</a:t>
            </a:r>
            <a:r>
              <a:rPr lang="en-US" altLang="ja-JP" b="1" u="sng">
                <a:solidFill>
                  <a:srgbClr val="FF0000"/>
                </a:solidFill>
                <a:latin typeface="Courier New" panose="02070309020205020404" pitchFamily="49" charset="0"/>
                <a:ea typeface="Meiryo" panose="020B0604030504040204" pitchFamily="34" charset="-128"/>
                <a:cs typeface="Courier New" panose="02070309020205020404" pitchFamily="49" charset="0"/>
              </a:rPr>
              <a:t>2</a:t>
            </a:r>
            <a:r>
              <a:rPr lang="ja-JP" altLang="en-US" b="1" u="sng">
                <a:solidFill>
                  <a:srgbClr val="FF0000"/>
                </a:solidFill>
                <a:latin typeface="Courier New" panose="02070309020205020404" pitchFamily="49" charset="0"/>
                <a:ea typeface="Meiryo" panose="020B0604030504040204" pitchFamily="34" charset="-128"/>
                <a:cs typeface="Courier New" panose="02070309020205020404" pitchFamily="49" charset="0"/>
              </a:rPr>
              <a:t>層目</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の中間層の設定を行う</a:t>
            </a:r>
            <a:endPar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Dense(</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次の層のニューロンの数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activation = </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活性化関数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t>
            </a:r>
            <a:endParaRPr lang="ja-JP" altLang="ja-JP" sz="1600" b="1" kern="100">
              <a:effectLst/>
              <a:latin typeface="Courier New" panose="02070309020205020404" pitchFamily="49" charset="0"/>
              <a:ea typeface="Meiryo" panose="020B0604030504040204" pitchFamily="34" charset="-128"/>
              <a:cs typeface="Courier New" panose="02070309020205020404" pitchFamily="49" charset="0"/>
            </a:endParaRPr>
          </a:p>
        </p:txBody>
      </p:sp>
      <p:sp>
        <p:nvSpPr>
          <p:cNvPr id="6" name="正方形/長方形 5">
            <a:extLst>
              <a:ext uri="{FF2B5EF4-FFF2-40B4-BE49-F238E27FC236}">
                <a16:creationId xmlns:a16="http://schemas.microsoft.com/office/drawing/2014/main" id="{73386E22-8097-36E8-8124-E758AE4B6627}"/>
              </a:ext>
            </a:extLst>
          </p:cNvPr>
          <p:cNvSpPr/>
          <p:nvPr/>
        </p:nvSpPr>
        <p:spPr>
          <a:xfrm>
            <a:off x="241697" y="1731150"/>
            <a:ext cx="5320903" cy="306666"/>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A7731934-9B90-15CF-BB2B-C2B6D0620D5E}"/>
              </a:ext>
            </a:extLst>
          </p:cNvPr>
          <p:cNvCxnSpPr>
            <a:cxnSpLocks/>
          </p:cNvCxnSpPr>
          <p:nvPr/>
        </p:nvCxnSpPr>
        <p:spPr>
          <a:xfrm>
            <a:off x="838200" y="2038350"/>
            <a:ext cx="457200" cy="154234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7" name="正方形/長方形 16">
            <a:extLst>
              <a:ext uri="{FF2B5EF4-FFF2-40B4-BE49-F238E27FC236}">
                <a16:creationId xmlns:a16="http://schemas.microsoft.com/office/drawing/2014/main" id="{33B4B9E3-264B-88AA-A961-7C10EA1CD830}"/>
              </a:ext>
            </a:extLst>
          </p:cNvPr>
          <p:cNvSpPr/>
          <p:nvPr/>
        </p:nvSpPr>
        <p:spPr>
          <a:xfrm>
            <a:off x="7846808" y="1239987"/>
            <a:ext cx="1251947" cy="2196472"/>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a:extLst>
              <a:ext uri="{FF2B5EF4-FFF2-40B4-BE49-F238E27FC236}">
                <a16:creationId xmlns:a16="http://schemas.microsoft.com/office/drawing/2014/main" id="{8969FA3B-960C-E4E0-867C-091543AF6771}"/>
              </a:ext>
            </a:extLst>
          </p:cNvPr>
          <p:cNvSpPr/>
          <p:nvPr/>
        </p:nvSpPr>
        <p:spPr>
          <a:xfrm>
            <a:off x="8318421" y="1527227"/>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0" name="楕円">
            <a:extLst>
              <a:ext uri="{FF2B5EF4-FFF2-40B4-BE49-F238E27FC236}">
                <a16:creationId xmlns:a16="http://schemas.microsoft.com/office/drawing/2014/main" id="{D308F86A-C86E-1C7E-8877-4F74D2DCDBAF}"/>
              </a:ext>
            </a:extLst>
          </p:cNvPr>
          <p:cNvSpPr/>
          <p:nvPr/>
        </p:nvSpPr>
        <p:spPr>
          <a:xfrm>
            <a:off x="8318421" y="1865368"/>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1" name="楕円">
            <a:extLst>
              <a:ext uri="{FF2B5EF4-FFF2-40B4-BE49-F238E27FC236}">
                <a16:creationId xmlns:a16="http://schemas.microsoft.com/office/drawing/2014/main" id="{47EA6C78-A188-C5E7-1DDE-988054CA3640}"/>
              </a:ext>
            </a:extLst>
          </p:cNvPr>
          <p:cNvSpPr/>
          <p:nvPr/>
        </p:nvSpPr>
        <p:spPr>
          <a:xfrm>
            <a:off x="8318421" y="2603559"/>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2" name="楕円">
            <a:extLst>
              <a:ext uri="{FF2B5EF4-FFF2-40B4-BE49-F238E27FC236}">
                <a16:creationId xmlns:a16="http://schemas.microsoft.com/office/drawing/2014/main" id="{1ACCD7B1-330F-9130-421B-81A64257E138}"/>
              </a:ext>
            </a:extLst>
          </p:cNvPr>
          <p:cNvSpPr/>
          <p:nvPr/>
        </p:nvSpPr>
        <p:spPr>
          <a:xfrm>
            <a:off x="8318421" y="2941701"/>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 name="線">
            <a:extLst>
              <a:ext uri="{FF2B5EF4-FFF2-40B4-BE49-F238E27FC236}">
                <a16:creationId xmlns:a16="http://schemas.microsoft.com/office/drawing/2014/main" id="{6BC913E0-946F-7877-D615-52F66E725965}"/>
              </a:ext>
            </a:extLst>
          </p:cNvPr>
          <p:cNvSpPr/>
          <p:nvPr/>
        </p:nvSpPr>
        <p:spPr>
          <a:xfrm>
            <a:off x="7555585" y="1705736"/>
            <a:ext cx="785316" cy="32280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4" name="線">
            <a:extLst>
              <a:ext uri="{FF2B5EF4-FFF2-40B4-BE49-F238E27FC236}">
                <a16:creationId xmlns:a16="http://schemas.microsoft.com/office/drawing/2014/main" id="{D237A59B-2A23-0433-EB74-CC4F73516A71}"/>
              </a:ext>
            </a:extLst>
          </p:cNvPr>
          <p:cNvSpPr/>
          <p:nvPr/>
        </p:nvSpPr>
        <p:spPr>
          <a:xfrm>
            <a:off x="7530217" y="1686772"/>
            <a:ext cx="769863" cy="629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5" name="線">
            <a:extLst>
              <a:ext uri="{FF2B5EF4-FFF2-40B4-BE49-F238E27FC236}">
                <a16:creationId xmlns:a16="http://schemas.microsoft.com/office/drawing/2014/main" id="{AB64C264-91DE-53B6-B79E-A481487DA780}"/>
              </a:ext>
            </a:extLst>
          </p:cNvPr>
          <p:cNvSpPr/>
          <p:nvPr/>
        </p:nvSpPr>
        <p:spPr>
          <a:xfrm>
            <a:off x="7525891" y="1687042"/>
            <a:ext cx="790788" cy="1007416"/>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6" name="線">
            <a:extLst>
              <a:ext uri="{FF2B5EF4-FFF2-40B4-BE49-F238E27FC236}">
                <a16:creationId xmlns:a16="http://schemas.microsoft.com/office/drawing/2014/main" id="{A9861D48-5F24-50E6-7AC4-BE53882C7FBD}"/>
              </a:ext>
            </a:extLst>
          </p:cNvPr>
          <p:cNvSpPr/>
          <p:nvPr/>
        </p:nvSpPr>
        <p:spPr>
          <a:xfrm>
            <a:off x="7543097" y="1708934"/>
            <a:ext cx="780598" cy="141176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7" name="線">
            <a:extLst>
              <a:ext uri="{FF2B5EF4-FFF2-40B4-BE49-F238E27FC236}">
                <a16:creationId xmlns:a16="http://schemas.microsoft.com/office/drawing/2014/main" id="{930C8AFC-7320-B75F-5E68-32294F0B96D1}"/>
              </a:ext>
            </a:extLst>
          </p:cNvPr>
          <p:cNvSpPr/>
          <p:nvPr/>
        </p:nvSpPr>
        <p:spPr>
          <a:xfrm flipV="1">
            <a:off x="7525561" y="1705397"/>
            <a:ext cx="782670" cy="3068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8" name="1">
            <a:extLst>
              <a:ext uri="{FF2B5EF4-FFF2-40B4-BE49-F238E27FC236}">
                <a16:creationId xmlns:a16="http://schemas.microsoft.com/office/drawing/2014/main" id="{ED909CA7-972E-4AF0-0DD0-A08535C9C214}"/>
              </a:ext>
            </a:extLst>
          </p:cNvPr>
          <p:cNvSpPr txBox="1"/>
          <p:nvPr/>
        </p:nvSpPr>
        <p:spPr>
          <a:xfrm>
            <a:off x="6947138" y="1554399"/>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1</a:t>
            </a:r>
          </a:p>
        </p:txBody>
      </p:sp>
      <p:sp>
        <p:nvSpPr>
          <p:cNvPr id="29" name="2">
            <a:extLst>
              <a:ext uri="{FF2B5EF4-FFF2-40B4-BE49-F238E27FC236}">
                <a16:creationId xmlns:a16="http://schemas.microsoft.com/office/drawing/2014/main" id="{888FF9AC-02B6-BE5A-1B55-ACE767D00A95}"/>
              </a:ext>
            </a:extLst>
          </p:cNvPr>
          <p:cNvSpPr txBox="1"/>
          <p:nvPr/>
        </p:nvSpPr>
        <p:spPr>
          <a:xfrm>
            <a:off x="6947138" y="1907759"/>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2</a:t>
            </a:r>
          </a:p>
        </p:txBody>
      </p:sp>
      <p:sp>
        <p:nvSpPr>
          <p:cNvPr id="30" name="4096">
            <a:extLst>
              <a:ext uri="{FF2B5EF4-FFF2-40B4-BE49-F238E27FC236}">
                <a16:creationId xmlns:a16="http://schemas.microsoft.com/office/drawing/2014/main" id="{4CFE72F4-1A21-92C5-FEF4-BC9ED1F570F3}"/>
              </a:ext>
            </a:extLst>
          </p:cNvPr>
          <p:cNvSpPr txBox="1"/>
          <p:nvPr/>
        </p:nvSpPr>
        <p:spPr>
          <a:xfrm>
            <a:off x="6795131" y="2960384"/>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lang="en-US" sz="1425" b="1">
                <a:solidFill>
                  <a:srgbClr val="FF0000"/>
                </a:solidFill>
              </a:rPr>
              <a:t>512</a:t>
            </a:r>
            <a:endParaRPr sz="1425" b="1">
              <a:solidFill>
                <a:srgbClr val="FF0000"/>
              </a:solidFill>
            </a:endParaRPr>
          </a:p>
        </p:txBody>
      </p:sp>
      <p:sp>
        <p:nvSpPr>
          <p:cNvPr id="31" name="4095">
            <a:extLst>
              <a:ext uri="{FF2B5EF4-FFF2-40B4-BE49-F238E27FC236}">
                <a16:creationId xmlns:a16="http://schemas.microsoft.com/office/drawing/2014/main" id="{C98D3630-7FDD-7B1B-7DDB-2C99D3002D01}"/>
              </a:ext>
            </a:extLst>
          </p:cNvPr>
          <p:cNvSpPr txBox="1"/>
          <p:nvPr/>
        </p:nvSpPr>
        <p:spPr>
          <a:xfrm>
            <a:off x="6805208" y="2609893"/>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lang="en-US" sz="1425" b="1"/>
              <a:t>511</a:t>
            </a:r>
            <a:endParaRPr sz="1425" b="1"/>
          </a:p>
        </p:txBody>
      </p:sp>
      <p:sp>
        <p:nvSpPr>
          <p:cNvPr id="32" name="・">
            <a:extLst>
              <a:ext uri="{FF2B5EF4-FFF2-40B4-BE49-F238E27FC236}">
                <a16:creationId xmlns:a16="http://schemas.microsoft.com/office/drawing/2014/main" id="{4F882155-36A1-2838-2895-48AAD816D30C}"/>
              </a:ext>
            </a:extLst>
          </p:cNvPr>
          <p:cNvSpPr txBox="1"/>
          <p:nvPr/>
        </p:nvSpPr>
        <p:spPr>
          <a:xfrm>
            <a:off x="6865386" y="2184620"/>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33" name="・">
            <a:extLst>
              <a:ext uri="{FF2B5EF4-FFF2-40B4-BE49-F238E27FC236}">
                <a16:creationId xmlns:a16="http://schemas.microsoft.com/office/drawing/2014/main" id="{2B549E07-8EDD-0339-89F9-51A0D1E259BC}"/>
              </a:ext>
            </a:extLst>
          </p:cNvPr>
          <p:cNvSpPr txBox="1"/>
          <p:nvPr/>
        </p:nvSpPr>
        <p:spPr>
          <a:xfrm>
            <a:off x="6865321" y="2285683"/>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34" name="・">
            <a:extLst>
              <a:ext uri="{FF2B5EF4-FFF2-40B4-BE49-F238E27FC236}">
                <a16:creationId xmlns:a16="http://schemas.microsoft.com/office/drawing/2014/main" id="{B46EC38A-B198-4A16-E51B-C61ADD2ABF80}"/>
              </a:ext>
            </a:extLst>
          </p:cNvPr>
          <p:cNvSpPr txBox="1"/>
          <p:nvPr/>
        </p:nvSpPr>
        <p:spPr>
          <a:xfrm>
            <a:off x="6865386" y="2397975"/>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35" name="・">
            <a:extLst>
              <a:ext uri="{FF2B5EF4-FFF2-40B4-BE49-F238E27FC236}">
                <a16:creationId xmlns:a16="http://schemas.microsoft.com/office/drawing/2014/main" id="{0B554B97-1263-3122-52BB-6CE68A211072}"/>
              </a:ext>
            </a:extLst>
          </p:cNvPr>
          <p:cNvSpPr txBox="1"/>
          <p:nvPr/>
        </p:nvSpPr>
        <p:spPr>
          <a:xfrm>
            <a:off x="8370634" y="2166575"/>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36" name="・">
            <a:extLst>
              <a:ext uri="{FF2B5EF4-FFF2-40B4-BE49-F238E27FC236}">
                <a16:creationId xmlns:a16="http://schemas.microsoft.com/office/drawing/2014/main" id="{A98C384B-DEC1-DD18-2239-C875998B9F10}"/>
              </a:ext>
            </a:extLst>
          </p:cNvPr>
          <p:cNvSpPr txBox="1"/>
          <p:nvPr/>
        </p:nvSpPr>
        <p:spPr>
          <a:xfrm>
            <a:off x="8370634" y="2273920"/>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38" name="・">
            <a:extLst>
              <a:ext uri="{FF2B5EF4-FFF2-40B4-BE49-F238E27FC236}">
                <a16:creationId xmlns:a16="http://schemas.microsoft.com/office/drawing/2014/main" id="{77341578-F72B-1014-5106-00B759CD2FC4}"/>
              </a:ext>
            </a:extLst>
          </p:cNvPr>
          <p:cNvSpPr txBox="1"/>
          <p:nvPr/>
        </p:nvSpPr>
        <p:spPr>
          <a:xfrm>
            <a:off x="8370634" y="2379930"/>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39" name="1">
            <a:extLst>
              <a:ext uri="{FF2B5EF4-FFF2-40B4-BE49-F238E27FC236}">
                <a16:creationId xmlns:a16="http://schemas.microsoft.com/office/drawing/2014/main" id="{49F235B1-9A0D-5ED1-D408-C8048921BCED}"/>
              </a:ext>
            </a:extLst>
          </p:cNvPr>
          <p:cNvSpPr txBox="1"/>
          <p:nvPr/>
        </p:nvSpPr>
        <p:spPr>
          <a:xfrm>
            <a:off x="8745058" y="1544244"/>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b="1"/>
              <a:t>1</a:t>
            </a:r>
          </a:p>
        </p:txBody>
      </p:sp>
      <p:sp>
        <p:nvSpPr>
          <p:cNvPr id="40" name="2">
            <a:extLst>
              <a:ext uri="{FF2B5EF4-FFF2-40B4-BE49-F238E27FC236}">
                <a16:creationId xmlns:a16="http://schemas.microsoft.com/office/drawing/2014/main" id="{6AA3438C-201D-B356-3159-0A7304F51E70}"/>
              </a:ext>
            </a:extLst>
          </p:cNvPr>
          <p:cNvSpPr txBox="1"/>
          <p:nvPr/>
        </p:nvSpPr>
        <p:spPr>
          <a:xfrm>
            <a:off x="8745058" y="1897603"/>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b="1"/>
              <a:t>2</a:t>
            </a:r>
          </a:p>
        </p:txBody>
      </p:sp>
      <p:sp>
        <p:nvSpPr>
          <p:cNvPr id="41" name="512">
            <a:extLst>
              <a:ext uri="{FF2B5EF4-FFF2-40B4-BE49-F238E27FC236}">
                <a16:creationId xmlns:a16="http://schemas.microsoft.com/office/drawing/2014/main" id="{6DE39A76-73DE-EE90-0976-BAE4DFD828F5}"/>
              </a:ext>
            </a:extLst>
          </p:cNvPr>
          <p:cNvSpPr txBox="1"/>
          <p:nvPr/>
        </p:nvSpPr>
        <p:spPr>
          <a:xfrm>
            <a:off x="8721785" y="2952379"/>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lang="en-US" sz="1425" b="1">
                <a:solidFill>
                  <a:srgbClr val="FF0000"/>
                </a:solidFill>
              </a:rPr>
              <a:t>256</a:t>
            </a:r>
            <a:endParaRPr sz="1425" b="1">
              <a:solidFill>
                <a:srgbClr val="FF0000"/>
              </a:solidFill>
            </a:endParaRPr>
          </a:p>
        </p:txBody>
      </p:sp>
      <p:sp>
        <p:nvSpPr>
          <p:cNvPr id="42" name="511">
            <a:extLst>
              <a:ext uri="{FF2B5EF4-FFF2-40B4-BE49-F238E27FC236}">
                <a16:creationId xmlns:a16="http://schemas.microsoft.com/office/drawing/2014/main" id="{7FBA897F-B8F2-E167-2F74-B4C793C4D682}"/>
              </a:ext>
            </a:extLst>
          </p:cNvPr>
          <p:cNvSpPr txBox="1"/>
          <p:nvPr/>
        </p:nvSpPr>
        <p:spPr>
          <a:xfrm>
            <a:off x="8726360" y="2648940"/>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lang="en-US" sz="1425" b="1"/>
              <a:t>255</a:t>
            </a:r>
            <a:endParaRPr sz="1425" b="1"/>
          </a:p>
        </p:txBody>
      </p:sp>
      <p:sp>
        <p:nvSpPr>
          <p:cNvPr id="47" name="楕円">
            <a:extLst>
              <a:ext uri="{FF2B5EF4-FFF2-40B4-BE49-F238E27FC236}">
                <a16:creationId xmlns:a16="http://schemas.microsoft.com/office/drawing/2014/main" id="{1650A935-1FE5-B4BC-2783-22E6C9DDF856}"/>
              </a:ext>
            </a:extLst>
          </p:cNvPr>
          <p:cNvSpPr/>
          <p:nvPr/>
        </p:nvSpPr>
        <p:spPr>
          <a:xfrm>
            <a:off x="7195556" y="1504950"/>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8" name="楕円">
            <a:extLst>
              <a:ext uri="{FF2B5EF4-FFF2-40B4-BE49-F238E27FC236}">
                <a16:creationId xmlns:a16="http://schemas.microsoft.com/office/drawing/2014/main" id="{550CF6C2-4797-4A65-2046-E36D2C14247C}"/>
              </a:ext>
            </a:extLst>
          </p:cNvPr>
          <p:cNvSpPr/>
          <p:nvPr/>
        </p:nvSpPr>
        <p:spPr>
          <a:xfrm>
            <a:off x="7195556" y="1843091"/>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9" name="楕円">
            <a:extLst>
              <a:ext uri="{FF2B5EF4-FFF2-40B4-BE49-F238E27FC236}">
                <a16:creationId xmlns:a16="http://schemas.microsoft.com/office/drawing/2014/main" id="{2C9FC69D-5650-33FC-AF4C-9E37456931ED}"/>
              </a:ext>
            </a:extLst>
          </p:cNvPr>
          <p:cNvSpPr/>
          <p:nvPr/>
        </p:nvSpPr>
        <p:spPr>
          <a:xfrm>
            <a:off x="7195556" y="2581282"/>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0" name="楕円">
            <a:extLst>
              <a:ext uri="{FF2B5EF4-FFF2-40B4-BE49-F238E27FC236}">
                <a16:creationId xmlns:a16="http://schemas.microsoft.com/office/drawing/2014/main" id="{E4A142A3-E03A-ECCA-B5B3-DFD3ADE01175}"/>
              </a:ext>
            </a:extLst>
          </p:cNvPr>
          <p:cNvSpPr/>
          <p:nvPr/>
        </p:nvSpPr>
        <p:spPr>
          <a:xfrm>
            <a:off x="7195556" y="2919424"/>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1" name="・">
            <a:extLst>
              <a:ext uri="{FF2B5EF4-FFF2-40B4-BE49-F238E27FC236}">
                <a16:creationId xmlns:a16="http://schemas.microsoft.com/office/drawing/2014/main" id="{BCC3B4CC-F2AF-1191-DF64-A1D016294C5E}"/>
              </a:ext>
            </a:extLst>
          </p:cNvPr>
          <p:cNvSpPr txBox="1"/>
          <p:nvPr/>
        </p:nvSpPr>
        <p:spPr>
          <a:xfrm>
            <a:off x="7247769" y="2144298"/>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52" name="・">
            <a:extLst>
              <a:ext uri="{FF2B5EF4-FFF2-40B4-BE49-F238E27FC236}">
                <a16:creationId xmlns:a16="http://schemas.microsoft.com/office/drawing/2014/main" id="{7F924EF7-AA35-5798-161C-6AEC4DC41495}"/>
              </a:ext>
            </a:extLst>
          </p:cNvPr>
          <p:cNvSpPr txBox="1"/>
          <p:nvPr/>
        </p:nvSpPr>
        <p:spPr>
          <a:xfrm>
            <a:off x="7247769" y="2251643"/>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53" name="・">
            <a:extLst>
              <a:ext uri="{FF2B5EF4-FFF2-40B4-BE49-F238E27FC236}">
                <a16:creationId xmlns:a16="http://schemas.microsoft.com/office/drawing/2014/main" id="{8C96E3E1-D564-4DCC-1A8C-899B3D813C04}"/>
              </a:ext>
            </a:extLst>
          </p:cNvPr>
          <p:cNvSpPr txBox="1"/>
          <p:nvPr/>
        </p:nvSpPr>
        <p:spPr>
          <a:xfrm>
            <a:off x="7247769" y="2357653"/>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54" name="線">
            <a:extLst>
              <a:ext uri="{FF2B5EF4-FFF2-40B4-BE49-F238E27FC236}">
                <a16:creationId xmlns:a16="http://schemas.microsoft.com/office/drawing/2014/main" id="{498C83E2-8BD3-3FAC-86C0-0078CB07412A}"/>
              </a:ext>
            </a:extLst>
          </p:cNvPr>
          <p:cNvSpPr/>
          <p:nvPr/>
        </p:nvSpPr>
        <p:spPr>
          <a:xfrm flipV="1">
            <a:off x="7518545" y="2024571"/>
            <a:ext cx="789686" cy="43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5" name="線">
            <a:extLst>
              <a:ext uri="{FF2B5EF4-FFF2-40B4-BE49-F238E27FC236}">
                <a16:creationId xmlns:a16="http://schemas.microsoft.com/office/drawing/2014/main" id="{46ED6E70-3378-C002-88B8-829FCCE863D6}"/>
              </a:ext>
            </a:extLst>
          </p:cNvPr>
          <p:cNvSpPr/>
          <p:nvPr/>
        </p:nvSpPr>
        <p:spPr>
          <a:xfrm>
            <a:off x="7531041" y="2027582"/>
            <a:ext cx="784757" cy="685570"/>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6" name="線">
            <a:extLst>
              <a:ext uri="{FF2B5EF4-FFF2-40B4-BE49-F238E27FC236}">
                <a16:creationId xmlns:a16="http://schemas.microsoft.com/office/drawing/2014/main" id="{DD04B22A-5F2C-8BBF-D394-3470D6CEDC24}"/>
              </a:ext>
            </a:extLst>
          </p:cNvPr>
          <p:cNvSpPr/>
          <p:nvPr/>
        </p:nvSpPr>
        <p:spPr>
          <a:xfrm>
            <a:off x="7520283" y="2021213"/>
            <a:ext cx="803412" cy="1111816"/>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7" name="線">
            <a:extLst>
              <a:ext uri="{FF2B5EF4-FFF2-40B4-BE49-F238E27FC236}">
                <a16:creationId xmlns:a16="http://schemas.microsoft.com/office/drawing/2014/main" id="{6F5D11F1-1245-981E-4953-2F239CFDF3A6}"/>
              </a:ext>
            </a:extLst>
          </p:cNvPr>
          <p:cNvSpPr/>
          <p:nvPr/>
        </p:nvSpPr>
        <p:spPr>
          <a:xfrm flipV="1">
            <a:off x="7529299" y="1708933"/>
            <a:ext cx="778932" cy="101058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8" name="線">
            <a:extLst>
              <a:ext uri="{FF2B5EF4-FFF2-40B4-BE49-F238E27FC236}">
                <a16:creationId xmlns:a16="http://schemas.microsoft.com/office/drawing/2014/main" id="{D86A9F68-6271-E1C3-E8BA-2C5DF7A4D896}"/>
              </a:ext>
            </a:extLst>
          </p:cNvPr>
          <p:cNvSpPr/>
          <p:nvPr/>
        </p:nvSpPr>
        <p:spPr>
          <a:xfrm flipV="1">
            <a:off x="7528418" y="2031371"/>
            <a:ext cx="778932" cy="68814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9" name="線">
            <a:extLst>
              <a:ext uri="{FF2B5EF4-FFF2-40B4-BE49-F238E27FC236}">
                <a16:creationId xmlns:a16="http://schemas.microsoft.com/office/drawing/2014/main" id="{FA556A8D-6D11-2CC0-999C-14F686D48722}"/>
              </a:ext>
            </a:extLst>
          </p:cNvPr>
          <p:cNvSpPr/>
          <p:nvPr/>
        </p:nvSpPr>
        <p:spPr>
          <a:xfrm>
            <a:off x="7535233" y="2721735"/>
            <a:ext cx="763910" cy="415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0" name="線">
            <a:extLst>
              <a:ext uri="{FF2B5EF4-FFF2-40B4-BE49-F238E27FC236}">
                <a16:creationId xmlns:a16="http://schemas.microsoft.com/office/drawing/2014/main" id="{9E0D8CAB-4014-F839-A83C-596FB01C49AA}"/>
              </a:ext>
            </a:extLst>
          </p:cNvPr>
          <p:cNvSpPr/>
          <p:nvPr/>
        </p:nvSpPr>
        <p:spPr>
          <a:xfrm>
            <a:off x="7535233" y="3100457"/>
            <a:ext cx="763910" cy="415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1" name="線">
            <a:extLst>
              <a:ext uri="{FF2B5EF4-FFF2-40B4-BE49-F238E27FC236}">
                <a16:creationId xmlns:a16="http://schemas.microsoft.com/office/drawing/2014/main" id="{6876FC40-73F8-2316-3426-F435D1EADE63}"/>
              </a:ext>
            </a:extLst>
          </p:cNvPr>
          <p:cNvSpPr/>
          <p:nvPr/>
        </p:nvSpPr>
        <p:spPr>
          <a:xfrm>
            <a:off x="7541377" y="2730136"/>
            <a:ext cx="771563" cy="37447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2" name="線">
            <a:extLst>
              <a:ext uri="{FF2B5EF4-FFF2-40B4-BE49-F238E27FC236}">
                <a16:creationId xmlns:a16="http://schemas.microsoft.com/office/drawing/2014/main" id="{690724DA-AAEA-78B1-1EB9-8F5ADE1F1894}"/>
              </a:ext>
            </a:extLst>
          </p:cNvPr>
          <p:cNvSpPr/>
          <p:nvPr/>
        </p:nvSpPr>
        <p:spPr>
          <a:xfrm flipV="1">
            <a:off x="7528860" y="1708932"/>
            <a:ext cx="778489" cy="139152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3" name="線">
            <a:extLst>
              <a:ext uri="{FF2B5EF4-FFF2-40B4-BE49-F238E27FC236}">
                <a16:creationId xmlns:a16="http://schemas.microsoft.com/office/drawing/2014/main" id="{BEA7659D-157E-72DF-74D6-8CFB927A2F51}"/>
              </a:ext>
            </a:extLst>
          </p:cNvPr>
          <p:cNvSpPr/>
          <p:nvPr/>
        </p:nvSpPr>
        <p:spPr>
          <a:xfrm flipV="1">
            <a:off x="7540930" y="2063391"/>
            <a:ext cx="771019" cy="103706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4" name="線">
            <a:extLst>
              <a:ext uri="{FF2B5EF4-FFF2-40B4-BE49-F238E27FC236}">
                <a16:creationId xmlns:a16="http://schemas.microsoft.com/office/drawing/2014/main" id="{5315915A-51AF-A2C8-E524-10E21BFEC0EA}"/>
              </a:ext>
            </a:extLst>
          </p:cNvPr>
          <p:cNvSpPr/>
          <p:nvPr/>
        </p:nvSpPr>
        <p:spPr>
          <a:xfrm flipV="1">
            <a:off x="7540642" y="2742869"/>
            <a:ext cx="766708" cy="33839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6" name="テキスト ボックス 65">
            <a:extLst>
              <a:ext uri="{FF2B5EF4-FFF2-40B4-BE49-F238E27FC236}">
                <a16:creationId xmlns:a16="http://schemas.microsoft.com/office/drawing/2014/main" id="{5CE931E8-1836-F239-495C-703696FC9C10}"/>
              </a:ext>
            </a:extLst>
          </p:cNvPr>
          <p:cNvSpPr txBox="1"/>
          <p:nvPr/>
        </p:nvSpPr>
        <p:spPr>
          <a:xfrm>
            <a:off x="6421781" y="1218501"/>
            <a:ext cx="1350050" cy="338554"/>
          </a:xfrm>
          <a:prstGeom prst="rect">
            <a:avLst/>
          </a:prstGeom>
          <a:noFill/>
        </p:spPr>
        <p:txBody>
          <a:bodyPr wrap="none" rtlCol="0">
            <a:spAutoFit/>
          </a:bodyPr>
          <a:lstStyle/>
          <a:p>
            <a:r>
              <a:rPr kumimoji="1" lang="ja-JP" altLang="en-US" sz="1600" b="1">
                <a:solidFill>
                  <a:srgbClr val="FF0000"/>
                </a:solidFill>
                <a:latin typeface="Meiryo" panose="020B0604030504040204" pitchFamily="34" charset="-128"/>
                <a:ea typeface="Meiryo" panose="020B0604030504040204" pitchFamily="34" charset="-128"/>
              </a:rPr>
              <a:t>中間層</a:t>
            </a:r>
            <a:r>
              <a:rPr kumimoji="1" lang="en-US" altLang="ja-JP" sz="1600" b="1">
                <a:solidFill>
                  <a:srgbClr val="FF0000"/>
                </a:solidFill>
                <a:latin typeface="Meiryo" panose="020B0604030504040204" pitchFamily="34" charset="-128"/>
                <a:ea typeface="Meiryo" panose="020B0604030504040204" pitchFamily="34" charset="-128"/>
              </a:rPr>
              <a:t>1</a:t>
            </a:r>
            <a:r>
              <a:rPr kumimoji="1" lang="ja-JP" altLang="en-US" sz="1600" b="1">
                <a:solidFill>
                  <a:srgbClr val="FF0000"/>
                </a:solidFill>
                <a:latin typeface="Meiryo" panose="020B0604030504040204" pitchFamily="34" charset="-128"/>
                <a:ea typeface="Meiryo" panose="020B0604030504040204" pitchFamily="34" charset="-128"/>
              </a:rPr>
              <a:t>層目</a:t>
            </a:r>
          </a:p>
        </p:txBody>
      </p:sp>
      <p:sp>
        <p:nvSpPr>
          <p:cNvPr id="69" name="テキスト ボックス 68">
            <a:extLst>
              <a:ext uri="{FF2B5EF4-FFF2-40B4-BE49-F238E27FC236}">
                <a16:creationId xmlns:a16="http://schemas.microsoft.com/office/drawing/2014/main" id="{B7B1E008-0DB0-9387-10EA-7F4EDC43E4FB}"/>
              </a:ext>
            </a:extLst>
          </p:cNvPr>
          <p:cNvSpPr txBox="1"/>
          <p:nvPr/>
        </p:nvSpPr>
        <p:spPr>
          <a:xfrm>
            <a:off x="7797756" y="1223797"/>
            <a:ext cx="1350050" cy="338554"/>
          </a:xfrm>
          <a:prstGeom prst="rect">
            <a:avLst/>
          </a:prstGeom>
          <a:noFill/>
        </p:spPr>
        <p:txBody>
          <a:bodyPr wrap="none" rtlCol="0">
            <a:spAutoFit/>
          </a:bodyPr>
          <a:lstStyle/>
          <a:p>
            <a:r>
              <a:rPr kumimoji="1" lang="ja-JP" altLang="en-US" sz="1600" b="1">
                <a:solidFill>
                  <a:srgbClr val="FF0000"/>
                </a:solidFill>
                <a:latin typeface="Meiryo" panose="020B0604030504040204" pitchFamily="34" charset="-128"/>
                <a:ea typeface="Meiryo" panose="020B0604030504040204" pitchFamily="34" charset="-128"/>
              </a:rPr>
              <a:t>中間層</a:t>
            </a:r>
            <a:r>
              <a:rPr kumimoji="1" lang="en-US" altLang="ja-JP" sz="1600" b="1">
                <a:solidFill>
                  <a:srgbClr val="FF0000"/>
                </a:solidFill>
                <a:latin typeface="Meiryo" panose="020B0604030504040204" pitchFamily="34" charset="-128"/>
                <a:ea typeface="Meiryo" panose="020B0604030504040204" pitchFamily="34" charset="-128"/>
              </a:rPr>
              <a:t>2</a:t>
            </a:r>
            <a:r>
              <a:rPr kumimoji="1" lang="ja-JP" altLang="en-US" sz="1600" b="1">
                <a:solidFill>
                  <a:srgbClr val="FF0000"/>
                </a:solidFill>
                <a:latin typeface="Meiryo" panose="020B0604030504040204" pitchFamily="34" charset="-128"/>
                <a:ea typeface="Meiryo" panose="020B0604030504040204" pitchFamily="34" charset="-128"/>
              </a:rPr>
              <a:t>層目</a:t>
            </a:r>
          </a:p>
        </p:txBody>
      </p:sp>
      <p:sp>
        <p:nvSpPr>
          <p:cNvPr id="91" name="ReLU関数">
            <a:extLst>
              <a:ext uri="{FF2B5EF4-FFF2-40B4-BE49-F238E27FC236}">
                <a16:creationId xmlns:a16="http://schemas.microsoft.com/office/drawing/2014/main" id="{66B3929E-E4D4-5FFD-4654-282A7B31CB27}"/>
              </a:ext>
            </a:extLst>
          </p:cNvPr>
          <p:cNvSpPr txBox="1"/>
          <p:nvPr/>
        </p:nvSpPr>
        <p:spPr>
          <a:xfrm>
            <a:off x="8090167" y="3414527"/>
            <a:ext cx="96019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3600"/>
            </a:lvl1pPr>
          </a:lstStyle>
          <a:p>
            <a:r>
              <a:rPr sz="1350" dirty="0" err="1"/>
              <a:t>ReLU関数</a:t>
            </a:r>
            <a:endParaRPr sz="1350" dirty="0"/>
          </a:p>
        </p:txBody>
      </p:sp>
      <p:sp>
        <p:nvSpPr>
          <p:cNvPr id="9" name="①学習モデルの選択(今回は線形回帰)…">
            <a:extLst>
              <a:ext uri="{FF2B5EF4-FFF2-40B4-BE49-F238E27FC236}">
                <a16:creationId xmlns:a16="http://schemas.microsoft.com/office/drawing/2014/main" id="{5FD1FE22-1FC5-DFC1-055B-8B946CE4CC1C}"/>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0" name="①学習モデルの選択…">
            <a:extLst>
              <a:ext uri="{FF2B5EF4-FFF2-40B4-BE49-F238E27FC236}">
                <a16:creationId xmlns:a16="http://schemas.microsoft.com/office/drawing/2014/main" id="{0785F7B1-71D5-4F79-5B40-CADD9198C350}"/>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1D55F8EA-A59E-EC4B-ED8D-7931E8920CD6}"/>
              </a:ext>
            </a:extLst>
          </p:cNvPr>
          <p:cNvSpPr>
            <a:spLocks noGrp="1"/>
          </p:cNvSpPr>
          <p:nvPr>
            <p:ph type="sldNum" sz="quarter" idx="2"/>
          </p:nvPr>
        </p:nvSpPr>
        <p:spPr>
          <a:xfrm>
            <a:off x="6583681" y="4896345"/>
            <a:ext cx="2103120" cy="184666"/>
          </a:xfrm>
        </p:spPr>
        <p:txBody>
          <a:bodyPr/>
          <a:lstStyle/>
          <a:p>
            <a:fld id="{86CB4B4D-7CA3-9044-876B-883B54F8677D}" type="slidenum">
              <a:rPr lang="en-US" altLang="ja-JP" sz="1200" smtClean="0"/>
              <a:t>69</a:t>
            </a:fld>
            <a:endParaRPr lang="ja-JP" altLang="en-US" sz="1200"/>
          </a:p>
        </p:txBody>
      </p:sp>
      <p:pic>
        <p:nvPicPr>
          <p:cNvPr id="70" name="図 69">
            <a:extLst>
              <a:ext uri="{FF2B5EF4-FFF2-40B4-BE49-F238E27FC236}">
                <a16:creationId xmlns:a16="http://schemas.microsoft.com/office/drawing/2014/main" id="{D85EFB51-73EF-66A2-9E47-6ED41981C2C1}"/>
              </a:ext>
            </a:extLst>
          </p:cNvPr>
          <p:cNvPicPr>
            <a:picLocks noChangeAspect="1"/>
          </p:cNvPicPr>
          <p:nvPr/>
        </p:nvPicPr>
        <p:blipFill rotWithShape="1">
          <a:blip r:embed="rId3">
            <a:extLst>
              <a:ext uri="{28A0092B-C50C-407E-A947-70E740481C1C}">
                <a14:useLocalDpi xmlns:a14="http://schemas.microsoft.com/office/drawing/2010/main" val="0"/>
              </a:ext>
            </a:extLst>
          </a:blip>
          <a:srcRect l="18740" t="7914" r="52835" b="44136"/>
          <a:stretch/>
        </p:blipFill>
        <p:spPr>
          <a:xfrm>
            <a:off x="7846808" y="3657216"/>
            <a:ext cx="1184773" cy="1124241"/>
          </a:xfrm>
          <a:prstGeom prst="rect">
            <a:avLst/>
          </a:prstGeom>
          <a:ln>
            <a:solidFill>
              <a:schemeClr val="tx1"/>
            </a:solidFill>
          </a:ln>
        </p:spPr>
      </p:pic>
    </p:spTree>
    <p:extLst>
      <p:ext uri="{BB962C8B-B14F-4D97-AF65-F5344CB8AC3E}">
        <p14:creationId xmlns:p14="http://schemas.microsoft.com/office/powerpoint/2010/main" val="22804272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ニューラルネットワークとは(軽く復習)">
            <a:extLst>
              <a:ext uri="{FF2B5EF4-FFF2-40B4-BE49-F238E27FC236}">
                <a16:creationId xmlns:a16="http://schemas.microsoft.com/office/drawing/2014/main" id="{6A073785-635A-0094-C298-BAAC86CE0851}"/>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人工知能・機械学習・深層学習の関係</a:t>
            </a:r>
            <a:endParaRPr sz="2400" b="1" dirty="0">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68547697-94C4-6BF3-0813-D053ECA3B1F8}"/>
              </a:ext>
            </a:extLst>
          </p:cNvPr>
          <p:cNvSpPr>
            <a:spLocks noGrp="1"/>
          </p:cNvSpPr>
          <p:nvPr>
            <p:ph type="sldNum" sz="quarter" idx="2"/>
          </p:nvPr>
        </p:nvSpPr>
        <p:spPr>
          <a:xfrm>
            <a:off x="8673703" y="4937091"/>
            <a:ext cx="155505" cy="184666"/>
          </a:xfrm>
        </p:spPr>
        <p:txBody>
          <a:bodyPr/>
          <a:lstStyle/>
          <a:p>
            <a:fld id="{86CB4B4D-7CA3-9044-876B-883B54F8677D}" type="slidenum">
              <a:rPr lang="en-US" altLang="ja-JP" sz="1200" smtClean="0"/>
              <a:t>7</a:t>
            </a:fld>
            <a:endParaRPr lang="ja-JP" altLang="en-US" sz="1200"/>
          </a:p>
        </p:txBody>
      </p:sp>
      <p:pic>
        <p:nvPicPr>
          <p:cNvPr id="28" name="図 27" descr="文字が書かれている&#10;&#10;中程度の精度で自動的に生成された説明">
            <a:extLst>
              <a:ext uri="{FF2B5EF4-FFF2-40B4-BE49-F238E27FC236}">
                <a16:creationId xmlns:a16="http://schemas.microsoft.com/office/drawing/2014/main" id="{BA51AEDF-69E2-6924-74ED-56DA196E9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07" y="686226"/>
            <a:ext cx="7776421" cy="3698024"/>
          </a:xfrm>
          <a:prstGeom prst="rect">
            <a:avLst/>
          </a:prstGeom>
        </p:spPr>
      </p:pic>
      <p:sp>
        <p:nvSpPr>
          <p:cNvPr id="29" name="テキスト ボックス 28">
            <a:extLst>
              <a:ext uri="{FF2B5EF4-FFF2-40B4-BE49-F238E27FC236}">
                <a16:creationId xmlns:a16="http://schemas.microsoft.com/office/drawing/2014/main" id="{FE225EBD-0865-FAAD-0136-14180516580B}"/>
              </a:ext>
            </a:extLst>
          </p:cNvPr>
          <p:cNvSpPr txBox="1"/>
          <p:nvPr/>
        </p:nvSpPr>
        <p:spPr>
          <a:xfrm>
            <a:off x="1517811" y="4598537"/>
            <a:ext cx="6530955" cy="523220"/>
          </a:xfrm>
          <a:prstGeom prst="rect">
            <a:avLst/>
          </a:prstGeom>
          <a:noFill/>
        </p:spPr>
        <p:txBody>
          <a:bodyPr wrap="none" rtlCol="0">
            <a:spAutoFit/>
          </a:bodyPr>
          <a:lstStyle/>
          <a:p>
            <a:r>
              <a:rPr kumimoji="1" lang="ja-JP" altLang="en-US" sz="1400"/>
              <a:t>引用：総務省</a:t>
            </a:r>
            <a:r>
              <a:rPr kumimoji="1" lang="en-US" altLang="ja-JP" sz="1400" dirty="0"/>
              <a:t> </a:t>
            </a:r>
            <a:r>
              <a:rPr kumimoji="1" lang="ja-JP" altLang="en-US" sz="1400"/>
              <a:t>令和元年版　情報通信白書</a:t>
            </a:r>
            <a:endParaRPr kumimoji="1" lang="en-US" altLang="ja-JP" sz="1400" dirty="0"/>
          </a:p>
          <a:p>
            <a:r>
              <a:rPr kumimoji="1" lang="en-US" altLang="ja-JP" sz="1400" dirty="0"/>
              <a:t>(</a:t>
            </a:r>
            <a:r>
              <a:rPr kumimoji="1" lang="en" altLang="ja-JP" sz="1400" dirty="0"/>
              <a:t>https://</a:t>
            </a:r>
            <a:r>
              <a:rPr kumimoji="1" lang="en" altLang="ja-JP" sz="1400" dirty="0" err="1"/>
              <a:t>www.soumu.go.jp</a:t>
            </a:r>
            <a:r>
              <a:rPr kumimoji="1" lang="en" altLang="ja-JP" sz="1400" dirty="0"/>
              <a:t>/</a:t>
            </a:r>
            <a:r>
              <a:rPr kumimoji="1" lang="en" altLang="ja-JP" sz="1400" dirty="0" err="1"/>
              <a:t>johotsusintokei</a:t>
            </a:r>
            <a:r>
              <a:rPr kumimoji="1" lang="en" altLang="ja-JP" sz="1400" dirty="0"/>
              <a:t>/whitepaper/ja/r01/html/nd113210.html)</a:t>
            </a:r>
            <a:endParaRPr kumimoji="1" lang="ja-JP" altLang="en-US" sz="1400"/>
          </a:p>
        </p:txBody>
      </p:sp>
    </p:spTree>
    <p:extLst>
      <p:ext uri="{BB962C8B-B14F-4D97-AF65-F5344CB8AC3E}">
        <p14:creationId xmlns:p14="http://schemas.microsoft.com/office/powerpoint/2010/main" val="230107794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60668-7426-2A94-7B9E-335EE0381AAA}"/>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DD06E813-B8D2-D963-87EC-239C9F0A7634}"/>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8AF2DABC-43DE-4936-0283-AB808FBBBB39}"/>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68F6EDC2-885D-7EAA-3BD7-788F4C552197}"/>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FEC100DB-11E0-BFDE-6AA3-90FC3A6023AA}"/>
              </a:ext>
            </a:extLst>
          </p:cNvPr>
          <p:cNvSpPr txBox="1"/>
          <p:nvPr/>
        </p:nvSpPr>
        <p:spPr>
          <a:xfrm>
            <a:off x="241697" y="3920362"/>
            <a:ext cx="6311503" cy="782778"/>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).add()</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で</a:t>
            </a:r>
            <a:r>
              <a:rPr lang="en-US" altLang="ja-JP" b="1" u="sng">
                <a:solidFill>
                  <a:srgbClr val="FF0000"/>
                </a:solidFill>
                <a:latin typeface="Courier New" panose="02070309020205020404" pitchFamily="49" charset="0"/>
                <a:ea typeface="Meiryo" panose="020B0604030504040204" pitchFamily="34" charset="-128"/>
                <a:cs typeface="Courier New" panose="02070309020205020404" pitchFamily="49" charset="0"/>
              </a:rPr>
              <a:t>3</a:t>
            </a:r>
            <a:r>
              <a:rPr lang="ja-JP" altLang="en-US" b="1" u="sng">
                <a:solidFill>
                  <a:srgbClr val="FF0000"/>
                </a:solidFill>
                <a:latin typeface="Courier New" panose="02070309020205020404" pitchFamily="49" charset="0"/>
                <a:ea typeface="Meiryo" panose="020B0604030504040204" pitchFamily="34" charset="-128"/>
                <a:cs typeface="Courier New" panose="02070309020205020404" pitchFamily="49" charset="0"/>
              </a:rPr>
              <a:t>層目</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の中間層の設定を行う</a:t>
            </a:r>
            <a:endPar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Dense(</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次の層のニューロンの数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activation = </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活性化関数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t>
            </a:r>
            <a:endParaRPr lang="ja-JP" altLang="ja-JP" sz="1600" b="1" kern="100">
              <a:effectLst/>
              <a:latin typeface="Courier New" panose="02070309020205020404" pitchFamily="49" charset="0"/>
              <a:ea typeface="Meiryo" panose="020B0604030504040204" pitchFamily="34" charset="-128"/>
              <a:cs typeface="Courier New" panose="02070309020205020404" pitchFamily="49" charset="0"/>
            </a:endParaRPr>
          </a:p>
        </p:txBody>
      </p:sp>
      <p:sp>
        <p:nvSpPr>
          <p:cNvPr id="6" name="正方形/長方形 5">
            <a:extLst>
              <a:ext uri="{FF2B5EF4-FFF2-40B4-BE49-F238E27FC236}">
                <a16:creationId xmlns:a16="http://schemas.microsoft.com/office/drawing/2014/main" id="{F8EFCF95-95DB-DAB0-1193-8A214DD9800C}"/>
              </a:ext>
            </a:extLst>
          </p:cNvPr>
          <p:cNvSpPr/>
          <p:nvPr/>
        </p:nvSpPr>
        <p:spPr>
          <a:xfrm>
            <a:off x="249718" y="2052603"/>
            <a:ext cx="5613671" cy="252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78629EEB-6734-8B79-9E41-215228417D35}"/>
              </a:ext>
            </a:extLst>
          </p:cNvPr>
          <p:cNvCxnSpPr>
            <a:cxnSpLocks/>
          </p:cNvCxnSpPr>
          <p:nvPr/>
        </p:nvCxnSpPr>
        <p:spPr>
          <a:xfrm>
            <a:off x="930014" y="2305848"/>
            <a:ext cx="365386" cy="143736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8" name="正方形/長方形 17">
            <a:extLst>
              <a:ext uri="{FF2B5EF4-FFF2-40B4-BE49-F238E27FC236}">
                <a16:creationId xmlns:a16="http://schemas.microsoft.com/office/drawing/2014/main" id="{DB438D04-17B1-466D-D769-EEB611F93C7D}"/>
              </a:ext>
            </a:extLst>
          </p:cNvPr>
          <p:cNvSpPr/>
          <p:nvPr/>
        </p:nvSpPr>
        <p:spPr>
          <a:xfrm>
            <a:off x="6241410" y="1283786"/>
            <a:ext cx="1251947" cy="2196472"/>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B36F3F1-7531-478D-B022-D6B36E24BDE2}"/>
              </a:ext>
            </a:extLst>
          </p:cNvPr>
          <p:cNvSpPr/>
          <p:nvPr/>
        </p:nvSpPr>
        <p:spPr>
          <a:xfrm>
            <a:off x="7633055" y="1308508"/>
            <a:ext cx="1251947" cy="2196472"/>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a:extLst>
              <a:ext uri="{FF2B5EF4-FFF2-40B4-BE49-F238E27FC236}">
                <a16:creationId xmlns:a16="http://schemas.microsoft.com/office/drawing/2014/main" id="{3A52BDAC-7155-0F54-3034-8C0BBAF2FC76}"/>
              </a:ext>
            </a:extLst>
          </p:cNvPr>
          <p:cNvSpPr/>
          <p:nvPr/>
        </p:nvSpPr>
        <p:spPr>
          <a:xfrm>
            <a:off x="8104668" y="1595748"/>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1" name="楕円">
            <a:extLst>
              <a:ext uri="{FF2B5EF4-FFF2-40B4-BE49-F238E27FC236}">
                <a16:creationId xmlns:a16="http://schemas.microsoft.com/office/drawing/2014/main" id="{E2CE85DE-6D11-3752-91EB-5D9DF7E8786D}"/>
              </a:ext>
            </a:extLst>
          </p:cNvPr>
          <p:cNvSpPr/>
          <p:nvPr/>
        </p:nvSpPr>
        <p:spPr>
          <a:xfrm>
            <a:off x="8104668" y="1933889"/>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2" name="楕円">
            <a:extLst>
              <a:ext uri="{FF2B5EF4-FFF2-40B4-BE49-F238E27FC236}">
                <a16:creationId xmlns:a16="http://schemas.microsoft.com/office/drawing/2014/main" id="{3A3AD855-FC4E-DBA8-A7C6-A8E06021F7A5}"/>
              </a:ext>
            </a:extLst>
          </p:cNvPr>
          <p:cNvSpPr/>
          <p:nvPr/>
        </p:nvSpPr>
        <p:spPr>
          <a:xfrm>
            <a:off x="8104668" y="2672080"/>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 name="楕円">
            <a:extLst>
              <a:ext uri="{FF2B5EF4-FFF2-40B4-BE49-F238E27FC236}">
                <a16:creationId xmlns:a16="http://schemas.microsoft.com/office/drawing/2014/main" id="{2026FA11-C052-A5AD-E172-250B22A02EFE}"/>
              </a:ext>
            </a:extLst>
          </p:cNvPr>
          <p:cNvSpPr/>
          <p:nvPr/>
        </p:nvSpPr>
        <p:spPr>
          <a:xfrm>
            <a:off x="8104668" y="3010222"/>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4" name="線">
            <a:extLst>
              <a:ext uri="{FF2B5EF4-FFF2-40B4-BE49-F238E27FC236}">
                <a16:creationId xmlns:a16="http://schemas.microsoft.com/office/drawing/2014/main" id="{54B1A602-3EEA-98F1-BC8E-7F2C969AC79E}"/>
              </a:ext>
            </a:extLst>
          </p:cNvPr>
          <p:cNvSpPr/>
          <p:nvPr/>
        </p:nvSpPr>
        <p:spPr>
          <a:xfrm>
            <a:off x="7341832" y="1774257"/>
            <a:ext cx="785316" cy="32280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5" name="線">
            <a:extLst>
              <a:ext uri="{FF2B5EF4-FFF2-40B4-BE49-F238E27FC236}">
                <a16:creationId xmlns:a16="http://schemas.microsoft.com/office/drawing/2014/main" id="{0CB93C48-1951-E8EE-92D6-28066322B153}"/>
              </a:ext>
            </a:extLst>
          </p:cNvPr>
          <p:cNvSpPr/>
          <p:nvPr/>
        </p:nvSpPr>
        <p:spPr>
          <a:xfrm>
            <a:off x="7316464" y="1755293"/>
            <a:ext cx="769863" cy="629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6" name="線">
            <a:extLst>
              <a:ext uri="{FF2B5EF4-FFF2-40B4-BE49-F238E27FC236}">
                <a16:creationId xmlns:a16="http://schemas.microsoft.com/office/drawing/2014/main" id="{7E2E6F18-853F-7997-5C8F-33C55C8B7D7F}"/>
              </a:ext>
            </a:extLst>
          </p:cNvPr>
          <p:cNvSpPr/>
          <p:nvPr/>
        </p:nvSpPr>
        <p:spPr>
          <a:xfrm>
            <a:off x="7312138" y="1755563"/>
            <a:ext cx="790788" cy="1007416"/>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7" name="線">
            <a:extLst>
              <a:ext uri="{FF2B5EF4-FFF2-40B4-BE49-F238E27FC236}">
                <a16:creationId xmlns:a16="http://schemas.microsoft.com/office/drawing/2014/main" id="{EE042C1E-5928-AD14-B1D2-D740E7316FA9}"/>
              </a:ext>
            </a:extLst>
          </p:cNvPr>
          <p:cNvSpPr/>
          <p:nvPr/>
        </p:nvSpPr>
        <p:spPr>
          <a:xfrm>
            <a:off x="7329344" y="1777455"/>
            <a:ext cx="780598" cy="141176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8" name="線">
            <a:extLst>
              <a:ext uri="{FF2B5EF4-FFF2-40B4-BE49-F238E27FC236}">
                <a16:creationId xmlns:a16="http://schemas.microsoft.com/office/drawing/2014/main" id="{F9BDAC21-8038-0A6B-5BC4-EA8648261E91}"/>
              </a:ext>
            </a:extLst>
          </p:cNvPr>
          <p:cNvSpPr/>
          <p:nvPr/>
        </p:nvSpPr>
        <p:spPr>
          <a:xfrm flipV="1">
            <a:off x="7311808" y="1773918"/>
            <a:ext cx="782670" cy="306849"/>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9" name="1">
            <a:extLst>
              <a:ext uri="{FF2B5EF4-FFF2-40B4-BE49-F238E27FC236}">
                <a16:creationId xmlns:a16="http://schemas.microsoft.com/office/drawing/2014/main" id="{F584D883-7AE5-8D94-BF34-3C991177B813}"/>
              </a:ext>
            </a:extLst>
          </p:cNvPr>
          <p:cNvSpPr txBox="1"/>
          <p:nvPr/>
        </p:nvSpPr>
        <p:spPr>
          <a:xfrm>
            <a:off x="6733385" y="1622920"/>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1</a:t>
            </a:r>
          </a:p>
        </p:txBody>
      </p:sp>
      <p:sp>
        <p:nvSpPr>
          <p:cNvPr id="30" name="2">
            <a:extLst>
              <a:ext uri="{FF2B5EF4-FFF2-40B4-BE49-F238E27FC236}">
                <a16:creationId xmlns:a16="http://schemas.microsoft.com/office/drawing/2014/main" id="{AB0C1ED7-9FDC-EF3B-AB1C-F556891E280D}"/>
              </a:ext>
            </a:extLst>
          </p:cNvPr>
          <p:cNvSpPr txBox="1"/>
          <p:nvPr/>
        </p:nvSpPr>
        <p:spPr>
          <a:xfrm>
            <a:off x="6733385" y="1976280"/>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2</a:t>
            </a:r>
          </a:p>
        </p:txBody>
      </p:sp>
      <p:sp>
        <p:nvSpPr>
          <p:cNvPr id="31" name="4096">
            <a:extLst>
              <a:ext uri="{FF2B5EF4-FFF2-40B4-BE49-F238E27FC236}">
                <a16:creationId xmlns:a16="http://schemas.microsoft.com/office/drawing/2014/main" id="{58681561-1B40-BD02-E388-F06708DD8CDF}"/>
              </a:ext>
            </a:extLst>
          </p:cNvPr>
          <p:cNvSpPr txBox="1"/>
          <p:nvPr/>
        </p:nvSpPr>
        <p:spPr>
          <a:xfrm>
            <a:off x="6581378" y="3028905"/>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lang="en-US" sz="1425" b="1">
                <a:solidFill>
                  <a:srgbClr val="FF0000"/>
                </a:solidFill>
              </a:rPr>
              <a:t>256</a:t>
            </a:r>
            <a:endParaRPr sz="1425" b="1">
              <a:solidFill>
                <a:srgbClr val="FF0000"/>
              </a:solidFill>
            </a:endParaRPr>
          </a:p>
        </p:txBody>
      </p:sp>
      <p:sp>
        <p:nvSpPr>
          <p:cNvPr id="32" name="4095">
            <a:extLst>
              <a:ext uri="{FF2B5EF4-FFF2-40B4-BE49-F238E27FC236}">
                <a16:creationId xmlns:a16="http://schemas.microsoft.com/office/drawing/2014/main" id="{54564D33-036C-3A29-0CBA-40349BC2F800}"/>
              </a:ext>
            </a:extLst>
          </p:cNvPr>
          <p:cNvSpPr txBox="1"/>
          <p:nvPr/>
        </p:nvSpPr>
        <p:spPr>
          <a:xfrm>
            <a:off x="6591455" y="2678414"/>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lang="en-US" sz="1425" b="1"/>
              <a:t>255</a:t>
            </a:r>
            <a:endParaRPr sz="1425" b="1"/>
          </a:p>
        </p:txBody>
      </p:sp>
      <p:sp>
        <p:nvSpPr>
          <p:cNvPr id="33" name="・">
            <a:extLst>
              <a:ext uri="{FF2B5EF4-FFF2-40B4-BE49-F238E27FC236}">
                <a16:creationId xmlns:a16="http://schemas.microsoft.com/office/drawing/2014/main" id="{6825C145-C1C3-BD9F-E1AD-354B742AD09B}"/>
              </a:ext>
            </a:extLst>
          </p:cNvPr>
          <p:cNvSpPr txBox="1"/>
          <p:nvPr/>
        </p:nvSpPr>
        <p:spPr>
          <a:xfrm>
            <a:off x="6651633" y="2253141"/>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34" name="・">
            <a:extLst>
              <a:ext uri="{FF2B5EF4-FFF2-40B4-BE49-F238E27FC236}">
                <a16:creationId xmlns:a16="http://schemas.microsoft.com/office/drawing/2014/main" id="{21696F7A-E8BB-CF0F-75B6-E5EFC0CED61D}"/>
              </a:ext>
            </a:extLst>
          </p:cNvPr>
          <p:cNvSpPr txBox="1"/>
          <p:nvPr/>
        </p:nvSpPr>
        <p:spPr>
          <a:xfrm>
            <a:off x="6651568" y="2354204"/>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35" name="・">
            <a:extLst>
              <a:ext uri="{FF2B5EF4-FFF2-40B4-BE49-F238E27FC236}">
                <a16:creationId xmlns:a16="http://schemas.microsoft.com/office/drawing/2014/main" id="{068ED5C0-2217-01DE-CCF5-8AF5156F0EDF}"/>
              </a:ext>
            </a:extLst>
          </p:cNvPr>
          <p:cNvSpPr txBox="1"/>
          <p:nvPr/>
        </p:nvSpPr>
        <p:spPr>
          <a:xfrm>
            <a:off x="6651633" y="2466496"/>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36" name="・">
            <a:extLst>
              <a:ext uri="{FF2B5EF4-FFF2-40B4-BE49-F238E27FC236}">
                <a16:creationId xmlns:a16="http://schemas.microsoft.com/office/drawing/2014/main" id="{9F2E7AF2-82A3-5E6F-12DE-6DE14FDE0012}"/>
              </a:ext>
            </a:extLst>
          </p:cNvPr>
          <p:cNvSpPr txBox="1"/>
          <p:nvPr/>
        </p:nvSpPr>
        <p:spPr>
          <a:xfrm>
            <a:off x="8156881" y="2235096"/>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38" name="・">
            <a:extLst>
              <a:ext uri="{FF2B5EF4-FFF2-40B4-BE49-F238E27FC236}">
                <a16:creationId xmlns:a16="http://schemas.microsoft.com/office/drawing/2014/main" id="{40602169-D1C5-A65C-41C6-DCBD56836DB4}"/>
              </a:ext>
            </a:extLst>
          </p:cNvPr>
          <p:cNvSpPr txBox="1"/>
          <p:nvPr/>
        </p:nvSpPr>
        <p:spPr>
          <a:xfrm>
            <a:off x="8156881" y="2342441"/>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39" name="・">
            <a:extLst>
              <a:ext uri="{FF2B5EF4-FFF2-40B4-BE49-F238E27FC236}">
                <a16:creationId xmlns:a16="http://schemas.microsoft.com/office/drawing/2014/main" id="{2F0A83B6-C652-0776-C918-B4C9C7D99951}"/>
              </a:ext>
            </a:extLst>
          </p:cNvPr>
          <p:cNvSpPr txBox="1"/>
          <p:nvPr/>
        </p:nvSpPr>
        <p:spPr>
          <a:xfrm>
            <a:off x="8156881" y="2448451"/>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a:t>・</a:t>
            </a:r>
          </a:p>
        </p:txBody>
      </p:sp>
      <p:sp>
        <p:nvSpPr>
          <p:cNvPr id="40" name="1">
            <a:extLst>
              <a:ext uri="{FF2B5EF4-FFF2-40B4-BE49-F238E27FC236}">
                <a16:creationId xmlns:a16="http://schemas.microsoft.com/office/drawing/2014/main" id="{2534F947-5595-3C98-827D-F0BFC6BC598D}"/>
              </a:ext>
            </a:extLst>
          </p:cNvPr>
          <p:cNvSpPr txBox="1"/>
          <p:nvPr/>
        </p:nvSpPr>
        <p:spPr>
          <a:xfrm>
            <a:off x="8531305" y="1612765"/>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b="1"/>
              <a:t>1</a:t>
            </a:r>
          </a:p>
        </p:txBody>
      </p:sp>
      <p:sp>
        <p:nvSpPr>
          <p:cNvPr id="41" name="2">
            <a:extLst>
              <a:ext uri="{FF2B5EF4-FFF2-40B4-BE49-F238E27FC236}">
                <a16:creationId xmlns:a16="http://schemas.microsoft.com/office/drawing/2014/main" id="{5F8BD451-6F96-CE3A-DA9B-E96AF04F3FDB}"/>
              </a:ext>
            </a:extLst>
          </p:cNvPr>
          <p:cNvSpPr txBox="1"/>
          <p:nvPr/>
        </p:nvSpPr>
        <p:spPr>
          <a:xfrm>
            <a:off x="8531305" y="1966124"/>
            <a:ext cx="139462"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sz="1425" b="1"/>
              <a:t>2</a:t>
            </a:r>
          </a:p>
        </p:txBody>
      </p:sp>
      <p:sp>
        <p:nvSpPr>
          <p:cNvPr id="42" name="512">
            <a:extLst>
              <a:ext uri="{FF2B5EF4-FFF2-40B4-BE49-F238E27FC236}">
                <a16:creationId xmlns:a16="http://schemas.microsoft.com/office/drawing/2014/main" id="{B9AD266E-67A0-01A9-BFD6-C4E686D072B1}"/>
              </a:ext>
            </a:extLst>
          </p:cNvPr>
          <p:cNvSpPr txBox="1"/>
          <p:nvPr/>
        </p:nvSpPr>
        <p:spPr>
          <a:xfrm>
            <a:off x="8508032" y="3020900"/>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lang="en-US" sz="1425" b="1">
                <a:solidFill>
                  <a:srgbClr val="FF0000"/>
                </a:solidFill>
              </a:rPr>
              <a:t>128</a:t>
            </a:r>
            <a:endParaRPr sz="1425" b="1">
              <a:solidFill>
                <a:srgbClr val="FF0000"/>
              </a:solidFill>
            </a:endParaRPr>
          </a:p>
        </p:txBody>
      </p:sp>
      <p:sp>
        <p:nvSpPr>
          <p:cNvPr id="43" name="511">
            <a:extLst>
              <a:ext uri="{FF2B5EF4-FFF2-40B4-BE49-F238E27FC236}">
                <a16:creationId xmlns:a16="http://schemas.microsoft.com/office/drawing/2014/main" id="{6501CCB5-5FF2-2752-FD5E-E6E3E24EAAB5}"/>
              </a:ext>
            </a:extLst>
          </p:cNvPr>
          <p:cNvSpPr txBox="1"/>
          <p:nvPr/>
        </p:nvSpPr>
        <p:spPr>
          <a:xfrm>
            <a:off x="8512607" y="2717461"/>
            <a:ext cx="341440"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3800">
                <a:latin typeface="Arial"/>
                <a:ea typeface="Arial"/>
                <a:cs typeface="Arial"/>
                <a:sym typeface="Arial"/>
              </a:defRPr>
            </a:lvl1pPr>
          </a:lstStyle>
          <a:p>
            <a:r>
              <a:rPr lang="en-US" sz="1425" b="1"/>
              <a:t>127</a:t>
            </a:r>
            <a:endParaRPr sz="1425" b="1"/>
          </a:p>
        </p:txBody>
      </p:sp>
      <p:sp>
        <p:nvSpPr>
          <p:cNvPr id="44" name="楕円">
            <a:extLst>
              <a:ext uri="{FF2B5EF4-FFF2-40B4-BE49-F238E27FC236}">
                <a16:creationId xmlns:a16="http://schemas.microsoft.com/office/drawing/2014/main" id="{2F238823-4007-40D7-40EF-BF435FF9DCC4}"/>
              </a:ext>
            </a:extLst>
          </p:cNvPr>
          <p:cNvSpPr/>
          <p:nvPr/>
        </p:nvSpPr>
        <p:spPr>
          <a:xfrm>
            <a:off x="6981803" y="1573471"/>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5" name="楕円">
            <a:extLst>
              <a:ext uri="{FF2B5EF4-FFF2-40B4-BE49-F238E27FC236}">
                <a16:creationId xmlns:a16="http://schemas.microsoft.com/office/drawing/2014/main" id="{9B07D182-9F78-D639-F479-F843D755062F}"/>
              </a:ext>
            </a:extLst>
          </p:cNvPr>
          <p:cNvSpPr/>
          <p:nvPr/>
        </p:nvSpPr>
        <p:spPr>
          <a:xfrm>
            <a:off x="6981803" y="1911612"/>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6" name="楕円">
            <a:extLst>
              <a:ext uri="{FF2B5EF4-FFF2-40B4-BE49-F238E27FC236}">
                <a16:creationId xmlns:a16="http://schemas.microsoft.com/office/drawing/2014/main" id="{19994A14-1CE2-E70B-58DE-AA40AB4B6512}"/>
              </a:ext>
            </a:extLst>
          </p:cNvPr>
          <p:cNvSpPr/>
          <p:nvPr/>
        </p:nvSpPr>
        <p:spPr>
          <a:xfrm>
            <a:off x="6981803" y="2649803"/>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7" name="楕円">
            <a:extLst>
              <a:ext uri="{FF2B5EF4-FFF2-40B4-BE49-F238E27FC236}">
                <a16:creationId xmlns:a16="http://schemas.microsoft.com/office/drawing/2014/main" id="{82AC89DE-30B2-8952-0B5B-A51F6BBDDCFC}"/>
              </a:ext>
            </a:extLst>
          </p:cNvPr>
          <p:cNvSpPr/>
          <p:nvPr/>
        </p:nvSpPr>
        <p:spPr>
          <a:xfrm>
            <a:off x="6981803" y="2987945"/>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8" name="・">
            <a:extLst>
              <a:ext uri="{FF2B5EF4-FFF2-40B4-BE49-F238E27FC236}">
                <a16:creationId xmlns:a16="http://schemas.microsoft.com/office/drawing/2014/main" id="{C8C62EF8-6180-EA30-1E9B-769FBED0D070}"/>
              </a:ext>
            </a:extLst>
          </p:cNvPr>
          <p:cNvSpPr txBox="1"/>
          <p:nvPr/>
        </p:nvSpPr>
        <p:spPr>
          <a:xfrm>
            <a:off x="7034016" y="2212819"/>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49" name="・">
            <a:extLst>
              <a:ext uri="{FF2B5EF4-FFF2-40B4-BE49-F238E27FC236}">
                <a16:creationId xmlns:a16="http://schemas.microsoft.com/office/drawing/2014/main" id="{29E45EA7-7D8B-7A32-A3F1-015E40FC2512}"/>
              </a:ext>
            </a:extLst>
          </p:cNvPr>
          <p:cNvSpPr txBox="1"/>
          <p:nvPr/>
        </p:nvSpPr>
        <p:spPr>
          <a:xfrm>
            <a:off x="7034016" y="2320164"/>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50" name="・">
            <a:extLst>
              <a:ext uri="{FF2B5EF4-FFF2-40B4-BE49-F238E27FC236}">
                <a16:creationId xmlns:a16="http://schemas.microsoft.com/office/drawing/2014/main" id="{DD0F80C4-EB85-A9A2-660C-D256A81298FC}"/>
              </a:ext>
            </a:extLst>
          </p:cNvPr>
          <p:cNvSpPr txBox="1"/>
          <p:nvPr/>
        </p:nvSpPr>
        <p:spPr>
          <a:xfrm>
            <a:off x="7034016" y="2426174"/>
            <a:ext cx="221214" cy="2577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51" name="線">
            <a:extLst>
              <a:ext uri="{FF2B5EF4-FFF2-40B4-BE49-F238E27FC236}">
                <a16:creationId xmlns:a16="http://schemas.microsoft.com/office/drawing/2014/main" id="{59FB1849-CB03-1ADD-B4C5-EAE6B64D2AFB}"/>
              </a:ext>
            </a:extLst>
          </p:cNvPr>
          <p:cNvSpPr/>
          <p:nvPr/>
        </p:nvSpPr>
        <p:spPr>
          <a:xfrm flipV="1">
            <a:off x="7304792" y="2093092"/>
            <a:ext cx="789686" cy="43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2" name="線">
            <a:extLst>
              <a:ext uri="{FF2B5EF4-FFF2-40B4-BE49-F238E27FC236}">
                <a16:creationId xmlns:a16="http://schemas.microsoft.com/office/drawing/2014/main" id="{14D59C74-D977-EEED-0CD8-91105F1EB40A}"/>
              </a:ext>
            </a:extLst>
          </p:cNvPr>
          <p:cNvSpPr/>
          <p:nvPr/>
        </p:nvSpPr>
        <p:spPr>
          <a:xfrm>
            <a:off x="7317288" y="2096103"/>
            <a:ext cx="784757" cy="685570"/>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3" name="線">
            <a:extLst>
              <a:ext uri="{FF2B5EF4-FFF2-40B4-BE49-F238E27FC236}">
                <a16:creationId xmlns:a16="http://schemas.microsoft.com/office/drawing/2014/main" id="{B7AC6BE1-441C-9958-8166-132B018802D8}"/>
              </a:ext>
            </a:extLst>
          </p:cNvPr>
          <p:cNvSpPr/>
          <p:nvPr/>
        </p:nvSpPr>
        <p:spPr>
          <a:xfrm>
            <a:off x="7306530" y="2089734"/>
            <a:ext cx="803412" cy="1111816"/>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4" name="線">
            <a:extLst>
              <a:ext uri="{FF2B5EF4-FFF2-40B4-BE49-F238E27FC236}">
                <a16:creationId xmlns:a16="http://schemas.microsoft.com/office/drawing/2014/main" id="{25E7FD99-186C-7B1C-E75A-3FFF5B033D28}"/>
              </a:ext>
            </a:extLst>
          </p:cNvPr>
          <p:cNvSpPr/>
          <p:nvPr/>
        </p:nvSpPr>
        <p:spPr>
          <a:xfrm flipV="1">
            <a:off x="7315546" y="1777454"/>
            <a:ext cx="778932" cy="101058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5" name="線">
            <a:extLst>
              <a:ext uri="{FF2B5EF4-FFF2-40B4-BE49-F238E27FC236}">
                <a16:creationId xmlns:a16="http://schemas.microsoft.com/office/drawing/2014/main" id="{B15B4266-FA95-05C4-0237-C602C66712A2}"/>
              </a:ext>
            </a:extLst>
          </p:cNvPr>
          <p:cNvSpPr/>
          <p:nvPr/>
        </p:nvSpPr>
        <p:spPr>
          <a:xfrm flipV="1">
            <a:off x="7314665" y="2099892"/>
            <a:ext cx="778932" cy="68814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6" name="線">
            <a:extLst>
              <a:ext uri="{FF2B5EF4-FFF2-40B4-BE49-F238E27FC236}">
                <a16:creationId xmlns:a16="http://schemas.microsoft.com/office/drawing/2014/main" id="{038A1F56-6525-AD96-3A94-A39C5C04FF74}"/>
              </a:ext>
            </a:extLst>
          </p:cNvPr>
          <p:cNvSpPr/>
          <p:nvPr/>
        </p:nvSpPr>
        <p:spPr>
          <a:xfrm>
            <a:off x="7321480" y="2790256"/>
            <a:ext cx="763910" cy="415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7" name="線">
            <a:extLst>
              <a:ext uri="{FF2B5EF4-FFF2-40B4-BE49-F238E27FC236}">
                <a16:creationId xmlns:a16="http://schemas.microsoft.com/office/drawing/2014/main" id="{78C4C9E2-D675-BF19-13D6-E6D127A66DA9}"/>
              </a:ext>
            </a:extLst>
          </p:cNvPr>
          <p:cNvSpPr/>
          <p:nvPr/>
        </p:nvSpPr>
        <p:spPr>
          <a:xfrm>
            <a:off x="7321480" y="3168978"/>
            <a:ext cx="763910" cy="4151"/>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8" name="線">
            <a:extLst>
              <a:ext uri="{FF2B5EF4-FFF2-40B4-BE49-F238E27FC236}">
                <a16:creationId xmlns:a16="http://schemas.microsoft.com/office/drawing/2014/main" id="{5FF0F882-D2E0-CCF6-B09B-EFAA04DCA82D}"/>
              </a:ext>
            </a:extLst>
          </p:cNvPr>
          <p:cNvSpPr/>
          <p:nvPr/>
        </p:nvSpPr>
        <p:spPr>
          <a:xfrm>
            <a:off x="7327624" y="2798657"/>
            <a:ext cx="771563" cy="37447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9" name="線">
            <a:extLst>
              <a:ext uri="{FF2B5EF4-FFF2-40B4-BE49-F238E27FC236}">
                <a16:creationId xmlns:a16="http://schemas.microsoft.com/office/drawing/2014/main" id="{DA1EC569-8E84-9D1C-A563-10F872EDA092}"/>
              </a:ext>
            </a:extLst>
          </p:cNvPr>
          <p:cNvSpPr/>
          <p:nvPr/>
        </p:nvSpPr>
        <p:spPr>
          <a:xfrm flipV="1">
            <a:off x="7315107" y="1777453"/>
            <a:ext cx="778489" cy="139152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0" name="線">
            <a:extLst>
              <a:ext uri="{FF2B5EF4-FFF2-40B4-BE49-F238E27FC236}">
                <a16:creationId xmlns:a16="http://schemas.microsoft.com/office/drawing/2014/main" id="{6A70160D-D00C-ABA1-2C0A-765EC6B7E6A5}"/>
              </a:ext>
            </a:extLst>
          </p:cNvPr>
          <p:cNvSpPr/>
          <p:nvPr/>
        </p:nvSpPr>
        <p:spPr>
          <a:xfrm flipV="1">
            <a:off x="7327177" y="2131912"/>
            <a:ext cx="771019" cy="1037065"/>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1" name="線">
            <a:extLst>
              <a:ext uri="{FF2B5EF4-FFF2-40B4-BE49-F238E27FC236}">
                <a16:creationId xmlns:a16="http://schemas.microsoft.com/office/drawing/2014/main" id="{43C742B1-A7B4-3821-63A8-C967E03D169C}"/>
              </a:ext>
            </a:extLst>
          </p:cNvPr>
          <p:cNvSpPr/>
          <p:nvPr/>
        </p:nvSpPr>
        <p:spPr>
          <a:xfrm flipV="1">
            <a:off x="7326889" y="2811390"/>
            <a:ext cx="766708" cy="338392"/>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2" name="テキスト ボックス 61">
            <a:extLst>
              <a:ext uri="{FF2B5EF4-FFF2-40B4-BE49-F238E27FC236}">
                <a16:creationId xmlns:a16="http://schemas.microsoft.com/office/drawing/2014/main" id="{3325CAFA-D028-3E2D-D577-6FDF23D31A30}"/>
              </a:ext>
            </a:extLst>
          </p:cNvPr>
          <p:cNvSpPr txBox="1"/>
          <p:nvPr/>
        </p:nvSpPr>
        <p:spPr>
          <a:xfrm>
            <a:off x="6208028" y="1287022"/>
            <a:ext cx="1350050" cy="338554"/>
          </a:xfrm>
          <a:prstGeom prst="rect">
            <a:avLst/>
          </a:prstGeom>
          <a:noFill/>
        </p:spPr>
        <p:txBody>
          <a:bodyPr wrap="none" rtlCol="0">
            <a:spAutoFit/>
          </a:bodyPr>
          <a:lstStyle/>
          <a:p>
            <a:r>
              <a:rPr kumimoji="1" lang="ja-JP" altLang="en-US" sz="1600" b="1">
                <a:solidFill>
                  <a:srgbClr val="FF0000"/>
                </a:solidFill>
                <a:latin typeface="Meiryo" panose="020B0604030504040204" pitchFamily="34" charset="-128"/>
                <a:ea typeface="Meiryo" panose="020B0604030504040204" pitchFamily="34" charset="-128"/>
              </a:rPr>
              <a:t>中間層</a:t>
            </a:r>
            <a:r>
              <a:rPr kumimoji="1" lang="en-US" altLang="ja-JP" sz="1600" b="1">
                <a:solidFill>
                  <a:srgbClr val="FF0000"/>
                </a:solidFill>
                <a:latin typeface="Meiryo" panose="020B0604030504040204" pitchFamily="34" charset="-128"/>
                <a:ea typeface="Meiryo" panose="020B0604030504040204" pitchFamily="34" charset="-128"/>
              </a:rPr>
              <a:t>2</a:t>
            </a:r>
            <a:r>
              <a:rPr kumimoji="1" lang="ja-JP" altLang="en-US" sz="1600" b="1">
                <a:solidFill>
                  <a:srgbClr val="FF0000"/>
                </a:solidFill>
                <a:latin typeface="Meiryo" panose="020B0604030504040204" pitchFamily="34" charset="-128"/>
                <a:ea typeface="Meiryo" panose="020B0604030504040204" pitchFamily="34" charset="-128"/>
              </a:rPr>
              <a:t>層目</a:t>
            </a:r>
          </a:p>
        </p:txBody>
      </p:sp>
      <p:sp>
        <p:nvSpPr>
          <p:cNvPr id="63" name="テキスト ボックス 62">
            <a:extLst>
              <a:ext uri="{FF2B5EF4-FFF2-40B4-BE49-F238E27FC236}">
                <a16:creationId xmlns:a16="http://schemas.microsoft.com/office/drawing/2014/main" id="{E44FFDD1-7B90-CD4D-6883-72333E3AF337}"/>
              </a:ext>
            </a:extLst>
          </p:cNvPr>
          <p:cNvSpPr txBox="1"/>
          <p:nvPr/>
        </p:nvSpPr>
        <p:spPr>
          <a:xfrm>
            <a:off x="7584003" y="1292318"/>
            <a:ext cx="1350050" cy="338554"/>
          </a:xfrm>
          <a:prstGeom prst="rect">
            <a:avLst/>
          </a:prstGeom>
          <a:noFill/>
        </p:spPr>
        <p:txBody>
          <a:bodyPr wrap="none" rtlCol="0">
            <a:spAutoFit/>
          </a:bodyPr>
          <a:lstStyle/>
          <a:p>
            <a:r>
              <a:rPr kumimoji="1" lang="ja-JP" altLang="en-US" sz="1600" b="1">
                <a:solidFill>
                  <a:srgbClr val="FF0000"/>
                </a:solidFill>
                <a:latin typeface="Meiryo" panose="020B0604030504040204" pitchFamily="34" charset="-128"/>
                <a:ea typeface="Meiryo" panose="020B0604030504040204" pitchFamily="34" charset="-128"/>
              </a:rPr>
              <a:t>中間層</a:t>
            </a:r>
            <a:r>
              <a:rPr kumimoji="1" lang="en-US" altLang="ja-JP" sz="1600" b="1">
                <a:solidFill>
                  <a:srgbClr val="FF0000"/>
                </a:solidFill>
                <a:latin typeface="Meiryo" panose="020B0604030504040204" pitchFamily="34" charset="-128"/>
                <a:ea typeface="Meiryo" panose="020B0604030504040204" pitchFamily="34" charset="-128"/>
              </a:rPr>
              <a:t>3</a:t>
            </a:r>
            <a:r>
              <a:rPr kumimoji="1" lang="ja-JP" altLang="en-US" sz="1600" b="1">
                <a:solidFill>
                  <a:srgbClr val="FF0000"/>
                </a:solidFill>
                <a:latin typeface="Meiryo" panose="020B0604030504040204" pitchFamily="34" charset="-128"/>
                <a:ea typeface="Meiryo" panose="020B0604030504040204" pitchFamily="34" charset="-128"/>
              </a:rPr>
              <a:t>層目</a:t>
            </a:r>
          </a:p>
        </p:txBody>
      </p:sp>
      <p:sp>
        <p:nvSpPr>
          <p:cNvPr id="9" name="①学習モデルの選択(今回は線形回帰)…">
            <a:extLst>
              <a:ext uri="{FF2B5EF4-FFF2-40B4-BE49-F238E27FC236}">
                <a16:creationId xmlns:a16="http://schemas.microsoft.com/office/drawing/2014/main" id="{0E4C6ED6-83E8-2642-4E6A-758CEDB54B07}"/>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0" name="①学習モデルの選択…">
            <a:extLst>
              <a:ext uri="{FF2B5EF4-FFF2-40B4-BE49-F238E27FC236}">
                <a16:creationId xmlns:a16="http://schemas.microsoft.com/office/drawing/2014/main" id="{AC362710-5F58-C99E-C9D6-5BC59917CAD4}"/>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7F9DB22B-DD57-D34C-803F-A12867A48549}"/>
              </a:ext>
            </a:extLst>
          </p:cNvPr>
          <p:cNvSpPr>
            <a:spLocks noGrp="1"/>
          </p:cNvSpPr>
          <p:nvPr>
            <p:ph type="sldNum" sz="quarter" idx="2"/>
          </p:nvPr>
        </p:nvSpPr>
        <p:spPr>
          <a:xfrm>
            <a:off x="6583681" y="4930212"/>
            <a:ext cx="2103120" cy="184666"/>
          </a:xfrm>
        </p:spPr>
        <p:txBody>
          <a:bodyPr/>
          <a:lstStyle/>
          <a:p>
            <a:fld id="{86CB4B4D-7CA3-9044-876B-883B54F8677D}" type="slidenum">
              <a:rPr lang="en-US" altLang="ja-JP" sz="1200" smtClean="0"/>
              <a:t>70</a:t>
            </a:fld>
            <a:endParaRPr lang="ja-JP" altLang="en-US" sz="1200"/>
          </a:p>
        </p:txBody>
      </p:sp>
      <p:sp>
        <p:nvSpPr>
          <p:cNvPr id="4" name="ReLU関数">
            <a:extLst>
              <a:ext uri="{FF2B5EF4-FFF2-40B4-BE49-F238E27FC236}">
                <a16:creationId xmlns:a16="http://schemas.microsoft.com/office/drawing/2014/main" id="{3BD82107-0004-1ECE-3FAF-F16482C10547}"/>
              </a:ext>
            </a:extLst>
          </p:cNvPr>
          <p:cNvSpPr txBox="1"/>
          <p:nvPr/>
        </p:nvSpPr>
        <p:spPr>
          <a:xfrm>
            <a:off x="7830520" y="3493550"/>
            <a:ext cx="96019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3600"/>
            </a:lvl1pPr>
          </a:lstStyle>
          <a:p>
            <a:r>
              <a:rPr sz="1350" dirty="0" err="1"/>
              <a:t>ReLU関数</a:t>
            </a:r>
            <a:endParaRPr sz="1350" dirty="0"/>
          </a:p>
        </p:txBody>
      </p:sp>
      <p:pic>
        <p:nvPicPr>
          <p:cNvPr id="8" name="図 7">
            <a:extLst>
              <a:ext uri="{FF2B5EF4-FFF2-40B4-BE49-F238E27FC236}">
                <a16:creationId xmlns:a16="http://schemas.microsoft.com/office/drawing/2014/main" id="{71B9B486-654A-7D42-0CBF-9FA4120406F4}"/>
              </a:ext>
            </a:extLst>
          </p:cNvPr>
          <p:cNvPicPr>
            <a:picLocks noChangeAspect="1"/>
          </p:cNvPicPr>
          <p:nvPr/>
        </p:nvPicPr>
        <p:blipFill rotWithShape="1">
          <a:blip r:embed="rId3">
            <a:extLst>
              <a:ext uri="{28A0092B-C50C-407E-A947-70E740481C1C}">
                <a14:useLocalDpi xmlns:a14="http://schemas.microsoft.com/office/drawing/2010/main" val="0"/>
              </a:ext>
            </a:extLst>
          </a:blip>
          <a:srcRect l="18740" t="7914" r="52835" b="44136"/>
          <a:stretch/>
        </p:blipFill>
        <p:spPr>
          <a:xfrm>
            <a:off x="7654895" y="3736239"/>
            <a:ext cx="1184773" cy="1124241"/>
          </a:xfrm>
          <a:prstGeom prst="rect">
            <a:avLst/>
          </a:prstGeom>
          <a:ln>
            <a:solidFill>
              <a:schemeClr val="tx1"/>
            </a:solidFill>
          </a:ln>
        </p:spPr>
      </p:pic>
    </p:spTree>
    <p:extLst>
      <p:ext uri="{BB962C8B-B14F-4D97-AF65-F5344CB8AC3E}">
        <p14:creationId xmlns:p14="http://schemas.microsoft.com/office/powerpoint/2010/main" val="355282536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B88D8-0E29-6AEE-F03C-DA66A02D7A2F}"/>
            </a:ext>
          </a:extLst>
        </p:cNvPr>
        <p:cNvGrpSpPr/>
        <p:nvPr/>
      </p:nvGrpSpPr>
      <p:grpSpPr>
        <a:xfrm>
          <a:off x="0" y="0"/>
          <a:ext cx="0" cy="0"/>
          <a:chOff x="0" y="0"/>
          <a:chExt cx="0" cy="0"/>
        </a:xfrm>
      </p:grpSpPr>
      <p:sp>
        <p:nvSpPr>
          <p:cNvPr id="84" name="正方形/長方形 83">
            <a:extLst>
              <a:ext uri="{FF2B5EF4-FFF2-40B4-BE49-F238E27FC236}">
                <a16:creationId xmlns:a16="http://schemas.microsoft.com/office/drawing/2014/main" id="{247C0343-FD73-851C-C834-3A463DD6D231}"/>
              </a:ext>
            </a:extLst>
          </p:cNvPr>
          <p:cNvSpPr/>
          <p:nvPr/>
        </p:nvSpPr>
        <p:spPr>
          <a:xfrm>
            <a:off x="7595932" y="1292319"/>
            <a:ext cx="1384181" cy="2187940"/>
          </a:xfrm>
          <a:prstGeom prst="rect">
            <a:avLst/>
          </a:prstGeom>
          <a:solidFill>
            <a:srgbClr val="00B0F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F0818FD-13F2-1301-96CD-A133C3D791A4}"/>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29EC8C85-2B50-1EEB-44EB-C2412D093ED4}"/>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4FCAEC6C-A25C-1CAD-7050-29517A9BA318}"/>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2C459F53-5EC3-65D4-8E0F-4B32A562CE01}"/>
              </a:ext>
            </a:extLst>
          </p:cNvPr>
          <p:cNvSpPr txBox="1"/>
          <p:nvPr/>
        </p:nvSpPr>
        <p:spPr>
          <a:xfrm>
            <a:off x="381000" y="3732100"/>
            <a:ext cx="6096000" cy="782778"/>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次に</a:t>
            </a: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rPr>
              <a:t>).add()</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で</a:t>
            </a:r>
            <a:r>
              <a:rPr lang="ja-JP" altLang="en-US" b="1" u="sng">
                <a:solidFill>
                  <a:srgbClr val="FF0000"/>
                </a:solidFill>
                <a:latin typeface="Courier New" panose="02070309020205020404" pitchFamily="49" charset="0"/>
                <a:ea typeface="Meiryo" panose="020B0604030504040204" pitchFamily="34" charset="-128"/>
                <a:cs typeface="Courier New" panose="02070309020205020404" pitchFamily="49" charset="0"/>
              </a:rPr>
              <a:t>出力層</a:t>
            </a:r>
            <a:r>
              <a:rPr lang="ja-JP" altLang="en-US" b="1">
                <a:solidFill>
                  <a:srgbClr val="FF9300"/>
                </a:solidFill>
                <a:latin typeface="Courier New" panose="02070309020205020404" pitchFamily="49" charset="0"/>
                <a:ea typeface="Meiryo" panose="020B0604030504040204" pitchFamily="34" charset="-128"/>
                <a:cs typeface="Courier New" panose="02070309020205020404" pitchFamily="49" charset="0"/>
              </a:rPr>
              <a:t>の設定を行う</a:t>
            </a:r>
            <a:endParaRPr lang="en-US" altLang="ja-JP" b="1">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algn="l" defTabSz="825500" rtl="0" hangingPunct="0">
              <a:lnSpc>
                <a:spcPct val="130000"/>
              </a:lnSpc>
            </a:pP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Dense(</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次の層のニューロンの数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 activation=</a:t>
            </a:r>
            <a:r>
              <a:rPr lang="ja-JP" altLang="ja-JP" sz="1600" b="1" kern="100">
                <a:effectLst/>
                <a:latin typeface="Courier New" panose="02070309020205020404" pitchFamily="49" charset="0"/>
                <a:ea typeface="Meiryo" panose="020B0604030504040204" pitchFamily="34" charset="-128"/>
                <a:cs typeface="Courier New" panose="02070309020205020404" pitchFamily="49" charset="0"/>
              </a:rPr>
              <a:t>活性化関数</a:t>
            </a:r>
            <a:r>
              <a:rPr lang="en-US" altLang="ja-JP" sz="1600" b="1" kern="100">
                <a:effectLst/>
                <a:latin typeface="Courier New" panose="02070309020205020404" pitchFamily="49" charset="0"/>
                <a:ea typeface="Meiryo" panose="020B0604030504040204" pitchFamily="34" charset="-128"/>
                <a:cs typeface="Courier New" panose="02070309020205020404" pitchFamily="49" charset="0"/>
              </a:rPr>
              <a:t>)</a:t>
            </a:r>
            <a:endParaRPr lang="en-US" altLang="ja-JP" sz="1600" b="1">
              <a:latin typeface="Courier New" panose="02070309020205020404" pitchFamily="49" charset="0"/>
              <a:ea typeface="Meiryo" panose="020B0604030504040204" pitchFamily="34" charset="-128"/>
              <a:cs typeface="Courier New" panose="02070309020205020404" pitchFamily="49" charset="0"/>
            </a:endParaRPr>
          </a:p>
        </p:txBody>
      </p:sp>
      <p:sp>
        <p:nvSpPr>
          <p:cNvPr id="6" name="正方形/長方形 5">
            <a:extLst>
              <a:ext uri="{FF2B5EF4-FFF2-40B4-BE49-F238E27FC236}">
                <a16:creationId xmlns:a16="http://schemas.microsoft.com/office/drawing/2014/main" id="{A1B2BE7A-35F0-09B0-F1C3-0472B1D24884}"/>
              </a:ext>
            </a:extLst>
          </p:cNvPr>
          <p:cNvSpPr/>
          <p:nvPr/>
        </p:nvSpPr>
        <p:spPr>
          <a:xfrm>
            <a:off x="241697" y="2260689"/>
            <a:ext cx="5450122" cy="288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7D127F90-918D-7DBD-0F41-B0B5C1D8D87A}"/>
              </a:ext>
            </a:extLst>
          </p:cNvPr>
          <p:cNvCxnSpPr>
            <a:cxnSpLocks/>
          </p:cNvCxnSpPr>
          <p:nvPr/>
        </p:nvCxnSpPr>
        <p:spPr>
          <a:xfrm>
            <a:off x="1387214" y="2548689"/>
            <a:ext cx="0" cy="116606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6" name="正方形/長方形 15">
            <a:extLst>
              <a:ext uri="{FF2B5EF4-FFF2-40B4-BE49-F238E27FC236}">
                <a16:creationId xmlns:a16="http://schemas.microsoft.com/office/drawing/2014/main" id="{FAD84284-CD21-5A40-0723-176B273DF492}"/>
              </a:ext>
            </a:extLst>
          </p:cNvPr>
          <p:cNvSpPr/>
          <p:nvPr/>
        </p:nvSpPr>
        <p:spPr>
          <a:xfrm>
            <a:off x="6241410" y="1283786"/>
            <a:ext cx="1251947" cy="2196472"/>
          </a:xfrm>
          <a:prstGeom prst="rect">
            <a:avLst/>
          </a:prstGeom>
          <a:solidFill>
            <a:srgbClr val="92D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a:extLst>
              <a:ext uri="{FF2B5EF4-FFF2-40B4-BE49-F238E27FC236}">
                <a16:creationId xmlns:a16="http://schemas.microsoft.com/office/drawing/2014/main" id="{9F1B5528-855B-49FE-4AA3-5A9C4A7C17B3}"/>
              </a:ext>
            </a:extLst>
          </p:cNvPr>
          <p:cNvSpPr/>
          <p:nvPr/>
        </p:nvSpPr>
        <p:spPr>
          <a:xfrm>
            <a:off x="8102259" y="2178792"/>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2" name="線">
            <a:extLst>
              <a:ext uri="{FF2B5EF4-FFF2-40B4-BE49-F238E27FC236}">
                <a16:creationId xmlns:a16="http://schemas.microsoft.com/office/drawing/2014/main" id="{D345772B-F475-6FA1-28BD-CE860DAA85E7}"/>
              </a:ext>
            </a:extLst>
          </p:cNvPr>
          <p:cNvSpPr/>
          <p:nvPr/>
        </p:nvSpPr>
        <p:spPr>
          <a:xfrm>
            <a:off x="7298963" y="1729897"/>
            <a:ext cx="810194" cy="60862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7" name="1">
            <a:extLst>
              <a:ext uri="{FF2B5EF4-FFF2-40B4-BE49-F238E27FC236}">
                <a16:creationId xmlns:a16="http://schemas.microsoft.com/office/drawing/2014/main" id="{524D4718-1AEE-254D-2716-356B5C0F093B}"/>
              </a:ext>
            </a:extLst>
          </p:cNvPr>
          <p:cNvSpPr txBox="1"/>
          <p:nvPr/>
        </p:nvSpPr>
        <p:spPr>
          <a:xfrm>
            <a:off x="6733385" y="1622920"/>
            <a:ext cx="139462"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1</a:t>
            </a:r>
          </a:p>
        </p:txBody>
      </p:sp>
      <p:sp>
        <p:nvSpPr>
          <p:cNvPr id="28" name="2">
            <a:extLst>
              <a:ext uri="{FF2B5EF4-FFF2-40B4-BE49-F238E27FC236}">
                <a16:creationId xmlns:a16="http://schemas.microsoft.com/office/drawing/2014/main" id="{8D5A56CE-1BF8-F8CE-D36B-E37B1F495F95}"/>
              </a:ext>
            </a:extLst>
          </p:cNvPr>
          <p:cNvSpPr txBox="1"/>
          <p:nvPr/>
        </p:nvSpPr>
        <p:spPr>
          <a:xfrm>
            <a:off x="6733385" y="1976280"/>
            <a:ext cx="139462"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b="1"/>
              <a:t>2</a:t>
            </a:r>
          </a:p>
        </p:txBody>
      </p:sp>
      <p:sp>
        <p:nvSpPr>
          <p:cNvPr id="29" name="4096">
            <a:extLst>
              <a:ext uri="{FF2B5EF4-FFF2-40B4-BE49-F238E27FC236}">
                <a16:creationId xmlns:a16="http://schemas.microsoft.com/office/drawing/2014/main" id="{D8CE7532-BB02-49AE-3B6A-604B537A7C9F}"/>
              </a:ext>
            </a:extLst>
          </p:cNvPr>
          <p:cNvSpPr txBox="1"/>
          <p:nvPr/>
        </p:nvSpPr>
        <p:spPr>
          <a:xfrm>
            <a:off x="6581378" y="3028905"/>
            <a:ext cx="341440"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lang="en-US" sz="1425" b="1">
                <a:solidFill>
                  <a:srgbClr val="FF0000"/>
                </a:solidFill>
              </a:rPr>
              <a:t>128</a:t>
            </a:r>
            <a:endParaRPr sz="1425" b="1">
              <a:solidFill>
                <a:srgbClr val="FF0000"/>
              </a:solidFill>
            </a:endParaRPr>
          </a:p>
        </p:txBody>
      </p:sp>
      <p:sp>
        <p:nvSpPr>
          <p:cNvPr id="30" name="4095">
            <a:extLst>
              <a:ext uri="{FF2B5EF4-FFF2-40B4-BE49-F238E27FC236}">
                <a16:creationId xmlns:a16="http://schemas.microsoft.com/office/drawing/2014/main" id="{4F7888B6-DD36-A079-F036-392AE5A511C3}"/>
              </a:ext>
            </a:extLst>
          </p:cNvPr>
          <p:cNvSpPr txBox="1"/>
          <p:nvPr/>
        </p:nvSpPr>
        <p:spPr>
          <a:xfrm>
            <a:off x="6591455" y="2678414"/>
            <a:ext cx="341440"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lang="en-US" sz="1425" b="1"/>
              <a:t>127</a:t>
            </a:r>
            <a:endParaRPr sz="1425" b="1"/>
          </a:p>
        </p:txBody>
      </p:sp>
      <p:sp>
        <p:nvSpPr>
          <p:cNvPr id="31" name="・">
            <a:extLst>
              <a:ext uri="{FF2B5EF4-FFF2-40B4-BE49-F238E27FC236}">
                <a16:creationId xmlns:a16="http://schemas.microsoft.com/office/drawing/2014/main" id="{560AC638-0DFF-6554-E988-B33D9F17A66A}"/>
              </a:ext>
            </a:extLst>
          </p:cNvPr>
          <p:cNvSpPr txBox="1"/>
          <p:nvPr/>
        </p:nvSpPr>
        <p:spPr>
          <a:xfrm>
            <a:off x="6651633" y="2253141"/>
            <a:ext cx="221214"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32" name="・">
            <a:extLst>
              <a:ext uri="{FF2B5EF4-FFF2-40B4-BE49-F238E27FC236}">
                <a16:creationId xmlns:a16="http://schemas.microsoft.com/office/drawing/2014/main" id="{D02E4F78-388C-E09E-484E-AF04C1A9DB07}"/>
              </a:ext>
            </a:extLst>
          </p:cNvPr>
          <p:cNvSpPr txBox="1"/>
          <p:nvPr/>
        </p:nvSpPr>
        <p:spPr>
          <a:xfrm>
            <a:off x="6651568" y="2354204"/>
            <a:ext cx="221214"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33" name="・">
            <a:extLst>
              <a:ext uri="{FF2B5EF4-FFF2-40B4-BE49-F238E27FC236}">
                <a16:creationId xmlns:a16="http://schemas.microsoft.com/office/drawing/2014/main" id="{2ACA7043-38FF-6288-F357-604D83F31E29}"/>
              </a:ext>
            </a:extLst>
          </p:cNvPr>
          <p:cNvSpPr txBox="1"/>
          <p:nvPr/>
        </p:nvSpPr>
        <p:spPr>
          <a:xfrm>
            <a:off x="6651633" y="2466496"/>
            <a:ext cx="221214"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42" name="楕円">
            <a:extLst>
              <a:ext uri="{FF2B5EF4-FFF2-40B4-BE49-F238E27FC236}">
                <a16:creationId xmlns:a16="http://schemas.microsoft.com/office/drawing/2014/main" id="{509F9C62-D128-52C7-8F75-0852BFB563FC}"/>
              </a:ext>
            </a:extLst>
          </p:cNvPr>
          <p:cNvSpPr/>
          <p:nvPr/>
        </p:nvSpPr>
        <p:spPr>
          <a:xfrm>
            <a:off x="6981803" y="1573471"/>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3" name="楕円">
            <a:extLst>
              <a:ext uri="{FF2B5EF4-FFF2-40B4-BE49-F238E27FC236}">
                <a16:creationId xmlns:a16="http://schemas.microsoft.com/office/drawing/2014/main" id="{C3BE4F4C-F8A3-1584-8263-10EEF42F36F6}"/>
              </a:ext>
            </a:extLst>
          </p:cNvPr>
          <p:cNvSpPr/>
          <p:nvPr/>
        </p:nvSpPr>
        <p:spPr>
          <a:xfrm>
            <a:off x="6981803" y="1911612"/>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4" name="楕円">
            <a:extLst>
              <a:ext uri="{FF2B5EF4-FFF2-40B4-BE49-F238E27FC236}">
                <a16:creationId xmlns:a16="http://schemas.microsoft.com/office/drawing/2014/main" id="{5E782D83-ED47-9AD6-4DF2-025C50AF5353}"/>
              </a:ext>
            </a:extLst>
          </p:cNvPr>
          <p:cNvSpPr/>
          <p:nvPr/>
        </p:nvSpPr>
        <p:spPr>
          <a:xfrm>
            <a:off x="6981803" y="2649803"/>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5" name="楕円">
            <a:extLst>
              <a:ext uri="{FF2B5EF4-FFF2-40B4-BE49-F238E27FC236}">
                <a16:creationId xmlns:a16="http://schemas.microsoft.com/office/drawing/2014/main" id="{5C3B62EE-5D58-67AF-47A7-BE7990CF28BE}"/>
              </a:ext>
            </a:extLst>
          </p:cNvPr>
          <p:cNvSpPr/>
          <p:nvPr/>
        </p:nvSpPr>
        <p:spPr>
          <a:xfrm>
            <a:off x="6981803" y="2987945"/>
            <a:ext cx="328263" cy="325815"/>
          </a:xfrm>
          <a:prstGeom prst="ellipse">
            <a:avLst/>
          </a:prstGeom>
          <a:ln w="381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6" name="・">
            <a:extLst>
              <a:ext uri="{FF2B5EF4-FFF2-40B4-BE49-F238E27FC236}">
                <a16:creationId xmlns:a16="http://schemas.microsoft.com/office/drawing/2014/main" id="{E60850B2-F2C0-BB06-4E63-4458D14F24B1}"/>
              </a:ext>
            </a:extLst>
          </p:cNvPr>
          <p:cNvSpPr txBox="1"/>
          <p:nvPr/>
        </p:nvSpPr>
        <p:spPr>
          <a:xfrm>
            <a:off x="7034016" y="2212819"/>
            <a:ext cx="221214"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47" name="・">
            <a:extLst>
              <a:ext uri="{FF2B5EF4-FFF2-40B4-BE49-F238E27FC236}">
                <a16:creationId xmlns:a16="http://schemas.microsoft.com/office/drawing/2014/main" id="{BE64E225-A050-6A87-FB8D-E5C0E9656118}"/>
              </a:ext>
            </a:extLst>
          </p:cNvPr>
          <p:cNvSpPr txBox="1"/>
          <p:nvPr/>
        </p:nvSpPr>
        <p:spPr>
          <a:xfrm>
            <a:off x="7034016" y="2320164"/>
            <a:ext cx="221214"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48" name="・">
            <a:extLst>
              <a:ext uri="{FF2B5EF4-FFF2-40B4-BE49-F238E27FC236}">
                <a16:creationId xmlns:a16="http://schemas.microsoft.com/office/drawing/2014/main" id="{F148DA16-B3D1-EF57-BA56-17BC4F36F6C1}"/>
              </a:ext>
            </a:extLst>
          </p:cNvPr>
          <p:cNvSpPr txBox="1"/>
          <p:nvPr/>
        </p:nvSpPr>
        <p:spPr>
          <a:xfrm>
            <a:off x="7034016" y="2426174"/>
            <a:ext cx="221214" cy="25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3800">
                <a:latin typeface="Arial"/>
                <a:ea typeface="Arial"/>
                <a:cs typeface="Arial"/>
                <a:sym typeface="Arial"/>
              </a:defRPr>
            </a:lvl1pPr>
          </a:lstStyle>
          <a:p>
            <a:r>
              <a:rPr sz="1425"/>
              <a:t>・</a:t>
            </a:r>
          </a:p>
        </p:txBody>
      </p:sp>
      <p:sp>
        <p:nvSpPr>
          <p:cNvPr id="50" name="線">
            <a:extLst>
              <a:ext uri="{FF2B5EF4-FFF2-40B4-BE49-F238E27FC236}">
                <a16:creationId xmlns:a16="http://schemas.microsoft.com/office/drawing/2014/main" id="{6D2C3CEC-A4BD-8992-E231-0E6E13922422}"/>
              </a:ext>
            </a:extLst>
          </p:cNvPr>
          <p:cNvSpPr/>
          <p:nvPr/>
        </p:nvSpPr>
        <p:spPr>
          <a:xfrm>
            <a:off x="7317288" y="2096103"/>
            <a:ext cx="791869" cy="25300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3" name="線">
            <a:extLst>
              <a:ext uri="{FF2B5EF4-FFF2-40B4-BE49-F238E27FC236}">
                <a16:creationId xmlns:a16="http://schemas.microsoft.com/office/drawing/2014/main" id="{B5812DDB-404D-6B9D-DACC-19B8D7014FD2}"/>
              </a:ext>
            </a:extLst>
          </p:cNvPr>
          <p:cNvSpPr/>
          <p:nvPr/>
        </p:nvSpPr>
        <p:spPr>
          <a:xfrm flipV="1">
            <a:off x="7314665" y="2343150"/>
            <a:ext cx="771019" cy="428476"/>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58" name="線">
            <a:extLst>
              <a:ext uri="{FF2B5EF4-FFF2-40B4-BE49-F238E27FC236}">
                <a16:creationId xmlns:a16="http://schemas.microsoft.com/office/drawing/2014/main" id="{664350E9-5A8A-00B1-DE04-23C95CDA2CFA}"/>
              </a:ext>
            </a:extLst>
          </p:cNvPr>
          <p:cNvSpPr/>
          <p:nvPr/>
        </p:nvSpPr>
        <p:spPr>
          <a:xfrm flipV="1">
            <a:off x="7302400" y="2348667"/>
            <a:ext cx="791869" cy="819667"/>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60" name="テキスト ボックス 59">
            <a:extLst>
              <a:ext uri="{FF2B5EF4-FFF2-40B4-BE49-F238E27FC236}">
                <a16:creationId xmlns:a16="http://schemas.microsoft.com/office/drawing/2014/main" id="{F93A9026-E959-3FA2-FF79-77A4FB430F45}"/>
              </a:ext>
            </a:extLst>
          </p:cNvPr>
          <p:cNvSpPr txBox="1"/>
          <p:nvPr/>
        </p:nvSpPr>
        <p:spPr>
          <a:xfrm>
            <a:off x="6208028" y="1287022"/>
            <a:ext cx="1350050" cy="338554"/>
          </a:xfrm>
          <a:prstGeom prst="rect">
            <a:avLst/>
          </a:prstGeom>
          <a:noFill/>
        </p:spPr>
        <p:txBody>
          <a:bodyPr wrap="none" rtlCol="0">
            <a:spAutoFit/>
          </a:bodyPr>
          <a:lstStyle/>
          <a:p>
            <a:r>
              <a:rPr kumimoji="1" lang="ja-JP" altLang="en-US" sz="1600" b="1">
                <a:solidFill>
                  <a:srgbClr val="FF0000"/>
                </a:solidFill>
                <a:latin typeface="Meiryo" panose="020B0604030504040204" pitchFamily="34" charset="-128"/>
                <a:ea typeface="Meiryo" panose="020B0604030504040204" pitchFamily="34" charset="-128"/>
              </a:rPr>
              <a:t>中間層</a:t>
            </a:r>
            <a:r>
              <a:rPr kumimoji="1" lang="en-US" altLang="ja-JP" sz="1600" b="1">
                <a:solidFill>
                  <a:srgbClr val="FF0000"/>
                </a:solidFill>
                <a:latin typeface="Meiryo" panose="020B0604030504040204" pitchFamily="34" charset="-128"/>
                <a:ea typeface="Meiryo" panose="020B0604030504040204" pitchFamily="34" charset="-128"/>
              </a:rPr>
              <a:t>3</a:t>
            </a:r>
            <a:r>
              <a:rPr kumimoji="1" lang="ja-JP" altLang="en-US" sz="1600" b="1">
                <a:solidFill>
                  <a:srgbClr val="FF0000"/>
                </a:solidFill>
                <a:latin typeface="Meiryo" panose="020B0604030504040204" pitchFamily="34" charset="-128"/>
                <a:ea typeface="Meiryo" panose="020B0604030504040204" pitchFamily="34" charset="-128"/>
              </a:rPr>
              <a:t>層目</a:t>
            </a:r>
          </a:p>
        </p:txBody>
      </p:sp>
      <p:sp>
        <p:nvSpPr>
          <p:cNvPr id="61" name="テキスト ボックス 60">
            <a:extLst>
              <a:ext uri="{FF2B5EF4-FFF2-40B4-BE49-F238E27FC236}">
                <a16:creationId xmlns:a16="http://schemas.microsoft.com/office/drawing/2014/main" id="{92D55E5E-42FC-0745-DD30-3FB6773D2769}"/>
              </a:ext>
            </a:extLst>
          </p:cNvPr>
          <p:cNvSpPr txBox="1"/>
          <p:nvPr/>
        </p:nvSpPr>
        <p:spPr>
          <a:xfrm>
            <a:off x="7843711" y="1293174"/>
            <a:ext cx="800219" cy="338554"/>
          </a:xfrm>
          <a:prstGeom prst="rect">
            <a:avLst/>
          </a:prstGeom>
          <a:noFill/>
        </p:spPr>
        <p:txBody>
          <a:bodyPr wrap="none" rtlCol="0">
            <a:spAutoFit/>
          </a:bodyPr>
          <a:lstStyle/>
          <a:p>
            <a:r>
              <a:rPr kumimoji="1" lang="ja-JP" altLang="en-US" sz="1600" b="1">
                <a:solidFill>
                  <a:srgbClr val="FF0000"/>
                </a:solidFill>
                <a:latin typeface="Meiryo" panose="020B0604030504040204" pitchFamily="34" charset="-128"/>
                <a:ea typeface="Meiryo" panose="020B0604030504040204" pitchFamily="34" charset="-128"/>
              </a:rPr>
              <a:t>出力層</a:t>
            </a:r>
          </a:p>
        </p:txBody>
      </p:sp>
      <p:sp>
        <p:nvSpPr>
          <p:cNvPr id="83" name="ReLU関数">
            <a:extLst>
              <a:ext uri="{FF2B5EF4-FFF2-40B4-BE49-F238E27FC236}">
                <a16:creationId xmlns:a16="http://schemas.microsoft.com/office/drawing/2014/main" id="{116E4486-FE61-B31F-95FF-8FE217DF35DD}"/>
              </a:ext>
            </a:extLst>
          </p:cNvPr>
          <p:cNvSpPr txBox="1"/>
          <p:nvPr/>
        </p:nvSpPr>
        <p:spPr>
          <a:xfrm>
            <a:off x="7621987" y="3470696"/>
            <a:ext cx="1181055"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3600"/>
            </a:lvl1pPr>
          </a:lstStyle>
          <a:p>
            <a:r>
              <a:rPr lang="en-US" sz="1350" err="1"/>
              <a:t>Sigmoid</a:t>
            </a:r>
            <a:r>
              <a:rPr sz="1350" err="1"/>
              <a:t>関数</a:t>
            </a:r>
            <a:endParaRPr sz="1350"/>
          </a:p>
        </p:txBody>
      </p:sp>
      <p:pic>
        <p:nvPicPr>
          <p:cNvPr id="85" name="スクリーンショット 2021-03-25 0.31.29.png" descr="スクリーンショット 2021-03-25 0.31.29.png">
            <a:extLst>
              <a:ext uri="{FF2B5EF4-FFF2-40B4-BE49-F238E27FC236}">
                <a16:creationId xmlns:a16="http://schemas.microsoft.com/office/drawing/2014/main" id="{BF2DAD82-D0C9-7C6D-A43D-4C2E9F19818C}"/>
              </a:ext>
            </a:extLst>
          </p:cNvPr>
          <p:cNvPicPr>
            <a:picLocks noChangeAspect="1"/>
          </p:cNvPicPr>
          <p:nvPr/>
        </p:nvPicPr>
        <p:blipFill>
          <a:blip r:embed="rId3"/>
          <a:stretch>
            <a:fillRect/>
          </a:stretch>
        </p:blipFill>
        <p:spPr>
          <a:xfrm>
            <a:off x="7382001" y="3711081"/>
            <a:ext cx="1598112" cy="1098229"/>
          </a:xfrm>
          <a:prstGeom prst="rect">
            <a:avLst/>
          </a:prstGeom>
          <a:ln w="25400">
            <a:solidFill>
              <a:srgbClr val="000000"/>
            </a:solidFill>
            <a:miter lim="400000"/>
          </a:ln>
        </p:spPr>
      </p:pic>
      <p:sp>
        <p:nvSpPr>
          <p:cNvPr id="9" name="①学習モデルの選択(今回は線形回帰)…">
            <a:extLst>
              <a:ext uri="{FF2B5EF4-FFF2-40B4-BE49-F238E27FC236}">
                <a16:creationId xmlns:a16="http://schemas.microsoft.com/office/drawing/2014/main" id="{21F5D3A4-6E4D-61A6-A52F-2AB0AB6707EB}"/>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0" name="①学習モデルの選択…">
            <a:extLst>
              <a:ext uri="{FF2B5EF4-FFF2-40B4-BE49-F238E27FC236}">
                <a16:creationId xmlns:a16="http://schemas.microsoft.com/office/drawing/2014/main" id="{CED6D748-FC1B-EB95-F9E4-E27F453CB620}"/>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019C8E5C-4E6E-E695-7FA2-86D2F272B378}"/>
              </a:ext>
            </a:extLst>
          </p:cNvPr>
          <p:cNvSpPr>
            <a:spLocks noGrp="1"/>
          </p:cNvSpPr>
          <p:nvPr>
            <p:ph type="sldNum" sz="quarter" idx="2"/>
          </p:nvPr>
        </p:nvSpPr>
        <p:spPr>
          <a:xfrm>
            <a:off x="6926582" y="4869181"/>
            <a:ext cx="2103120" cy="184666"/>
          </a:xfrm>
        </p:spPr>
        <p:txBody>
          <a:bodyPr/>
          <a:lstStyle/>
          <a:p>
            <a:fld id="{86CB4B4D-7CA3-9044-876B-883B54F8677D}" type="slidenum">
              <a:rPr lang="en-US" altLang="ja-JP" sz="1200" smtClean="0"/>
              <a:t>71</a:t>
            </a:fld>
            <a:endParaRPr lang="ja-JP" altLang="en-US" sz="1200"/>
          </a:p>
        </p:txBody>
      </p:sp>
    </p:spTree>
    <p:extLst>
      <p:ext uri="{BB962C8B-B14F-4D97-AF65-F5344CB8AC3E}">
        <p14:creationId xmlns:p14="http://schemas.microsoft.com/office/powerpoint/2010/main" val="911419987"/>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DD06-9EE4-7AAC-CD55-1F9C99070CC8}"/>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417DBE22-E80F-0C07-9DBF-FC2F6ED1CB74}"/>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D15CCE6B-87AB-DCFD-B934-C066BC9A1D9F}"/>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52B39FF7-F5ED-D322-879A-2922FC3CFA7F}"/>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91F3FAB-7B75-28E5-9CF0-32D3C1731B4B}"/>
              </a:ext>
            </a:extLst>
          </p:cNvPr>
          <p:cNvSpPr txBox="1"/>
          <p:nvPr/>
        </p:nvSpPr>
        <p:spPr>
          <a:xfrm>
            <a:off x="2630147" y="3419616"/>
            <a:ext cx="6132853" cy="1579920"/>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spcAft>
                <a:spcPts val="0"/>
              </a:spcAft>
              <a:buClrTx/>
              <a:buSzTx/>
              <a:buFont typeface="Wingdings" pitchFamily="2" charset="2"/>
              <a:buChar char="l"/>
              <a:tabLst/>
            </a:pPr>
            <a:r>
              <a:rPr lang="ja-JP" altLang="en-US" sz="1600" b="1">
                <a:solidFill>
                  <a:srgbClr val="FF9300"/>
                </a:solidFill>
                <a:latin typeface="Courier New" panose="02070309020205020404" pitchFamily="49" charset="0"/>
                <a:ea typeface="Meiryo" panose="020B0604030504040204" pitchFamily="34" charset="-128"/>
                <a:cs typeface="Courier New" panose="02070309020205020404" pitchFamily="49" charset="0"/>
              </a:rPr>
              <a:t>学習の仕方を指定</a:t>
            </a:r>
            <a:endParaRPr lang="en-US" altLang="ja-JP" sz="1600" b="1" dirty="0">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spcAft>
                <a:spcPts val="0"/>
              </a:spcAft>
              <a:buClrTx/>
              <a:buSzTx/>
              <a:tabLst/>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　引数</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loss</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：損失関数を</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「２値交差エントロピー」</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指定　</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spcAft>
                <a:spcPts val="0"/>
              </a:spcAft>
              <a:buClrTx/>
              <a:buSzTx/>
              <a:tabLst/>
            </a:pPr>
            <a:r>
              <a:rPr lang="en-US" altLang="ja-JP" sz="1600" b="1" dirty="0">
                <a:latin typeface="Courier New" panose="02070309020205020404" pitchFamily="49" charset="0"/>
                <a:ea typeface="Meiryo" panose="020B0604030504040204" pitchFamily="34" charset="-128"/>
                <a:cs typeface="Courier New" panose="02070309020205020404" pitchFamily="49" charset="0"/>
              </a:rPr>
              <a:t>	 </a:t>
            </a:r>
            <a:r>
              <a:rPr lang="ja-JP" altLang="en-US"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dirty="0">
                <a:latin typeface="Courier New" panose="02070309020205020404" pitchFamily="49" charset="0"/>
                <a:ea typeface="Meiryo" panose="020B0604030504040204" pitchFamily="34" charset="-128"/>
                <a:cs typeface="Courier New" panose="02070309020205020404" pitchFamily="49" charset="0"/>
              </a:rPr>
              <a:t> </a:t>
            </a:r>
            <a:r>
              <a:rPr lang="ja-JP" altLang="en-US" sz="1600" b="1">
                <a:latin typeface="Courier New" panose="02070309020205020404" pitchFamily="49" charset="0"/>
                <a:ea typeface="Meiryo" panose="020B0604030504040204" pitchFamily="34" charset="-128"/>
                <a:cs typeface="Courier New" panose="02070309020205020404" pitchFamily="49" charset="0"/>
              </a:rPr>
              <a:t>予測と正解の誤差を計算</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spcAft>
                <a:spcPts val="0"/>
              </a:spcAft>
              <a:buClrTx/>
              <a:buSzTx/>
              <a:tabLst/>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　引数</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optimizer</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：最適化関数を「</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Adam</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」に指定</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spcAft>
                <a:spcPts val="0"/>
              </a:spcAft>
              <a:buClrTx/>
              <a:buSzTx/>
              <a:tabLst/>
            </a:pP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	         </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重みとバイアス</a:t>
            </a:r>
            <a:r>
              <a:rPr lang="ja-JP" altLang="en-US" sz="1600" b="1">
                <a:latin typeface="Courier New" panose="02070309020205020404" pitchFamily="49" charset="0"/>
                <a:ea typeface="Meiryo" panose="020B0604030504040204" pitchFamily="34" charset="-128"/>
                <a:cs typeface="Courier New" panose="02070309020205020404" pitchFamily="49" charset="0"/>
              </a:rPr>
              <a:t>を更新</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L="225425" indent="-134938" algn="l" defTabSz="825500" rtl="0" hangingPunct="0"/>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 </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引数</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metrics</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ja-JP" altLang="en-US" sz="1600" b="1">
                <a:latin typeface="Courier New" panose="02070309020205020404" pitchFamily="49" charset="0"/>
                <a:ea typeface="Meiryo" panose="020B0604030504040204" pitchFamily="34" charset="-128"/>
                <a:cs typeface="Courier New" panose="02070309020205020404" pitchFamily="49" charset="0"/>
              </a:rPr>
              <a:t>評価指標として正解率</a:t>
            </a:r>
            <a:r>
              <a:rPr lang="en" altLang="ja-JP" sz="1600" b="1" dirty="0">
                <a:latin typeface="Courier New" panose="02070309020205020404" pitchFamily="49" charset="0"/>
                <a:ea typeface="Meiryo" panose="020B0604030504040204" pitchFamily="34" charset="-128"/>
                <a:cs typeface="Courier New" panose="02070309020205020404" pitchFamily="49" charset="0"/>
              </a:rPr>
              <a:t>accuracy</a:t>
            </a:r>
            <a:r>
              <a:rPr lang="ja-JP" altLang="en-US" sz="1600" b="1">
                <a:latin typeface="Courier New" panose="02070309020205020404" pitchFamily="49" charset="0"/>
                <a:ea typeface="Meiryo" panose="020B0604030504040204" pitchFamily="34" charset="-128"/>
                <a:cs typeface="Courier New" panose="02070309020205020404" pitchFamily="49" charset="0"/>
              </a:rPr>
              <a:t>を指定</a:t>
            </a:r>
          </a:p>
        </p:txBody>
      </p:sp>
      <p:sp>
        <p:nvSpPr>
          <p:cNvPr id="6" name="正方形/長方形 5">
            <a:extLst>
              <a:ext uri="{FF2B5EF4-FFF2-40B4-BE49-F238E27FC236}">
                <a16:creationId xmlns:a16="http://schemas.microsoft.com/office/drawing/2014/main" id="{4D17311D-4D10-C839-66F3-D31257806325}"/>
              </a:ext>
            </a:extLst>
          </p:cNvPr>
          <p:cNvSpPr/>
          <p:nvPr/>
        </p:nvSpPr>
        <p:spPr>
          <a:xfrm>
            <a:off x="222890" y="2517381"/>
            <a:ext cx="5587792" cy="740169"/>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783FB959-2A19-2F02-EA63-8535B21BB5AA}"/>
              </a:ext>
            </a:extLst>
          </p:cNvPr>
          <p:cNvCxnSpPr>
            <a:cxnSpLocks/>
          </p:cNvCxnSpPr>
          <p:nvPr/>
        </p:nvCxnSpPr>
        <p:spPr>
          <a:xfrm>
            <a:off x="2362200" y="3257550"/>
            <a:ext cx="228600" cy="32413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5" name="楕円">
            <a:extLst>
              <a:ext uri="{FF2B5EF4-FFF2-40B4-BE49-F238E27FC236}">
                <a16:creationId xmlns:a16="http://schemas.microsoft.com/office/drawing/2014/main" id="{C35851F2-A6E6-26BD-913B-2458F8572E25}"/>
              </a:ext>
            </a:extLst>
          </p:cNvPr>
          <p:cNvSpPr/>
          <p:nvPr/>
        </p:nvSpPr>
        <p:spPr>
          <a:xfrm>
            <a:off x="7447404" y="1859043"/>
            <a:ext cx="328263" cy="325815"/>
          </a:xfrm>
          <a:prstGeom prst="ellipse">
            <a:avLst/>
          </a:prstGeom>
          <a:ln w="25400">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6" name="線">
            <a:extLst>
              <a:ext uri="{FF2B5EF4-FFF2-40B4-BE49-F238E27FC236}">
                <a16:creationId xmlns:a16="http://schemas.microsoft.com/office/drawing/2014/main" id="{44AA1782-8EC1-E090-FAE5-8DB8BAACC328}"/>
              </a:ext>
            </a:extLst>
          </p:cNvPr>
          <p:cNvSpPr/>
          <p:nvPr/>
        </p:nvSpPr>
        <p:spPr>
          <a:xfrm>
            <a:off x="6689471" y="1944952"/>
            <a:ext cx="676000" cy="7869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7" name="線">
            <a:extLst>
              <a:ext uri="{FF2B5EF4-FFF2-40B4-BE49-F238E27FC236}">
                <a16:creationId xmlns:a16="http://schemas.microsoft.com/office/drawing/2014/main" id="{EE2F3092-005C-D53E-680C-3F44BC5CAFC2}"/>
              </a:ext>
            </a:extLst>
          </p:cNvPr>
          <p:cNvSpPr/>
          <p:nvPr/>
        </p:nvSpPr>
        <p:spPr>
          <a:xfrm>
            <a:off x="6693392" y="1705527"/>
            <a:ext cx="671801" cy="317038"/>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8" name="線">
            <a:extLst>
              <a:ext uri="{FF2B5EF4-FFF2-40B4-BE49-F238E27FC236}">
                <a16:creationId xmlns:a16="http://schemas.microsoft.com/office/drawing/2014/main" id="{20F5E1B7-8B01-AF29-5851-575A2ACD2EDC}"/>
              </a:ext>
            </a:extLst>
          </p:cNvPr>
          <p:cNvSpPr/>
          <p:nvPr/>
        </p:nvSpPr>
        <p:spPr>
          <a:xfrm flipV="1">
            <a:off x="6689471" y="2030143"/>
            <a:ext cx="676580" cy="203126"/>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19" name="楕円">
            <a:extLst>
              <a:ext uri="{FF2B5EF4-FFF2-40B4-BE49-F238E27FC236}">
                <a16:creationId xmlns:a16="http://schemas.microsoft.com/office/drawing/2014/main" id="{0B0C65C8-3C9A-0D89-2DE2-309977F467D6}"/>
              </a:ext>
            </a:extLst>
          </p:cNvPr>
          <p:cNvSpPr>
            <a:spLocks noChangeAspect="1"/>
          </p:cNvSpPr>
          <p:nvPr/>
        </p:nvSpPr>
        <p:spPr>
          <a:xfrm>
            <a:off x="6435577" y="1557750"/>
            <a:ext cx="253894" cy="252000"/>
          </a:xfrm>
          <a:prstGeom prst="ellipse">
            <a:avLst/>
          </a:prstGeom>
          <a:ln w="2857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23" name="線">
            <a:extLst>
              <a:ext uri="{FF2B5EF4-FFF2-40B4-BE49-F238E27FC236}">
                <a16:creationId xmlns:a16="http://schemas.microsoft.com/office/drawing/2014/main" id="{97552626-0E25-0986-25AF-7A114EBF0A61}"/>
              </a:ext>
            </a:extLst>
          </p:cNvPr>
          <p:cNvSpPr/>
          <p:nvPr/>
        </p:nvSpPr>
        <p:spPr>
          <a:xfrm flipV="1">
            <a:off x="6695732" y="2020455"/>
            <a:ext cx="679563" cy="466434"/>
          </a:xfrm>
          <a:prstGeom prst="line">
            <a:avLst/>
          </a:prstGeom>
          <a:ln w="25400">
            <a:solidFill>
              <a:srgbClr val="000000"/>
            </a:solidFill>
            <a:miter lim="400000"/>
          </a:ln>
        </p:spPr>
        <p:txBody>
          <a:bodyPr lIns="19050" tIns="19050" rIns="19050" bIns="19050" anchor="ctr"/>
          <a:lstStyle/>
          <a:p>
            <a:pPr defTabSz="914377">
              <a:defRPr>
                <a:solidFill>
                  <a:srgbClr val="5E5E5E"/>
                </a:solidFill>
                <a:latin typeface="ヒラギノ角ゴ ProN W3"/>
                <a:ea typeface="ヒラギノ角ゴ ProN W3"/>
                <a:cs typeface="ヒラギノ角ゴ ProN W3"/>
                <a:sym typeface="ヒラギノ角ゴ ProN W3"/>
              </a:defRPr>
            </a:pPr>
            <a:endParaRPr/>
          </a:p>
        </p:txBody>
      </p:sp>
      <p:sp>
        <p:nvSpPr>
          <p:cNvPr id="24" name="中間層">
            <a:extLst>
              <a:ext uri="{FF2B5EF4-FFF2-40B4-BE49-F238E27FC236}">
                <a16:creationId xmlns:a16="http://schemas.microsoft.com/office/drawing/2014/main" id="{F0DB2CD7-5289-CA4B-2E29-A206AEC9ABAD}"/>
              </a:ext>
            </a:extLst>
          </p:cNvPr>
          <p:cNvSpPr txBox="1"/>
          <p:nvPr/>
        </p:nvSpPr>
        <p:spPr>
          <a:xfrm>
            <a:off x="6300144" y="1275993"/>
            <a:ext cx="543418" cy="240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500"/>
            </a:lvl1pPr>
          </a:lstStyle>
          <a:p>
            <a:r>
              <a:rPr sz="1313" b="1"/>
              <a:t>中間層</a:t>
            </a:r>
          </a:p>
        </p:txBody>
      </p:sp>
      <p:sp>
        <p:nvSpPr>
          <p:cNvPr id="25" name="出力層">
            <a:extLst>
              <a:ext uri="{FF2B5EF4-FFF2-40B4-BE49-F238E27FC236}">
                <a16:creationId xmlns:a16="http://schemas.microsoft.com/office/drawing/2014/main" id="{DB881422-C1E1-1191-ADB6-39BC673DB688}"/>
              </a:ext>
            </a:extLst>
          </p:cNvPr>
          <p:cNvSpPr txBox="1"/>
          <p:nvPr/>
        </p:nvSpPr>
        <p:spPr>
          <a:xfrm>
            <a:off x="7334501" y="1568003"/>
            <a:ext cx="543418" cy="240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500"/>
            </a:lvl1pPr>
          </a:lstStyle>
          <a:p>
            <a:r>
              <a:rPr sz="1313" b="1" err="1"/>
              <a:t>出力層</a:t>
            </a:r>
            <a:endParaRPr sz="1313" b="1"/>
          </a:p>
        </p:txBody>
      </p:sp>
      <p:sp>
        <p:nvSpPr>
          <p:cNvPr id="26" name="正解">
            <a:extLst>
              <a:ext uri="{FF2B5EF4-FFF2-40B4-BE49-F238E27FC236}">
                <a16:creationId xmlns:a16="http://schemas.microsoft.com/office/drawing/2014/main" id="{592456A9-7778-931E-3EDA-D4F6DF5023F4}"/>
              </a:ext>
            </a:extLst>
          </p:cNvPr>
          <p:cNvSpPr txBox="1"/>
          <p:nvPr/>
        </p:nvSpPr>
        <p:spPr>
          <a:xfrm>
            <a:off x="8235497" y="1638335"/>
            <a:ext cx="375103" cy="240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500"/>
            </a:lvl1pPr>
          </a:lstStyle>
          <a:p>
            <a:r>
              <a:rPr sz="1313" b="1" err="1"/>
              <a:t>正解</a:t>
            </a:r>
            <a:endParaRPr sz="1313" b="1"/>
          </a:p>
        </p:txBody>
      </p:sp>
      <p:sp>
        <p:nvSpPr>
          <p:cNvPr id="27" name="0.6">
            <a:extLst>
              <a:ext uri="{FF2B5EF4-FFF2-40B4-BE49-F238E27FC236}">
                <a16:creationId xmlns:a16="http://schemas.microsoft.com/office/drawing/2014/main" id="{5B93975A-C9E7-A09F-4722-AC016602847D}"/>
              </a:ext>
            </a:extLst>
          </p:cNvPr>
          <p:cNvSpPr txBox="1"/>
          <p:nvPr/>
        </p:nvSpPr>
        <p:spPr>
          <a:xfrm>
            <a:off x="7470756" y="1901693"/>
            <a:ext cx="270908" cy="2405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500"/>
            </a:lvl1pPr>
          </a:lstStyle>
          <a:p>
            <a:r>
              <a:rPr sz="1300" b="1">
                <a:solidFill>
                  <a:srgbClr val="FF0000"/>
                </a:solidFill>
              </a:rPr>
              <a:t>0.6</a:t>
            </a:r>
          </a:p>
        </p:txBody>
      </p:sp>
      <p:sp>
        <p:nvSpPr>
          <p:cNvPr id="28" name="1">
            <a:extLst>
              <a:ext uri="{FF2B5EF4-FFF2-40B4-BE49-F238E27FC236}">
                <a16:creationId xmlns:a16="http://schemas.microsoft.com/office/drawing/2014/main" id="{A9ADED41-24DD-846D-1BAF-EEF95331E444}"/>
              </a:ext>
            </a:extLst>
          </p:cNvPr>
          <p:cNvSpPr txBox="1"/>
          <p:nvPr/>
        </p:nvSpPr>
        <p:spPr>
          <a:xfrm>
            <a:off x="8347708" y="1881527"/>
            <a:ext cx="150682" cy="280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1575"/>
              <a:t>1</a:t>
            </a:r>
          </a:p>
        </p:txBody>
      </p:sp>
      <p:sp>
        <p:nvSpPr>
          <p:cNvPr id="29" name="線">
            <a:extLst>
              <a:ext uri="{FF2B5EF4-FFF2-40B4-BE49-F238E27FC236}">
                <a16:creationId xmlns:a16="http://schemas.microsoft.com/office/drawing/2014/main" id="{932F490D-88AA-DEEF-FD16-DAC03116AE26}"/>
              </a:ext>
            </a:extLst>
          </p:cNvPr>
          <p:cNvSpPr/>
          <p:nvPr/>
        </p:nvSpPr>
        <p:spPr>
          <a:xfrm>
            <a:off x="7836530" y="2055288"/>
            <a:ext cx="375151" cy="0"/>
          </a:xfrm>
          <a:prstGeom prst="line">
            <a:avLst/>
          </a:prstGeom>
          <a:ln w="28575">
            <a:solidFill>
              <a:srgbClr val="000000"/>
            </a:solidFill>
            <a:miter lim="400000"/>
            <a:headEnd type="triangle"/>
            <a:tailEnd type="triangle"/>
          </a:ln>
        </p:spPr>
        <p:txBody>
          <a:bodyPr lIns="19050" tIns="19050" rIns="19050" bIns="19050" anchor="ctr"/>
          <a:lstStyle/>
          <a:p>
            <a:endParaRPr/>
          </a:p>
        </p:txBody>
      </p:sp>
      <p:sp>
        <p:nvSpPr>
          <p:cNvPr id="30" name="矢印">
            <a:extLst>
              <a:ext uri="{FF2B5EF4-FFF2-40B4-BE49-F238E27FC236}">
                <a16:creationId xmlns:a16="http://schemas.microsoft.com/office/drawing/2014/main" id="{073545E3-F305-62C6-CF82-953FEBA2A69C}"/>
              </a:ext>
            </a:extLst>
          </p:cNvPr>
          <p:cNvSpPr/>
          <p:nvPr/>
        </p:nvSpPr>
        <p:spPr>
          <a:xfrm rot="17100000">
            <a:off x="7666746" y="2354872"/>
            <a:ext cx="536741" cy="123880"/>
          </a:xfrm>
          <a:prstGeom prst="rightArrow">
            <a:avLst>
              <a:gd name="adj1" fmla="val 32000"/>
              <a:gd name="adj2" fmla="val 94476"/>
            </a:avLst>
          </a:prstGeom>
          <a:solidFill>
            <a:schemeClr val="accent5"/>
          </a:solidFill>
          <a:ln w="12700">
            <a:miter lim="400000"/>
          </a:ln>
        </p:spPr>
        <p:txBody>
          <a:bodyPr lIns="19050" tIns="19050" rIns="19050" bIns="19050" anchor="ctr"/>
          <a:lstStyle/>
          <a:p>
            <a:pPr defTabSz="423863">
              <a:defRPr sz="3200">
                <a:solidFill>
                  <a:srgbClr val="FFFFFF"/>
                </a:solidFill>
                <a:latin typeface="Graphik"/>
                <a:ea typeface="Graphik"/>
                <a:cs typeface="Graphik"/>
                <a:sym typeface="Graphik"/>
              </a:defRPr>
            </a:pPr>
            <a:endParaRPr sz="1200"/>
          </a:p>
        </p:txBody>
      </p:sp>
      <p:sp>
        <p:nvSpPr>
          <p:cNvPr id="31" name="この誤差を0に近づけるように、…">
            <a:extLst>
              <a:ext uri="{FF2B5EF4-FFF2-40B4-BE49-F238E27FC236}">
                <a16:creationId xmlns:a16="http://schemas.microsoft.com/office/drawing/2014/main" id="{92111566-BB57-DFF5-1FEB-EF962BBF37F7}"/>
              </a:ext>
            </a:extLst>
          </p:cNvPr>
          <p:cNvSpPr txBox="1"/>
          <p:nvPr/>
        </p:nvSpPr>
        <p:spPr>
          <a:xfrm>
            <a:off x="6198630" y="2702021"/>
            <a:ext cx="2866169" cy="407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3100">
                <a:latin typeface="Arial"/>
                <a:ea typeface="Arial"/>
                <a:cs typeface="Arial"/>
                <a:sym typeface="Arial"/>
              </a:defRPr>
            </a:pPr>
            <a:r>
              <a:rPr sz="1200" b="1">
                <a:solidFill>
                  <a:schemeClr val="accent5">
                    <a:lumMod val="75000"/>
                  </a:schemeClr>
                </a:solidFill>
                <a:latin typeface="Meiryo" panose="020B0604030504040204" pitchFamily="34" charset="-128"/>
                <a:ea typeface="Meiryo" panose="020B0604030504040204" pitchFamily="34" charset="-128"/>
              </a:rPr>
              <a:t>この誤差を0に近づけるように、</a:t>
            </a:r>
          </a:p>
          <a:p>
            <a:pPr>
              <a:defRPr sz="3100">
                <a:latin typeface="Arial"/>
                <a:ea typeface="Arial"/>
                <a:cs typeface="Arial"/>
                <a:sym typeface="Arial"/>
              </a:defRPr>
            </a:pPr>
            <a:r>
              <a:rPr sz="1200" b="1" err="1">
                <a:solidFill>
                  <a:schemeClr val="accent5">
                    <a:lumMod val="75000"/>
                  </a:schemeClr>
                </a:solidFill>
                <a:latin typeface="Meiryo" panose="020B0604030504040204" pitchFamily="34" charset="-128"/>
                <a:ea typeface="Meiryo" panose="020B0604030504040204" pitchFamily="34" charset="-128"/>
              </a:rPr>
              <a:t>誤差逆伝播を行い各パラメーターを調整</a:t>
            </a:r>
            <a:endParaRPr sz="1200" b="1">
              <a:solidFill>
                <a:schemeClr val="accent5">
                  <a:lumMod val="75000"/>
                </a:schemeClr>
              </a:solidFill>
              <a:latin typeface="Meiryo" panose="020B0604030504040204" pitchFamily="34" charset="-128"/>
              <a:ea typeface="Meiryo" panose="020B0604030504040204" pitchFamily="34" charset="-128"/>
            </a:endParaRPr>
          </a:p>
        </p:txBody>
      </p:sp>
      <p:sp>
        <p:nvSpPr>
          <p:cNvPr id="32" name="(今回はAdamという最適化アルゴリズムを使用)">
            <a:extLst>
              <a:ext uri="{FF2B5EF4-FFF2-40B4-BE49-F238E27FC236}">
                <a16:creationId xmlns:a16="http://schemas.microsoft.com/office/drawing/2014/main" id="{5C2A63A6-D995-9FD3-05DF-D118B8876D19}"/>
              </a:ext>
            </a:extLst>
          </p:cNvPr>
          <p:cNvSpPr txBox="1"/>
          <p:nvPr/>
        </p:nvSpPr>
        <p:spPr>
          <a:xfrm>
            <a:off x="5955524" y="3111744"/>
            <a:ext cx="3130328" cy="223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2900">
                <a:latin typeface="Arial"/>
                <a:ea typeface="Arial"/>
                <a:cs typeface="Arial"/>
                <a:sym typeface="Arial"/>
              </a:defRPr>
            </a:lvl1pPr>
          </a:lstStyle>
          <a:p>
            <a:r>
              <a:rPr sz="1200" b="1" dirty="0">
                <a:latin typeface="Meiryo" panose="020B0604030504040204" pitchFamily="34" charset="-128"/>
                <a:ea typeface="Meiryo" panose="020B0604030504040204" pitchFamily="34" charset="-128"/>
              </a:rPr>
              <a:t>(</a:t>
            </a:r>
            <a:r>
              <a:rPr lang="en-US" sz="1200" b="1" dirty="0">
                <a:latin typeface="Meiryo" panose="020B0604030504040204" pitchFamily="34" charset="-128"/>
                <a:ea typeface="Meiryo" panose="020B0604030504040204" pitchFamily="34" charset="-128"/>
              </a:rPr>
              <a:t>'</a:t>
            </a:r>
            <a:r>
              <a:rPr sz="1200" b="1" dirty="0">
                <a:latin typeface="Meiryo" panose="020B0604030504040204" pitchFamily="34" charset="-128"/>
                <a:ea typeface="Meiryo" panose="020B0604030504040204" pitchFamily="34" charset="-128"/>
              </a:rPr>
              <a:t>Adam</a:t>
            </a:r>
            <a:r>
              <a:rPr lang="en-US" sz="1200" b="1" dirty="0">
                <a:latin typeface="Meiryo" panose="020B0604030504040204" pitchFamily="34" charset="-128"/>
                <a:ea typeface="Meiryo" panose="020B0604030504040204" pitchFamily="34" charset="-128"/>
              </a:rPr>
              <a:t>'</a:t>
            </a:r>
            <a:r>
              <a:rPr lang="ja-JP" altLang="en-US" sz="1200" b="1">
                <a:latin typeface="Meiryo" panose="020B0604030504040204" pitchFamily="34" charset="-128"/>
                <a:ea typeface="Meiryo" panose="020B0604030504040204" pitchFamily="34" charset="-128"/>
              </a:rPr>
              <a:t>を</a:t>
            </a:r>
            <a:r>
              <a:rPr sz="1200" b="1" dirty="0" err="1">
                <a:latin typeface="Meiryo" panose="020B0604030504040204" pitchFamily="34" charset="-128"/>
                <a:ea typeface="Meiryo" panose="020B0604030504040204" pitchFamily="34" charset="-128"/>
              </a:rPr>
              <a:t>最適化アルゴリズム</a:t>
            </a:r>
            <a:r>
              <a:rPr lang="ja-JP" altLang="en-US" sz="1200" b="1">
                <a:latin typeface="Meiryo" panose="020B0604030504040204" pitchFamily="34" charset="-128"/>
                <a:ea typeface="Meiryo" panose="020B0604030504040204" pitchFamily="34" charset="-128"/>
              </a:rPr>
              <a:t>として</a:t>
            </a:r>
            <a:r>
              <a:rPr sz="1200" b="1" dirty="0" err="1">
                <a:latin typeface="Meiryo" panose="020B0604030504040204" pitchFamily="34" charset="-128"/>
                <a:ea typeface="Meiryo" panose="020B0604030504040204" pitchFamily="34" charset="-128"/>
              </a:rPr>
              <a:t>使用</a:t>
            </a:r>
            <a:r>
              <a:rPr sz="1200" b="1" dirty="0">
                <a:latin typeface="Meiryo" panose="020B0604030504040204" pitchFamily="34" charset="-128"/>
                <a:ea typeface="Meiryo" panose="020B0604030504040204" pitchFamily="34" charset="-128"/>
              </a:rPr>
              <a:t>)</a:t>
            </a:r>
          </a:p>
        </p:txBody>
      </p:sp>
      <p:sp>
        <p:nvSpPr>
          <p:cNvPr id="33" name="楕円">
            <a:extLst>
              <a:ext uri="{FF2B5EF4-FFF2-40B4-BE49-F238E27FC236}">
                <a16:creationId xmlns:a16="http://schemas.microsoft.com/office/drawing/2014/main" id="{97E3188B-5F3F-473E-3A4A-1AE8153AC5B7}"/>
              </a:ext>
            </a:extLst>
          </p:cNvPr>
          <p:cNvSpPr>
            <a:spLocks noChangeAspect="1"/>
          </p:cNvSpPr>
          <p:nvPr/>
        </p:nvSpPr>
        <p:spPr>
          <a:xfrm>
            <a:off x="6439146" y="1823111"/>
            <a:ext cx="253894" cy="252000"/>
          </a:xfrm>
          <a:prstGeom prst="ellipse">
            <a:avLst/>
          </a:prstGeom>
          <a:ln w="2857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4" name="楕円">
            <a:extLst>
              <a:ext uri="{FF2B5EF4-FFF2-40B4-BE49-F238E27FC236}">
                <a16:creationId xmlns:a16="http://schemas.microsoft.com/office/drawing/2014/main" id="{DBD7AF1A-BAB8-ABA6-D2A6-81C913B7984D}"/>
              </a:ext>
            </a:extLst>
          </p:cNvPr>
          <p:cNvSpPr>
            <a:spLocks noChangeAspect="1"/>
          </p:cNvSpPr>
          <p:nvPr/>
        </p:nvSpPr>
        <p:spPr>
          <a:xfrm>
            <a:off x="6435577" y="2101941"/>
            <a:ext cx="253894" cy="252000"/>
          </a:xfrm>
          <a:prstGeom prst="ellipse">
            <a:avLst/>
          </a:prstGeom>
          <a:ln w="2857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5" name="楕円">
            <a:extLst>
              <a:ext uri="{FF2B5EF4-FFF2-40B4-BE49-F238E27FC236}">
                <a16:creationId xmlns:a16="http://schemas.microsoft.com/office/drawing/2014/main" id="{A6E0BB62-A282-2B70-A2FD-6ADE877CD676}"/>
              </a:ext>
            </a:extLst>
          </p:cNvPr>
          <p:cNvSpPr>
            <a:spLocks noChangeAspect="1"/>
          </p:cNvSpPr>
          <p:nvPr/>
        </p:nvSpPr>
        <p:spPr>
          <a:xfrm>
            <a:off x="6437917" y="2380771"/>
            <a:ext cx="253894" cy="252000"/>
          </a:xfrm>
          <a:prstGeom prst="ellipse">
            <a:avLst/>
          </a:prstGeom>
          <a:ln w="28575">
            <a:solidFill>
              <a:srgbClr val="020000"/>
            </a:solidFill>
            <a:miter lim="400000"/>
          </a:ln>
        </p:spPr>
        <p:txBody>
          <a:bodyPr lIns="19050" tIns="19050" rIns="19050" bIns="19050" anchor="ct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10" name="①学習モデルの選択(今回は線形回帰)…">
            <a:extLst>
              <a:ext uri="{FF2B5EF4-FFF2-40B4-BE49-F238E27FC236}">
                <a16:creationId xmlns:a16="http://schemas.microsoft.com/office/drawing/2014/main" id="{55C10315-4928-7785-C974-91FCCD7AC353}"/>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1" name="①学習モデルの選択…">
            <a:extLst>
              <a:ext uri="{FF2B5EF4-FFF2-40B4-BE49-F238E27FC236}">
                <a16:creationId xmlns:a16="http://schemas.microsoft.com/office/drawing/2014/main" id="{BE45B9DD-7398-D685-302F-23C66AD9117C}"/>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89F0BC3A-7054-5D22-36BF-75BEC7A147D4}"/>
              </a:ext>
            </a:extLst>
          </p:cNvPr>
          <p:cNvSpPr>
            <a:spLocks noGrp="1"/>
          </p:cNvSpPr>
          <p:nvPr>
            <p:ph type="sldNum" sz="quarter" idx="2"/>
          </p:nvPr>
        </p:nvSpPr>
        <p:spPr>
          <a:xfrm>
            <a:off x="6911340" y="4848867"/>
            <a:ext cx="2103120" cy="184666"/>
          </a:xfrm>
        </p:spPr>
        <p:txBody>
          <a:bodyPr/>
          <a:lstStyle/>
          <a:p>
            <a:fld id="{86CB4B4D-7CA3-9044-876B-883B54F8677D}" type="slidenum">
              <a:rPr lang="en-US" altLang="ja-JP" sz="1200" smtClean="0"/>
              <a:t>72</a:t>
            </a:fld>
            <a:endParaRPr lang="ja-JP" altLang="en-US" sz="1200"/>
          </a:p>
        </p:txBody>
      </p:sp>
    </p:spTree>
    <p:extLst>
      <p:ext uri="{BB962C8B-B14F-4D97-AF65-F5344CB8AC3E}">
        <p14:creationId xmlns:p14="http://schemas.microsoft.com/office/powerpoint/2010/main" val="370729558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DD06-9EE4-7AAC-CD55-1F9C99070CC8}"/>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417DBE22-E80F-0C07-9DBF-FC2F6ED1CB74}"/>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D15CCE6B-87AB-DCFD-B934-C066BC9A1D9F}"/>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52B39FF7-F5ED-D322-879A-2922FC3CFA7F}"/>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91F3FAB-7B75-28E5-9CF0-32D3C1731B4B}"/>
              </a:ext>
            </a:extLst>
          </p:cNvPr>
          <p:cNvSpPr txBox="1"/>
          <p:nvPr/>
        </p:nvSpPr>
        <p:spPr>
          <a:xfrm>
            <a:off x="2630147" y="3419616"/>
            <a:ext cx="6132853" cy="1579920"/>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spcAft>
                <a:spcPts val="0"/>
              </a:spcAft>
              <a:buClrTx/>
              <a:buSzTx/>
              <a:buFont typeface="Wingdings" pitchFamily="2" charset="2"/>
              <a:buChar char="l"/>
              <a:tabLst/>
            </a:pPr>
            <a:r>
              <a:rPr lang="ja-JP" altLang="en-US" sz="1600" b="1">
                <a:solidFill>
                  <a:srgbClr val="FF9300"/>
                </a:solidFill>
                <a:latin typeface="Courier New" panose="02070309020205020404" pitchFamily="49" charset="0"/>
                <a:ea typeface="Meiryo" panose="020B0604030504040204" pitchFamily="34" charset="-128"/>
                <a:cs typeface="Courier New" panose="02070309020205020404" pitchFamily="49" charset="0"/>
              </a:rPr>
              <a:t>学習の仕方を指定</a:t>
            </a:r>
            <a:endParaRPr lang="en-US" altLang="ja-JP" sz="1600" b="1" dirty="0">
              <a:solidFill>
                <a:srgbClr val="FF9300"/>
              </a:solidFill>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spcAft>
                <a:spcPts val="0"/>
              </a:spcAft>
              <a:buClrTx/>
              <a:buSzTx/>
              <a:tabLst/>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　引数</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loss</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：損失関数を</a:t>
            </a:r>
            <a:r>
              <a:rPr lang="ja-JP" altLang="ja-JP"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「２値交差エントロピー」</a:t>
            </a:r>
            <a:r>
              <a:rPr lang="ja-JP" altLang="en-US" sz="1600" b="1">
                <a:solidFill>
                  <a:schemeClr val="tx1"/>
                </a:solidFill>
                <a:effectLst/>
                <a:latin typeface="Courier New" panose="02070309020205020404" pitchFamily="49" charset="0"/>
                <a:ea typeface="Meiryo" panose="020B0604030504040204" pitchFamily="34" charset="-128"/>
                <a:cs typeface="Courier New" panose="02070309020205020404" pitchFamily="49" charset="0"/>
              </a:rPr>
              <a:t>に</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指定　</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spcAft>
                <a:spcPts val="0"/>
              </a:spcAft>
              <a:buClrTx/>
              <a:buSzTx/>
              <a:tabLst/>
            </a:pPr>
            <a:r>
              <a:rPr lang="en-US" altLang="ja-JP" sz="1600" b="1" dirty="0">
                <a:latin typeface="Courier New" panose="02070309020205020404" pitchFamily="49" charset="0"/>
                <a:ea typeface="Meiryo" panose="020B0604030504040204" pitchFamily="34" charset="-128"/>
                <a:cs typeface="Courier New" panose="02070309020205020404" pitchFamily="49" charset="0"/>
              </a:rPr>
              <a:t>	 </a:t>
            </a:r>
            <a:r>
              <a:rPr lang="ja-JP" altLang="en-US"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dirty="0">
                <a:latin typeface="Courier New" panose="02070309020205020404" pitchFamily="49" charset="0"/>
                <a:ea typeface="Meiryo" panose="020B0604030504040204" pitchFamily="34" charset="-128"/>
                <a:cs typeface="Courier New" panose="02070309020205020404" pitchFamily="49" charset="0"/>
              </a:rPr>
              <a:t> </a:t>
            </a:r>
            <a:r>
              <a:rPr lang="ja-JP" altLang="en-US" sz="1600" b="1">
                <a:latin typeface="Courier New" panose="02070309020205020404" pitchFamily="49" charset="0"/>
                <a:ea typeface="Meiryo" panose="020B0604030504040204" pitchFamily="34" charset="-128"/>
                <a:cs typeface="Courier New" panose="02070309020205020404" pitchFamily="49" charset="0"/>
              </a:rPr>
              <a:t>予測と正解の誤差を計算</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spcAft>
                <a:spcPts val="0"/>
              </a:spcAft>
              <a:buClrTx/>
              <a:buSzTx/>
              <a:tabLst/>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　引数</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optimizer</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：最適化関数を「</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Adam</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」に指定</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R="0" algn="l" defTabSz="825500" rtl="0" fontAlgn="auto" latinLnBrk="0" hangingPunct="0">
              <a:spcAft>
                <a:spcPts val="0"/>
              </a:spcAft>
              <a:buClrTx/>
              <a:buSzTx/>
              <a:tabLst/>
            </a:pP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	         </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重みとバイアス</a:t>
            </a:r>
            <a:r>
              <a:rPr lang="ja-JP" altLang="en-US" sz="1600" b="1">
                <a:latin typeface="Courier New" panose="02070309020205020404" pitchFamily="49" charset="0"/>
                <a:ea typeface="Meiryo" panose="020B0604030504040204" pitchFamily="34" charset="-128"/>
                <a:cs typeface="Courier New" panose="02070309020205020404" pitchFamily="49" charset="0"/>
              </a:rPr>
              <a:t>を更新</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L="225425" indent="-134938" algn="l" defTabSz="825500" rtl="0" hangingPunct="0"/>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 </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引数</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metrics</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ja-JP" altLang="en-US" sz="1600" b="1">
                <a:latin typeface="Courier New" panose="02070309020205020404" pitchFamily="49" charset="0"/>
                <a:ea typeface="Meiryo" panose="020B0604030504040204" pitchFamily="34" charset="-128"/>
                <a:cs typeface="Courier New" panose="02070309020205020404" pitchFamily="49" charset="0"/>
              </a:rPr>
              <a:t>評価指標として正解率</a:t>
            </a:r>
            <a:r>
              <a:rPr lang="en" altLang="ja-JP" sz="1600" b="1" dirty="0">
                <a:latin typeface="Courier New" panose="02070309020205020404" pitchFamily="49" charset="0"/>
                <a:ea typeface="Meiryo" panose="020B0604030504040204" pitchFamily="34" charset="-128"/>
                <a:cs typeface="Courier New" panose="02070309020205020404" pitchFamily="49" charset="0"/>
              </a:rPr>
              <a:t>accuracy</a:t>
            </a:r>
            <a:r>
              <a:rPr lang="ja-JP" altLang="en-US" sz="1600" b="1">
                <a:latin typeface="Courier New" panose="02070309020205020404" pitchFamily="49" charset="0"/>
                <a:ea typeface="Meiryo" panose="020B0604030504040204" pitchFamily="34" charset="-128"/>
                <a:cs typeface="Courier New" panose="02070309020205020404" pitchFamily="49" charset="0"/>
              </a:rPr>
              <a:t>を指定</a:t>
            </a:r>
          </a:p>
        </p:txBody>
      </p:sp>
      <p:sp>
        <p:nvSpPr>
          <p:cNvPr id="6" name="正方形/長方形 5">
            <a:extLst>
              <a:ext uri="{FF2B5EF4-FFF2-40B4-BE49-F238E27FC236}">
                <a16:creationId xmlns:a16="http://schemas.microsoft.com/office/drawing/2014/main" id="{4D17311D-4D10-C839-66F3-D31257806325}"/>
              </a:ext>
            </a:extLst>
          </p:cNvPr>
          <p:cNvSpPr/>
          <p:nvPr/>
        </p:nvSpPr>
        <p:spPr>
          <a:xfrm>
            <a:off x="222890" y="2517381"/>
            <a:ext cx="5587792" cy="740169"/>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783FB959-2A19-2F02-EA63-8535B21BB5AA}"/>
              </a:ext>
            </a:extLst>
          </p:cNvPr>
          <p:cNvCxnSpPr>
            <a:cxnSpLocks/>
          </p:cNvCxnSpPr>
          <p:nvPr/>
        </p:nvCxnSpPr>
        <p:spPr>
          <a:xfrm>
            <a:off x="2362200" y="3257550"/>
            <a:ext cx="228600" cy="32413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0" name="①学習モデルの選択(今回は線形回帰)…">
            <a:extLst>
              <a:ext uri="{FF2B5EF4-FFF2-40B4-BE49-F238E27FC236}">
                <a16:creationId xmlns:a16="http://schemas.microsoft.com/office/drawing/2014/main" id="{55C10315-4928-7785-C974-91FCCD7AC353}"/>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1" name="①学習モデルの選択…">
            <a:extLst>
              <a:ext uri="{FF2B5EF4-FFF2-40B4-BE49-F238E27FC236}">
                <a16:creationId xmlns:a16="http://schemas.microsoft.com/office/drawing/2014/main" id="{BE45B9DD-7398-D685-302F-23C66AD9117C}"/>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89F0BC3A-7054-5D22-36BF-75BEC7A147D4}"/>
              </a:ext>
            </a:extLst>
          </p:cNvPr>
          <p:cNvSpPr>
            <a:spLocks noGrp="1"/>
          </p:cNvSpPr>
          <p:nvPr>
            <p:ph type="sldNum" sz="quarter" idx="2"/>
          </p:nvPr>
        </p:nvSpPr>
        <p:spPr>
          <a:xfrm>
            <a:off x="6911340" y="4848867"/>
            <a:ext cx="2103120" cy="184666"/>
          </a:xfrm>
        </p:spPr>
        <p:txBody>
          <a:bodyPr/>
          <a:lstStyle/>
          <a:p>
            <a:fld id="{86CB4B4D-7CA3-9044-876B-883B54F8677D}" type="slidenum">
              <a:rPr lang="en-US" altLang="ja-JP" sz="1200" smtClean="0"/>
              <a:t>73</a:t>
            </a:fld>
            <a:endParaRPr lang="ja-JP" altLang="en-US" sz="1200"/>
          </a:p>
        </p:txBody>
      </p:sp>
      <p:graphicFrame>
        <p:nvGraphicFramePr>
          <p:cNvPr id="4" name="表 4">
            <a:extLst>
              <a:ext uri="{FF2B5EF4-FFF2-40B4-BE49-F238E27FC236}">
                <a16:creationId xmlns:a16="http://schemas.microsoft.com/office/drawing/2014/main" id="{DDCF57F6-5A02-D447-B567-C2A0F3E17EA5}"/>
              </a:ext>
            </a:extLst>
          </p:cNvPr>
          <p:cNvGraphicFramePr>
            <a:graphicFrameLocks noGrp="1"/>
          </p:cNvGraphicFramePr>
          <p:nvPr>
            <p:extLst>
              <p:ext uri="{D42A27DB-BD31-4B8C-83A1-F6EECF244321}">
                <p14:modId xmlns:p14="http://schemas.microsoft.com/office/powerpoint/2010/main" val="2631708316"/>
              </p:ext>
            </p:extLst>
          </p:nvPr>
        </p:nvGraphicFramePr>
        <p:xfrm>
          <a:off x="5940222" y="1262950"/>
          <a:ext cx="3071081" cy="1749927"/>
        </p:xfrm>
        <a:graphic>
          <a:graphicData uri="http://schemas.openxmlformats.org/drawingml/2006/table">
            <a:tbl>
              <a:tblPr firstRow="1" bandRow="1">
                <a:tableStyleId>{5940675A-B579-460E-94D1-54222C63F5DA}</a:tableStyleId>
              </a:tblPr>
              <a:tblGrid>
                <a:gridCol w="541627">
                  <a:extLst>
                    <a:ext uri="{9D8B030D-6E8A-4147-A177-3AD203B41FA5}">
                      <a16:colId xmlns:a16="http://schemas.microsoft.com/office/drawing/2014/main" val="372706925"/>
                    </a:ext>
                  </a:extLst>
                </a:gridCol>
                <a:gridCol w="722419">
                  <a:extLst>
                    <a:ext uri="{9D8B030D-6E8A-4147-A177-3AD203B41FA5}">
                      <a16:colId xmlns:a16="http://schemas.microsoft.com/office/drawing/2014/main" val="905942125"/>
                    </a:ext>
                  </a:extLst>
                </a:gridCol>
                <a:gridCol w="852699">
                  <a:extLst>
                    <a:ext uri="{9D8B030D-6E8A-4147-A177-3AD203B41FA5}">
                      <a16:colId xmlns:a16="http://schemas.microsoft.com/office/drawing/2014/main" val="3956899900"/>
                    </a:ext>
                  </a:extLst>
                </a:gridCol>
                <a:gridCol w="954336">
                  <a:extLst>
                    <a:ext uri="{9D8B030D-6E8A-4147-A177-3AD203B41FA5}">
                      <a16:colId xmlns:a16="http://schemas.microsoft.com/office/drawing/2014/main" val="2805709002"/>
                    </a:ext>
                  </a:extLst>
                </a:gridCol>
              </a:tblGrid>
              <a:tr h="297570">
                <a:tc rowSpan="2" gridSpan="2">
                  <a:txBody>
                    <a:bodyPr/>
                    <a:lstStyle/>
                    <a:p>
                      <a:endParaRPr kumimoji="1" lang="ja-JP" altLang="en-US" sz="1500"/>
                    </a:p>
                  </a:txBody>
                  <a:tcPr marL="34290" marR="34290" marT="17145" marB="17145" anchor="ctr"/>
                </a:tc>
                <a:tc rowSpan="2" hMerge="1">
                  <a:txBody>
                    <a:bodyPr/>
                    <a:lstStyle/>
                    <a:p>
                      <a:endParaRPr kumimoji="1" lang="ja-JP" altLang="en-US"/>
                    </a:p>
                  </a:txBody>
                  <a:tcPr/>
                </a:tc>
                <a:tc gridSpan="2">
                  <a:txBody>
                    <a:bodyPr/>
                    <a:lstStyle/>
                    <a:p>
                      <a:r>
                        <a:rPr kumimoji="1" lang="ja-JP" altLang="en-US" sz="1400"/>
                        <a:t>予測結果</a:t>
                      </a:r>
                    </a:p>
                  </a:txBody>
                  <a:tcPr marL="34290" marR="34290" marT="17145" marB="17145" anchor="ctr"/>
                </a:tc>
                <a:tc hMerge="1">
                  <a:txBody>
                    <a:bodyPr/>
                    <a:lstStyle/>
                    <a:p>
                      <a:endParaRPr kumimoji="1" lang="ja-JP" altLang="en-US"/>
                    </a:p>
                  </a:txBody>
                  <a:tcPr/>
                </a:tc>
                <a:extLst>
                  <a:ext uri="{0D108BD9-81ED-4DB2-BD59-A6C34878D82A}">
                    <a16:rowId xmlns:a16="http://schemas.microsoft.com/office/drawing/2014/main" val="148061855"/>
                  </a:ext>
                </a:extLst>
              </a:tr>
              <a:tr h="360426">
                <a:tc gridSpan="2" vMerge="1">
                  <a:txBody>
                    <a:bodyPr/>
                    <a:lstStyle/>
                    <a:p>
                      <a:endParaRPr kumimoji="1" lang="ja-JP" altLang="en-US"/>
                    </a:p>
                  </a:txBody>
                  <a:tcPr/>
                </a:tc>
                <a:tc hMerge="1" vMerge="1">
                  <a:txBody>
                    <a:bodyPr/>
                    <a:lstStyle/>
                    <a:p>
                      <a:endParaRPr kumimoji="1" lang="ja-JP" altLang="en-US"/>
                    </a:p>
                  </a:txBody>
                  <a:tcPr/>
                </a:tc>
                <a:tc>
                  <a:txBody>
                    <a:bodyPr/>
                    <a:lstStyle/>
                    <a:p>
                      <a:r>
                        <a:rPr kumimoji="1" lang="en-US" altLang="ja-JP" sz="1400" dirty="0"/>
                        <a:t>Positive</a:t>
                      </a:r>
                    </a:p>
                    <a:p>
                      <a:r>
                        <a:rPr kumimoji="1" lang="en-US" altLang="ja-JP" sz="1400" dirty="0"/>
                        <a:t>(</a:t>
                      </a:r>
                      <a:r>
                        <a:rPr kumimoji="1" lang="ja-JP" altLang="en-US" sz="1400"/>
                        <a:t>肺炎</a:t>
                      </a:r>
                      <a:r>
                        <a:rPr kumimoji="1" lang="en-US" altLang="ja-JP" sz="1400" dirty="0"/>
                        <a:t>)</a:t>
                      </a:r>
                    </a:p>
                  </a:txBody>
                  <a:tcPr marL="34290" marR="34290" marT="17145" marB="17145" anchor="ctr"/>
                </a:tc>
                <a:tc>
                  <a:txBody>
                    <a:bodyPr/>
                    <a:lstStyle/>
                    <a:p>
                      <a:r>
                        <a:rPr kumimoji="1" lang="en-US" altLang="ja-JP" sz="1400" dirty="0"/>
                        <a:t>Negative</a:t>
                      </a:r>
                    </a:p>
                    <a:p>
                      <a:r>
                        <a:rPr kumimoji="1" lang="en-US" altLang="ja-JP" sz="1400" dirty="0"/>
                        <a:t>(</a:t>
                      </a:r>
                      <a:r>
                        <a:rPr kumimoji="1" lang="ja-JP" altLang="en-US" sz="1400"/>
                        <a:t>健康</a:t>
                      </a:r>
                      <a:r>
                        <a:rPr kumimoji="1" lang="en-US" altLang="ja-JP" sz="1400" dirty="0"/>
                        <a:t>)</a:t>
                      </a:r>
                      <a:endParaRPr kumimoji="1" lang="ja-JP" altLang="en-US" sz="1400"/>
                    </a:p>
                  </a:txBody>
                  <a:tcPr marL="34290" marR="34290" marT="17145" marB="17145" anchor="ctr"/>
                </a:tc>
                <a:extLst>
                  <a:ext uri="{0D108BD9-81ED-4DB2-BD59-A6C34878D82A}">
                    <a16:rowId xmlns:a16="http://schemas.microsoft.com/office/drawing/2014/main" val="4269899187"/>
                  </a:ext>
                </a:extLst>
              </a:tr>
              <a:tr h="516492">
                <a:tc rowSpan="2">
                  <a:txBody>
                    <a:bodyPr/>
                    <a:lstStyle/>
                    <a:p>
                      <a:r>
                        <a:rPr kumimoji="1" lang="ja-JP" altLang="en-US" sz="1400"/>
                        <a:t>実際の</a:t>
                      </a:r>
                      <a:endParaRPr kumimoji="1" lang="en-US" altLang="ja-JP" sz="1400" dirty="0"/>
                    </a:p>
                    <a:p>
                      <a:r>
                        <a:rPr kumimoji="1" lang="ja-JP" altLang="en-US" sz="1400"/>
                        <a:t>分類結果</a:t>
                      </a:r>
                    </a:p>
                  </a:txBody>
                  <a:tcPr marL="34290" marR="34290" marT="17145" marB="17145" anchor="ctr"/>
                </a:tc>
                <a:tc>
                  <a:txBody>
                    <a:bodyPr/>
                    <a:lstStyle/>
                    <a:p>
                      <a:r>
                        <a:rPr kumimoji="1" lang="en-US" altLang="ja-JP" sz="1400" dirty="0"/>
                        <a:t>positive</a:t>
                      </a:r>
                    </a:p>
                    <a:p>
                      <a:r>
                        <a:rPr kumimoji="1" lang="en-US" altLang="ja-JP" sz="1400" dirty="0"/>
                        <a:t>(</a:t>
                      </a:r>
                      <a:r>
                        <a:rPr kumimoji="1" lang="ja-JP" altLang="en-US" sz="1400"/>
                        <a:t>肺炎</a:t>
                      </a:r>
                      <a:r>
                        <a:rPr kumimoji="1" lang="en-US" altLang="ja-JP" sz="1400" dirty="0"/>
                        <a:t>)</a:t>
                      </a:r>
                    </a:p>
                  </a:txBody>
                  <a:tcPr marL="34290" marR="34290" marT="17145" marB="17145" anchor="ctr"/>
                </a:tc>
                <a:tc>
                  <a:txBody>
                    <a:bodyPr/>
                    <a:lstStyle/>
                    <a:p>
                      <a:pPr algn="ctr"/>
                      <a:r>
                        <a:rPr kumimoji="1" lang="ja-JP" altLang="en-US" sz="1100"/>
                        <a:t>真陽性</a:t>
                      </a:r>
                      <a:endParaRPr kumimoji="1" lang="en-US" altLang="ja-JP" sz="1100" dirty="0"/>
                    </a:p>
                    <a:p>
                      <a:pPr algn="ctr"/>
                      <a:r>
                        <a:rPr kumimoji="1" lang="en-US" altLang="ja-JP" sz="1100" dirty="0"/>
                        <a:t>True Positive</a:t>
                      </a:r>
                    </a:p>
                  </a:txBody>
                  <a:tcPr marL="34290" marR="34290" marT="17145" marB="17145" anchor="ctr">
                    <a:solidFill>
                      <a:schemeClr val="accent2">
                        <a:lumMod val="20000"/>
                        <a:lumOff val="80000"/>
                      </a:schemeClr>
                    </a:solidFill>
                  </a:tcPr>
                </a:tc>
                <a:tc>
                  <a:txBody>
                    <a:bodyPr/>
                    <a:lstStyle/>
                    <a:p>
                      <a:pPr algn="ctr"/>
                      <a:r>
                        <a:rPr kumimoji="1" lang="ja-JP" altLang="en-US" sz="1100"/>
                        <a:t>偽陰性</a:t>
                      </a:r>
                      <a:endParaRPr kumimoji="1" lang="en-US" altLang="ja-JP" sz="1100" dirty="0"/>
                    </a:p>
                    <a:p>
                      <a:pPr algn="ctr"/>
                      <a:r>
                        <a:rPr kumimoji="1" lang="en-US" altLang="ja-JP" sz="1100" dirty="0"/>
                        <a:t>False Negative</a:t>
                      </a:r>
                    </a:p>
                  </a:txBody>
                  <a:tcPr marL="34290" marR="34290" marT="17145" marB="17145" anchor="ctr">
                    <a:solidFill>
                      <a:schemeClr val="bg1"/>
                    </a:solidFill>
                  </a:tcPr>
                </a:tc>
                <a:extLst>
                  <a:ext uri="{0D108BD9-81ED-4DB2-BD59-A6C34878D82A}">
                    <a16:rowId xmlns:a16="http://schemas.microsoft.com/office/drawing/2014/main" val="3120586775"/>
                  </a:ext>
                </a:extLst>
              </a:tr>
              <a:tr h="474855">
                <a:tc vMerge="1">
                  <a:txBody>
                    <a:bodyPr/>
                    <a:lstStyle/>
                    <a:p>
                      <a:endParaRPr kumimoji="1" lang="ja-JP" altLang="en-US"/>
                    </a:p>
                  </a:txBody>
                  <a:tcPr/>
                </a:tc>
                <a:tc>
                  <a:txBody>
                    <a:bodyPr/>
                    <a:lstStyle/>
                    <a:p>
                      <a:r>
                        <a:rPr kumimoji="1" lang="en-US" altLang="ja-JP" sz="1400" dirty="0"/>
                        <a:t>Negative</a:t>
                      </a:r>
                    </a:p>
                    <a:p>
                      <a:r>
                        <a:rPr kumimoji="1" lang="en-US" altLang="ja-JP" sz="1400" dirty="0"/>
                        <a:t>(</a:t>
                      </a:r>
                      <a:r>
                        <a:rPr kumimoji="1" lang="ja-JP" altLang="en-US" sz="1400"/>
                        <a:t>健康</a:t>
                      </a:r>
                      <a:r>
                        <a:rPr kumimoji="1" lang="en-US" altLang="ja-JP" sz="1400" dirty="0"/>
                        <a:t>)</a:t>
                      </a:r>
                      <a:endParaRPr kumimoji="1" lang="ja-JP" altLang="en-US" sz="1400"/>
                    </a:p>
                  </a:txBody>
                  <a:tcPr marL="34290" marR="34290" marT="17145" marB="17145" anchor="ctr"/>
                </a:tc>
                <a:tc>
                  <a:txBody>
                    <a:bodyPr/>
                    <a:lstStyle/>
                    <a:p>
                      <a:pPr algn="ctr"/>
                      <a:r>
                        <a:rPr kumimoji="1" lang="ja-JP" altLang="en-US" sz="1100"/>
                        <a:t>偽陽性</a:t>
                      </a:r>
                      <a:endParaRPr kumimoji="1" lang="en-US" altLang="ja-JP" sz="1100" dirty="0"/>
                    </a:p>
                    <a:p>
                      <a:pPr algn="ctr"/>
                      <a:r>
                        <a:rPr kumimoji="1" lang="en-US" altLang="ja-JP" sz="1100" dirty="0"/>
                        <a:t>False Positive</a:t>
                      </a:r>
                    </a:p>
                  </a:txBody>
                  <a:tcPr marL="34290" marR="34290" marT="17145" marB="17145" anchor="ctr">
                    <a:solidFill>
                      <a:schemeClr val="bg1"/>
                    </a:solidFill>
                  </a:tcPr>
                </a:tc>
                <a:tc>
                  <a:txBody>
                    <a:bodyPr/>
                    <a:lstStyle/>
                    <a:p>
                      <a:pPr algn="ctr"/>
                      <a:r>
                        <a:rPr kumimoji="1" lang="ja-JP" altLang="en-US" sz="1100"/>
                        <a:t>真陰性</a:t>
                      </a:r>
                      <a:endParaRPr kumimoji="1" lang="en-US" altLang="ja-JP" sz="1100" dirty="0"/>
                    </a:p>
                    <a:p>
                      <a:pPr algn="ctr"/>
                      <a:r>
                        <a:rPr kumimoji="1" lang="en-US" altLang="ja-JP" sz="1100" dirty="0"/>
                        <a:t>True Negative</a:t>
                      </a:r>
                    </a:p>
                  </a:txBody>
                  <a:tcPr marL="34290" marR="34290" marT="17145" marB="17145" anchor="ctr">
                    <a:solidFill>
                      <a:schemeClr val="accent2">
                        <a:lumMod val="20000"/>
                        <a:lumOff val="80000"/>
                      </a:schemeClr>
                    </a:solidFill>
                  </a:tcPr>
                </a:tc>
                <a:extLst>
                  <a:ext uri="{0D108BD9-81ED-4DB2-BD59-A6C34878D82A}">
                    <a16:rowId xmlns:a16="http://schemas.microsoft.com/office/drawing/2014/main" val="2267289742"/>
                  </a:ext>
                </a:extLst>
              </a:tr>
            </a:tbl>
          </a:graphicData>
        </a:graphic>
      </p:graphicFrame>
      <p:sp>
        <p:nvSpPr>
          <p:cNvPr id="8" name="テキスト ボックス 7">
            <a:extLst>
              <a:ext uri="{FF2B5EF4-FFF2-40B4-BE49-F238E27FC236}">
                <a16:creationId xmlns:a16="http://schemas.microsoft.com/office/drawing/2014/main" id="{3F839116-CD00-D492-5ACF-DB34C6E4AF1C}"/>
              </a:ext>
            </a:extLst>
          </p:cNvPr>
          <p:cNvSpPr txBox="1"/>
          <p:nvPr/>
        </p:nvSpPr>
        <p:spPr>
          <a:xfrm>
            <a:off x="6022462" y="1403654"/>
            <a:ext cx="1127232" cy="369332"/>
          </a:xfrm>
          <a:prstGeom prst="rect">
            <a:avLst/>
          </a:prstGeom>
          <a:noFill/>
        </p:spPr>
        <p:txBody>
          <a:bodyPr wrap="none" rtlCol="0">
            <a:spAutoFit/>
          </a:bodyPr>
          <a:lstStyle/>
          <a:p>
            <a:r>
              <a:rPr kumimoji="1" lang="ja-JP" altLang="en-US" b="1">
                <a:solidFill>
                  <a:srgbClr val="FF0000"/>
                </a:solidFill>
              </a:rPr>
              <a:t>混同行列</a:t>
            </a:r>
          </a:p>
        </p:txBody>
      </p:sp>
      <p:sp>
        <p:nvSpPr>
          <p:cNvPr id="13" name="テキスト ボックス 12">
            <a:extLst>
              <a:ext uri="{FF2B5EF4-FFF2-40B4-BE49-F238E27FC236}">
                <a16:creationId xmlns:a16="http://schemas.microsoft.com/office/drawing/2014/main" id="{5057370A-953C-E463-B43D-DA9E82049D41}"/>
              </a:ext>
            </a:extLst>
          </p:cNvPr>
          <p:cNvSpPr txBox="1"/>
          <p:nvPr/>
        </p:nvSpPr>
        <p:spPr>
          <a:xfrm>
            <a:off x="6161006" y="3012877"/>
            <a:ext cx="2601994" cy="369332"/>
          </a:xfrm>
          <a:prstGeom prst="rect">
            <a:avLst/>
          </a:prstGeom>
          <a:noFill/>
        </p:spPr>
        <p:txBody>
          <a:bodyPr wrap="none" rtlCol="0">
            <a:spAutoFit/>
          </a:bodyPr>
          <a:lstStyle/>
          <a:p>
            <a:r>
              <a:rPr kumimoji="1" lang="ja-JP" altLang="en-US"/>
              <a:t>正解率は</a:t>
            </a:r>
            <a:r>
              <a:rPr kumimoji="1" lang="en-US" altLang="ja-JP" dirty="0"/>
              <a:t> </a:t>
            </a:r>
            <a:r>
              <a:rPr kumimoji="1" lang="en-US" altLang="ja-JP" b="1" dirty="0">
                <a:solidFill>
                  <a:schemeClr val="accent2">
                    <a:lumMod val="60000"/>
                    <a:lumOff val="40000"/>
                  </a:schemeClr>
                </a:solidFill>
              </a:rPr>
              <a:t>TP+TN</a:t>
            </a:r>
            <a:r>
              <a:rPr kumimoji="1" lang="ja-JP" altLang="en-US"/>
              <a:t>の割合</a:t>
            </a:r>
          </a:p>
        </p:txBody>
      </p:sp>
    </p:spTree>
    <p:extLst>
      <p:ext uri="{BB962C8B-B14F-4D97-AF65-F5344CB8AC3E}">
        <p14:creationId xmlns:p14="http://schemas.microsoft.com/office/powerpoint/2010/main" val="188315714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9C94B-C999-7D17-DD5B-4815D79D9833}"/>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6AAE8D6C-E3F1-DB31-72F4-25EEC4B5A5C8}"/>
              </a:ext>
            </a:extLst>
          </p:cNvPr>
          <p:cNvSpPr/>
          <p:nvPr/>
        </p:nvSpPr>
        <p:spPr>
          <a:xfrm>
            <a:off x="241697" y="1010415"/>
            <a:ext cx="5679718" cy="2571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dirty="0">
                <a:solidFill>
                  <a:srgbClr val="000000"/>
                </a:solidFill>
                <a:effectLst/>
                <a:latin typeface="Courier New" panose="02070309020205020404" pitchFamily="49" charset="0"/>
              </a:rPr>
              <a:t>model = Sequential()</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(Flatten(</a:t>
            </a:r>
            <a:r>
              <a:rPr lang="en" altLang="ja-JP" sz="1600" b="1" dirty="0" err="1">
                <a:solidFill>
                  <a:srgbClr val="000000"/>
                </a:solidFill>
                <a:effectLst/>
                <a:latin typeface="Courier New" panose="02070309020205020404" pitchFamily="49" charset="0"/>
              </a:rPr>
              <a:t>input_shape</a:t>
            </a:r>
            <a:r>
              <a:rPr lang="en" altLang="ja-JP" sz="1600" b="1" dirty="0">
                <a:solidFill>
                  <a:srgbClr val="000000"/>
                </a:solidFill>
                <a:effectLst/>
                <a:latin typeface="Courier New" panose="02070309020205020404" pitchFamily="49" charset="0"/>
              </a:rPr>
              <a:t> = (</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64</a:t>
            </a:r>
            <a:r>
              <a:rPr lang="en" altLang="ja-JP" sz="1600" b="1" dirty="0">
                <a:solidFill>
                  <a:srgbClr val="000000"/>
                </a:solidFill>
                <a:effectLst/>
                <a:latin typeface="Courier New" panose="02070309020205020404" pitchFamily="49" charset="0"/>
              </a:rPr>
              <a:t>,</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512</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256</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128</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relu</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model.add</a:t>
            </a:r>
            <a:r>
              <a:rPr lang="en" altLang="ja-JP" sz="1600" b="1" dirty="0">
                <a:solidFill>
                  <a:srgbClr val="000000"/>
                </a:solidFill>
                <a:effectLst/>
                <a:latin typeface="Courier New" panose="02070309020205020404" pitchFamily="49" charset="0"/>
              </a:rPr>
              <a:t>(Dense(</a:t>
            </a:r>
            <a:r>
              <a:rPr lang="en" altLang="ja-JP" sz="1600" b="1" dirty="0">
                <a:solidFill>
                  <a:srgbClr val="116644"/>
                </a:solidFill>
                <a:effectLst/>
                <a:latin typeface="Courier New" panose="02070309020205020404" pitchFamily="49" charset="0"/>
              </a:rPr>
              <a:t>1</a:t>
            </a:r>
            <a:r>
              <a:rPr lang="en" altLang="ja-JP" sz="1600" b="1" dirty="0">
                <a:solidFill>
                  <a:srgbClr val="000000"/>
                </a:solidFill>
                <a:effectLst/>
                <a:latin typeface="Courier New" panose="02070309020205020404" pitchFamily="49" charset="0"/>
              </a:rPr>
              <a:t>, activation = </a:t>
            </a:r>
            <a:r>
              <a:rPr lang="en" altLang="ja-JP" sz="1600" b="1" dirty="0">
                <a:solidFill>
                  <a:srgbClr val="A31515"/>
                </a:solidFill>
                <a:effectLst/>
                <a:latin typeface="Courier New" panose="02070309020205020404" pitchFamily="49" charset="0"/>
              </a:rPr>
              <a:t>'sigmoid'</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a:t>
            </a:r>
            <a:r>
              <a:rPr lang="en" altLang="ja-JP" sz="1600" b="1" dirty="0" err="1">
                <a:solidFill>
                  <a:srgbClr val="795E26"/>
                </a:solidFill>
                <a:effectLst/>
                <a:latin typeface="Courier New" panose="02070309020205020404" pitchFamily="49" charset="0"/>
              </a:rPr>
              <a:t>compile</a:t>
            </a:r>
            <a:r>
              <a:rPr lang="en" altLang="ja-JP" sz="1600" b="1" dirty="0">
                <a:solidFill>
                  <a:srgbClr val="000000"/>
                </a:solidFill>
                <a:effectLst/>
                <a:latin typeface="Courier New" panose="02070309020205020404" pitchFamily="49" charset="0"/>
              </a:rPr>
              <a:t>(loss = </a:t>
            </a:r>
            <a:r>
              <a:rPr lang="en" altLang="ja-JP" sz="1600" b="1" dirty="0">
                <a:solidFill>
                  <a:srgbClr val="A31515"/>
                </a:solidFill>
                <a:effectLst/>
                <a:latin typeface="Courier New" panose="02070309020205020404" pitchFamily="49" charset="0"/>
              </a:rPr>
              <a:t>'</a:t>
            </a:r>
            <a:r>
              <a:rPr lang="en" altLang="ja-JP" sz="1600" b="1" dirty="0" err="1">
                <a:solidFill>
                  <a:srgbClr val="A31515"/>
                </a:solidFill>
                <a:effectLst/>
                <a:latin typeface="Courier New" panose="02070309020205020404" pitchFamily="49" charset="0"/>
              </a:rPr>
              <a:t>binary_crossentropy</a:t>
            </a:r>
            <a:r>
              <a:rPr lang="en" altLang="ja-JP" sz="1600" b="1" dirty="0">
                <a:solidFill>
                  <a:srgbClr val="A31515"/>
                </a:solidFill>
                <a:effectLst/>
                <a:latin typeface="Courier New" panose="02070309020205020404" pitchFamily="49" charset="0"/>
              </a:rPr>
              <a:t>’</a:t>
            </a:r>
            <a:r>
              <a:rPr lang="en" altLang="ja-JP" sz="1600" b="1" dirty="0">
                <a:solidFill>
                  <a:srgbClr val="000000"/>
                </a:solidFill>
                <a:effectLst/>
                <a:latin typeface="Courier New" panose="02070309020205020404" pitchFamily="49" charset="0"/>
              </a:rPr>
              <a:t>,</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optimizer = </a:t>
            </a:r>
            <a:r>
              <a:rPr lang="en" altLang="ja-JP" sz="1600" b="1" dirty="0">
                <a:solidFill>
                  <a:srgbClr val="A31515"/>
                </a:solidFill>
                <a:effectLst/>
                <a:latin typeface="Courier New" panose="02070309020205020404" pitchFamily="49" charset="0"/>
              </a:rPr>
              <a:t>'Adam’</a:t>
            </a:r>
            <a:r>
              <a:rPr lang="en" altLang="ja-JP" sz="1600" b="1" dirty="0">
                <a:solidFill>
                  <a:srgbClr val="000000"/>
                </a:solidFill>
                <a:effectLst/>
                <a:latin typeface="Courier New" panose="02070309020205020404" pitchFamily="49" charset="0"/>
              </a:rPr>
              <a:t>, </a:t>
            </a:r>
          </a:p>
          <a:p>
            <a:r>
              <a:rPr lang="en" altLang="ja-JP" sz="1600" b="1" dirty="0">
                <a:solidFill>
                  <a:srgbClr val="000000"/>
                </a:solidFill>
                <a:latin typeface="Courier New" panose="02070309020205020404" pitchFamily="49" charset="0"/>
              </a:rPr>
              <a:t>              </a:t>
            </a:r>
            <a:r>
              <a:rPr lang="en" altLang="ja-JP" sz="1600" b="1" dirty="0">
                <a:solidFill>
                  <a:srgbClr val="000000"/>
                </a:solidFill>
                <a:effectLst/>
                <a:latin typeface="Courier New" panose="02070309020205020404" pitchFamily="49" charset="0"/>
              </a:rPr>
              <a:t>metrics = [</a:t>
            </a:r>
            <a:r>
              <a:rPr lang="en" altLang="ja-JP" sz="1600" b="1" dirty="0">
                <a:solidFill>
                  <a:srgbClr val="A31515"/>
                </a:solidFill>
                <a:effectLst/>
                <a:latin typeface="Courier New" panose="02070309020205020404" pitchFamily="49" charset="0"/>
              </a:rPr>
              <a:t>'accuracy'</a:t>
            </a:r>
            <a:r>
              <a:rPr lang="en" altLang="ja-JP" sz="1600" b="1" dirty="0">
                <a:solidFill>
                  <a:srgbClr val="000000"/>
                </a:solidFill>
                <a:effectLst/>
                <a:latin typeface="Courier New" panose="02070309020205020404" pitchFamily="49" charset="0"/>
              </a:rPr>
              <a:t>])</a:t>
            </a:r>
          </a:p>
          <a:p>
            <a:r>
              <a:rPr lang="en" altLang="ja-JP" sz="1600" b="1" dirty="0" err="1">
                <a:solidFill>
                  <a:srgbClr val="000000"/>
                </a:solidFill>
                <a:effectLst/>
                <a:latin typeface="Courier New" panose="02070309020205020404" pitchFamily="49" charset="0"/>
              </a:rPr>
              <a:t>model.summary</a:t>
            </a:r>
            <a:r>
              <a:rPr lang="en" altLang="ja-JP" sz="1600" b="1" dirty="0">
                <a:solidFill>
                  <a:srgbClr val="00000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BA00EC38-6EDE-A7B9-EABD-FAF0F1AEA83F}"/>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57823C1D-BBBD-CEC0-836F-7FDAB1BA2572}"/>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2EC6FF2A-2E98-72E9-B452-3DEBE6826626}"/>
              </a:ext>
            </a:extLst>
          </p:cNvPr>
          <p:cNvSpPr txBox="1"/>
          <p:nvPr/>
        </p:nvSpPr>
        <p:spPr>
          <a:xfrm>
            <a:off x="293032" y="3971603"/>
            <a:ext cx="4305300" cy="499624"/>
          </a:xfrm>
          <a:prstGeom prst="rect">
            <a:avLst/>
          </a:prstGeom>
          <a:noFill/>
          <a:ln w="12700" cap="flat">
            <a:solidFill>
              <a:schemeClr val="accent6">
                <a:shade val="95000"/>
                <a:satMod val="10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Bef>
                <a:spcPts val="600"/>
              </a:spcBef>
              <a:spcAft>
                <a:spcPts val="0"/>
              </a:spcAft>
              <a:buClrTx/>
              <a:buSzTx/>
              <a:buFont typeface="Wingdings" pitchFamily="2" charset="2"/>
              <a:buChar char="l"/>
              <a:tabLst/>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構築したモデルのまとめが出力される</a:t>
            </a:r>
            <a:endPar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p:txBody>
      </p:sp>
      <p:sp>
        <p:nvSpPr>
          <p:cNvPr id="8" name="正方形/長方形 7">
            <a:extLst>
              <a:ext uri="{FF2B5EF4-FFF2-40B4-BE49-F238E27FC236}">
                <a16:creationId xmlns:a16="http://schemas.microsoft.com/office/drawing/2014/main" id="{42B47AAD-66EF-652F-44E5-9191B7F07DB3}"/>
              </a:ext>
            </a:extLst>
          </p:cNvPr>
          <p:cNvSpPr/>
          <p:nvPr/>
        </p:nvSpPr>
        <p:spPr>
          <a:xfrm>
            <a:off x="277793" y="3217863"/>
            <a:ext cx="2922608" cy="363819"/>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C89D1D36-58CF-8DE5-CBC6-1AEDBA92CC79}"/>
              </a:ext>
            </a:extLst>
          </p:cNvPr>
          <p:cNvCxnSpPr>
            <a:cxnSpLocks/>
          </p:cNvCxnSpPr>
          <p:nvPr/>
        </p:nvCxnSpPr>
        <p:spPr>
          <a:xfrm>
            <a:off x="1545044" y="3581682"/>
            <a:ext cx="76200" cy="38471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11" name="図 10" descr="グラフィカル ユーザー インターフェイス, テキスト, アプリケーション&#10;&#10;自動的に生成された説明">
            <a:extLst>
              <a:ext uri="{FF2B5EF4-FFF2-40B4-BE49-F238E27FC236}">
                <a16:creationId xmlns:a16="http://schemas.microsoft.com/office/drawing/2014/main" id="{18FEA4A4-2676-BB89-CEAD-4D69959308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62136" y="2860297"/>
            <a:ext cx="3982389" cy="2069218"/>
          </a:xfrm>
          <a:prstGeom prst="rect">
            <a:avLst/>
          </a:prstGeom>
        </p:spPr>
      </p:pic>
      <p:sp>
        <p:nvSpPr>
          <p:cNvPr id="7" name="①学習モデルの選択(今回は線形回帰)…">
            <a:extLst>
              <a:ext uri="{FF2B5EF4-FFF2-40B4-BE49-F238E27FC236}">
                <a16:creationId xmlns:a16="http://schemas.microsoft.com/office/drawing/2014/main" id="{3542CC0C-5C4F-6353-FFF8-4B77D7311807}"/>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3" name="①学習モデルの選択…">
            <a:extLst>
              <a:ext uri="{FF2B5EF4-FFF2-40B4-BE49-F238E27FC236}">
                <a16:creationId xmlns:a16="http://schemas.microsoft.com/office/drawing/2014/main" id="{21B1B8E0-3A68-289B-9907-F1EF52AB0829}"/>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92019AC1-F191-7E60-4BA0-AB09C097ED8C}"/>
              </a:ext>
            </a:extLst>
          </p:cNvPr>
          <p:cNvSpPr>
            <a:spLocks noGrp="1"/>
          </p:cNvSpPr>
          <p:nvPr>
            <p:ph type="sldNum" sz="quarter" idx="2"/>
          </p:nvPr>
        </p:nvSpPr>
        <p:spPr>
          <a:xfrm>
            <a:off x="6953331" y="4837182"/>
            <a:ext cx="2103120" cy="184666"/>
          </a:xfrm>
        </p:spPr>
        <p:txBody>
          <a:bodyPr/>
          <a:lstStyle/>
          <a:p>
            <a:fld id="{86CB4B4D-7CA3-9044-876B-883B54F8677D}" type="slidenum">
              <a:rPr lang="en-US" altLang="ja-JP" sz="1200" smtClean="0"/>
              <a:t>74</a:t>
            </a:fld>
            <a:endParaRPr lang="ja-JP" altLang="en-US" sz="1200"/>
          </a:p>
        </p:txBody>
      </p:sp>
    </p:spTree>
    <p:extLst>
      <p:ext uri="{BB962C8B-B14F-4D97-AF65-F5344CB8AC3E}">
        <p14:creationId xmlns:p14="http://schemas.microsoft.com/office/powerpoint/2010/main" val="317263877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19282-BEF0-5DB0-4DA3-A0A405EB818D}"/>
            </a:ext>
          </a:extLst>
        </p:cNvPr>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45839318-D700-4637-F4AB-79C84DA0A53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2000" y="1276349"/>
            <a:ext cx="6873762" cy="3571553"/>
          </a:xfrm>
          <a:prstGeom prst="rect">
            <a:avLst/>
          </a:prstGeom>
        </p:spPr>
      </p:pic>
      <p:sp>
        <p:nvSpPr>
          <p:cNvPr id="5" name="線形回帰で88歳の歯周病の歯の本数を予測する">
            <a:extLst>
              <a:ext uri="{FF2B5EF4-FFF2-40B4-BE49-F238E27FC236}">
                <a16:creationId xmlns:a16="http://schemas.microsoft.com/office/drawing/2014/main" id="{CFEE630B-9F95-5D04-B62F-4A5B1DEA7DF5}"/>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288178C6-5C07-08C8-F8DC-B6117635CCA3}"/>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27CFA4B8-F9EE-A264-B758-5CF1094A58D0}"/>
              </a:ext>
            </a:extLst>
          </p:cNvPr>
          <p:cNvSpPr/>
          <p:nvPr/>
        </p:nvSpPr>
        <p:spPr>
          <a:xfrm>
            <a:off x="8135297" y="4419933"/>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6" name="正方形/長方形 5">
            <a:extLst>
              <a:ext uri="{FF2B5EF4-FFF2-40B4-BE49-F238E27FC236}">
                <a16:creationId xmlns:a16="http://schemas.microsoft.com/office/drawing/2014/main" id="{2A00A8A8-C019-E9AE-04E5-8A5E85293E55}"/>
              </a:ext>
            </a:extLst>
          </p:cNvPr>
          <p:cNvSpPr/>
          <p:nvPr/>
        </p:nvSpPr>
        <p:spPr>
          <a:xfrm>
            <a:off x="2597893" y="1944544"/>
            <a:ext cx="1135908" cy="363819"/>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30B95D0-618A-E628-BD1F-7889F774888E}"/>
              </a:ext>
            </a:extLst>
          </p:cNvPr>
          <p:cNvSpPr txBox="1"/>
          <p:nvPr/>
        </p:nvSpPr>
        <p:spPr>
          <a:xfrm>
            <a:off x="5169850" y="1984383"/>
            <a:ext cx="3462807" cy="338554"/>
          </a:xfrm>
          <a:prstGeom prst="rect">
            <a:avLst/>
          </a:prstGeom>
          <a:solidFill>
            <a:schemeClr val="bg1"/>
          </a:solidFill>
        </p:spPr>
        <p:txBody>
          <a:bodyPr wrap="none" rtlCol="0">
            <a:spAutoFit/>
          </a:bodyPr>
          <a:lstStyle/>
          <a:p>
            <a:r>
              <a:rPr kumimoji="1" lang="en-US" altLang="ja-JP" sz="1600" b="1">
                <a:solidFill>
                  <a:srgbClr val="FF9300"/>
                </a:solidFill>
                <a:latin typeface="Meiryo" panose="020B0604030504040204" pitchFamily="34" charset="-128"/>
                <a:ea typeface="Meiryo" panose="020B0604030504040204" pitchFamily="34" charset="-128"/>
              </a:rPr>
              <a:t>64×64×1 = 4096</a:t>
            </a:r>
            <a:r>
              <a:rPr kumimoji="1" lang="ja-JP" altLang="en-US" sz="1600" b="1">
                <a:solidFill>
                  <a:srgbClr val="FF9300"/>
                </a:solidFill>
                <a:latin typeface="Meiryo" panose="020B0604030504040204" pitchFamily="34" charset="-128"/>
                <a:ea typeface="Meiryo" panose="020B0604030504040204" pitchFamily="34" charset="-128"/>
              </a:rPr>
              <a:t>個の</a:t>
            </a:r>
            <a:r>
              <a:rPr kumimoji="1" lang="en-US" altLang="ja-JP" sz="1600" b="1">
                <a:solidFill>
                  <a:srgbClr val="FF9300"/>
                </a:solidFill>
                <a:latin typeface="Meiryo" panose="020B0604030504040204" pitchFamily="34" charset="-128"/>
                <a:ea typeface="Meiryo" panose="020B0604030504040204" pitchFamily="34" charset="-128"/>
              </a:rPr>
              <a:t>1</a:t>
            </a:r>
            <a:r>
              <a:rPr kumimoji="1" lang="ja-JP" altLang="en-US" sz="1600" b="1">
                <a:solidFill>
                  <a:srgbClr val="FF9300"/>
                </a:solidFill>
                <a:latin typeface="Meiryo" panose="020B0604030504040204" pitchFamily="34" charset="-128"/>
                <a:ea typeface="Meiryo" panose="020B0604030504040204" pitchFamily="34" charset="-128"/>
              </a:rPr>
              <a:t>次元配列</a:t>
            </a:r>
          </a:p>
        </p:txBody>
      </p:sp>
      <p:sp>
        <p:nvSpPr>
          <p:cNvPr id="8" name="正方形/長方形 7">
            <a:extLst>
              <a:ext uri="{FF2B5EF4-FFF2-40B4-BE49-F238E27FC236}">
                <a16:creationId xmlns:a16="http://schemas.microsoft.com/office/drawing/2014/main" id="{945539EE-F500-FFA2-267E-C6963E5148F0}"/>
              </a:ext>
            </a:extLst>
          </p:cNvPr>
          <p:cNvSpPr/>
          <p:nvPr/>
        </p:nvSpPr>
        <p:spPr>
          <a:xfrm>
            <a:off x="914400" y="2348700"/>
            <a:ext cx="4184356"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FB14A61-D0DC-5632-5965-5D82B8AEEDDE}"/>
              </a:ext>
            </a:extLst>
          </p:cNvPr>
          <p:cNvSpPr txBox="1"/>
          <p:nvPr/>
        </p:nvSpPr>
        <p:spPr>
          <a:xfrm>
            <a:off x="5116748" y="2483032"/>
            <a:ext cx="3515909" cy="830997"/>
          </a:xfrm>
          <a:prstGeom prst="rect">
            <a:avLst/>
          </a:prstGeom>
          <a:solidFill>
            <a:schemeClr val="bg1"/>
          </a:solidFill>
        </p:spPr>
        <p:txBody>
          <a:bodyPr wrap="square" rtlCol="0">
            <a:spAutoFit/>
          </a:bodyPr>
          <a:lstStyle/>
          <a:p>
            <a:r>
              <a:rPr kumimoji="1" lang="ja-JP" altLang="en-US" sz="1600" b="1">
                <a:solidFill>
                  <a:schemeClr val="tx1"/>
                </a:solidFill>
                <a:latin typeface="Meiryo" panose="020B0604030504040204" pitchFamily="34" charset="-128"/>
                <a:ea typeface="Meiryo" panose="020B0604030504040204" pitchFamily="34" charset="-128"/>
              </a:rPr>
              <a:t>中間層の設定：</a:t>
            </a:r>
            <a:endParaRPr kumimoji="1" lang="en-US" altLang="ja-JP" sz="1600" b="1">
              <a:solidFill>
                <a:schemeClr val="tx1"/>
              </a:solidFill>
              <a:latin typeface="Meiryo" panose="020B0604030504040204" pitchFamily="34" charset="-128"/>
              <a:ea typeface="Meiryo" panose="020B0604030504040204" pitchFamily="34" charset="-128"/>
            </a:endParaRPr>
          </a:p>
          <a:p>
            <a:r>
              <a:rPr kumimoji="1" lang="en-US" altLang="ja-JP" sz="1600" b="1">
                <a:solidFill>
                  <a:schemeClr val="tx1"/>
                </a:solidFill>
                <a:latin typeface="Meiryo" panose="020B0604030504040204" pitchFamily="34" charset="-128"/>
                <a:ea typeface="Meiryo" panose="020B0604030504040204" pitchFamily="34" charset="-128"/>
              </a:rPr>
              <a:t>(input4096+</a:t>
            </a:r>
            <a:r>
              <a:rPr kumimoji="1" lang="ja-JP" altLang="en-US" sz="1600" b="1">
                <a:solidFill>
                  <a:schemeClr val="tx1"/>
                </a:solidFill>
                <a:latin typeface="Meiryo" panose="020B0604030504040204" pitchFamily="34" charset="-128"/>
                <a:ea typeface="Meiryo" panose="020B0604030504040204" pitchFamily="34" charset="-128"/>
              </a:rPr>
              <a:t>バイアス</a:t>
            </a:r>
            <a:r>
              <a:rPr kumimoji="1" lang="en-US" altLang="ja-JP" sz="1600" b="1">
                <a:solidFill>
                  <a:schemeClr val="tx1"/>
                </a:solidFill>
                <a:latin typeface="Meiryo" panose="020B0604030504040204" pitchFamily="34" charset="-128"/>
                <a:ea typeface="Meiryo" panose="020B0604030504040204" pitchFamily="34" charset="-128"/>
              </a:rPr>
              <a:t>1)×512</a:t>
            </a:r>
            <a:r>
              <a:rPr kumimoji="1" lang="ja-JP" altLang="en-US" sz="1600" b="1">
                <a:solidFill>
                  <a:schemeClr val="tx1"/>
                </a:solidFill>
                <a:latin typeface="Meiryo" panose="020B0604030504040204" pitchFamily="34" charset="-128"/>
                <a:ea typeface="Meiryo" panose="020B0604030504040204" pitchFamily="34" charset="-128"/>
              </a:rPr>
              <a:t>個</a:t>
            </a:r>
            <a:r>
              <a:rPr kumimoji="1" lang="en-US" altLang="ja-JP" sz="1600" b="1">
                <a:solidFill>
                  <a:schemeClr val="tx1"/>
                </a:solidFill>
                <a:latin typeface="Meiryo" panose="020B0604030504040204" pitchFamily="34" charset="-128"/>
                <a:ea typeface="Meiryo" panose="020B0604030504040204" pitchFamily="34" charset="-128"/>
              </a:rPr>
              <a:t> = </a:t>
            </a:r>
            <a:r>
              <a:rPr kumimoji="1" lang="en-US" altLang="ja-JP" sz="1600" b="1">
                <a:solidFill>
                  <a:srgbClr val="FF0000"/>
                </a:solidFill>
                <a:latin typeface="Meiryo" panose="020B0604030504040204" pitchFamily="34" charset="-128"/>
                <a:ea typeface="Meiryo" panose="020B0604030504040204" pitchFamily="34" charset="-128"/>
              </a:rPr>
              <a:t>2,097,664</a:t>
            </a:r>
            <a:r>
              <a:rPr kumimoji="1" lang="ja-JP" altLang="en-US" sz="1600" b="1">
                <a:solidFill>
                  <a:srgbClr val="FF0000"/>
                </a:solidFill>
                <a:latin typeface="Meiryo" panose="020B0604030504040204" pitchFamily="34" charset="-128"/>
                <a:ea typeface="Meiryo" panose="020B0604030504040204" pitchFamily="34" charset="-128"/>
              </a:rPr>
              <a:t>個</a:t>
            </a:r>
            <a:r>
              <a:rPr kumimoji="1" lang="ja-JP" altLang="en-US" sz="1600" b="1">
                <a:solidFill>
                  <a:schemeClr val="tx1"/>
                </a:solidFill>
                <a:latin typeface="Meiryo" panose="020B0604030504040204" pitchFamily="34" charset="-128"/>
                <a:ea typeface="Meiryo" panose="020B0604030504040204" pitchFamily="34" charset="-128"/>
              </a:rPr>
              <a:t>のパラメータ</a:t>
            </a:r>
            <a:endParaRPr kumimoji="1" lang="en-US" altLang="ja-JP" sz="1600" b="1">
              <a:solidFill>
                <a:schemeClr val="tx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96B07FAD-BE6E-E496-1191-1BA185664888}"/>
              </a:ext>
            </a:extLst>
          </p:cNvPr>
          <p:cNvSpPr/>
          <p:nvPr/>
        </p:nvSpPr>
        <p:spPr>
          <a:xfrm>
            <a:off x="902368" y="3943350"/>
            <a:ext cx="2831433"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956B67F-C232-5429-AC78-719689C9C1C1}"/>
              </a:ext>
            </a:extLst>
          </p:cNvPr>
          <p:cNvSpPr txBox="1"/>
          <p:nvPr/>
        </p:nvSpPr>
        <p:spPr>
          <a:xfrm>
            <a:off x="3957045" y="4016905"/>
            <a:ext cx="4178252" cy="584775"/>
          </a:xfrm>
          <a:prstGeom prst="rect">
            <a:avLst/>
          </a:prstGeom>
          <a:solidFill>
            <a:schemeClr val="bg1"/>
          </a:solidFill>
        </p:spPr>
        <p:txBody>
          <a:bodyPr wrap="square" rtlCol="0">
            <a:spAutoFit/>
          </a:bodyPr>
          <a:lstStyle/>
          <a:p>
            <a:r>
              <a:rPr kumimoji="1" lang="en-US" altLang="ja-JP" sz="1600" b="1">
                <a:solidFill>
                  <a:srgbClr val="FF0000"/>
                </a:solidFill>
                <a:latin typeface="Meiryo" panose="020B0604030504040204" pitchFamily="34" charset="-128"/>
                <a:ea typeface="Meiryo" panose="020B0604030504040204" pitchFamily="34" charset="-128"/>
              </a:rPr>
              <a:t>2,097,664 + 131,328 + 32,896+129 =2,262,017</a:t>
            </a:r>
            <a:r>
              <a:rPr kumimoji="1" lang="ja-JP" altLang="en-US" sz="1600" b="1">
                <a:solidFill>
                  <a:srgbClr val="FF0000"/>
                </a:solidFill>
                <a:latin typeface="Meiryo" panose="020B0604030504040204" pitchFamily="34" charset="-128"/>
                <a:ea typeface="Meiryo" panose="020B0604030504040204" pitchFamily="34" charset="-128"/>
              </a:rPr>
              <a:t>個</a:t>
            </a:r>
            <a:r>
              <a:rPr kumimoji="1" lang="ja-JP" altLang="en-US" sz="1600" b="1">
                <a:solidFill>
                  <a:schemeClr val="tx1"/>
                </a:solidFill>
                <a:latin typeface="Meiryo" panose="020B0604030504040204" pitchFamily="34" charset="-128"/>
                <a:ea typeface="Meiryo" panose="020B0604030504040204" pitchFamily="34" charset="-128"/>
              </a:rPr>
              <a:t>のパラメータ</a:t>
            </a:r>
            <a:endParaRPr kumimoji="1" lang="en-US" altLang="ja-JP" sz="1600" b="1">
              <a:solidFill>
                <a:schemeClr val="tx1"/>
              </a:solidFill>
              <a:latin typeface="Meiryo" panose="020B0604030504040204" pitchFamily="34" charset="-128"/>
              <a:ea typeface="Meiryo" panose="020B0604030504040204" pitchFamily="34" charset="-128"/>
            </a:endParaRPr>
          </a:p>
        </p:txBody>
      </p:sp>
      <p:sp>
        <p:nvSpPr>
          <p:cNvPr id="14" name="①学習モデルの選択(今回は線形回帰)…">
            <a:extLst>
              <a:ext uri="{FF2B5EF4-FFF2-40B4-BE49-F238E27FC236}">
                <a16:creationId xmlns:a16="http://schemas.microsoft.com/office/drawing/2014/main" id="{524F367B-9355-0B84-047F-03B8501EC884}"/>
              </a:ext>
            </a:extLst>
          </p:cNvPr>
          <p:cNvSpPr txBox="1"/>
          <p:nvPr/>
        </p:nvSpPr>
        <p:spPr>
          <a:xfrm>
            <a:off x="0" y="502640"/>
            <a:ext cx="4214191"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5" name="①学習モデルの選択…">
            <a:extLst>
              <a:ext uri="{FF2B5EF4-FFF2-40B4-BE49-F238E27FC236}">
                <a16:creationId xmlns:a16="http://schemas.microsoft.com/office/drawing/2014/main" id="{CF0C0679-EFF7-1125-2835-E17D04768668}"/>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2C60A652-326A-F5BC-FE4E-CA435E9B0231}"/>
              </a:ext>
            </a:extLst>
          </p:cNvPr>
          <p:cNvSpPr>
            <a:spLocks noGrp="1"/>
          </p:cNvSpPr>
          <p:nvPr>
            <p:ph type="sldNum" sz="quarter" idx="2"/>
          </p:nvPr>
        </p:nvSpPr>
        <p:spPr>
          <a:xfrm>
            <a:off x="6584202" y="4912375"/>
            <a:ext cx="2103120" cy="184666"/>
          </a:xfrm>
        </p:spPr>
        <p:txBody>
          <a:bodyPr/>
          <a:lstStyle/>
          <a:p>
            <a:fld id="{86CB4B4D-7CA3-9044-876B-883B54F8677D}" type="slidenum">
              <a:rPr lang="en-US" altLang="ja-JP" sz="1200" smtClean="0"/>
              <a:t>75</a:t>
            </a:fld>
            <a:endParaRPr lang="ja-JP" altLang="en-US" sz="1200"/>
          </a:p>
        </p:txBody>
      </p:sp>
    </p:spTree>
    <p:extLst>
      <p:ext uri="{BB962C8B-B14F-4D97-AF65-F5344CB8AC3E}">
        <p14:creationId xmlns:p14="http://schemas.microsoft.com/office/powerpoint/2010/main" val="35556731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EA16F-CD92-D285-4C78-39ED639FEA2C}"/>
            </a:ext>
          </a:extLst>
        </p:cNvPr>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FD4D2973-B940-8F22-4551-1DC05088E6A3}"/>
              </a:ext>
            </a:extLst>
          </p:cNvPr>
          <p:cNvSpPr txBox="1"/>
          <p:nvPr/>
        </p:nvSpPr>
        <p:spPr>
          <a:xfrm>
            <a:off x="413084" y="2995246"/>
            <a:ext cx="8489752" cy="2023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).fit(x, y)</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で学習させ、</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result</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に学習結果を入れる</a:t>
            </a:r>
            <a:endPar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L="285750" marR="0" indent="-285750" algn="l" defTabSz="825500" rtl="0" fontAlgn="auto" latinLnBrk="0" hangingPunct="0">
              <a:lnSpc>
                <a:spcPct val="130000"/>
              </a:lnSpc>
              <a:spcAft>
                <a:spcPts val="0"/>
              </a:spcAft>
              <a:buClrTx/>
              <a:buSzTx/>
              <a:buFont typeface="Wingdings" pitchFamily="2" charset="2"/>
              <a:buChar char="l"/>
              <a:tabLst/>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引数</a:t>
            </a:r>
            <a:r>
              <a:rPr lang="en-US" altLang="ja-JP" sz="1600" b="1" dirty="0" err="1">
                <a:solidFill>
                  <a:schemeClr val="tx1"/>
                </a:solidFill>
                <a:latin typeface="Courier New" panose="02070309020205020404" pitchFamily="49" charset="0"/>
                <a:ea typeface="Meiryo" panose="020B0604030504040204" pitchFamily="34" charset="-128"/>
                <a:cs typeface="Courier New" panose="02070309020205020404" pitchFamily="49" charset="0"/>
              </a:rPr>
              <a:t>batch_size</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=32</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で「</a:t>
            </a:r>
            <a:r>
              <a:rPr lang="en-US" altLang="ja-JP" sz="1600" b="1" dirty="0">
                <a:solidFill>
                  <a:schemeClr val="tx1"/>
                </a:solidFill>
                <a:latin typeface="Courier New" panose="02070309020205020404" pitchFamily="49" charset="0"/>
                <a:ea typeface="Meiryo" panose="020B0604030504040204" pitchFamily="34" charset="-128"/>
                <a:cs typeface="Courier New" panose="02070309020205020404" pitchFamily="49" charset="0"/>
              </a:rPr>
              <a:t>32</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組ずつデータを取り出して損失を計算し、重みとバイアスを更新しなさい」という指示 </a:t>
            </a:r>
            <a:endParaRPr lang="en-US" altLang="ja-JP" sz="1600" b="1" dirty="0">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gn="l" defTabSz="825500" rtl="0" hangingPunct="0">
              <a:lnSpc>
                <a:spcPct val="130000"/>
              </a:lnSpc>
              <a:buFont typeface="Wingdings" pitchFamily="2" charset="2"/>
              <a:buChar char="l"/>
            </a:pPr>
            <a:r>
              <a:rPr lang="ja-JP" altLang="en-US" sz="1600" b="1">
                <a:latin typeface="Courier New" panose="02070309020205020404" pitchFamily="49" charset="0"/>
                <a:ea typeface="Meiryo" panose="020B0604030504040204" pitchFamily="34" charset="-128"/>
                <a:cs typeface="Courier New" panose="02070309020205020404" pitchFamily="49" charset="0"/>
              </a:rPr>
              <a:t>引数</a:t>
            </a:r>
            <a:r>
              <a:rPr lang="en-US" altLang="ja-JP" sz="1600" b="1" dirty="0">
                <a:latin typeface="Courier New" panose="02070309020205020404" pitchFamily="49" charset="0"/>
                <a:ea typeface="Meiryo" panose="020B0604030504040204" pitchFamily="34" charset="-128"/>
                <a:cs typeface="Courier New" panose="02070309020205020404" pitchFamily="49" charset="0"/>
              </a:rPr>
              <a:t>epochs=</a:t>
            </a:r>
            <a:r>
              <a:rPr lang="ja-JP" altLang="en-US" sz="1600" b="1">
                <a:latin typeface="Courier New" panose="02070309020205020404" pitchFamily="49" charset="0"/>
                <a:ea typeface="Meiryo" panose="020B0604030504040204" pitchFamily="34" charset="-128"/>
                <a:cs typeface="Courier New" panose="02070309020205020404" pitchFamily="49" charset="0"/>
              </a:rPr>
              <a:t>でエポック数を指定する</a:t>
            </a:r>
            <a:r>
              <a:rPr lang="en-US" altLang="ja-JP" sz="1600" b="1" dirty="0">
                <a:latin typeface="Hiragino Maru Gothic ProN W4" panose="020F0400000000000000" pitchFamily="34" charset="-128"/>
                <a:ea typeface="Hiragino Maru Gothic ProN W4" panose="020F0400000000000000" pitchFamily="34" charset="-128"/>
                <a:cs typeface="Courier New" panose="02070309020205020404" pitchFamily="49" charset="0"/>
              </a:rPr>
              <a:t>(</a:t>
            </a:r>
            <a:r>
              <a:rPr lang="ja-JP"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全てのデータを使い尽くすことを</a:t>
            </a:r>
            <a:r>
              <a:rPr lang="en-US" altLang="ja-JP" sz="1600" b="1" dirty="0">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1</a:t>
            </a:r>
            <a:r>
              <a:rPr lang="ja-JP"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エポック</a:t>
            </a:r>
            <a:r>
              <a:rPr lang="en-US" altLang="ja-JP" sz="1600" b="1" dirty="0">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a:t>
            </a:r>
          </a:p>
          <a:p>
            <a:pPr marL="285750" indent="-285750" algn="l" defTabSz="825500" rtl="0" hangingPunct="0">
              <a:lnSpc>
                <a:spcPct val="130000"/>
              </a:lnSpc>
              <a:buFont typeface="Wingdings" pitchFamily="2" charset="2"/>
              <a:buChar char="l"/>
            </a:pPr>
            <a:r>
              <a:rPr lang="ja-JP" altLang="en-US" sz="1600" b="1">
                <a:latin typeface="Courier New" panose="02070309020205020404" pitchFamily="49" charset="0"/>
                <a:ea typeface="Meiryo" panose="020B0604030504040204" pitchFamily="34" charset="-128"/>
                <a:cs typeface="Courier New" panose="02070309020205020404" pitchFamily="49" charset="0"/>
              </a:rPr>
              <a:t>引数</a:t>
            </a:r>
            <a:r>
              <a:rPr lang="en-US" altLang="ja-JP" sz="1600" b="1" dirty="0" err="1">
                <a:latin typeface="Courier New" panose="02070309020205020404" pitchFamily="49" charset="0"/>
                <a:ea typeface="Meiryo" panose="020B0604030504040204" pitchFamily="34" charset="-128"/>
                <a:cs typeface="Courier New" panose="02070309020205020404" pitchFamily="49" charset="0"/>
              </a:rPr>
              <a:t>validatin_split</a:t>
            </a:r>
            <a:r>
              <a:rPr lang="en-US" altLang="ja-JP" sz="1600" b="1" dirty="0">
                <a:latin typeface="Courier New" panose="02070309020205020404" pitchFamily="49" charset="0"/>
                <a:ea typeface="Meiryo" panose="020B0604030504040204" pitchFamily="34" charset="-128"/>
                <a:cs typeface="Courier New" panose="02070309020205020404" pitchFamily="49" charset="0"/>
              </a:rPr>
              <a:t>=</a:t>
            </a:r>
            <a:r>
              <a:rPr lang="ja-JP" altLang="en-US" sz="1600" b="1">
                <a:latin typeface="Courier New" panose="02070309020205020404" pitchFamily="49" charset="0"/>
                <a:ea typeface="Meiryo" panose="020B0604030504040204" pitchFamily="34" charset="-128"/>
                <a:cs typeface="Courier New" panose="02070309020205020404" pitchFamily="49" charset="0"/>
              </a:rPr>
              <a:t>で任意の割合で分割して学習を行う</a:t>
            </a:r>
            <a:r>
              <a:rPr lang="en-US" altLang="ja-JP" sz="1600" b="1" dirty="0">
                <a:latin typeface="Courier New" panose="02070309020205020404" pitchFamily="49" charset="0"/>
                <a:ea typeface="Meiryo" panose="020B0604030504040204" pitchFamily="34" charset="-128"/>
                <a:cs typeface="Courier New" panose="02070309020205020404" pitchFamily="49" charset="0"/>
              </a:rPr>
              <a:t> </a:t>
            </a:r>
            <a:r>
              <a:rPr lang="en-US" altLang="ja-JP" sz="1600" b="1" dirty="0">
                <a:latin typeface="Hiragino Maru Gothic ProN W4" panose="020F0400000000000000" pitchFamily="34" charset="-128"/>
                <a:ea typeface="Hiragino Maru Gothic ProN W4" panose="020F0400000000000000" pitchFamily="34" charset="-128"/>
                <a:cs typeface="Courier New" panose="02070309020205020404" pitchFamily="49" charset="0"/>
              </a:rPr>
              <a:t>(</a:t>
            </a:r>
            <a:r>
              <a:rPr lang="en-US" altLang="ja-JP" sz="1600" b="1" dirty="0">
                <a:solidFill>
                  <a:schemeClr val="tx1"/>
                </a:solidFill>
                <a:latin typeface="Hiragino Maru Gothic ProN W4" panose="020F0400000000000000" pitchFamily="34" charset="-128"/>
                <a:ea typeface="Hiragino Maru Gothic ProN W4" panose="020F0400000000000000" pitchFamily="34" charset="-128"/>
                <a:cs typeface="Courier New" panose="02070309020205020404" pitchFamily="49" charset="0"/>
              </a:rPr>
              <a:t>*</a:t>
            </a:r>
            <a:r>
              <a:rPr lang="ja-JP"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学習用のデータは</a:t>
            </a:r>
            <a:r>
              <a:rPr lang="en-US" altLang="ja-JP" sz="1600" b="1" dirty="0">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232</a:t>
            </a:r>
            <a:r>
              <a:rPr lang="ja-JP"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組</a:t>
            </a:r>
            <a:r>
              <a:rPr lang="ja-JP" altLang="en-US"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あり</a:t>
            </a:r>
            <a:r>
              <a:rPr lang="en-US" altLang="ja-JP" sz="1600" b="1" dirty="0">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186</a:t>
            </a:r>
            <a:r>
              <a:rPr lang="ja-JP" altLang="en-US"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組を学習用、</a:t>
            </a:r>
            <a:r>
              <a:rPr lang="en-US" altLang="ja-JP" sz="1600" b="1" dirty="0">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46</a:t>
            </a:r>
            <a:r>
              <a:rPr lang="ja-JP" altLang="en-US"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枚を検証用に分割して学習を行う</a:t>
            </a:r>
            <a:r>
              <a:rPr lang="en-US" altLang="ja-JP" sz="1600" b="1" dirty="0">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a:t>
            </a:r>
            <a:endParaRPr lang="en-US" altLang="ja-JP" sz="1600" b="1" dirty="0">
              <a:latin typeface="Hiragino Maru Gothic ProN W4" panose="020F0400000000000000" pitchFamily="34" charset="-128"/>
              <a:ea typeface="Hiragino Maru Gothic ProN W4" panose="020F0400000000000000" pitchFamily="34" charset="-128"/>
              <a:cs typeface="Courier New" panose="02070309020205020404" pitchFamily="49" charset="0"/>
            </a:endParaRPr>
          </a:p>
        </p:txBody>
      </p:sp>
      <p:sp>
        <p:nvSpPr>
          <p:cNvPr id="7" name="正方形/長方形 6">
            <a:extLst>
              <a:ext uri="{FF2B5EF4-FFF2-40B4-BE49-F238E27FC236}">
                <a16:creationId xmlns:a16="http://schemas.microsoft.com/office/drawing/2014/main" id="{061ED9D7-96FE-2DE6-995D-6E0925763DE4}"/>
              </a:ext>
            </a:extLst>
          </p:cNvPr>
          <p:cNvSpPr/>
          <p:nvPr/>
        </p:nvSpPr>
        <p:spPr>
          <a:xfrm>
            <a:off x="693420" y="1324179"/>
            <a:ext cx="5943600" cy="1476746"/>
          </a:xfrm>
          <a:prstGeom prst="rect">
            <a:avLst/>
          </a:prstGeom>
          <a:noFill/>
          <a:ln w="254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36000" numCol="1" spcCol="38100" rtlCol="0" anchor="ctr">
            <a:spAutoFit/>
          </a:bodyPr>
          <a:lstStyle/>
          <a:p>
            <a:pPr marL="135731" algn="l">
              <a:lnSpc>
                <a:spcPct val="130000"/>
              </a:lnSpc>
              <a:tabLst>
                <a:tab pos="13097" algn="l"/>
              </a:tabLst>
            </a:pPr>
            <a:r>
              <a:rPr lang="en" altLang="ja-JP" b="1">
                <a:solidFill>
                  <a:schemeClr val="tx1"/>
                </a:solidFill>
                <a:latin typeface="Courier New" panose="02070309020205020404" pitchFamily="49" charset="0"/>
              </a:rPr>
              <a:t>result = </a:t>
            </a:r>
            <a:r>
              <a:rPr lang="en" altLang="ja-JP" b="1" err="1">
                <a:solidFill>
                  <a:schemeClr val="tx1"/>
                </a:solidFill>
                <a:latin typeface="Courier New" panose="02070309020205020404" pitchFamily="49" charset="0"/>
              </a:rPr>
              <a:t>model.fit</a:t>
            </a:r>
            <a:r>
              <a:rPr lang="en" altLang="ja-JP" b="1">
                <a:solidFill>
                  <a:schemeClr val="accent1">
                    <a:lumMod val="75000"/>
                  </a:schemeClr>
                </a:solidFill>
                <a:latin typeface="Courier New" panose="02070309020205020404" pitchFamily="49" charset="0"/>
              </a:rPr>
              <a:t>(</a:t>
            </a:r>
            <a:r>
              <a:rPr lang="en" altLang="ja-JP" b="1">
                <a:solidFill>
                  <a:schemeClr val="tx1"/>
                </a:solidFill>
                <a:latin typeface="Courier New" panose="02070309020205020404" pitchFamily="49" charset="0"/>
              </a:rPr>
              <a:t>x_</a:t>
            </a:r>
            <a:r>
              <a:rPr lang="en-US" altLang="ja-JP" b="1">
                <a:solidFill>
                  <a:schemeClr val="tx1"/>
                </a:solidFill>
                <a:latin typeface="Courier New" panose="02070309020205020404" pitchFamily="49" charset="0"/>
              </a:rPr>
              <a:t>train</a:t>
            </a:r>
            <a:r>
              <a:rPr lang="en" altLang="ja-JP" b="1">
                <a:solidFill>
                  <a:schemeClr val="tx1"/>
                </a:solidFill>
                <a:latin typeface="Courier New" panose="02070309020205020404" pitchFamily="49" charset="0"/>
              </a:rPr>
              <a:t>, </a:t>
            </a:r>
            <a:r>
              <a:rPr lang="en" altLang="ja-JP" b="1" err="1">
                <a:solidFill>
                  <a:schemeClr val="tx1"/>
                </a:solidFill>
                <a:latin typeface="Courier New" panose="02070309020205020404" pitchFamily="49" charset="0"/>
              </a:rPr>
              <a:t>y_train</a:t>
            </a:r>
            <a:r>
              <a:rPr lang="en" altLang="ja-JP" b="1">
                <a:solidFill>
                  <a:schemeClr val="tx1"/>
                </a:solidFill>
                <a:latin typeface="Courier New" panose="02070309020205020404" pitchFamily="49" charset="0"/>
              </a:rPr>
              <a:t>,</a:t>
            </a:r>
          </a:p>
          <a:p>
            <a:pPr marL="135731" algn="l">
              <a:lnSpc>
                <a:spcPct val="130000"/>
              </a:lnSpc>
              <a:tabLst>
                <a:tab pos="13097" algn="l"/>
              </a:tabLst>
            </a:pPr>
            <a:r>
              <a:rPr lang="en-US" altLang="ja-JP" b="1">
                <a:solidFill>
                  <a:schemeClr val="tx1"/>
                </a:solidFill>
                <a:effectLst/>
                <a:latin typeface="Courier New" panose="02070309020205020404" pitchFamily="49" charset="0"/>
                <a:ea typeface="Courier New" panose="02070309020205020404" pitchFamily="49" charset="0"/>
              </a:rPr>
              <a:t>		       </a:t>
            </a:r>
            <a:r>
              <a:rPr lang="en-US" altLang="ja-JP" b="1" err="1">
                <a:solidFill>
                  <a:schemeClr val="tx1"/>
                </a:solidFill>
                <a:effectLst/>
                <a:latin typeface="Courier New" panose="02070309020205020404" pitchFamily="49" charset="0"/>
                <a:ea typeface="Courier New" panose="02070309020205020404" pitchFamily="49" charset="0"/>
              </a:rPr>
              <a:t>batch_size</a:t>
            </a:r>
            <a:r>
              <a:rPr lang="en-US" altLang="ja-JP" b="1">
                <a:solidFill>
                  <a:schemeClr val="tx1"/>
                </a:solidFill>
                <a:effectLst/>
                <a:latin typeface="Courier New" panose="02070309020205020404" pitchFamily="49" charset="0"/>
                <a:ea typeface="Courier New" panose="02070309020205020404" pitchFamily="49" charset="0"/>
              </a:rPr>
              <a:t> = 32,</a:t>
            </a:r>
          </a:p>
          <a:p>
            <a:pPr marL="135731" algn="l">
              <a:lnSpc>
                <a:spcPct val="130000"/>
              </a:lnSpc>
              <a:tabLst>
                <a:tab pos="13097" algn="l"/>
              </a:tabLst>
            </a:pPr>
            <a:r>
              <a:rPr lang="en-US" altLang="ja-JP" b="1">
                <a:solidFill>
                  <a:schemeClr val="tx1"/>
                </a:solidFill>
                <a:latin typeface="Courier New" panose="02070309020205020404" pitchFamily="49" charset="0"/>
                <a:ea typeface="Courier New" panose="02070309020205020404" pitchFamily="49" charset="0"/>
              </a:rPr>
              <a:t>                   </a:t>
            </a:r>
            <a:r>
              <a:rPr lang="en-US" altLang="ja-JP" b="1">
                <a:solidFill>
                  <a:schemeClr val="tx1"/>
                </a:solidFill>
                <a:effectLst/>
                <a:latin typeface="Courier New" panose="02070309020205020404" pitchFamily="49" charset="0"/>
                <a:ea typeface="Courier New" panose="02070309020205020404" pitchFamily="49" charset="0"/>
              </a:rPr>
              <a:t>epochs = 100</a:t>
            </a:r>
            <a:r>
              <a:rPr lang="en-US" altLang="ja-JP" b="1">
                <a:solidFill>
                  <a:schemeClr val="tx1"/>
                </a:solidFill>
                <a:latin typeface="Courier New" panose="02070309020205020404" pitchFamily="49" charset="0"/>
                <a:ea typeface="Courier New" panose="02070309020205020404" pitchFamily="49" charset="0"/>
              </a:rPr>
              <a:t>,</a:t>
            </a:r>
          </a:p>
          <a:p>
            <a:pPr marL="135731" algn="l">
              <a:lnSpc>
                <a:spcPct val="130000"/>
              </a:lnSpc>
              <a:tabLst>
                <a:tab pos="13097" algn="l"/>
              </a:tabLst>
            </a:pPr>
            <a:r>
              <a:rPr lang="en-US" altLang="ja-JP" b="1">
                <a:solidFill>
                  <a:schemeClr val="tx1"/>
                </a:solidFill>
                <a:latin typeface="Courier New" panose="02070309020205020404" pitchFamily="49" charset="0"/>
              </a:rPr>
              <a:t>			</a:t>
            </a:r>
            <a:r>
              <a:rPr lang="en-US" altLang="ja-JP" b="1" err="1">
                <a:solidFill>
                  <a:schemeClr val="tx1"/>
                </a:solidFill>
                <a:latin typeface="Courier New" panose="02070309020205020404" pitchFamily="49" charset="0"/>
              </a:rPr>
              <a:t>validation_split</a:t>
            </a:r>
            <a:r>
              <a:rPr lang="en-US" altLang="ja-JP" b="1">
                <a:solidFill>
                  <a:schemeClr val="tx1"/>
                </a:solidFill>
                <a:latin typeface="Courier New" panose="02070309020205020404" pitchFamily="49" charset="0"/>
              </a:rPr>
              <a:t> = 0.2</a:t>
            </a:r>
            <a:r>
              <a:rPr lang="en" altLang="ja-JP" b="1">
                <a:solidFill>
                  <a:schemeClr val="accent1">
                    <a:lumMod val="75000"/>
                  </a:schemeClr>
                </a:solidFill>
                <a:latin typeface="Courier New" panose="02070309020205020404" pitchFamily="49" charset="0"/>
              </a:rPr>
              <a:t>)</a:t>
            </a:r>
            <a:endParaRPr lang="en" altLang="ja-JP" b="1">
              <a:solidFill>
                <a:schemeClr val="tx1"/>
              </a:solidFill>
              <a:latin typeface="Courier New" panose="02070309020205020404" pitchFamily="49" charset="0"/>
            </a:endParaRPr>
          </a:p>
        </p:txBody>
      </p:sp>
      <p:sp>
        <p:nvSpPr>
          <p:cNvPr id="2" name="線形回帰で88歳の歯周病の歯の本数を予測する">
            <a:extLst>
              <a:ext uri="{FF2B5EF4-FFF2-40B4-BE49-F238E27FC236}">
                <a16:creationId xmlns:a16="http://schemas.microsoft.com/office/drawing/2014/main" id="{A33389FC-E5FD-8104-03FE-8976BEF53B4C}"/>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p>
        </p:txBody>
      </p:sp>
      <p:sp>
        <p:nvSpPr>
          <p:cNvPr id="21" name="テキスト ボックス 20">
            <a:extLst>
              <a:ext uri="{FF2B5EF4-FFF2-40B4-BE49-F238E27FC236}">
                <a16:creationId xmlns:a16="http://schemas.microsoft.com/office/drawing/2014/main" id="{9F526F0C-32A0-0A20-5C7F-85CDC381638A}"/>
              </a:ext>
            </a:extLst>
          </p:cNvPr>
          <p:cNvSpPr txBox="1"/>
          <p:nvPr/>
        </p:nvSpPr>
        <p:spPr>
          <a:xfrm>
            <a:off x="28074" y="903592"/>
            <a:ext cx="6126152" cy="473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135255" algn="l">
              <a:lnSpc>
                <a:spcPct val="150000"/>
              </a:lnSpc>
              <a:tabLst>
                <a:tab pos="13097" algn="l"/>
              </a:tabLst>
            </a:pPr>
            <a:r>
              <a:rPr lang="ja-JP" altLang="en-US" sz="1800" b="1">
                <a:solidFill>
                  <a:srgbClr val="002060"/>
                </a:solidFill>
                <a:latin typeface="Meiryo"/>
                <a:ea typeface="Meiryo"/>
              </a:rPr>
              <a:t>コード</a:t>
            </a:r>
            <a:r>
              <a:rPr lang="en-US" altLang="ja-JP" b="1">
                <a:solidFill>
                  <a:srgbClr val="002060"/>
                </a:solidFill>
                <a:latin typeface="Meiryo"/>
                <a:ea typeface="Meiryo"/>
              </a:rPr>
              <a:t>2-8</a:t>
            </a:r>
            <a:r>
              <a:rPr lang="ja-JP" altLang="en-US" sz="1800" b="1">
                <a:solidFill>
                  <a:srgbClr val="002060"/>
                </a:solidFill>
                <a:latin typeface="Meiryo"/>
                <a:ea typeface="Meiryo"/>
              </a:rPr>
              <a:t> 学習させる</a:t>
            </a:r>
            <a:endParaRPr lang="en-US" altLang="ja-JP" sz="1800" b="1">
              <a:solidFill>
                <a:srgbClr val="002060"/>
              </a:solidFill>
              <a:latin typeface="Meiryo"/>
              <a:ea typeface="Meiryo"/>
            </a:endParaRPr>
          </a:p>
        </p:txBody>
      </p:sp>
      <p:sp>
        <p:nvSpPr>
          <p:cNvPr id="25" name="ニューラルネットワークとは(軽く復習)">
            <a:extLst>
              <a:ext uri="{FF2B5EF4-FFF2-40B4-BE49-F238E27FC236}">
                <a16:creationId xmlns:a16="http://schemas.microsoft.com/office/drawing/2014/main" id="{662020D8-00A0-80F1-21C1-B7BAC6C8442C}"/>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27" name="①学習モデルの選択(今回は線形回帰)…">
            <a:extLst>
              <a:ext uri="{FF2B5EF4-FFF2-40B4-BE49-F238E27FC236}">
                <a16:creationId xmlns:a16="http://schemas.microsoft.com/office/drawing/2014/main" id="{98496F6E-B9EA-55D8-EB50-25F059250EEA}"/>
              </a:ext>
            </a:extLst>
          </p:cNvPr>
          <p:cNvSpPr txBox="1"/>
          <p:nvPr/>
        </p:nvSpPr>
        <p:spPr>
          <a:xfrm>
            <a:off x="0" y="533722"/>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a:t>
            </a:r>
            <a:r>
              <a:rPr lang="en-US" altLang="ja-JP" sz="2000" b="1">
                <a:latin typeface="Hiragino Maru Gothic ProN W4" panose="020F0400000000000000" pitchFamily="34" charset="-128"/>
                <a:ea typeface="Hiragino Maru Gothic ProN W4" panose="020F0400000000000000" pitchFamily="34" charset="-128"/>
              </a:rPr>
              <a:t>3</a:t>
            </a:r>
            <a:r>
              <a:rPr lang="en-US" sz="2000" b="1">
                <a:latin typeface="Hiragino Maru Gothic ProN W4" panose="020F0400000000000000" pitchFamily="34" charset="-128"/>
                <a:ea typeface="Hiragino Maru Gothic ProN W4" panose="020F0400000000000000" pitchFamily="34" charset="-128"/>
              </a:rPr>
              <a:t>：データを入れて学習</a:t>
            </a:r>
          </a:p>
        </p:txBody>
      </p:sp>
      <p:sp>
        <p:nvSpPr>
          <p:cNvPr id="6" name="①学習モデルの選択…">
            <a:extLst>
              <a:ext uri="{FF2B5EF4-FFF2-40B4-BE49-F238E27FC236}">
                <a16:creationId xmlns:a16="http://schemas.microsoft.com/office/drawing/2014/main" id="{0FBEBC35-A42F-B606-0FD6-F5B39C7B533F}"/>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3" name="スライド番号プレースホルダー 2">
            <a:extLst>
              <a:ext uri="{FF2B5EF4-FFF2-40B4-BE49-F238E27FC236}">
                <a16:creationId xmlns:a16="http://schemas.microsoft.com/office/drawing/2014/main" id="{7812C88D-A497-D814-10AB-72BA62B8F1E7}"/>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76</a:t>
            </a:fld>
            <a:endParaRPr lang="ja-JP" altLang="en-US" sz="1200"/>
          </a:p>
        </p:txBody>
      </p:sp>
    </p:spTree>
    <p:extLst>
      <p:ext uri="{BB962C8B-B14F-4D97-AF65-F5344CB8AC3E}">
        <p14:creationId xmlns:p14="http://schemas.microsoft.com/office/powerpoint/2010/main" val="175054350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4E76-8BE2-8420-237C-8D59D58860D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2641DC3-2C5D-0DD9-A487-CE4FC8012E9C}"/>
              </a:ext>
            </a:extLst>
          </p:cNvPr>
          <p:cNvSpPr/>
          <p:nvPr/>
        </p:nvSpPr>
        <p:spPr>
          <a:xfrm>
            <a:off x="5187282" y="3284986"/>
            <a:ext cx="3597139" cy="432000"/>
          </a:xfrm>
          <a:prstGeom prst="rect">
            <a:avLst/>
          </a:prstGeom>
          <a:solidFill>
            <a:schemeClr val="accent1">
              <a:lumMod val="60000"/>
              <a:lumOff val="40000"/>
            </a:schemeClr>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2" name="正方形/長方形 1">
            <a:extLst>
              <a:ext uri="{FF2B5EF4-FFF2-40B4-BE49-F238E27FC236}">
                <a16:creationId xmlns:a16="http://schemas.microsoft.com/office/drawing/2014/main" id="{CF55F50C-5A94-8405-0B7B-9E95B8E4BC9C}"/>
              </a:ext>
            </a:extLst>
          </p:cNvPr>
          <p:cNvSpPr/>
          <p:nvPr/>
        </p:nvSpPr>
        <p:spPr>
          <a:xfrm>
            <a:off x="5187282" y="2775223"/>
            <a:ext cx="3597139" cy="432000"/>
          </a:xfrm>
          <a:prstGeom prst="rect">
            <a:avLst/>
          </a:prstGeom>
          <a:solidFill>
            <a:schemeClr val="accent1">
              <a:lumMod val="60000"/>
              <a:lumOff val="40000"/>
            </a:schemeClr>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907" name="model_historyに学習過程を記録する。…">
            <a:extLst>
              <a:ext uri="{FF2B5EF4-FFF2-40B4-BE49-F238E27FC236}">
                <a16:creationId xmlns:a16="http://schemas.microsoft.com/office/drawing/2014/main" id="{62F585B7-289A-BB48-980B-CD107BF777D6}"/>
              </a:ext>
            </a:extLst>
          </p:cNvPr>
          <p:cNvSpPr txBox="1"/>
          <p:nvPr/>
        </p:nvSpPr>
        <p:spPr>
          <a:xfrm>
            <a:off x="228600" y="765471"/>
            <a:ext cx="8375691" cy="980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marL="285750" indent="-285750" algn="l">
              <a:lnSpc>
                <a:spcPct val="130000"/>
              </a:lnSpc>
              <a:buFont typeface="Wingdings" pitchFamily="2" charset="2"/>
              <a:buChar char="l"/>
              <a:defRPr sz="4600">
                <a:latin typeface="Arial"/>
                <a:ea typeface="Arial"/>
                <a:cs typeface="Arial"/>
                <a:sym typeface="Arial"/>
              </a:defRPr>
            </a:pPr>
            <a:r>
              <a:rPr lang="en" altLang="ja-JP" sz="1600" b="1" err="1">
                <a:latin typeface="Courier New" panose="02070309020205020404" pitchFamily="49" charset="0"/>
                <a:ea typeface="Meiryo" panose="020B0604030504040204" pitchFamily="34" charset="-128"/>
                <a:cs typeface="Courier New" panose="02070309020205020404" pitchFamily="49" charset="0"/>
              </a:rPr>
              <a:t>batch_size</a:t>
            </a:r>
            <a:r>
              <a:rPr lang="en" altLang="ja-JP" sz="1600" b="1">
                <a:latin typeface="Courier New" panose="02070309020205020404" pitchFamily="49" charset="0"/>
                <a:ea typeface="Meiryo" panose="020B0604030504040204" pitchFamily="34" charset="-128"/>
                <a:cs typeface="Courier New" panose="02070309020205020404" pitchFamily="49" charset="0"/>
              </a:rPr>
              <a:t> = </a:t>
            </a:r>
            <a:r>
              <a:rPr lang="en-US" altLang="ja-JP" sz="1600" b="1">
                <a:latin typeface="Courier New" panose="02070309020205020404" pitchFamily="49" charset="0"/>
                <a:ea typeface="Meiryo" panose="020B0604030504040204" pitchFamily="34" charset="-128"/>
                <a:cs typeface="Courier New" panose="02070309020205020404" pitchFamily="49" charset="0"/>
              </a:rPr>
              <a:t>32</a:t>
            </a:r>
            <a:r>
              <a:rPr lang="ja-JP" altLang="en-US" sz="1600" b="1">
                <a:latin typeface="Courier New" panose="02070309020205020404" pitchFamily="49" charset="0"/>
                <a:ea typeface="Meiryo" panose="020B0604030504040204" pitchFamily="34" charset="-128"/>
                <a:cs typeface="Courier New" panose="02070309020205020404" pitchFamily="49" charset="0"/>
              </a:rPr>
              <a:t>：</a:t>
            </a:r>
            <a:r>
              <a:rPr sz="1600" b="1">
                <a:latin typeface="Courier New" panose="02070309020205020404" pitchFamily="49" charset="0"/>
                <a:ea typeface="Meiryo" panose="020B0604030504040204" pitchFamily="34" charset="-128"/>
                <a:cs typeface="Courier New" panose="02070309020205020404" pitchFamily="49" charset="0"/>
              </a:rPr>
              <a:t>学習用のデータを用いて、</a:t>
            </a:r>
            <a:r>
              <a:rPr lang="en-US" altLang="ja-JP" sz="1600" b="1">
                <a:latin typeface="Courier New" panose="02070309020205020404" pitchFamily="49" charset="0"/>
                <a:ea typeface="Meiryo" panose="020B0604030504040204" pitchFamily="34" charset="-128"/>
                <a:cs typeface="Courier New" panose="02070309020205020404" pitchFamily="49" charset="0"/>
              </a:rPr>
              <a:t>32</a:t>
            </a:r>
            <a:r>
              <a:rPr lang="en-US" sz="1600" b="1">
                <a:latin typeface="Courier New" panose="02070309020205020404" pitchFamily="49" charset="0"/>
                <a:ea typeface="Meiryo" panose="020B0604030504040204" pitchFamily="34" charset="-128"/>
                <a:cs typeface="Courier New" panose="02070309020205020404" pitchFamily="49" charset="0"/>
              </a:rPr>
              <a:t>枚</a:t>
            </a:r>
            <a:r>
              <a:rPr sz="1600" b="1">
                <a:latin typeface="Courier New" panose="02070309020205020404" pitchFamily="49" charset="0"/>
                <a:ea typeface="Meiryo" panose="020B0604030504040204" pitchFamily="34" charset="-128"/>
                <a:cs typeface="Courier New" panose="02070309020205020404" pitchFamily="49" charset="0"/>
              </a:rPr>
              <a:t>ずつデータを抽出して学習を行う</a:t>
            </a:r>
            <a:endParaRPr lang="en-US" sz="1600" b="1">
              <a:latin typeface="Courier New" panose="02070309020205020404" pitchFamily="49" charset="0"/>
              <a:ea typeface="Meiryo" panose="020B0604030504040204" pitchFamily="34" charset="-128"/>
              <a:cs typeface="Courier New" panose="02070309020205020404" pitchFamily="49" charset="0"/>
            </a:endParaRPr>
          </a:p>
          <a:p>
            <a:pPr marL="285750" indent="-285750" algn="l">
              <a:lnSpc>
                <a:spcPct val="130000"/>
              </a:lnSpc>
              <a:buFont typeface="Wingdings" pitchFamily="2" charset="2"/>
              <a:buChar char="l"/>
              <a:defRPr sz="4600">
                <a:latin typeface="Arial"/>
                <a:ea typeface="Arial"/>
                <a:cs typeface="Arial"/>
                <a:sym typeface="Arial"/>
              </a:defRPr>
            </a:pPr>
            <a:r>
              <a:rPr lang="en" altLang="ja-JP" sz="1600" b="1">
                <a:latin typeface="Courier New" panose="02070309020205020404" pitchFamily="49" charset="0"/>
                <a:ea typeface="Meiryo" panose="020B0604030504040204" pitchFamily="34" charset="-128"/>
                <a:cs typeface="Courier New" panose="02070309020205020404" pitchFamily="49" charset="0"/>
              </a:rPr>
              <a:t>epochs =100</a:t>
            </a:r>
            <a:r>
              <a:rPr lang="ja-JP" altLang="en-US" sz="1600" b="1">
                <a:latin typeface="Courier New" panose="02070309020205020404" pitchFamily="49" charset="0"/>
                <a:ea typeface="Meiryo" panose="020B0604030504040204" pitchFamily="34" charset="-128"/>
                <a:cs typeface="Courier New" panose="02070309020205020404" pitchFamily="49" charset="0"/>
              </a:rPr>
              <a:t>：</a:t>
            </a:r>
            <a:r>
              <a:rPr sz="1600" b="1">
                <a:latin typeface="Courier New" panose="02070309020205020404" pitchFamily="49" charset="0"/>
                <a:ea typeface="Meiryo" panose="020B0604030504040204" pitchFamily="34" charset="-128"/>
                <a:cs typeface="Courier New" panose="02070309020205020404" pitchFamily="49" charset="0"/>
              </a:rPr>
              <a:t>全体のデータを100回使って学習を行う</a:t>
            </a:r>
          </a:p>
          <a:p>
            <a:pPr marL="285750" indent="-285750" algn="l">
              <a:lnSpc>
                <a:spcPct val="130000"/>
              </a:lnSpc>
              <a:buFont typeface="Wingdings" pitchFamily="2" charset="2"/>
              <a:buChar char="l"/>
              <a:defRPr sz="4600">
                <a:latin typeface="Arial"/>
                <a:ea typeface="Arial"/>
                <a:cs typeface="Arial"/>
                <a:sym typeface="Arial"/>
              </a:defRPr>
            </a:pPr>
            <a:r>
              <a:rPr lang="en" altLang="ja-JP" sz="1600" b="1" err="1">
                <a:latin typeface="Courier New" panose="02070309020205020404" pitchFamily="49" charset="0"/>
                <a:ea typeface="Meiryo" panose="020B0604030504040204" pitchFamily="34" charset="-128"/>
                <a:cs typeface="Courier New" panose="02070309020205020404" pitchFamily="49" charset="0"/>
              </a:rPr>
              <a:t>validation_split</a:t>
            </a:r>
            <a:r>
              <a:rPr lang="en" altLang="ja-JP" sz="1600" b="1">
                <a:latin typeface="Courier New" panose="02070309020205020404" pitchFamily="49" charset="0"/>
                <a:ea typeface="Meiryo" panose="020B0604030504040204" pitchFamily="34" charset="-128"/>
                <a:cs typeface="Courier New" panose="02070309020205020404" pitchFamily="49" charset="0"/>
              </a:rPr>
              <a:t> = 0.2</a:t>
            </a:r>
            <a:r>
              <a:rPr lang="ja-JP" altLang="en-US" sz="1600" b="1">
                <a:latin typeface="Courier New" panose="02070309020205020404" pitchFamily="49" charset="0"/>
                <a:ea typeface="Meiryo" panose="020B0604030504040204" pitchFamily="34" charset="-128"/>
                <a:cs typeface="Courier New" panose="02070309020205020404" pitchFamily="49" charset="0"/>
              </a:rPr>
              <a:t>：</a:t>
            </a:r>
            <a:r>
              <a:rPr sz="1600" b="1">
                <a:latin typeface="Courier New" panose="02070309020205020404" pitchFamily="49" charset="0"/>
                <a:ea typeface="Meiryo" panose="020B0604030504040204" pitchFamily="34" charset="-128"/>
                <a:cs typeface="Courier New" panose="02070309020205020404" pitchFamily="49" charset="0"/>
              </a:rPr>
              <a:t>学習データの2割を検証用に分割して評価する</a:t>
            </a:r>
          </a:p>
        </p:txBody>
      </p:sp>
      <p:sp>
        <p:nvSpPr>
          <p:cNvPr id="14" name="正方形/長方形 13">
            <a:extLst>
              <a:ext uri="{FF2B5EF4-FFF2-40B4-BE49-F238E27FC236}">
                <a16:creationId xmlns:a16="http://schemas.microsoft.com/office/drawing/2014/main" id="{0CC8AA42-D4A7-908C-63E1-54233DF546F3}"/>
              </a:ext>
            </a:extLst>
          </p:cNvPr>
          <p:cNvSpPr/>
          <p:nvPr/>
        </p:nvSpPr>
        <p:spPr>
          <a:xfrm>
            <a:off x="390991" y="2188353"/>
            <a:ext cx="1620882" cy="2232000"/>
          </a:xfrm>
          <a:prstGeom prst="rect">
            <a:avLst/>
          </a:prstGeom>
          <a:solidFill>
            <a:schemeClr val="accent1">
              <a:lumMod val="60000"/>
              <a:lumOff val="40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15" name="テキスト ボックス 14">
            <a:extLst>
              <a:ext uri="{FF2B5EF4-FFF2-40B4-BE49-F238E27FC236}">
                <a16:creationId xmlns:a16="http://schemas.microsoft.com/office/drawing/2014/main" id="{949A9D40-FDA0-1E4B-BAE7-FC40765E5C41}"/>
              </a:ext>
            </a:extLst>
          </p:cNvPr>
          <p:cNvSpPr txBox="1"/>
          <p:nvPr/>
        </p:nvSpPr>
        <p:spPr>
          <a:xfrm>
            <a:off x="901562" y="3176845"/>
            <a:ext cx="639599" cy="2693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en-US" altLang="ja-JP" sz="1500">
                <a:solidFill>
                  <a:srgbClr val="000000"/>
                </a:solidFill>
                <a:latin typeface="ヒラギノ角ゴ ProN W6"/>
                <a:ea typeface="ヒラギノ角ゴ ProN W6"/>
                <a:cs typeface="ヒラギノ角ゴ ProN W6"/>
                <a:sym typeface="ヒラギノ角ゴ ProN W6"/>
              </a:rPr>
              <a:t>232</a:t>
            </a:r>
            <a:r>
              <a:rPr lang="ja-JP" altLang="en-US" sz="1500">
                <a:solidFill>
                  <a:srgbClr val="000000"/>
                </a:solidFill>
                <a:latin typeface="ヒラギノ角ゴ ProN W6"/>
                <a:ea typeface="ヒラギノ角ゴ ProN W6"/>
                <a:cs typeface="ヒラギノ角ゴ ProN W6"/>
                <a:sym typeface="ヒラギノ角ゴ ProN W6"/>
              </a:rPr>
              <a:t>枚</a:t>
            </a:r>
          </a:p>
        </p:txBody>
      </p:sp>
      <p:sp>
        <p:nvSpPr>
          <p:cNvPr id="16" name="正方形/長方形 15">
            <a:extLst>
              <a:ext uri="{FF2B5EF4-FFF2-40B4-BE49-F238E27FC236}">
                <a16:creationId xmlns:a16="http://schemas.microsoft.com/office/drawing/2014/main" id="{7CDAEE2F-27EC-0CF5-0A1A-60C632E9C76F}"/>
              </a:ext>
            </a:extLst>
          </p:cNvPr>
          <p:cNvSpPr/>
          <p:nvPr/>
        </p:nvSpPr>
        <p:spPr>
          <a:xfrm>
            <a:off x="2509674" y="2190750"/>
            <a:ext cx="1620882" cy="1584000"/>
          </a:xfrm>
          <a:prstGeom prst="rect">
            <a:avLst/>
          </a:prstGeom>
          <a:solidFill>
            <a:schemeClr val="accent1">
              <a:lumMod val="60000"/>
              <a:lumOff val="40000"/>
            </a:schemeClr>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17" name="正方形/長方形 16">
            <a:extLst>
              <a:ext uri="{FF2B5EF4-FFF2-40B4-BE49-F238E27FC236}">
                <a16:creationId xmlns:a16="http://schemas.microsoft.com/office/drawing/2014/main" id="{554BDFF3-A2F1-7E31-4694-F3FD208AD307}"/>
              </a:ext>
            </a:extLst>
          </p:cNvPr>
          <p:cNvSpPr/>
          <p:nvPr/>
        </p:nvSpPr>
        <p:spPr>
          <a:xfrm>
            <a:off x="2521242" y="3892264"/>
            <a:ext cx="1620882" cy="468000"/>
          </a:xfrm>
          <a:prstGeom prst="rect">
            <a:avLst/>
          </a:prstGeom>
          <a:solidFill>
            <a:schemeClr val="accent1">
              <a:lumMod val="60000"/>
              <a:lumOff val="40000"/>
            </a:schemeClr>
          </a:solidFill>
          <a:ln w="28575"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18" name="テキスト ボックス 17">
            <a:extLst>
              <a:ext uri="{FF2B5EF4-FFF2-40B4-BE49-F238E27FC236}">
                <a16:creationId xmlns:a16="http://schemas.microsoft.com/office/drawing/2014/main" id="{E38EA558-BCE2-5EFA-C86A-08EF51DC3774}"/>
              </a:ext>
            </a:extLst>
          </p:cNvPr>
          <p:cNvSpPr txBox="1"/>
          <p:nvPr/>
        </p:nvSpPr>
        <p:spPr>
          <a:xfrm>
            <a:off x="2783456" y="2823474"/>
            <a:ext cx="1096455" cy="6617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ja-JP" altLang="en-US" sz="1500"/>
              <a:t>学習用</a:t>
            </a:r>
            <a:endParaRPr lang="en-US" altLang="ja-JP" sz="1500"/>
          </a:p>
          <a:p>
            <a:pPr algn="ctr" defTabSz="309563" rtl="0" hangingPunct="0"/>
            <a:r>
              <a:rPr lang="en-US" altLang="ja-JP" sz="1500"/>
              <a:t>8</a:t>
            </a:r>
            <a:r>
              <a:rPr lang="ja-JP" altLang="en-US" sz="1500"/>
              <a:t>割</a:t>
            </a:r>
            <a:r>
              <a:rPr lang="en-US" altLang="ja-JP" sz="1500">
                <a:solidFill>
                  <a:srgbClr val="000000"/>
                </a:solidFill>
                <a:latin typeface="ヒラギノ角ゴ ProN W6"/>
                <a:ea typeface="ヒラギノ角ゴ ProN W6"/>
                <a:cs typeface="ヒラギノ角ゴ ProN W6"/>
                <a:sym typeface="ヒラギノ角ゴ ProN W6"/>
              </a:rPr>
              <a:t>(186</a:t>
            </a:r>
            <a:r>
              <a:rPr lang="ja-JP" altLang="en-US" sz="1500">
                <a:solidFill>
                  <a:srgbClr val="000000"/>
                </a:solidFill>
                <a:latin typeface="ヒラギノ角ゴ ProN W6"/>
                <a:ea typeface="ヒラギノ角ゴ ProN W6"/>
                <a:cs typeface="ヒラギノ角ゴ ProN W6"/>
                <a:sym typeface="ヒラギノ角ゴ ProN W6"/>
              </a:rPr>
              <a:t>枚</a:t>
            </a:r>
            <a:r>
              <a:rPr lang="en-US" altLang="ja-JP" sz="1500">
                <a:solidFill>
                  <a:srgbClr val="000000"/>
                </a:solidFill>
                <a:latin typeface="ヒラギノ角ゴ ProN W6"/>
                <a:ea typeface="ヒラギノ角ゴ ProN W6"/>
                <a:cs typeface="ヒラギノ角ゴ ProN W6"/>
                <a:sym typeface="ヒラギノ角ゴ ProN W6"/>
              </a:rPr>
              <a:t>)</a:t>
            </a:r>
          </a:p>
          <a:p>
            <a:pPr algn="ctr" defTabSz="309563" rtl="0" hangingPunct="0"/>
            <a:r>
              <a:rPr lang="en-US" altLang="ja-JP" sz="1050"/>
              <a:t>(</a:t>
            </a:r>
            <a:r>
              <a:rPr lang="ja-JP" altLang="en-US" sz="1050"/>
              <a:t>毎回シャッフル</a:t>
            </a:r>
            <a:r>
              <a:rPr lang="en-US" altLang="ja-JP" sz="1050"/>
              <a:t>)</a:t>
            </a:r>
            <a:endParaRPr lang="ja-JP" altLang="en-US" sz="1050">
              <a:solidFill>
                <a:srgbClr val="000000"/>
              </a:solidFill>
              <a:latin typeface="ヒラギノ角ゴ ProN W6"/>
              <a:ea typeface="ヒラギノ角ゴ ProN W6"/>
              <a:cs typeface="ヒラギノ角ゴ ProN W6"/>
              <a:sym typeface="ヒラギノ角ゴ ProN W6"/>
            </a:endParaRPr>
          </a:p>
        </p:txBody>
      </p:sp>
      <p:sp>
        <p:nvSpPr>
          <p:cNvPr id="19" name="テキスト ボックス 18">
            <a:extLst>
              <a:ext uri="{FF2B5EF4-FFF2-40B4-BE49-F238E27FC236}">
                <a16:creationId xmlns:a16="http://schemas.microsoft.com/office/drawing/2014/main" id="{3AB645CF-08A7-2865-CE6C-4AE4DAF9C8EF}"/>
              </a:ext>
            </a:extLst>
          </p:cNvPr>
          <p:cNvSpPr txBox="1"/>
          <p:nvPr/>
        </p:nvSpPr>
        <p:spPr>
          <a:xfrm>
            <a:off x="2551475" y="3988235"/>
            <a:ext cx="1537280" cy="2693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ja-JP" altLang="en-US" sz="1500"/>
              <a:t>検証用</a:t>
            </a:r>
            <a:r>
              <a:rPr lang="en-US" altLang="ja-JP" sz="1500"/>
              <a:t>2</a:t>
            </a:r>
            <a:r>
              <a:rPr lang="ja-JP" altLang="en-US" sz="1500"/>
              <a:t>割</a:t>
            </a:r>
            <a:r>
              <a:rPr lang="en-US" altLang="ja-JP" sz="1500">
                <a:solidFill>
                  <a:srgbClr val="000000"/>
                </a:solidFill>
                <a:latin typeface="ヒラギノ角ゴ ProN W6"/>
                <a:ea typeface="ヒラギノ角ゴ ProN W6"/>
                <a:cs typeface="ヒラギノ角ゴ ProN W6"/>
                <a:sym typeface="ヒラギノ角ゴ ProN W6"/>
              </a:rPr>
              <a:t>(46</a:t>
            </a:r>
            <a:r>
              <a:rPr lang="ja-JP" altLang="en-US" sz="1500">
                <a:solidFill>
                  <a:srgbClr val="000000"/>
                </a:solidFill>
                <a:latin typeface="ヒラギノ角ゴ ProN W6"/>
                <a:ea typeface="ヒラギノ角ゴ ProN W6"/>
                <a:cs typeface="ヒラギノ角ゴ ProN W6"/>
                <a:sym typeface="ヒラギノ角ゴ ProN W6"/>
              </a:rPr>
              <a:t>枚</a:t>
            </a:r>
            <a:r>
              <a:rPr lang="en-US" altLang="ja-JP" sz="1500">
                <a:solidFill>
                  <a:srgbClr val="000000"/>
                </a:solidFill>
                <a:latin typeface="ヒラギノ角ゴ ProN W6"/>
                <a:ea typeface="ヒラギノ角ゴ ProN W6"/>
                <a:cs typeface="ヒラギノ角ゴ ProN W6"/>
                <a:sym typeface="ヒラギノ角ゴ ProN W6"/>
              </a:rPr>
              <a:t>)</a:t>
            </a:r>
            <a:endParaRPr lang="ja-JP" altLang="en-US" sz="1500">
              <a:solidFill>
                <a:srgbClr val="000000"/>
              </a:solidFill>
              <a:latin typeface="ヒラギノ角ゴ ProN W6"/>
              <a:ea typeface="ヒラギノ角ゴ ProN W6"/>
              <a:cs typeface="ヒラギノ角ゴ ProN W6"/>
              <a:sym typeface="ヒラギノ角ゴ ProN W6"/>
            </a:endParaRPr>
          </a:p>
        </p:txBody>
      </p:sp>
      <p:sp>
        <p:nvSpPr>
          <p:cNvPr id="20" name="正方形/長方形 19">
            <a:extLst>
              <a:ext uri="{FF2B5EF4-FFF2-40B4-BE49-F238E27FC236}">
                <a16:creationId xmlns:a16="http://schemas.microsoft.com/office/drawing/2014/main" id="{87E6EA01-3036-A791-E38C-AE6D9AA26402}"/>
              </a:ext>
            </a:extLst>
          </p:cNvPr>
          <p:cNvSpPr/>
          <p:nvPr/>
        </p:nvSpPr>
        <p:spPr>
          <a:xfrm>
            <a:off x="5174248" y="2217216"/>
            <a:ext cx="3610173" cy="432000"/>
          </a:xfrm>
          <a:prstGeom prst="rect">
            <a:avLst/>
          </a:prstGeom>
          <a:solidFill>
            <a:schemeClr val="accent1">
              <a:lumMod val="60000"/>
              <a:lumOff val="40000"/>
            </a:schemeClr>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cxnSp>
        <p:nvCxnSpPr>
          <p:cNvPr id="22" name="直線矢印コネクタ 21">
            <a:extLst>
              <a:ext uri="{FF2B5EF4-FFF2-40B4-BE49-F238E27FC236}">
                <a16:creationId xmlns:a16="http://schemas.microsoft.com/office/drawing/2014/main" id="{F90AD385-4C87-5F97-1554-D34E6D87292A}"/>
              </a:ext>
            </a:extLst>
          </p:cNvPr>
          <p:cNvCxnSpPr>
            <a:cxnSpLocks/>
          </p:cNvCxnSpPr>
          <p:nvPr/>
        </p:nvCxnSpPr>
        <p:spPr>
          <a:xfrm flipV="1">
            <a:off x="4384954" y="2716184"/>
            <a:ext cx="548996" cy="171450"/>
          </a:xfrm>
          <a:prstGeom prst="straightConnector1">
            <a:avLst/>
          </a:prstGeom>
          <a:noFill/>
          <a:ln w="381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4" name="直線矢印コネクタ 23">
            <a:extLst>
              <a:ext uri="{FF2B5EF4-FFF2-40B4-BE49-F238E27FC236}">
                <a16:creationId xmlns:a16="http://schemas.microsoft.com/office/drawing/2014/main" id="{F9433C0F-5151-65F3-45A6-03925DD16A13}"/>
              </a:ext>
            </a:extLst>
          </p:cNvPr>
          <p:cNvCxnSpPr>
            <a:cxnSpLocks/>
          </p:cNvCxnSpPr>
          <p:nvPr/>
        </p:nvCxnSpPr>
        <p:spPr>
          <a:xfrm>
            <a:off x="4384954" y="3114732"/>
            <a:ext cx="545242" cy="0"/>
          </a:xfrm>
          <a:prstGeom prst="straightConnector1">
            <a:avLst/>
          </a:prstGeom>
          <a:noFill/>
          <a:ln w="381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9" name="直線矢印コネクタ 28">
            <a:extLst>
              <a:ext uri="{FF2B5EF4-FFF2-40B4-BE49-F238E27FC236}">
                <a16:creationId xmlns:a16="http://schemas.microsoft.com/office/drawing/2014/main" id="{50E801B1-14A2-9B71-A258-0EB489BC6931}"/>
              </a:ext>
            </a:extLst>
          </p:cNvPr>
          <p:cNvCxnSpPr>
            <a:cxnSpLocks/>
          </p:cNvCxnSpPr>
          <p:nvPr/>
        </p:nvCxnSpPr>
        <p:spPr>
          <a:xfrm>
            <a:off x="4388708" y="3311496"/>
            <a:ext cx="577264" cy="204788"/>
          </a:xfrm>
          <a:prstGeom prst="straightConnector1">
            <a:avLst/>
          </a:prstGeom>
          <a:noFill/>
          <a:ln w="381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1" name="テキスト ボックス 30">
            <a:extLst>
              <a:ext uri="{FF2B5EF4-FFF2-40B4-BE49-F238E27FC236}">
                <a16:creationId xmlns:a16="http://schemas.microsoft.com/office/drawing/2014/main" id="{92792D17-D414-2186-1104-F672AC117C80}"/>
              </a:ext>
            </a:extLst>
          </p:cNvPr>
          <p:cNvSpPr txBox="1"/>
          <p:nvPr/>
        </p:nvSpPr>
        <p:spPr>
          <a:xfrm>
            <a:off x="5319660" y="2325922"/>
            <a:ext cx="2840521" cy="211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en-US" altLang="ja-JP" sz="1125">
                <a:solidFill>
                  <a:srgbClr val="000000"/>
                </a:solidFill>
                <a:latin typeface="ヒラギノ角ゴ ProN W6"/>
                <a:ea typeface="ヒラギノ角ゴ ProN W6"/>
                <a:cs typeface="ヒラギノ角ゴ ProN W6"/>
                <a:sym typeface="ヒラギノ角ゴ ProN W6"/>
              </a:rPr>
              <a:t>32</a:t>
            </a:r>
            <a:r>
              <a:rPr lang="ja-JP" altLang="en-US" sz="1125">
                <a:solidFill>
                  <a:srgbClr val="000000"/>
                </a:solidFill>
                <a:latin typeface="ヒラギノ角ゴ ProN W6"/>
                <a:ea typeface="ヒラギノ角ゴ ProN W6"/>
                <a:cs typeface="ヒラギノ角ゴ ProN W6"/>
                <a:sym typeface="ヒラギノ角ゴ ProN W6"/>
              </a:rPr>
              <a:t>枚取り出して推論→誤差計算→重み更新</a:t>
            </a:r>
          </a:p>
        </p:txBody>
      </p:sp>
      <p:sp>
        <p:nvSpPr>
          <p:cNvPr id="32" name="テキスト ボックス 31">
            <a:extLst>
              <a:ext uri="{FF2B5EF4-FFF2-40B4-BE49-F238E27FC236}">
                <a16:creationId xmlns:a16="http://schemas.microsoft.com/office/drawing/2014/main" id="{6FC2D8EA-03FA-2152-3EDA-CA15B17533D8}"/>
              </a:ext>
            </a:extLst>
          </p:cNvPr>
          <p:cNvSpPr txBox="1"/>
          <p:nvPr/>
        </p:nvSpPr>
        <p:spPr>
          <a:xfrm>
            <a:off x="5319660" y="2880959"/>
            <a:ext cx="3129063" cy="211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ja-JP" altLang="en-US" sz="1125">
                <a:solidFill>
                  <a:srgbClr val="000000"/>
                </a:solidFill>
                <a:latin typeface="ヒラギノ角ゴ ProN W6"/>
                <a:ea typeface="ヒラギノ角ゴ ProN W6"/>
                <a:cs typeface="ヒラギノ角ゴ ProN W6"/>
                <a:sym typeface="ヒラギノ角ゴ ProN W6"/>
              </a:rPr>
              <a:t>次の</a:t>
            </a:r>
            <a:r>
              <a:rPr lang="en-US" altLang="ja-JP" sz="1125">
                <a:solidFill>
                  <a:srgbClr val="000000"/>
                </a:solidFill>
                <a:latin typeface="ヒラギノ角ゴ ProN W6"/>
                <a:ea typeface="ヒラギノ角ゴ ProN W6"/>
                <a:cs typeface="ヒラギノ角ゴ ProN W6"/>
                <a:sym typeface="ヒラギノ角ゴ ProN W6"/>
              </a:rPr>
              <a:t>32</a:t>
            </a:r>
            <a:r>
              <a:rPr lang="ja-JP" altLang="en-US" sz="1125">
                <a:solidFill>
                  <a:srgbClr val="000000"/>
                </a:solidFill>
                <a:latin typeface="ヒラギノ角ゴ ProN W6"/>
                <a:ea typeface="ヒラギノ角ゴ ProN W6"/>
                <a:cs typeface="ヒラギノ角ゴ ProN W6"/>
                <a:sym typeface="ヒラギノ角ゴ ProN W6"/>
              </a:rPr>
              <a:t>枚取り出して推論→誤差計算→重み更新</a:t>
            </a:r>
          </a:p>
        </p:txBody>
      </p:sp>
      <p:sp>
        <p:nvSpPr>
          <p:cNvPr id="33" name="テキスト ボックス 32">
            <a:extLst>
              <a:ext uri="{FF2B5EF4-FFF2-40B4-BE49-F238E27FC236}">
                <a16:creationId xmlns:a16="http://schemas.microsoft.com/office/drawing/2014/main" id="{4999437C-3824-84C5-D9FD-2FB3E29582F2}"/>
              </a:ext>
            </a:extLst>
          </p:cNvPr>
          <p:cNvSpPr txBox="1"/>
          <p:nvPr/>
        </p:nvSpPr>
        <p:spPr>
          <a:xfrm>
            <a:off x="5319660" y="3413390"/>
            <a:ext cx="3129062" cy="211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ja-JP" altLang="en-US" sz="1125">
                <a:solidFill>
                  <a:srgbClr val="000000"/>
                </a:solidFill>
                <a:latin typeface="ヒラギノ角ゴ ProN W6"/>
                <a:ea typeface="ヒラギノ角ゴ ProN W6"/>
                <a:cs typeface="ヒラギノ角ゴ ProN W6"/>
                <a:sym typeface="ヒラギノ角ゴ ProN W6"/>
              </a:rPr>
              <a:t>次の</a:t>
            </a:r>
            <a:r>
              <a:rPr lang="en-US" altLang="ja-JP" sz="1125">
                <a:solidFill>
                  <a:srgbClr val="000000"/>
                </a:solidFill>
                <a:latin typeface="ヒラギノ角ゴ ProN W6"/>
                <a:ea typeface="ヒラギノ角ゴ ProN W6"/>
                <a:cs typeface="ヒラギノ角ゴ ProN W6"/>
                <a:sym typeface="ヒラギノ角ゴ ProN W6"/>
              </a:rPr>
              <a:t>32</a:t>
            </a:r>
            <a:r>
              <a:rPr lang="ja-JP" altLang="en-US" sz="1125">
                <a:solidFill>
                  <a:srgbClr val="000000"/>
                </a:solidFill>
                <a:latin typeface="ヒラギノ角ゴ ProN W6"/>
                <a:ea typeface="ヒラギノ角ゴ ProN W6"/>
                <a:cs typeface="ヒラギノ角ゴ ProN W6"/>
                <a:sym typeface="ヒラギノ角ゴ ProN W6"/>
              </a:rPr>
              <a:t>枚取り出して推論→誤差計算→重み更新</a:t>
            </a:r>
          </a:p>
        </p:txBody>
      </p:sp>
      <p:cxnSp>
        <p:nvCxnSpPr>
          <p:cNvPr id="34" name="直線矢印コネクタ 33">
            <a:extLst>
              <a:ext uri="{FF2B5EF4-FFF2-40B4-BE49-F238E27FC236}">
                <a16:creationId xmlns:a16="http://schemas.microsoft.com/office/drawing/2014/main" id="{F522DF3E-D1E9-8D8C-FF22-ACF32DADC224}"/>
              </a:ext>
            </a:extLst>
          </p:cNvPr>
          <p:cNvCxnSpPr>
            <a:cxnSpLocks/>
          </p:cNvCxnSpPr>
          <p:nvPr/>
        </p:nvCxnSpPr>
        <p:spPr>
          <a:xfrm>
            <a:off x="4366469" y="4007758"/>
            <a:ext cx="545242" cy="0"/>
          </a:xfrm>
          <a:prstGeom prst="straightConnector1">
            <a:avLst/>
          </a:prstGeom>
          <a:noFill/>
          <a:ln w="381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5" name="正方形/長方形 34">
            <a:extLst>
              <a:ext uri="{FF2B5EF4-FFF2-40B4-BE49-F238E27FC236}">
                <a16:creationId xmlns:a16="http://schemas.microsoft.com/office/drawing/2014/main" id="{E059A2F1-B36D-272A-FA5D-DFE8E8BC8757}"/>
              </a:ext>
            </a:extLst>
          </p:cNvPr>
          <p:cNvSpPr/>
          <p:nvPr/>
        </p:nvSpPr>
        <p:spPr>
          <a:xfrm>
            <a:off x="5210538" y="3866426"/>
            <a:ext cx="3135098" cy="468000"/>
          </a:xfrm>
          <a:prstGeom prst="rect">
            <a:avLst/>
          </a:prstGeom>
          <a:solidFill>
            <a:schemeClr val="accent1">
              <a:lumMod val="60000"/>
              <a:lumOff val="40000"/>
            </a:schemeClr>
          </a:solidFill>
          <a:ln w="28575"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36" name="テキスト ボックス 35">
            <a:extLst>
              <a:ext uri="{FF2B5EF4-FFF2-40B4-BE49-F238E27FC236}">
                <a16:creationId xmlns:a16="http://schemas.microsoft.com/office/drawing/2014/main" id="{278AB166-50A0-52E7-F67C-60B03E340F7F}"/>
              </a:ext>
            </a:extLst>
          </p:cNvPr>
          <p:cNvSpPr txBox="1"/>
          <p:nvPr/>
        </p:nvSpPr>
        <p:spPr>
          <a:xfrm>
            <a:off x="5410200" y="3982444"/>
            <a:ext cx="2551982" cy="211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ja-JP" altLang="en-US" sz="1125">
                <a:solidFill>
                  <a:srgbClr val="000000"/>
                </a:solidFill>
                <a:latin typeface="ヒラギノ角ゴ ProN W6"/>
                <a:ea typeface="ヒラギノ角ゴ ProN W6"/>
                <a:cs typeface="ヒラギノ角ゴ ProN W6"/>
                <a:sym typeface="ヒラギノ角ゴ ProN W6"/>
              </a:rPr>
              <a:t>検証用</a:t>
            </a:r>
            <a:r>
              <a:rPr lang="en-US" altLang="ja-JP" sz="1125">
                <a:solidFill>
                  <a:srgbClr val="000000"/>
                </a:solidFill>
                <a:latin typeface="ヒラギノ角ゴ ProN W6"/>
                <a:ea typeface="ヒラギノ角ゴ ProN W6"/>
                <a:cs typeface="ヒラギノ角ゴ ProN W6"/>
                <a:sym typeface="ヒラギノ角ゴ ProN W6"/>
              </a:rPr>
              <a:t>46</a:t>
            </a:r>
            <a:r>
              <a:rPr lang="ja-JP" altLang="en-US" sz="1125">
                <a:solidFill>
                  <a:srgbClr val="000000"/>
                </a:solidFill>
                <a:latin typeface="ヒラギノ角ゴ ProN W6"/>
                <a:ea typeface="ヒラギノ角ゴ ProN W6"/>
                <a:cs typeface="ヒラギノ角ゴ ProN W6"/>
                <a:sym typeface="ヒラギノ角ゴ ProN W6"/>
              </a:rPr>
              <a:t>枚で推論→正解率・誤差計算</a:t>
            </a:r>
          </a:p>
        </p:txBody>
      </p:sp>
      <p:sp>
        <p:nvSpPr>
          <p:cNvPr id="37" name="右矢印 36">
            <a:extLst>
              <a:ext uri="{FF2B5EF4-FFF2-40B4-BE49-F238E27FC236}">
                <a16:creationId xmlns:a16="http://schemas.microsoft.com/office/drawing/2014/main" id="{93836949-AB3D-BD88-0482-48C94B8627BD}"/>
              </a:ext>
            </a:extLst>
          </p:cNvPr>
          <p:cNvSpPr/>
          <p:nvPr/>
        </p:nvSpPr>
        <p:spPr>
          <a:xfrm>
            <a:off x="2171700" y="3120937"/>
            <a:ext cx="238125" cy="36683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rtl="0" hangingPunct="0"/>
            <a:endParaRPr lang="ja-JP" altLang="en-US" sz="1200">
              <a:solidFill>
                <a:srgbClr val="FFFFFF"/>
              </a:solidFill>
              <a:latin typeface="+mn-lt"/>
              <a:ea typeface="+mn-ea"/>
              <a:cs typeface="+mn-cs"/>
              <a:sym typeface="ヒラギノ角ゴ ProN W3"/>
            </a:endParaRPr>
          </a:p>
        </p:txBody>
      </p:sp>
      <p:sp>
        <p:nvSpPr>
          <p:cNvPr id="39" name="テキスト ボックス 38">
            <a:extLst>
              <a:ext uri="{FF2B5EF4-FFF2-40B4-BE49-F238E27FC236}">
                <a16:creationId xmlns:a16="http://schemas.microsoft.com/office/drawing/2014/main" id="{B8D82A02-59DD-F576-D181-46896B5DF548}"/>
              </a:ext>
            </a:extLst>
          </p:cNvPr>
          <p:cNvSpPr txBox="1"/>
          <p:nvPr/>
        </p:nvSpPr>
        <p:spPr>
          <a:xfrm>
            <a:off x="4016903" y="4833940"/>
            <a:ext cx="1320874"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defTabSz="309563" rtl="0" hangingPunct="0"/>
            <a:r>
              <a:rPr lang="en-US" altLang="ja-JP" sz="1400" dirty="0">
                <a:solidFill>
                  <a:srgbClr val="000000"/>
                </a:solidFill>
                <a:latin typeface="ヒラギノ角ゴ ProN W6"/>
                <a:ea typeface="ヒラギノ角ゴ ProN W6"/>
                <a:cs typeface="ヒラギノ角ゴ ProN W6"/>
                <a:sym typeface="ヒラギノ角ゴ ProN W6"/>
              </a:rPr>
              <a:t>100</a:t>
            </a:r>
            <a:r>
              <a:rPr lang="ja-JP" altLang="en-US" sz="1400">
                <a:solidFill>
                  <a:srgbClr val="000000"/>
                </a:solidFill>
                <a:latin typeface="ヒラギノ角ゴ ProN W6"/>
                <a:ea typeface="ヒラギノ角ゴ ProN W6"/>
                <a:cs typeface="ヒラギノ角ゴ ProN W6"/>
                <a:sym typeface="ヒラギノ角ゴ ProN W6"/>
              </a:rPr>
              <a:t>回繰り返す</a:t>
            </a:r>
          </a:p>
        </p:txBody>
      </p:sp>
      <p:sp>
        <p:nvSpPr>
          <p:cNvPr id="3" name="ニューラルネットワークとは(軽く復習)">
            <a:extLst>
              <a:ext uri="{FF2B5EF4-FFF2-40B4-BE49-F238E27FC236}">
                <a16:creationId xmlns:a16="http://schemas.microsoft.com/office/drawing/2014/main" id="{DF1F2135-9269-027C-8CDD-7D15A6A462A3}"/>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5" name="スライド番号プレースホルダー 4">
            <a:extLst>
              <a:ext uri="{FF2B5EF4-FFF2-40B4-BE49-F238E27FC236}">
                <a16:creationId xmlns:a16="http://schemas.microsoft.com/office/drawing/2014/main" id="{A194A7AE-CD17-BBC0-CF07-78CB80877790}"/>
              </a:ext>
            </a:extLst>
          </p:cNvPr>
          <p:cNvSpPr>
            <a:spLocks noGrp="1"/>
          </p:cNvSpPr>
          <p:nvPr>
            <p:ph type="sldNum" sz="quarter" idx="2"/>
          </p:nvPr>
        </p:nvSpPr>
        <p:spPr>
          <a:xfrm>
            <a:off x="8448723" y="4581827"/>
            <a:ext cx="341054" cy="369332"/>
          </a:xfrm>
        </p:spPr>
        <p:txBody>
          <a:bodyPr/>
          <a:lstStyle/>
          <a:p>
            <a:fld id="{86CB4B4D-7CA3-9044-876B-883B54F8677D}" type="slidenum">
              <a:rPr lang="en-US" altLang="ja-JP" sz="1200" smtClean="0"/>
              <a:t>77</a:t>
            </a:fld>
            <a:endParaRPr lang="ja-JP" altLang="en-US" sz="1200"/>
          </a:p>
        </p:txBody>
      </p:sp>
      <p:sp>
        <p:nvSpPr>
          <p:cNvPr id="6" name="U ターン矢印 5">
            <a:extLst>
              <a:ext uri="{FF2B5EF4-FFF2-40B4-BE49-F238E27FC236}">
                <a16:creationId xmlns:a16="http://schemas.microsoft.com/office/drawing/2014/main" id="{97D4C8FD-E5CA-432E-9556-7946F82CCA49}"/>
              </a:ext>
            </a:extLst>
          </p:cNvPr>
          <p:cNvSpPr/>
          <p:nvPr/>
        </p:nvSpPr>
        <p:spPr>
          <a:xfrm rot="10800000">
            <a:off x="2879261" y="4402891"/>
            <a:ext cx="4004930" cy="294891"/>
          </a:xfrm>
          <a:prstGeom prst="uturnArrow">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586694296"/>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540F-3224-5A7A-CFD6-B3C720A744F3}"/>
            </a:ext>
          </a:extLst>
        </p:cNvPr>
        <p:cNvGrpSpPr/>
        <p:nvPr/>
      </p:nvGrpSpPr>
      <p:grpSpPr>
        <a:xfrm>
          <a:off x="0" y="0"/>
          <a:ext cx="0" cy="0"/>
          <a:chOff x="0" y="0"/>
          <a:chExt cx="0" cy="0"/>
        </a:xfrm>
      </p:grpSpPr>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E79B5A98-2749-7771-CBC3-2E1306FE98CB}"/>
              </a:ext>
            </a:extLst>
          </p:cNvPr>
          <p:cNvPicPr>
            <a:picLocks noChangeAspect="1"/>
          </p:cNvPicPr>
          <p:nvPr/>
        </p:nvPicPr>
        <p:blipFill rotWithShape="1">
          <a:blip r:embed="rId3">
            <a:extLst>
              <a:ext uri="{28A0092B-C50C-407E-A947-70E740481C1C}">
                <a14:useLocalDpi xmlns:a14="http://schemas.microsoft.com/office/drawing/2010/main" val="0"/>
              </a:ext>
            </a:extLst>
          </a:blip>
          <a:srcRect l="23530" t="31072" r="24510" b="50840"/>
          <a:stretch/>
        </p:blipFill>
        <p:spPr>
          <a:xfrm>
            <a:off x="270621" y="2320304"/>
            <a:ext cx="8689874" cy="1701545"/>
          </a:xfrm>
          <a:prstGeom prst="rect">
            <a:avLst/>
          </a:prstGeom>
        </p:spPr>
      </p:pic>
      <p:sp>
        <p:nvSpPr>
          <p:cNvPr id="2" name="線形回帰で88歳の歯周病の歯の本数を予測する">
            <a:extLst>
              <a:ext uri="{FF2B5EF4-FFF2-40B4-BE49-F238E27FC236}">
                <a16:creationId xmlns:a16="http://schemas.microsoft.com/office/drawing/2014/main" id="{5AF05706-DAE0-90B0-6FBD-109E5813D8BB}"/>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p>
        </p:txBody>
      </p:sp>
      <p:sp>
        <p:nvSpPr>
          <p:cNvPr id="3" name="右矢印 2">
            <a:extLst>
              <a:ext uri="{FF2B5EF4-FFF2-40B4-BE49-F238E27FC236}">
                <a16:creationId xmlns:a16="http://schemas.microsoft.com/office/drawing/2014/main" id="{E6109583-5CCF-770A-A2CA-C17CBD2D20F6}"/>
              </a:ext>
            </a:extLst>
          </p:cNvPr>
          <p:cNvSpPr/>
          <p:nvPr/>
        </p:nvSpPr>
        <p:spPr>
          <a:xfrm>
            <a:off x="8135297" y="4439569"/>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25" name="ニューラルネットワークとは(軽く復習)">
            <a:extLst>
              <a:ext uri="{FF2B5EF4-FFF2-40B4-BE49-F238E27FC236}">
                <a16:creationId xmlns:a16="http://schemas.microsoft.com/office/drawing/2014/main" id="{EC708F88-1FD8-DE71-5A4B-F35D69303543}"/>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27" name="①学習モデルの選択(今回は線形回帰)…">
            <a:extLst>
              <a:ext uri="{FF2B5EF4-FFF2-40B4-BE49-F238E27FC236}">
                <a16:creationId xmlns:a16="http://schemas.microsoft.com/office/drawing/2014/main" id="{63691DC3-9262-F50C-3242-66E5FE390892}"/>
              </a:ext>
            </a:extLst>
          </p:cNvPr>
          <p:cNvSpPr txBox="1"/>
          <p:nvPr/>
        </p:nvSpPr>
        <p:spPr>
          <a:xfrm>
            <a:off x="0" y="533722"/>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a:t>
            </a:r>
            <a:r>
              <a:rPr lang="en-US" altLang="ja-JP" sz="2000" b="1">
                <a:latin typeface="Hiragino Maru Gothic ProN W4" panose="020F0400000000000000" pitchFamily="34" charset="-128"/>
                <a:ea typeface="Hiragino Maru Gothic ProN W4" panose="020F0400000000000000" pitchFamily="34" charset="-128"/>
              </a:rPr>
              <a:t>3</a:t>
            </a:r>
            <a:r>
              <a:rPr lang="en-US" sz="2000" b="1">
                <a:latin typeface="Hiragino Maru Gothic ProN W4" panose="020F0400000000000000" pitchFamily="34" charset="-128"/>
                <a:ea typeface="Hiragino Maru Gothic ProN W4" panose="020F0400000000000000" pitchFamily="34" charset="-128"/>
              </a:rPr>
              <a:t>：データを入れて学習</a:t>
            </a:r>
          </a:p>
        </p:txBody>
      </p:sp>
      <p:sp>
        <p:nvSpPr>
          <p:cNvPr id="4" name="正方形/長方形 3">
            <a:extLst>
              <a:ext uri="{FF2B5EF4-FFF2-40B4-BE49-F238E27FC236}">
                <a16:creationId xmlns:a16="http://schemas.microsoft.com/office/drawing/2014/main" id="{96ACF2A5-C64B-0985-763B-CE83D50781B4}"/>
              </a:ext>
            </a:extLst>
          </p:cNvPr>
          <p:cNvSpPr/>
          <p:nvPr/>
        </p:nvSpPr>
        <p:spPr>
          <a:xfrm>
            <a:off x="241697" y="1061720"/>
            <a:ext cx="5943600" cy="131670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36000" numCol="1" spcCol="38100" rtlCol="0" anchor="ctr">
            <a:spAutoFit/>
          </a:bodyPr>
          <a:lstStyle/>
          <a:p>
            <a:pPr marL="135731" algn="l">
              <a:lnSpc>
                <a:spcPct val="130000"/>
              </a:lnSpc>
              <a:tabLst>
                <a:tab pos="13097" algn="l"/>
              </a:tabLst>
            </a:pPr>
            <a:r>
              <a:rPr lang="en" altLang="ja-JP" sz="1600" b="1">
                <a:solidFill>
                  <a:schemeClr val="tx1"/>
                </a:solidFill>
                <a:latin typeface="Courier New" panose="02070309020205020404" pitchFamily="49" charset="0"/>
              </a:rPr>
              <a:t>result = </a:t>
            </a:r>
            <a:r>
              <a:rPr lang="en" altLang="ja-JP" sz="1600" b="1" err="1">
                <a:solidFill>
                  <a:schemeClr val="tx1"/>
                </a:solidFill>
                <a:latin typeface="Courier New" panose="02070309020205020404" pitchFamily="49" charset="0"/>
              </a:rPr>
              <a:t>model.fit</a:t>
            </a:r>
            <a:r>
              <a:rPr lang="en" altLang="ja-JP" sz="1600" b="1">
                <a:solidFill>
                  <a:schemeClr val="accent1">
                    <a:lumMod val="75000"/>
                  </a:schemeClr>
                </a:solidFill>
                <a:latin typeface="Courier New" panose="02070309020205020404" pitchFamily="49" charset="0"/>
              </a:rPr>
              <a:t>(</a:t>
            </a:r>
            <a:r>
              <a:rPr lang="en" altLang="ja-JP" sz="1600" b="1">
                <a:solidFill>
                  <a:schemeClr val="tx1"/>
                </a:solidFill>
                <a:latin typeface="Courier New" panose="02070309020205020404" pitchFamily="49" charset="0"/>
              </a:rPr>
              <a:t>x_</a:t>
            </a:r>
            <a:r>
              <a:rPr lang="en-US" altLang="ja-JP" sz="1600" b="1">
                <a:solidFill>
                  <a:schemeClr val="tx1"/>
                </a:solidFill>
                <a:latin typeface="Courier New" panose="02070309020205020404" pitchFamily="49" charset="0"/>
              </a:rPr>
              <a:t>train</a:t>
            </a:r>
            <a:r>
              <a:rPr lang="en" altLang="ja-JP" sz="1600" b="1">
                <a:solidFill>
                  <a:schemeClr val="tx1"/>
                </a:solidFill>
                <a:latin typeface="Courier New" panose="02070309020205020404" pitchFamily="49" charset="0"/>
              </a:rPr>
              <a:t>, </a:t>
            </a:r>
            <a:r>
              <a:rPr lang="en" altLang="ja-JP" sz="1600" b="1" err="1">
                <a:solidFill>
                  <a:schemeClr val="tx1"/>
                </a:solidFill>
                <a:latin typeface="Courier New" panose="02070309020205020404" pitchFamily="49" charset="0"/>
              </a:rPr>
              <a:t>y_train</a:t>
            </a:r>
            <a:r>
              <a:rPr lang="en" altLang="ja-JP" sz="1600" b="1">
                <a:solidFill>
                  <a:schemeClr val="tx1"/>
                </a:solidFill>
                <a:latin typeface="Courier New" panose="02070309020205020404" pitchFamily="49" charset="0"/>
              </a:rPr>
              <a:t>,</a:t>
            </a:r>
          </a:p>
          <a:p>
            <a:pPr marL="135731" algn="l">
              <a:lnSpc>
                <a:spcPct val="130000"/>
              </a:lnSpc>
              <a:tabLst>
                <a:tab pos="13097" algn="l"/>
              </a:tabLst>
            </a:pPr>
            <a:r>
              <a:rPr lang="en-US" altLang="ja-JP" sz="1600" b="1">
                <a:solidFill>
                  <a:schemeClr val="tx1"/>
                </a:solidFill>
                <a:effectLst/>
                <a:latin typeface="Courier New" panose="02070309020205020404" pitchFamily="49" charset="0"/>
                <a:ea typeface="Courier New" panose="02070309020205020404" pitchFamily="49" charset="0"/>
              </a:rPr>
              <a:t>		     </a:t>
            </a:r>
            <a:r>
              <a:rPr lang="en-US" altLang="ja-JP" sz="1600" b="1" err="1">
                <a:solidFill>
                  <a:schemeClr val="tx1"/>
                </a:solidFill>
                <a:effectLst/>
                <a:latin typeface="Courier New" panose="02070309020205020404" pitchFamily="49" charset="0"/>
                <a:ea typeface="Courier New" panose="02070309020205020404" pitchFamily="49" charset="0"/>
              </a:rPr>
              <a:t>batch_size</a:t>
            </a:r>
            <a:r>
              <a:rPr lang="en-US" altLang="ja-JP" sz="1600" b="1">
                <a:solidFill>
                  <a:schemeClr val="tx1"/>
                </a:solidFill>
                <a:effectLst/>
                <a:latin typeface="Courier New" panose="02070309020205020404" pitchFamily="49" charset="0"/>
                <a:ea typeface="Courier New" panose="02070309020205020404" pitchFamily="49" charset="0"/>
              </a:rPr>
              <a:t> = 32,</a:t>
            </a:r>
          </a:p>
          <a:p>
            <a:pPr marL="135731" algn="l">
              <a:lnSpc>
                <a:spcPct val="130000"/>
              </a:lnSpc>
              <a:tabLst>
                <a:tab pos="13097" algn="l"/>
              </a:tabLst>
            </a:pPr>
            <a:r>
              <a:rPr lang="en-US" altLang="ja-JP" sz="1600" b="1">
                <a:solidFill>
                  <a:schemeClr val="tx1"/>
                </a:solidFill>
                <a:latin typeface="Courier New" panose="02070309020205020404" pitchFamily="49" charset="0"/>
                <a:ea typeface="Courier New" panose="02070309020205020404" pitchFamily="49" charset="0"/>
              </a:rPr>
              <a:t>                   </a:t>
            </a:r>
            <a:r>
              <a:rPr lang="en-US" altLang="ja-JP" sz="1600" b="1">
                <a:solidFill>
                  <a:schemeClr val="tx1"/>
                </a:solidFill>
                <a:effectLst/>
                <a:latin typeface="Courier New" panose="02070309020205020404" pitchFamily="49" charset="0"/>
                <a:ea typeface="Courier New" panose="02070309020205020404" pitchFamily="49" charset="0"/>
              </a:rPr>
              <a:t>epochs = 100</a:t>
            </a:r>
            <a:r>
              <a:rPr lang="en-US" altLang="ja-JP" sz="1600" b="1">
                <a:solidFill>
                  <a:schemeClr val="tx1"/>
                </a:solidFill>
                <a:latin typeface="Courier New" panose="02070309020205020404" pitchFamily="49" charset="0"/>
                <a:ea typeface="Courier New" panose="02070309020205020404" pitchFamily="49" charset="0"/>
              </a:rPr>
              <a:t>,</a:t>
            </a:r>
          </a:p>
          <a:p>
            <a:pPr marL="135731" algn="l">
              <a:lnSpc>
                <a:spcPct val="130000"/>
              </a:lnSpc>
              <a:tabLst>
                <a:tab pos="13097" algn="l"/>
              </a:tabLst>
            </a:pPr>
            <a:r>
              <a:rPr lang="en-US" altLang="ja-JP" sz="1600" b="1">
                <a:solidFill>
                  <a:schemeClr val="tx1"/>
                </a:solidFill>
                <a:latin typeface="Courier New" panose="02070309020205020404" pitchFamily="49" charset="0"/>
              </a:rPr>
              <a:t>		     </a:t>
            </a:r>
            <a:r>
              <a:rPr lang="en-US" altLang="ja-JP" sz="1600" b="1" err="1">
                <a:solidFill>
                  <a:schemeClr val="tx1"/>
                </a:solidFill>
                <a:latin typeface="Courier New" panose="02070309020205020404" pitchFamily="49" charset="0"/>
              </a:rPr>
              <a:t>validation_split</a:t>
            </a:r>
            <a:r>
              <a:rPr lang="en-US" altLang="ja-JP" sz="1600" b="1">
                <a:solidFill>
                  <a:schemeClr val="tx1"/>
                </a:solidFill>
                <a:latin typeface="Courier New" panose="02070309020205020404" pitchFamily="49" charset="0"/>
              </a:rPr>
              <a:t> = 0.2</a:t>
            </a:r>
            <a:r>
              <a:rPr lang="en" altLang="ja-JP" sz="1600" b="1">
                <a:solidFill>
                  <a:schemeClr val="accent1">
                    <a:lumMod val="75000"/>
                  </a:schemeClr>
                </a:solidFill>
                <a:latin typeface="Courier New" panose="02070309020205020404" pitchFamily="49" charset="0"/>
              </a:rPr>
              <a:t>)</a:t>
            </a:r>
            <a:endParaRPr lang="en" altLang="ja-JP" sz="1600" b="1">
              <a:solidFill>
                <a:schemeClr val="tx1"/>
              </a:solidFill>
              <a:latin typeface="Courier New" panose="02070309020205020404" pitchFamily="49" charset="0"/>
            </a:endParaRPr>
          </a:p>
        </p:txBody>
      </p:sp>
      <p:sp>
        <p:nvSpPr>
          <p:cNvPr id="6" name="正方形/長方形 5">
            <a:extLst>
              <a:ext uri="{FF2B5EF4-FFF2-40B4-BE49-F238E27FC236}">
                <a16:creationId xmlns:a16="http://schemas.microsoft.com/office/drawing/2014/main" id="{C143AD18-5FB2-E541-AAC8-5F3E748C0FD6}"/>
              </a:ext>
            </a:extLst>
          </p:cNvPr>
          <p:cNvSpPr/>
          <p:nvPr/>
        </p:nvSpPr>
        <p:spPr>
          <a:xfrm>
            <a:off x="4191000" y="2455069"/>
            <a:ext cx="2002318" cy="1642391"/>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AA9FC59-165C-07B0-9139-719807BD8BAE}"/>
              </a:ext>
            </a:extLst>
          </p:cNvPr>
          <p:cNvSpPr/>
          <p:nvPr/>
        </p:nvSpPr>
        <p:spPr>
          <a:xfrm>
            <a:off x="6242510" y="2455068"/>
            <a:ext cx="2641166" cy="1642391"/>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6836E87-DA4A-F03B-5316-4F10E8D76C56}"/>
              </a:ext>
            </a:extLst>
          </p:cNvPr>
          <p:cNvSpPr txBox="1"/>
          <p:nvPr/>
        </p:nvSpPr>
        <p:spPr>
          <a:xfrm>
            <a:off x="3717472" y="4183988"/>
            <a:ext cx="2541080" cy="369332"/>
          </a:xfrm>
          <a:prstGeom prst="rect">
            <a:avLst/>
          </a:prstGeom>
          <a:noFill/>
        </p:spPr>
        <p:txBody>
          <a:bodyPr wrap="none" rtlCol="0">
            <a:spAutoFit/>
          </a:bodyPr>
          <a:lstStyle/>
          <a:p>
            <a:r>
              <a:rPr kumimoji="1" lang="ja-JP" altLang="en-US" b="1">
                <a:solidFill>
                  <a:srgbClr val="00B0F0"/>
                </a:solidFill>
                <a:latin typeface="Meiryo" panose="020B0604030504040204" pitchFamily="34" charset="-128"/>
                <a:ea typeface="Meiryo" panose="020B0604030504040204" pitchFamily="34" charset="-128"/>
              </a:rPr>
              <a:t>学習用データでの結果</a:t>
            </a:r>
          </a:p>
        </p:txBody>
      </p:sp>
      <p:sp>
        <p:nvSpPr>
          <p:cNvPr id="10" name="テキスト ボックス 9">
            <a:extLst>
              <a:ext uri="{FF2B5EF4-FFF2-40B4-BE49-F238E27FC236}">
                <a16:creationId xmlns:a16="http://schemas.microsoft.com/office/drawing/2014/main" id="{1F9D66DB-D1CA-69C3-95A2-79F40FF5D43C}"/>
              </a:ext>
            </a:extLst>
          </p:cNvPr>
          <p:cNvSpPr txBox="1"/>
          <p:nvPr/>
        </p:nvSpPr>
        <p:spPr>
          <a:xfrm>
            <a:off x="6258552" y="4183988"/>
            <a:ext cx="2492990" cy="369332"/>
          </a:xfrm>
          <a:prstGeom prst="rect">
            <a:avLst/>
          </a:prstGeom>
          <a:noFill/>
        </p:spPr>
        <p:txBody>
          <a:bodyPr wrap="none" rtlCol="0">
            <a:spAutoFit/>
          </a:bodyPr>
          <a:lstStyle/>
          <a:p>
            <a:r>
              <a:rPr kumimoji="1" lang="ja-JP" altLang="en-US" b="1">
                <a:solidFill>
                  <a:srgbClr val="FF9300"/>
                </a:solidFill>
                <a:latin typeface="Meiryo" panose="020B0604030504040204" pitchFamily="34" charset="-128"/>
                <a:ea typeface="Meiryo" panose="020B0604030504040204" pitchFamily="34" charset="-128"/>
              </a:rPr>
              <a:t>検証用データでの結果</a:t>
            </a:r>
          </a:p>
        </p:txBody>
      </p:sp>
      <p:sp>
        <p:nvSpPr>
          <p:cNvPr id="13" name="①学習モデルの選択…">
            <a:extLst>
              <a:ext uri="{FF2B5EF4-FFF2-40B4-BE49-F238E27FC236}">
                <a16:creationId xmlns:a16="http://schemas.microsoft.com/office/drawing/2014/main" id="{5AED5344-3773-1555-FD7A-CCDD93136A30}"/>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14" name="正方形/長方形 13">
            <a:extLst>
              <a:ext uri="{FF2B5EF4-FFF2-40B4-BE49-F238E27FC236}">
                <a16:creationId xmlns:a16="http://schemas.microsoft.com/office/drawing/2014/main" id="{4BA1CEB0-6F63-18A7-C904-5643442314E5}"/>
              </a:ext>
            </a:extLst>
          </p:cNvPr>
          <p:cNvSpPr/>
          <p:nvPr/>
        </p:nvSpPr>
        <p:spPr>
          <a:xfrm>
            <a:off x="373856" y="2607469"/>
            <a:ext cx="304800" cy="152400"/>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6F9685B-B5BA-8B08-AAE6-FC061302ECD0}"/>
              </a:ext>
            </a:extLst>
          </p:cNvPr>
          <p:cNvSpPr txBox="1"/>
          <p:nvPr/>
        </p:nvSpPr>
        <p:spPr>
          <a:xfrm>
            <a:off x="270621" y="4070237"/>
            <a:ext cx="2757486" cy="369332"/>
          </a:xfrm>
          <a:prstGeom prst="rect">
            <a:avLst/>
          </a:prstGeom>
          <a:noFill/>
        </p:spPr>
        <p:txBody>
          <a:bodyPr wrap="none" rtlCol="0">
            <a:spAutoFit/>
          </a:bodyPr>
          <a:lstStyle/>
          <a:p>
            <a:r>
              <a:rPr kumimoji="1" lang="en-US" altLang="ja-JP" b="1">
                <a:solidFill>
                  <a:srgbClr val="00B050"/>
                </a:solidFill>
              </a:rPr>
              <a:t>186</a:t>
            </a:r>
            <a:r>
              <a:rPr kumimoji="1" lang="ja-JP" altLang="en-US" b="1">
                <a:solidFill>
                  <a:srgbClr val="00B050"/>
                </a:solidFill>
              </a:rPr>
              <a:t>枚から</a:t>
            </a:r>
            <a:r>
              <a:rPr kumimoji="1" lang="en-US" altLang="ja-JP" b="1">
                <a:solidFill>
                  <a:srgbClr val="00B050"/>
                </a:solidFill>
              </a:rPr>
              <a:t>32</a:t>
            </a:r>
            <a:r>
              <a:rPr kumimoji="1" lang="ja-JP" altLang="en-US" b="1">
                <a:solidFill>
                  <a:srgbClr val="00B050"/>
                </a:solidFill>
              </a:rPr>
              <a:t>枚ずつ</a:t>
            </a:r>
            <a:r>
              <a:rPr kumimoji="1" lang="en-US" altLang="ja-JP" b="1">
                <a:solidFill>
                  <a:srgbClr val="00B050"/>
                </a:solidFill>
              </a:rPr>
              <a:t>(6</a:t>
            </a:r>
            <a:r>
              <a:rPr kumimoji="1" lang="ja-JP" altLang="en-US" b="1">
                <a:solidFill>
                  <a:srgbClr val="00B050"/>
                </a:solidFill>
              </a:rPr>
              <a:t>回</a:t>
            </a:r>
            <a:r>
              <a:rPr kumimoji="1" lang="en-US" altLang="ja-JP" b="1">
                <a:solidFill>
                  <a:srgbClr val="00B050"/>
                </a:solidFill>
              </a:rPr>
              <a:t>)</a:t>
            </a:r>
            <a:endParaRPr kumimoji="1" lang="ja-JP" altLang="en-US" b="1">
              <a:solidFill>
                <a:srgbClr val="00B050"/>
              </a:solidFill>
            </a:endParaRPr>
          </a:p>
        </p:txBody>
      </p:sp>
      <p:sp>
        <p:nvSpPr>
          <p:cNvPr id="5" name="スライド番号プレースホルダー 4">
            <a:extLst>
              <a:ext uri="{FF2B5EF4-FFF2-40B4-BE49-F238E27FC236}">
                <a16:creationId xmlns:a16="http://schemas.microsoft.com/office/drawing/2014/main" id="{75335024-520C-57BD-B9B1-009025E9E31F}"/>
              </a:ext>
            </a:extLst>
          </p:cNvPr>
          <p:cNvSpPr>
            <a:spLocks noGrp="1"/>
          </p:cNvSpPr>
          <p:nvPr>
            <p:ph type="sldNum" sz="quarter" idx="2"/>
          </p:nvPr>
        </p:nvSpPr>
        <p:spPr>
          <a:xfrm>
            <a:off x="6621575" y="4895430"/>
            <a:ext cx="2103120" cy="184666"/>
          </a:xfrm>
        </p:spPr>
        <p:txBody>
          <a:bodyPr/>
          <a:lstStyle/>
          <a:p>
            <a:fld id="{86CB4B4D-7CA3-9044-876B-883B54F8677D}" type="slidenum">
              <a:rPr lang="en-US" altLang="ja-JP" sz="1200" smtClean="0"/>
              <a:t>78</a:t>
            </a:fld>
            <a:endParaRPr lang="ja-JP" altLang="en-US" sz="1200"/>
          </a:p>
        </p:txBody>
      </p:sp>
      <p:sp>
        <p:nvSpPr>
          <p:cNvPr id="7" name="テキスト ボックス 6">
            <a:extLst>
              <a:ext uri="{FF2B5EF4-FFF2-40B4-BE49-F238E27FC236}">
                <a16:creationId xmlns:a16="http://schemas.microsoft.com/office/drawing/2014/main" id="{1CEA4DFE-574B-D435-DAF9-16CEBB31D8C9}"/>
              </a:ext>
            </a:extLst>
          </p:cNvPr>
          <p:cNvSpPr txBox="1"/>
          <p:nvPr/>
        </p:nvSpPr>
        <p:spPr>
          <a:xfrm>
            <a:off x="1695216" y="4653554"/>
            <a:ext cx="5977919" cy="369332"/>
          </a:xfrm>
          <a:prstGeom prst="rect">
            <a:avLst/>
          </a:prstGeom>
          <a:noFill/>
        </p:spPr>
        <p:txBody>
          <a:bodyPr wrap="none" rtlCol="0">
            <a:spAutoFit/>
          </a:bodyPr>
          <a:lstStyle/>
          <a:p>
            <a:r>
              <a:rPr kumimoji="1" lang="en-US" altLang="ja-JP" b="1" dirty="0">
                <a:solidFill>
                  <a:srgbClr val="FF0000"/>
                </a:solidFill>
              </a:rPr>
              <a:t>*loss</a:t>
            </a:r>
            <a:r>
              <a:rPr kumimoji="1" lang="ja-JP" altLang="en-US" b="1">
                <a:solidFill>
                  <a:srgbClr val="FF0000"/>
                </a:solidFill>
              </a:rPr>
              <a:t>や</a:t>
            </a:r>
            <a:r>
              <a:rPr kumimoji="1" lang="en-US" altLang="ja-JP" b="1" dirty="0">
                <a:solidFill>
                  <a:srgbClr val="FF0000"/>
                </a:solidFill>
              </a:rPr>
              <a:t>accuracy</a:t>
            </a:r>
            <a:r>
              <a:rPr kumimoji="1" lang="ja-JP" altLang="en-US" b="1">
                <a:solidFill>
                  <a:srgbClr val="FF0000"/>
                </a:solidFill>
              </a:rPr>
              <a:t>の結果は人や環境によって異なります</a:t>
            </a:r>
          </a:p>
        </p:txBody>
      </p:sp>
    </p:spTree>
    <p:extLst>
      <p:ext uri="{BB962C8B-B14F-4D97-AF65-F5344CB8AC3E}">
        <p14:creationId xmlns:p14="http://schemas.microsoft.com/office/powerpoint/2010/main" val="362697340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24B65-1DDB-BAFB-3129-CAC4FB17E655}"/>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5E22DBB2-3D34-719B-2580-8ED1A9129D86}"/>
              </a:ext>
            </a:extLst>
          </p:cNvPr>
          <p:cNvSpPr/>
          <p:nvPr/>
        </p:nvSpPr>
        <p:spPr>
          <a:xfrm>
            <a:off x="217313" y="1372047"/>
            <a:ext cx="8770167" cy="1402298"/>
          </a:xfrm>
          <a:prstGeom prst="rect">
            <a:avLst/>
          </a:prstGeom>
          <a:noFill/>
          <a:ln w="254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36000" rIns="0" bIns="36000" numCol="1" spcCol="38100" rtlCol="0" anchor="ctr">
            <a:spAutoFit/>
          </a:bodyPr>
          <a:lstStyle/>
          <a:p>
            <a:pPr>
              <a:lnSpc>
                <a:spcPct val="120000"/>
              </a:lnSpc>
            </a:pPr>
            <a:r>
              <a:rPr lang="en" altLang="ja-JP" b="1" err="1">
                <a:solidFill>
                  <a:srgbClr val="000000"/>
                </a:solidFill>
                <a:effectLst/>
                <a:latin typeface="Courier New" panose="02070309020205020404" pitchFamily="49" charset="0"/>
              </a:rPr>
              <a:t>plt.plot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result.history</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'accuracy'</a:t>
            </a:r>
            <a:r>
              <a:rPr lang="en" altLang="ja-JP" b="1">
                <a:solidFill>
                  <a:srgbClr val="000000"/>
                </a:solidFill>
                <a:effectLst/>
                <a:latin typeface="Courier New" panose="02070309020205020404" pitchFamily="49" charset="0"/>
              </a:rPr>
              <a:t>], label = </a:t>
            </a:r>
            <a:r>
              <a:rPr lang="en" altLang="ja-JP" b="1">
                <a:solidFill>
                  <a:srgbClr val="A31515"/>
                </a:solidFill>
                <a:effectLst/>
                <a:latin typeface="Courier New" panose="02070309020205020404" pitchFamily="49" charset="0"/>
              </a:rPr>
              <a:t>'accuracy'</a:t>
            </a:r>
            <a:r>
              <a:rPr lang="en" altLang="ja-JP" b="1">
                <a:solidFill>
                  <a:srgbClr val="00000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plt.plot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result.history</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val_accuracy</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],label =</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val_accuracy</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plt.legend</a:t>
            </a:r>
            <a:r>
              <a:rPr lang="en" altLang="ja-JP" b="1">
                <a:solidFill>
                  <a:srgbClr val="00000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plt.show</a:t>
            </a:r>
            <a:r>
              <a:rPr lang="en" altLang="ja-JP" b="1">
                <a:solidFill>
                  <a:srgbClr val="000000"/>
                </a:solidFill>
                <a:effectLst/>
                <a:latin typeface="Courier New" panose="02070309020205020404" pitchFamily="49" charset="0"/>
              </a:rPr>
              <a:t>()</a:t>
            </a:r>
          </a:p>
        </p:txBody>
      </p:sp>
      <p:sp>
        <p:nvSpPr>
          <p:cNvPr id="2" name="線形回帰で88歳の歯周病の歯の本数を予測する">
            <a:extLst>
              <a:ext uri="{FF2B5EF4-FFF2-40B4-BE49-F238E27FC236}">
                <a16:creationId xmlns:a16="http://schemas.microsoft.com/office/drawing/2014/main" id="{E943E7E7-5ED1-2FD4-3FA5-E604CF6E49D6}"/>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p>
        </p:txBody>
      </p:sp>
      <p:sp>
        <p:nvSpPr>
          <p:cNvPr id="21" name="テキスト ボックス 20">
            <a:extLst>
              <a:ext uri="{FF2B5EF4-FFF2-40B4-BE49-F238E27FC236}">
                <a16:creationId xmlns:a16="http://schemas.microsoft.com/office/drawing/2014/main" id="{E1C93A24-7ADF-2458-FDB4-7E2C443FDDD1}"/>
              </a:ext>
            </a:extLst>
          </p:cNvPr>
          <p:cNvSpPr txBox="1"/>
          <p:nvPr/>
        </p:nvSpPr>
        <p:spPr>
          <a:xfrm>
            <a:off x="36420" y="960858"/>
            <a:ext cx="6126152" cy="473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135255" algn="l">
              <a:lnSpc>
                <a:spcPct val="150000"/>
              </a:lnSpc>
              <a:tabLst>
                <a:tab pos="13097" algn="l"/>
              </a:tabLst>
            </a:pPr>
            <a:r>
              <a:rPr lang="ja-JP" altLang="en-US" sz="1800" b="1">
                <a:solidFill>
                  <a:srgbClr val="002060"/>
                </a:solidFill>
                <a:latin typeface="Meiryo"/>
                <a:ea typeface="Meiryo"/>
              </a:rPr>
              <a:t>コード</a:t>
            </a:r>
            <a:r>
              <a:rPr lang="en-US" altLang="ja-JP" b="1">
                <a:solidFill>
                  <a:srgbClr val="002060"/>
                </a:solidFill>
                <a:latin typeface="Meiryo"/>
                <a:ea typeface="Meiryo"/>
              </a:rPr>
              <a:t>2-9</a:t>
            </a:r>
            <a:r>
              <a:rPr lang="ja-JP" altLang="en-US" sz="1800" b="1">
                <a:solidFill>
                  <a:srgbClr val="002060"/>
                </a:solidFill>
                <a:latin typeface="Meiryo"/>
                <a:ea typeface="Meiryo"/>
              </a:rPr>
              <a:t>　正解率の図示</a:t>
            </a:r>
            <a:endParaRPr lang="en-US" altLang="ja-JP" sz="1800" b="1">
              <a:solidFill>
                <a:srgbClr val="002060"/>
              </a:solidFill>
              <a:latin typeface="Meiryo"/>
              <a:ea typeface="Meiryo"/>
            </a:endParaRPr>
          </a:p>
        </p:txBody>
      </p:sp>
      <p:sp>
        <p:nvSpPr>
          <p:cNvPr id="3" name="右矢印 2">
            <a:extLst>
              <a:ext uri="{FF2B5EF4-FFF2-40B4-BE49-F238E27FC236}">
                <a16:creationId xmlns:a16="http://schemas.microsoft.com/office/drawing/2014/main" id="{7B66FE7E-73A0-6EFC-F65A-32FF28CA202A}"/>
              </a:ext>
            </a:extLst>
          </p:cNvPr>
          <p:cNvSpPr/>
          <p:nvPr/>
        </p:nvSpPr>
        <p:spPr>
          <a:xfrm>
            <a:off x="8104162" y="4324496"/>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9" name="下矢印 8">
            <a:extLst>
              <a:ext uri="{FF2B5EF4-FFF2-40B4-BE49-F238E27FC236}">
                <a16:creationId xmlns:a16="http://schemas.microsoft.com/office/drawing/2014/main" id="{882CE3C2-FAF5-2A62-BD2C-C88940E614F8}"/>
              </a:ext>
            </a:extLst>
          </p:cNvPr>
          <p:cNvSpPr/>
          <p:nvPr/>
        </p:nvSpPr>
        <p:spPr>
          <a:xfrm rot="16200000" flipH="1">
            <a:off x="227564" y="3258689"/>
            <a:ext cx="370322" cy="30480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1" name="テキスト ボックス 10">
            <a:extLst>
              <a:ext uri="{FF2B5EF4-FFF2-40B4-BE49-F238E27FC236}">
                <a16:creationId xmlns:a16="http://schemas.microsoft.com/office/drawing/2014/main" id="{D40F7618-6E05-3DF9-91C1-D63A90F99513}"/>
              </a:ext>
            </a:extLst>
          </p:cNvPr>
          <p:cNvSpPr txBox="1"/>
          <p:nvPr/>
        </p:nvSpPr>
        <p:spPr>
          <a:xfrm>
            <a:off x="3562340" y="2889081"/>
            <a:ext cx="5200463" cy="1674305"/>
          </a:xfrm>
          <a:prstGeom prst="rect">
            <a:avLst/>
          </a:prstGeom>
          <a:noFill/>
        </p:spPr>
        <p:txBody>
          <a:bodyPr wrap="none" rtlCol="0">
            <a:spAutoFit/>
          </a:bodyPr>
          <a:lstStyle/>
          <a:p>
            <a:pPr marL="285750" indent="-285750">
              <a:lnSpc>
                <a:spcPct val="130000"/>
              </a:lnSpc>
              <a:buFont typeface="Wingdings" pitchFamily="2" charset="2"/>
              <a:buChar char="l"/>
            </a:pPr>
            <a:r>
              <a:rPr kumimoji="1" lang="en-US" altLang="ja-JP" sz="1600" b="1" dirty="0" err="1">
                <a:latin typeface="Courier New" panose="02070309020205020404" pitchFamily="49" charset="0"/>
                <a:ea typeface="Meiryo" panose="020B0604030504040204" pitchFamily="34" charset="-128"/>
                <a:cs typeface="Courier New" panose="02070309020205020404" pitchFamily="49" charset="0"/>
              </a:rPr>
              <a:t>plt.plot</a:t>
            </a:r>
            <a:r>
              <a:rPr kumimoji="1" lang="en-US" altLang="ja-JP" sz="1600" b="1" dirty="0">
                <a:latin typeface="Courier New" panose="02070309020205020404" pitchFamily="49" charset="0"/>
                <a:ea typeface="Meiryo" panose="020B0604030504040204" pitchFamily="34" charset="-128"/>
                <a:cs typeface="Courier New" panose="02070309020205020404" pitchFamily="49" charset="0"/>
              </a:rPr>
              <a:t>(</a:t>
            </a:r>
            <a:r>
              <a:rPr kumimoji="1" lang="en-US" altLang="ja-JP" sz="1600" b="1" dirty="0" err="1">
                <a:latin typeface="Courier New" panose="02070309020205020404" pitchFamily="49" charset="0"/>
                <a:ea typeface="Meiryo" panose="020B0604030504040204" pitchFamily="34" charset="-128"/>
                <a:cs typeface="Courier New" panose="02070309020205020404" pitchFamily="49" charset="0"/>
              </a:rPr>
              <a:t>x,y</a:t>
            </a:r>
            <a:r>
              <a:rPr kumimoji="1" lang="en-US" altLang="ja-JP" sz="1600" b="1" dirty="0">
                <a:latin typeface="Courier New" panose="02070309020205020404" pitchFamily="49" charset="0"/>
                <a:ea typeface="Meiryo" panose="020B0604030504040204" pitchFamily="34" charset="-128"/>
                <a:cs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で各点をつなぐ線を描ける</a:t>
            </a:r>
            <a:endParaRPr kumimoji="1" lang="en-US" altLang="ja-JP" sz="1600" b="1" dirty="0">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30000"/>
              </a:lnSpc>
              <a:buFont typeface="Wingdings" pitchFamily="2" charset="2"/>
              <a:buChar char="l"/>
            </a:pPr>
            <a:r>
              <a:rPr kumimoji="1" lang="en-US" altLang="ja-JP" sz="1600" b="1" dirty="0">
                <a:latin typeface="Courier New" panose="02070309020205020404" pitchFamily="49" charset="0"/>
                <a:ea typeface="Meiryo" panose="020B0604030504040204" pitchFamily="34" charset="-128"/>
                <a:cs typeface="Courier New" panose="02070309020205020404" pitchFamily="49" charset="0"/>
              </a:rPr>
              <a:t>y</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は結果の</a:t>
            </a:r>
            <a:r>
              <a:rPr lang="en" altLang="ja-JP" sz="1600" b="1" dirty="0">
                <a:solidFill>
                  <a:srgbClr val="C00000"/>
                </a:solidFill>
                <a:effectLst/>
                <a:latin typeface="Courier New" panose="02070309020205020404" pitchFamily="49" charset="0"/>
              </a:rPr>
              <a:t>'</a:t>
            </a:r>
            <a:r>
              <a:rPr kumimoji="1" lang="en-US" altLang="ja-JP" sz="1600" b="1" dirty="0">
                <a:solidFill>
                  <a:srgbClr val="C00000"/>
                </a:solidFill>
                <a:latin typeface="Courier New" panose="02070309020205020404" pitchFamily="49" charset="0"/>
                <a:ea typeface="Meiryo" panose="020B0604030504040204" pitchFamily="34" charset="-128"/>
                <a:cs typeface="Courier New" panose="02070309020205020404" pitchFamily="49" charset="0"/>
              </a:rPr>
              <a:t>accuracy</a:t>
            </a:r>
            <a:r>
              <a:rPr lang="en" altLang="ja-JP" sz="1600" b="1" dirty="0">
                <a:solidFill>
                  <a:srgbClr val="C00000"/>
                </a:solidFill>
                <a:effectLst/>
                <a:latin typeface="Courier New" panose="02070309020205020404" pitchFamily="49" charset="0"/>
              </a:rPr>
              <a:t>'</a:t>
            </a:r>
            <a:r>
              <a:rPr lang="ja-JP" altLang="en-US" sz="1600" b="1">
                <a:solidFill>
                  <a:schemeClr val="tx1"/>
                </a:solidFill>
                <a:effectLst/>
                <a:latin typeface="Meiryo" panose="020B0604030504040204" pitchFamily="34" charset="-128"/>
                <a:ea typeface="Meiryo" panose="020B0604030504040204" pitchFamily="34" charset="-128"/>
              </a:rPr>
              <a:t>と</a:t>
            </a:r>
            <a:r>
              <a:rPr lang="en" altLang="ja-JP" sz="1600" b="1" dirty="0">
                <a:solidFill>
                  <a:srgbClr val="C00000"/>
                </a:solidFill>
                <a:effectLst/>
                <a:latin typeface="Courier New" panose="02070309020205020404" pitchFamily="49" charset="0"/>
              </a:rPr>
              <a:t>'</a:t>
            </a:r>
            <a:r>
              <a:rPr lang="en-US" altLang="ja-JP" sz="1600" b="1" dirty="0" err="1">
                <a:solidFill>
                  <a:srgbClr val="C00000"/>
                </a:solidFill>
                <a:effectLst/>
                <a:latin typeface="Courier New" panose="02070309020205020404" pitchFamily="49" charset="0"/>
              </a:rPr>
              <a:t>val_accuracy</a:t>
            </a:r>
            <a:r>
              <a:rPr lang="en" altLang="ja-JP" sz="1600" b="1" dirty="0">
                <a:solidFill>
                  <a:srgbClr val="C00000"/>
                </a:solidFill>
                <a:effectLst/>
                <a:latin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を選択</a:t>
            </a:r>
            <a:endParaRPr kumimoji="1" lang="en-US" altLang="ja-JP" sz="1600" b="1" dirty="0">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30000"/>
              </a:lnSpc>
              <a:buFont typeface="Wingdings" pitchFamily="2" charset="2"/>
              <a:buChar char="l"/>
            </a:pPr>
            <a:r>
              <a:rPr kumimoji="1" lang="en-US" altLang="ja-JP" sz="1600" b="1" dirty="0">
                <a:latin typeface="Courier New" panose="02070309020205020404" pitchFamily="49" charset="0"/>
                <a:ea typeface="Meiryo" panose="020B0604030504040204" pitchFamily="34" charset="-128"/>
                <a:cs typeface="Courier New" panose="02070309020205020404" pitchFamily="49" charset="0"/>
              </a:rPr>
              <a:t>x</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は指定していないとデータ数</a:t>
            </a:r>
            <a:r>
              <a:rPr kumimoji="1" lang="en-US" altLang="ja-JP" sz="1600" b="1" dirty="0">
                <a:latin typeface="Courier New" panose="02070309020205020404" pitchFamily="49" charset="0"/>
                <a:ea typeface="Meiryo" panose="020B0604030504040204" pitchFamily="34" charset="-128"/>
                <a:cs typeface="Courier New" panose="02070309020205020404" pitchFamily="49" charset="0"/>
              </a:rPr>
              <a:t>(100</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回）</a:t>
            </a:r>
            <a:endParaRPr kumimoji="1" lang="en-US" altLang="ja-JP" sz="1600" b="1" dirty="0">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30000"/>
              </a:lnSpc>
              <a:buFont typeface="Wingdings" pitchFamily="2" charset="2"/>
              <a:buChar char="l"/>
            </a:pPr>
            <a:r>
              <a:rPr kumimoji="1" lang="en-US" altLang="ja-JP" sz="1600" b="1" dirty="0" err="1">
                <a:latin typeface="Courier New" panose="02070309020205020404" pitchFamily="49" charset="0"/>
                <a:ea typeface="Meiryo" panose="020B0604030504040204" pitchFamily="34" charset="-128"/>
                <a:cs typeface="Courier New" panose="02070309020205020404" pitchFamily="49" charset="0"/>
              </a:rPr>
              <a:t>plt.legend</a:t>
            </a:r>
            <a:r>
              <a:rPr kumimoji="1" lang="en-US" altLang="ja-JP" sz="1600" b="1" dirty="0">
                <a:latin typeface="Courier New" panose="02070309020205020404" pitchFamily="49" charset="0"/>
                <a:ea typeface="Meiryo" panose="020B0604030504040204" pitchFamily="34" charset="-128"/>
                <a:cs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で凡例を表示する</a:t>
            </a:r>
            <a:endParaRPr kumimoji="1" lang="en-US" altLang="ja-JP" sz="1600" b="1" dirty="0">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30000"/>
              </a:lnSpc>
              <a:buFont typeface="Wingdings" pitchFamily="2" charset="2"/>
              <a:buChar char="l"/>
            </a:pPr>
            <a:r>
              <a:rPr kumimoji="1" lang="en-US" altLang="ja-JP" sz="1600" b="1" dirty="0" err="1">
                <a:latin typeface="Courier New" panose="02070309020205020404" pitchFamily="49" charset="0"/>
                <a:ea typeface="Meiryo" panose="020B0604030504040204" pitchFamily="34" charset="-128"/>
                <a:cs typeface="Courier New" panose="02070309020205020404" pitchFamily="49" charset="0"/>
              </a:rPr>
              <a:t>plt.show</a:t>
            </a:r>
            <a:r>
              <a:rPr kumimoji="1" lang="en-US" altLang="ja-JP" sz="1600" b="1" dirty="0">
                <a:latin typeface="Courier New" panose="02070309020205020404" pitchFamily="49" charset="0"/>
                <a:ea typeface="Meiryo" panose="020B0604030504040204" pitchFamily="34" charset="-128"/>
                <a:cs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で図を表示する</a:t>
            </a:r>
          </a:p>
        </p:txBody>
      </p:sp>
      <p:sp>
        <p:nvSpPr>
          <p:cNvPr id="13" name="ニューラルネットワークとは(軽く復習)">
            <a:extLst>
              <a:ext uri="{FF2B5EF4-FFF2-40B4-BE49-F238E27FC236}">
                <a16:creationId xmlns:a16="http://schemas.microsoft.com/office/drawing/2014/main" id="{FB29F1A7-7E5A-4676-29C5-48392B0C8E52}"/>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18" name="①学習モデルの選択(今回は線形回帰)…">
            <a:extLst>
              <a:ext uri="{FF2B5EF4-FFF2-40B4-BE49-F238E27FC236}">
                <a16:creationId xmlns:a16="http://schemas.microsoft.com/office/drawing/2014/main" id="{0A7629CA-D491-02A2-D2CB-4739F5ECC55F}"/>
              </a:ext>
            </a:extLst>
          </p:cNvPr>
          <p:cNvSpPr txBox="1"/>
          <p:nvPr/>
        </p:nvSpPr>
        <p:spPr>
          <a:xfrm>
            <a:off x="0" y="533722"/>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a:t>
            </a:r>
            <a:r>
              <a:rPr lang="en-US" altLang="ja-JP" sz="2000" b="1">
                <a:latin typeface="Hiragino Maru Gothic ProN W4" panose="020F0400000000000000" pitchFamily="34" charset="-128"/>
                <a:ea typeface="Hiragino Maru Gothic ProN W4" panose="020F0400000000000000" pitchFamily="34" charset="-128"/>
              </a:rPr>
              <a:t>4</a:t>
            </a:r>
            <a:r>
              <a:rPr lang="en-US" sz="2000" b="1">
                <a:latin typeface="Hiragino Maru Gothic ProN W4" panose="020F0400000000000000" pitchFamily="34" charset="-128"/>
                <a:ea typeface="Hiragino Maru Gothic ProN W4" panose="020F0400000000000000" pitchFamily="34" charset="-128"/>
              </a:rPr>
              <a:t>：モデルの評価</a:t>
            </a:r>
          </a:p>
        </p:txBody>
      </p:sp>
      <p:pic>
        <p:nvPicPr>
          <p:cNvPr id="8" name="図 7" descr="グラフ, 折れ線グラフ&#10;&#10;自動的に生成された説明">
            <a:extLst>
              <a:ext uri="{FF2B5EF4-FFF2-40B4-BE49-F238E27FC236}">
                <a16:creationId xmlns:a16="http://schemas.microsoft.com/office/drawing/2014/main" id="{DCDE7F5E-027B-FC2E-2C2D-18574031C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61" y="2830841"/>
            <a:ext cx="2828118" cy="2137280"/>
          </a:xfrm>
          <a:prstGeom prst="rect">
            <a:avLst/>
          </a:prstGeom>
        </p:spPr>
      </p:pic>
      <p:sp>
        <p:nvSpPr>
          <p:cNvPr id="10" name="①学習モデルの選択…">
            <a:extLst>
              <a:ext uri="{FF2B5EF4-FFF2-40B4-BE49-F238E27FC236}">
                <a16:creationId xmlns:a16="http://schemas.microsoft.com/office/drawing/2014/main" id="{FE60408B-D865-8501-10D8-D90CE1326AF2}"/>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rgbClr val="FF0000"/>
                </a:solidFill>
                <a:latin typeface="Hiragino Kaku Gothic Pro W3" panose="020B0300000000000000" pitchFamily="34" charset="-128"/>
                <a:ea typeface="Hiragino Kaku Gothic Pro W3" panose="020B0300000000000000" pitchFamily="34" charset="-128"/>
              </a:rPr>
              <a:t>STEP4</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rgbClr val="FF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4" name="スライド番号プレースホルダー 3">
            <a:extLst>
              <a:ext uri="{FF2B5EF4-FFF2-40B4-BE49-F238E27FC236}">
                <a16:creationId xmlns:a16="http://schemas.microsoft.com/office/drawing/2014/main" id="{FAB09478-4E72-00CC-D63F-7705CDF2BB35}"/>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79</a:t>
            </a:fld>
            <a:endParaRPr lang="ja-JP" altLang="en-US" sz="1200"/>
          </a:p>
        </p:txBody>
      </p:sp>
    </p:spTree>
    <p:extLst>
      <p:ext uri="{BB962C8B-B14F-4D97-AF65-F5344CB8AC3E}">
        <p14:creationId xmlns:p14="http://schemas.microsoft.com/office/powerpoint/2010/main" val="41136068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a:extLst>
              <a:ext uri="{FF2B5EF4-FFF2-40B4-BE49-F238E27FC236}">
                <a16:creationId xmlns:a16="http://schemas.microsoft.com/office/drawing/2014/main" id="{64993107-08F3-9C57-4B4E-8302238CF837}"/>
              </a:ext>
            </a:extLst>
          </p:cNvPr>
          <p:cNvSpPr txBox="1"/>
          <p:nvPr/>
        </p:nvSpPr>
        <p:spPr>
          <a:xfrm>
            <a:off x="3761236" y="1809383"/>
            <a:ext cx="5160123" cy="1077218"/>
          </a:xfrm>
          <a:prstGeom prst="rect">
            <a:avLst/>
          </a:prstGeom>
          <a:solidFill>
            <a:schemeClr val="accent2">
              <a:lumMod val="20000"/>
              <a:lumOff val="80000"/>
              <a:alpha val="24944"/>
            </a:schemeClr>
          </a:solidFill>
        </p:spPr>
        <p:txBody>
          <a:bodyPr wrap="square" rtlCol="0">
            <a:spAutoFit/>
          </a:bodyPr>
          <a:lstStyle/>
          <a:p>
            <a:endParaRPr kumimoji="1" lang="en-US" altLang="ja-JP" sz="1600">
              <a:latin typeface="Meiryo" panose="020B0604030504040204" pitchFamily="34" charset="-128"/>
              <a:ea typeface="Meiryo" panose="020B0604030504040204" pitchFamily="34" charset="-128"/>
            </a:endParaRPr>
          </a:p>
          <a:p>
            <a:endParaRPr kumimoji="1" lang="en-US" altLang="ja-JP" sz="1600">
              <a:latin typeface="Meiryo" panose="020B0604030504040204" pitchFamily="34" charset="-128"/>
              <a:ea typeface="Meiryo" panose="020B0604030504040204" pitchFamily="34" charset="-128"/>
            </a:endParaRPr>
          </a:p>
          <a:p>
            <a:endParaRPr kumimoji="1" lang="en-US" altLang="ja-JP" sz="1600">
              <a:latin typeface="Meiryo" panose="020B0604030504040204" pitchFamily="34" charset="-128"/>
              <a:ea typeface="Meiryo" panose="020B0604030504040204" pitchFamily="34" charset="-128"/>
            </a:endParaRPr>
          </a:p>
          <a:p>
            <a:r>
              <a:rPr kumimoji="1" lang="ja-JP" altLang="en-US" sz="1600" b="1">
                <a:latin typeface="Meiryo" panose="020B0604030504040204" pitchFamily="34" charset="-128"/>
                <a:ea typeface="Meiryo" panose="020B0604030504040204" pitchFamily="34" charset="-128"/>
              </a:rPr>
              <a:t>正解値</a:t>
            </a:r>
            <a:r>
              <a:rPr kumimoji="1" lang="en-US" altLang="ja-JP" sz="1600" b="1">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予測する値</a:t>
            </a:r>
            <a:r>
              <a:rPr kumimoji="1" lang="en-US" altLang="ja-JP" sz="1600" b="1">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がカテゴリ</a:t>
            </a:r>
            <a:r>
              <a:rPr kumimoji="1" lang="en-US" altLang="ja-JP" sz="1600" b="1">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二値</a:t>
            </a:r>
            <a:r>
              <a:rPr kumimoji="1" lang="en-US" altLang="ja-JP" sz="1600" b="1">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変数</a:t>
            </a:r>
          </a:p>
        </p:txBody>
      </p:sp>
      <p:sp>
        <p:nvSpPr>
          <p:cNvPr id="29" name="テキスト ボックス 28">
            <a:extLst>
              <a:ext uri="{FF2B5EF4-FFF2-40B4-BE49-F238E27FC236}">
                <a16:creationId xmlns:a16="http://schemas.microsoft.com/office/drawing/2014/main" id="{6FBA4D1F-361F-FE93-A402-4BA98C1E9617}"/>
              </a:ext>
            </a:extLst>
          </p:cNvPr>
          <p:cNvSpPr txBox="1"/>
          <p:nvPr/>
        </p:nvSpPr>
        <p:spPr>
          <a:xfrm>
            <a:off x="3746271" y="834647"/>
            <a:ext cx="5175088" cy="936000"/>
          </a:xfrm>
          <a:prstGeom prst="rect">
            <a:avLst/>
          </a:prstGeom>
          <a:solidFill>
            <a:schemeClr val="accent5">
              <a:lumMod val="20000"/>
              <a:lumOff val="80000"/>
            </a:schemeClr>
          </a:solidFill>
        </p:spPr>
        <p:txBody>
          <a:bodyPr wrap="square" rtlCol="0">
            <a:spAutoFit/>
          </a:bodyPr>
          <a:lstStyle/>
          <a:p>
            <a:r>
              <a:rPr kumimoji="1" lang="ja-JP" altLang="en-US" sz="1600" b="1">
                <a:latin typeface="Meiryo" panose="020B0604030504040204" pitchFamily="34" charset="-128"/>
                <a:ea typeface="Meiryo" panose="020B0604030504040204" pitchFamily="34" charset="-128"/>
              </a:rPr>
              <a:t>正解値</a:t>
            </a:r>
            <a:r>
              <a:rPr kumimoji="1" lang="en-US" altLang="ja-JP" sz="1600" b="1">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予測する値</a:t>
            </a:r>
            <a:r>
              <a:rPr kumimoji="1" lang="en-US" altLang="ja-JP" sz="1600" b="1">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が連続変数</a:t>
            </a:r>
          </a:p>
        </p:txBody>
      </p:sp>
      <p:cxnSp>
        <p:nvCxnSpPr>
          <p:cNvPr id="38" name="直線コネクタ 37">
            <a:extLst>
              <a:ext uri="{FF2B5EF4-FFF2-40B4-BE49-F238E27FC236}">
                <a16:creationId xmlns:a16="http://schemas.microsoft.com/office/drawing/2014/main" id="{934BA88D-3786-DF01-79DD-0EB03507154D}"/>
              </a:ext>
            </a:extLst>
          </p:cNvPr>
          <p:cNvCxnSpPr>
            <a:cxnSpLocks/>
          </p:cNvCxnSpPr>
          <p:nvPr/>
        </p:nvCxnSpPr>
        <p:spPr>
          <a:xfrm>
            <a:off x="3611371" y="2123674"/>
            <a:ext cx="350973"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1" name="直線コネクタ 30">
            <a:extLst>
              <a:ext uri="{FF2B5EF4-FFF2-40B4-BE49-F238E27FC236}">
                <a16:creationId xmlns:a16="http://schemas.microsoft.com/office/drawing/2014/main" id="{FA644FDC-BE9D-61DC-E55E-5C102226D644}"/>
              </a:ext>
            </a:extLst>
          </p:cNvPr>
          <p:cNvCxnSpPr/>
          <p:nvPr/>
        </p:nvCxnSpPr>
        <p:spPr>
          <a:xfrm>
            <a:off x="1385483" y="2732357"/>
            <a:ext cx="194547"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直線コネクタ 22">
            <a:extLst>
              <a:ext uri="{FF2B5EF4-FFF2-40B4-BE49-F238E27FC236}">
                <a16:creationId xmlns:a16="http://schemas.microsoft.com/office/drawing/2014/main" id="{9EDF1FE7-8E9B-D81D-4043-DEE0A6F0264B}"/>
              </a:ext>
            </a:extLst>
          </p:cNvPr>
          <p:cNvCxnSpPr/>
          <p:nvPr/>
        </p:nvCxnSpPr>
        <p:spPr>
          <a:xfrm>
            <a:off x="1590441" y="3982418"/>
            <a:ext cx="194547"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2" name="直線コネクタ 21">
            <a:extLst>
              <a:ext uri="{FF2B5EF4-FFF2-40B4-BE49-F238E27FC236}">
                <a16:creationId xmlns:a16="http://schemas.microsoft.com/office/drawing/2014/main" id="{3C1A6B39-BC75-EF8B-8B9B-37B8CEAF95D5}"/>
              </a:ext>
            </a:extLst>
          </p:cNvPr>
          <p:cNvCxnSpPr/>
          <p:nvPr/>
        </p:nvCxnSpPr>
        <p:spPr>
          <a:xfrm>
            <a:off x="1580029" y="1638375"/>
            <a:ext cx="194547"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77" name="角丸四角形"/>
          <p:cNvSpPr/>
          <p:nvPr/>
        </p:nvSpPr>
        <p:spPr>
          <a:xfrm>
            <a:off x="93364" y="2198297"/>
            <a:ext cx="1348742" cy="1044387"/>
          </a:xfrm>
          <a:prstGeom prst="roundRect">
            <a:avLst>
              <a:gd name="adj" fmla="val 15000"/>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400">
              <a:latin typeface="Meiryo" panose="020B0604030504040204" pitchFamily="34" charset="-128"/>
              <a:ea typeface="Meiryo" panose="020B0604030504040204" pitchFamily="34" charset="-128"/>
            </a:endParaRPr>
          </a:p>
        </p:txBody>
      </p:sp>
      <p:sp>
        <p:nvSpPr>
          <p:cNvPr id="278" name="識別器"/>
          <p:cNvSpPr txBox="1"/>
          <p:nvPr/>
        </p:nvSpPr>
        <p:spPr>
          <a:xfrm>
            <a:off x="258184" y="2585175"/>
            <a:ext cx="1183922"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100">
                <a:solidFill>
                  <a:srgbClr val="FFFFFF"/>
                </a:solidFill>
              </a:defRPr>
            </a:lvl1pPr>
          </a:lstStyle>
          <a:p>
            <a:r>
              <a:rPr lang="ja-JP" altLang="en-US" sz="1800" b="1">
                <a:latin typeface="Meiryo" panose="020B0604030504040204" pitchFamily="34" charset="-128"/>
                <a:ea typeface="Meiryo" panose="020B0604030504040204" pitchFamily="34" charset="-128"/>
              </a:rPr>
              <a:t>機械学習</a:t>
            </a:r>
            <a:endParaRPr sz="1800" b="1">
              <a:latin typeface="Meiryo" panose="020B0604030504040204" pitchFamily="34" charset="-128"/>
              <a:ea typeface="Meiryo" panose="020B0604030504040204" pitchFamily="34" charset="-128"/>
            </a:endParaRPr>
          </a:p>
        </p:txBody>
      </p:sp>
      <p:sp>
        <p:nvSpPr>
          <p:cNvPr id="2" name="角丸四角形">
            <a:extLst>
              <a:ext uri="{FF2B5EF4-FFF2-40B4-BE49-F238E27FC236}">
                <a16:creationId xmlns:a16="http://schemas.microsoft.com/office/drawing/2014/main" id="{D32F6DE2-39FB-0499-1DBD-3452DDD0B9A0}"/>
              </a:ext>
            </a:extLst>
          </p:cNvPr>
          <p:cNvSpPr/>
          <p:nvPr/>
        </p:nvSpPr>
        <p:spPr>
          <a:xfrm>
            <a:off x="1753380" y="1264548"/>
            <a:ext cx="1682790" cy="742232"/>
          </a:xfrm>
          <a:prstGeom prst="roundRect">
            <a:avLst>
              <a:gd name="adj" fmla="val 15000"/>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400">
              <a:latin typeface="Meiryo" panose="020B0604030504040204" pitchFamily="34" charset="-128"/>
              <a:ea typeface="Meiryo" panose="020B0604030504040204" pitchFamily="34" charset="-128"/>
            </a:endParaRPr>
          </a:p>
        </p:txBody>
      </p:sp>
      <p:sp>
        <p:nvSpPr>
          <p:cNvPr id="3" name="識別器">
            <a:extLst>
              <a:ext uri="{FF2B5EF4-FFF2-40B4-BE49-F238E27FC236}">
                <a16:creationId xmlns:a16="http://schemas.microsoft.com/office/drawing/2014/main" id="{1C6082FD-0AFC-7677-5CCA-8917F9CA1B17}"/>
              </a:ext>
            </a:extLst>
          </p:cNvPr>
          <p:cNvSpPr txBox="1"/>
          <p:nvPr/>
        </p:nvSpPr>
        <p:spPr>
          <a:xfrm>
            <a:off x="1781141" y="1475324"/>
            <a:ext cx="1655028"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100">
                <a:solidFill>
                  <a:srgbClr val="FFFFFF"/>
                </a:solidFill>
              </a:defRPr>
            </a:lvl1pPr>
          </a:lstStyle>
          <a:p>
            <a:pPr algn="ctr"/>
            <a:r>
              <a:rPr lang="ja-JP" altLang="en-US" sz="1800" b="1">
                <a:latin typeface="Meiryo" panose="020B0604030504040204" pitchFamily="34" charset="-128"/>
                <a:ea typeface="Meiryo" panose="020B0604030504040204" pitchFamily="34" charset="-128"/>
              </a:rPr>
              <a:t>教師あり学習</a:t>
            </a:r>
            <a:endParaRPr sz="1800" b="1">
              <a:latin typeface="Meiryo" panose="020B0604030504040204" pitchFamily="34" charset="-128"/>
              <a:ea typeface="Meiryo" panose="020B0604030504040204" pitchFamily="34" charset="-128"/>
            </a:endParaRPr>
          </a:p>
        </p:txBody>
      </p:sp>
      <p:sp>
        <p:nvSpPr>
          <p:cNvPr id="4" name="角丸四角形">
            <a:extLst>
              <a:ext uri="{FF2B5EF4-FFF2-40B4-BE49-F238E27FC236}">
                <a16:creationId xmlns:a16="http://schemas.microsoft.com/office/drawing/2014/main" id="{CA4DC2D6-83D8-C419-FFC9-24165E7E2EE5}"/>
              </a:ext>
            </a:extLst>
          </p:cNvPr>
          <p:cNvSpPr/>
          <p:nvPr/>
        </p:nvSpPr>
        <p:spPr>
          <a:xfrm>
            <a:off x="1704034" y="3575888"/>
            <a:ext cx="1732715" cy="742232"/>
          </a:xfrm>
          <a:prstGeom prst="roundRect">
            <a:avLst>
              <a:gd name="adj" fmla="val 15000"/>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400">
              <a:latin typeface="Meiryo" panose="020B0604030504040204" pitchFamily="34" charset="-128"/>
              <a:ea typeface="Meiryo" panose="020B0604030504040204" pitchFamily="34" charset="-128"/>
            </a:endParaRPr>
          </a:p>
        </p:txBody>
      </p:sp>
      <p:sp>
        <p:nvSpPr>
          <p:cNvPr id="5" name="識別器">
            <a:extLst>
              <a:ext uri="{FF2B5EF4-FFF2-40B4-BE49-F238E27FC236}">
                <a16:creationId xmlns:a16="http://schemas.microsoft.com/office/drawing/2014/main" id="{996B8BC0-CED0-AB7F-67E8-80239C6FE8C7}"/>
              </a:ext>
            </a:extLst>
          </p:cNvPr>
          <p:cNvSpPr txBox="1"/>
          <p:nvPr/>
        </p:nvSpPr>
        <p:spPr>
          <a:xfrm>
            <a:off x="1695641" y="3805359"/>
            <a:ext cx="1735752"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100">
                <a:solidFill>
                  <a:srgbClr val="FFFFFF"/>
                </a:solidFill>
              </a:defRPr>
            </a:lvl1pPr>
          </a:lstStyle>
          <a:p>
            <a:pPr algn="ctr"/>
            <a:r>
              <a:rPr lang="ja-JP" altLang="en-US" sz="1800" b="1">
                <a:latin typeface="Meiryo" panose="020B0604030504040204" pitchFamily="34" charset="-128"/>
                <a:ea typeface="Meiryo" panose="020B0604030504040204" pitchFamily="34" charset="-128"/>
              </a:rPr>
              <a:t>教師なし学習</a:t>
            </a:r>
            <a:endParaRPr sz="1800" b="1">
              <a:latin typeface="Meiryo" panose="020B0604030504040204" pitchFamily="34" charset="-128"/>
              <a:ea typeface="Meiryo" panose="020B0604030504040204" pitchFamily="34" charset="-128"/>
            </a:endParaRPr>
          </a:p>
        </p:txBody>
      </p:sp>
      <p:sp>
        <p:nvSpPr>
          <p:cNvPr id="8" name="角丸四角形">
            <a:extLst>
              <a:ext uri="{FF2B5EF4-FFF2-40B4-BE49-F238E27FC236}">
                <a16:creationId xmlns:a16="http://schemas.microsoft.com/office/drawing/2014/main" id="{A6976B78-7647-2E3F-1CE1-5CD27B551881}"/>
              </a:ext>
            </a:extLst>
          </p:cNvPr>
          <p:cNvSpPr/>
          <p:nvPr/>
        </p:nvSpPr>
        <p:spPr>
          <a:xfrm>
            <a:off x="3971399" y="1215179"/>
            <a:ext cx="2806471" cy="456863"/>
          </a:xfrm>
          <a:prstGeom prst="roundRect">
            <a:avLst>
              <a:gd name="adj" fmla="val 15000"/>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b="1">
              <a:latin typeface="Meiryo" panose="020B0604030504040204" pitchFamily="34" charset="-128"/>
              <a:ea typeface="Meiryo" panose="020B0604030504040204" pitchFamily="34" charset="-128"/>
            </a:endParaRPr>
          </a:p>
        </p:txBody>
      </p:sp>
      <p:sp>
        <p:nvSpPr>
          <p:cNvPr id="9" name="識別器">
            <a:extLst>
              <a:ext uri="{FF2B5EF4-FFF2-40B4-BE49-F238E27FC236}">
                <a16:creationId xmlns:a16="http://schemas.microsoft.com/office/drawing/2014/main" id="{546D5D44-C83D-61D2-2DFE-AF4575FE41FB}"/>
              </a:ext>
            </a:extLst>
          </p:cNvPr>
          <p:cNvSpPr txBox="1"/>
          <p:nvPr/>
        </p:nvSpPr>
        <p:spPr>
          <a:xfrm>
            <a:off x="3999543" y="1324768"/>
            <a:ext cx="2778327"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100">
                <a:solidFill>
                  <a:srgbClr val="FFFFFF"/>
                </a:solidFill>
              </a:defRPr>
            </a:lvl1pPr>
          </a:lstStyle>
          <a:p>
            <a:pPr algn="ctr"/>
            <a:r>
              <a:rPr lang="ja-JP" altLang="en-US" sz="1800" b="1">
                <a:latin typeface="Meiryo" panose="020B0604030504040204" pitchFamily="34" charset="-128"/>
                <a:ea typeface="Meiryo" panose="020B0604030504040204" pitchFamily="34" charset="-128"/>
              </a:rPr>
              <a:t>回帰</a:t>
            </a:r>
            <a:r>
              <a:rPr lang="en-US" altLang="ja-JP" sz="1800" b="1">
                <a:latin typeface="Meiryo" panose="020B0604030504040204" pitchFamily="34" charset="-128"/>
                <a:ea typeface="Meiryo" panose="020B0604030504040204" pitchFamily="34" charset="-128"/>
              </a:rPr>
              <a:t> (Regression)</a:t>
            </a:r>
          </a:p>
        </p:txBody>
      </p:sp>
      <p:sp>
        <p:nvSpPr>
          <p:cNvPr id="10" name="角丸四角形">
            <a:extLst>
              <a:ext uri="{FF2B5EF4-FFF2-40B4-BE49-F238E27FC236}">
                <a16:creationId xmlns:a16="http://schemas.microsoft.com/office/drawing/2014/main" id="{AEF56542-06F1-1A31-EAA6-D1C412ADB4BE}"/>
              </a:ext>
            </a:extLst>
          </p:cNvPr>
          <p:cNvSpPr/>
          <p:nvPr/>
        </p:nvSpPr>
        <p:spPr>
          <a:xfrm>
            <a:off x="3971399" y="1894095"/>
            <a:ext cx="2835271" cy="456863"/>
          </a:xfrm>
          <a:prstGeom prst="roundRect">
            <a:avLst>
              <a:gd name="adj" fmla="val 15000"/>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400">
              <a:latin typeface="Meiryo" panose="020B0604030504040204" pitchFamily="34" charset="-128"/>
              <a:ea typeface="Meiryo" panose="020B0604030504040204" pitchFamily="34" charset="-128"/>
            </a:endParaRPr>
          </a:p>
        </p:txBody>
      </p:sp>
      <p:sp>
        <p:nvSpPr>
          <p:cNvPr id="11" name="識別器">
            <a:extLst>
              <a:ext uri="{FF2B5EF4-FFF2-40B4-BE49-F238E27FC236}">
                <a16:creationId xmlns:a16="http://schemas.microsoft.com/office/drawing/2014/main" id="{323B7281-1FB3-152D-EC17-415A8C961FCB}"/>
              </a:ext>
            </a:extLst>
          </p:cNvPr>
          <p:cNvSpPr txBox="1"/>
          <p:nvPr/>
        </p:nvSpPr>
        <p:spPr>
          <a:xfrm>
            <a:off x="4016706" y="1984995"/>
            <a:ext cx="2806463"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100">
                <a:solidFill>
                  <a:srgbClr val="FFFFFF"/>
                </a:solidFill>
              </a:defRPr>
            </a:lvl1pPr>
          </a:lstStyle>
          <a:p>
            <a:pPr algn="ctr"/>
            <a:r>
              <a:rPr lang="ja-JP" altLang="en-US" sz="1800" b="1">
                <a:latin typeface="Meiryo" panose="020B0604030504040204" pitchFamily="34" charset="-128"/>
                <a:ea typeface="Meiryo" panose="020B0604030504040204" pitchFamily="34" charset="-128"/>
              </a:rPr>
              <a:t>分類（</a:t>
            </a:r>
            <a:r>
              <a:rPr lang="en-US" altLang="ja-JP" sz="1800" b="1">
                <a:latin typeface="Meiryo" panose="020B0604030504040204" pitchFamily="34" charset="-128"/>
                <a:ea typeface="Meiryo" panose="020B0604030504040204" pitchFamily="34" charset="-128"/>
              </a:rPr>
              <a:t>Classification</a:t>
            </a:r>
            <a:r>
              <a:rPr lang="ja-JP" altLang="en-US" sz="1800" b="1">
                <a:latin typeface="Meiryo" panose="020B0604030504040204" pitchFamily="34" charset="-128"/>
                <a:ea typeface="Meiryo" panose="020B0604030504040204" pitchFamily="34" charset="-128"/>
              </a:rPr>
              <a:t>）</a:t>
            </a:r>
            <a:endParaRPr lang="en-US" altLang="ja-JP" sz="1800" b="1">
              <a:latin typeface="Meiryo" panose="020B0604030504040204" pitchFamily="34" charset="-128"/>
              <a:ea typeface="Meiryo" panose="020B0604030504040204" pitchFamily="34" charset="-128"/>
            </a:endParaRPr>
          </a:p>
        </p:txBody>
      </p:sp>
      <p:sp>
        <p:nvSpPr>
          <p:cNvPr id="12" name="角丸四角形">
            <a:extLst>
              <a:ext uri="{FF2B5EF4-FFF2-40B4-BE49-F238E27FC236}">
                <a16:creationId xmlns:a16="http://schemas.microsoft.com/office/drawing/2014/main" id="{A4EA97C2-635A-74A6-FB2C-C3A596017957}"/>
              </a:ext>
            </a:extLst>
          </p:cNvPr>
          <p:cNvSpPr/>
          <p:nvPr/>
        </p:nvSpPr>
        <p:spPr>
          <a:xfrm>
            <a:off x="3983562" y="3519671"/>
            <a:ext cx="1788394" cy="382315"/>
          </a:xfrm>
          <a:prstGeom prst="roundRect">
            <a:avLst>
              <a:gd name="adj" fmla="val 15000"/>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400">
              <a:latin typeface="Meiryo" panose="020B0604030504040204" pitchFamily="34" charset="-128"/>
              <a:ea typeface="Meiryo" panose="020B0604030504040204" pitchFamily="34" charset="-128"/>
            </a:endParaRPr>
          </a:p>
        </p:txBody>
      </p:sp>
      <p:sp>
        <p:nvSpPr>
          <p:cNvPr id="13" name="角丸四角形">
            <a:extLst>
              <a:ext uri="{FF2B5EF4-FFF2-40B4-BE49-F238E27FC236}">
                <a16:creationId xmlns:a16="http://schemas.microsoft.com/office/drawing/2014/main" id="{E4224AA3-4499-7371-8888-05447A6FC7F6}"/>
              </a:ext>
            </a:extLst>
          </p:cNvPr>
          <p:cNvSpPr/>
          <p:nvPr/>
        </p:nvSpPr>
        <p:spPr>
          <a:xfrm>
            <a:off x="3978123" y="4223209"/>
            <a:ext cx="1788387" cy="388814"/>
          </a:xfrm>
          <a:prstGeom prst="roundRect">
            <a:avLst>
              <a:gd name="adj" fmla="val 15000"/>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400">
              <a:latin typeface="Meiryo" panose="020B0604030504040204" pitchFamily="34" charset="-128"/>
              <a:ea typeface="Meiryo" panose="020B0604030504040204" pitchFamily="34" charset="-128"/>
            </a:endParaRPr>
          </a:p>
        </p:txBody>
      </p:sp>
      <p:sp>
        <p:nvSpPr>
          <p:cNvPr id="14" name="識別器">
            <a:extLst>
              <a:ext uri="{FF2B5EF4-FFF2-40B4-BE49-F238E27FC236}">
                <a16:creationId xmlns:a16="http://schemas.microsoft.com/office/drawing/2014/main" id="{9661AC5D-6AF1-0711-E35C-9F3F2BAE598B}"/>
              </a:ext>
            </a:extLst>
          </p:cNvPr>
          <p:cNvSpPr txBox="1"/>
          <p:nvPr/>
        </p:nvSpPr>
        <p:spPr>
          <a:xfrm>
            <a:off x="4016706" y="3580833"/>
            <a:ext cx="1755249"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100">
                <a:solidFill>
                  <a:srgbClr val="FFFFFF"/>
                </a:solidFill>
              </a:defRPr>
            </a:lvl1pPr>
          </a:lstStyle>
          <a:p>
            <a:pPr algn="ctr"/>
            <a:r>
              <a:rPr lang="ja-JP" altLang="en-US" sz="1800" b="1">
                <a:latin typeface="Meiryo" panose="020B0604030504040204" pitchFamily="34" charset="-128"/>
                <a:ea typeface="Meiryo" panose="020B0604030504040204" pitchFamily="34" charset="-128"/>
              </a:rPr>
              <a:t>クラスタリング</a:t>
            </a:r>
            <a:endParaRPr lang="en-US" altLang="ja-JP" sz="1800" b="1">
              <a:latin typeface="Meiryo" panose="020B0604030504040204" pitchFamily="34" charset="-128"/>
              <a:ea typeface="Meiryo" panose="020B0604030504040204" pitchFamily="34" charset="-128"/>
            </a:endParaRPr>
          </a:p>
        </p:txBody>
      </p:sp>
      <p:sp>
        <p:nvSpPr>
          <p:cNvPr id="15" name="識別器">
            <a:extLst>
              <a:ext uri="{FF2B5EF4-FFF2-40B4-BE49-F238E27FC236}">
                <a16:creationId xmlns:a16="http://schemas.microsoft.com/office/drawing/2014/main" id="{039B575A-58B9-2150-7A84-2DD221D93CE6}"/>
              </a:ext>
            </a:extLst>
          </p:cNvPr>
          <p:cNvSpPr txBox="1"/>
          <p:nvPr/>
        </p:nvSpPr>
        <p:spPr>
          <a:xfrm>
            <a:off x="3988836" y="4271199"/>
            <a:ext cx="1788386" cy="315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5100">
                <a:solidFill>
                  <a:srgbClr val="FFFFFF"/>
                </a:solidFill>
              </a:defRPr>
            </a:lvl1pPr>
          </a:lstStyle>
          <a:p>
            <a:pPr algn="ctr"/>
            <a:r>
              <a:rPr lang="ja-JP" altLang="en-US" sz="1800" b="1">
                <a:latin typeface="Meiryo" panose="020B0604030504040204" pitchFamily="34" charset="-128"/>
                <a:ea typeface="Meiryo" panose="020B0604030504040204" pitchFamily="34" charset="-128"/>
              </a:rPr>
              <a:t>次元削減</a:t>
            </a:r>
            <a:endParaRPr lang="en-US" altLang="ja-JP" sz="1800" b="1">
              <a:latin typeface="Meiryo" panose="020B0604030504040204" pitchFamily="34" charset="-128"/>
              <a:ea typeface="Meiryo" panose="020B0604030504040204" pitchFamily="34" charset="-128"/>
            </a:endParaRPr>
          </a:p>
        </p:txBody>
      </p:sp>
      <p:sp>
        <p:nvSpPr>
          <p:cNvPr id="18" name="・教師なし学習">
            <a:extLst>
              <a:ext uri="{FF2B5EF4-FFF2-40B4-BE49-F238E27FC236}">
                <a16:creationId xmlns:a16="http://schemas.microsoft.com/office/drawing/2014/main" id="{651AB7B6-37DD-3204-1749-34903ED46AA1}"/>
              </a:ext>
            </a:extLst>
          </p:cNvPr>
          <p:cNvSpPr txBox="1"/>
          <p:nvPr/>
        </p:nvSpPr>
        <p:spPr>
          <a:xfrm>
            <a:off x="6891375" y="1239708"/>
            <a:ext cx="2134197" cy="4078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lang="ja-JP" altLang="en-US" sz="1200">
                <a:solidFill>
                  <a:schemeClr val="accent5">
                    <a:lumMod val="50000"/>
                  </a:schemeClr>
                </a:solidFill>
                <a:latin typeface="Meiryo" panose="020B0604030504040204" pitchFamily="34" charset="-128"/>
                <a:ea typeface="Meiryo" panose="020B0604030504040204" pitchFamily="34" charset="-128"/>
              </a:rPr>
              <a:t>線形回帰、</a:t>
            </a:r>
            <a:r>
              <a:rPr lang="en-US" altLang="ja-JP" sz="1200">
                <a:solidFill>
                  <a:schemeClr val="accent5">
                    <a:lumMod val="50000"/>
                  </a:schemeClr>
                </a:solidFill>
                <a:latin typeface="Meiryo" panose="020B0604030504040204" pitchFamily="34" charset="-128"/>
                <a:ea typeface="Meiryo" panose="020B0604030504040204" pitchFamily="34" charset="-128"/>
              </a:rPr>
              <a:t>Support vector regressor</a:t>
            </a:r>
            <a:r>
              <a:rPr lang="ja-JP" altLang="en-US" sz="1200">
                <a:solidFill>
                  <a:schemeClr val="accent5">
                    <a:lumMod val="50000"/>
                  </a:schemeClr>
                </a:solidFill>
                <a:latin typeface="Meiryo" panose="020B0604030504040204" pitchFamily="34" charset="-128"/>
                <a:ea typeface="Meiryo" panose="020B0604030504040204" pitchFamily="34" charset="-128"/>
              </a:rPr>
              <a:t>、回帰木など</a:t>
            </a:r>
            <a:endParaRPr sz="1200">
              <a:solidFill>
                <a:schemeClr val="accent5">
                  <a:lumMod val="50000"/>
                </a:schemeClr>
              </a:solidFill>
              <a:latin typeface="Meiryo" panose="020B0604030504040204" pitchFamily="34" charset="-128"/>
              <a:ea typeface="Meiryo" panose="020B0604030504040204" pitchFamily="34" charset="-128"/>
            </a:endParaRPr>
          </a:p>
        </p:txBody>
      </p:sp>
      <p:sp>
        <p:nvSpPr>
          <p:cNvPr id="19" name="・教師なし学習">
            <a:extLst>
              <a:ext uri="{FF2B5EF4-FFF2-40B4-BE49-F238E27FC236}">
                <a16:creationId xmlns:a16="http://schemas.microsoft.com/office/drawing/2014/main" id="{1CE51B9E-ABE2-EA56-81F3-B48C4F101754}"/>
              </a:ext>
            </a:extLst>
          </p:cNvPr>
          <p:cNvSpPr txBox="1"/>
          <p:nvPr/>
        </p:nvSpPr>
        <p:spPr>
          <a:xfrm>
            <a:off x="6891375" y="1874837"/>
            <a:ext cx="2015019" cy="5924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lang="ja-JP" altLang="en-US" sz="1200">
                <a:solidFill>
                  <a:schemeClr val="accent5">
                    <a:lumMod val="50000"/>
                  </a:schemeClr>
                </a:solidFill>
                <a:latin typeface="Meiryo" panose="020B0604030504040204" pitchFamily="34" charset="-128"/>
                <a:ea typeface="Meiryo" panose="020B0604030504040204" pitchFamily="34" charset="-128"/>
              </a:rPr>
              <a:t>ロジスティック回帰、</a:t>
            </a:r>
            <a:r>
              <a:rPr lang="en-US" altLang="ja-JP" sz="1200">
                <a:solidFill>
                  <a:schemeClr val="accent5">
                    <a:lumMod val="50000"/>
                  </a:schemeClr>
                </a:solidFill>
                <a:latin typeface="Meiryo" panose="020B0604030504040204" pitchFamily="34" charset="-128"/>
                <a:ea typeface="Meiryo" panose="020B0604030504040204" pitchFamily="34" charset="-128"/>
              </a:rPr>
              <a:t>Support vector classifier, </a:t>
            </a:r>
            <a:r>
              <a:rPr lang="ja-JP" altLang="en-US" sz="1200">
                <a:solidFill>
                  <a:schemeClr val="accent5">
                    <a:lumMod val="50000"/>
                  </a:schemeClr>
                </a:solidFill>
                <a:latin typeface="Meiryo" panose="020B0604030504040204" pitchFamily="34" charset="-128"/>
                <a:ea typeface="Meiryo" panose="020B0604030504040204" pitchFamily="34" charset="-128"/>
              </a:rPr>
              <a:t>分類木</a:t>
            </a:r>
            <a:r>
              <a:rPr lang="en-US" altLang="ja-JP" sz="1200">
                <a:solidFill>
                  <a:schemeClr val="accent5">
                    <a:lumMod val="50000"/>
                  </a:schemeClr>
                </a:solidFill>
                <a:latin typeface="Meiryo" panose="020B0604030504040204" pitchFamily="34" charset="-128"/>
                <a:ea typeface="Meiryo" panose="020B0604030504040204" pitchFamily="34" charset="-128"/>
              </a:rPr>
              <a:t>(</a:t>
            </a:r>
            <a:r>
              <a:rPr lang="ja-JP" altLang="en-US" sz="1200">
                <a:solidFill>
                  <a:schemeClr val="accent5">
                    <a:lumMod val="50000"/>
                  </a:schemeClr>
                </a:solidFill>
                <a:latin typeface="Meiryo" panose="020B0604030504040204" pitchFamily="34" charset="-128"/>
                <a:ea typeface="Meiryo" panose="020B0604030504040204" pitchFamily="34" charset="-128"/>
              </a:rPr>
              <a:t>決定木</a:t>
            </a:r>
            <a:r>
              <a:rPr lang="en-US" altLang="ja-JP" sz="1200">
                <a:solidFill>
                  <a:schemeClr val="accent5">
                    <a:lumMod val="50000"/>
                  </a:schemeClr>
                </a:solidFill>
                <a:latin typeface="Meiryo" panose="020B0604030504040204" pitchFamily="34" charset="-128"/>
                <a:ea typeface="Meiryo" panose="020B0604030504040204" pitchFamily="34" charset="-128"/>
              </a:rPr>
              <a:t>)</a:t>
            </a:r>
            <a:r>
              <a:rPr lang="ja-JP" altLang="en-US" sz="1200">
                <a:solidFill>
                  <a:schemeClr val="accent5">
                    <a:lumMod val="50000"/>
                  </a:schemeClr>
                </a:solidFill>
                <a:latin typeface="Meiryo" panose="020B0604030504040204" pitchFamily="34" charset="-128"/>
                <a:ea typeface="Meiryo" panose="020B0604030504040204" pitchFamily="34" charset="-128"/>
              </a:rPr>
              <a:t>など</a:t>
            </a:r>
            <a:endParaRPr lang="en-US" altLang="ja-JP" sz="1200">
              <a:solidFill>
                <a:schemeClr val="accent5">
                  <a:lumMod val="50000"/>
                </a:schemeClr>
              </a:solidFill>
              <a:latin typeface="Meiryo" panose="020B0604030504040204" pitchFamily="34" charset="-128"/>
              <a:ea typeface="Meiryo" panose="020B0604030504040204" pitchFamily="34" charset="-128"/>
            </a:endParaRPr>
          </a:p>
        </p:txBody>
      </p:sp>
      <p:sp>
        <p:nvSpPr>
          <p:cNvPr id="20" name="・教師なし学習">
            <a:extLst>
              <a:ext uri="{FF2B5EF4-FFF2-40B4-BE49-F238E27FC236}">
                <a16:creationId xmlns:a16="http://schemas.microsoft.com/office/drawing/2014/main" id="{8DE0B8D8-715D-F5D9-E11B-A2855C3B150A}"/>
              </a:ext>
            </a:extLst>
          </p:cNvPr>
          <p:cNvSpPr txBox="1"/>
          <p:nvPr/>
        </p:nvSpPr>
        <p:spPr>
          <a:xfrm>
            <a:off x="5909066" y="3596031"/>
            <a:ext cx="1382203" cy="2539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lang="en-US" altLang="ja-JP" sz="1400">
                <a:latin typeface="Meiryo" panose="020B0604030504040204" pitchFamily="34" charset="-128"/>
                <a:ea typeface="Meiryo" panose="020B0604030504040204" pitchFamily="34" charset="-128"/>
              </a:rPr>
              <a:t>K-means</a:t>
            </a:r>
            <a:r>
              <a:rPr lang="ja-JP" altLang="en-US" sz="1400">
                <a:latin typeface="Meiryo" panose="020B0604030504040204" pitchFamily="34" charset="-128"/>
                <a:ea typeface="Meiryo" panose="020B0604030504040204" pitchFamily="34" charset="-128"/>
              </a:rPr>
              <a:t>法など</a:t>
            </a:r>
            <a:endParaRPr sz="1400">
              <a:latin typeface="Meiryo" panose="020B0604030504040204" pitchFamily="34" charset="-128"/>
              <a:ea typeface="Meiryo" panose="020B0604030504040204" pitchFamily="34" charset="-128"/>
            </a:endParaRPr>
          </a:p>
        </p:txBody>
      </p:sp>
      <p:sp>
        <p:nvSpPr>
          <p:cNvPr id="21" name="・教師なし学習">
            <a:extLst>
              <a:ext uri="{FF2B5EF4-FFF2-40B4-BE49-F238E27FC236}">
                <a16:creationId xmlns:a16="http://schemas.microsoft.com/office/drawing/2014/main" id="{6748B071-FB1A-8CC6-88C8-531C9A73FCE0}"/>
              </a:ext>
            </a:extLst>
          </p:cNvPr>
          <p:cNvSpPr txBox="1"/>
          <p:nvPr/>
        </p:nvSpPr>
        <p:spPr>
          <a:xfrm>
            <a:off x="5912477" y="4328026"/>
            <a:ext cx="1788385" cy="2539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lang="ja-JP" altLang="en-US" sz="1400">
                <a:latin typeface="Meiryo" panose="020B0604030504040204" pitchFamily="34" charset="-128"/>
                <a:ea typeface="Meiryo" panose="020B0604030504040204" pitchFamily="34" charset="-128"/>
              </a:rPr>
              <a:t>主成分分析</a:t>
            </a:r>
            <a:r>
              <a:rPr lang="en-US" altLang="ja-JP" sz="1400">
                <a:latin typeface="Meiryo" panose="020B0604030504040204" pitchFamily="34" charset="-128"/>
                <a:ea typeface="Meiryo" panose="020B0604030504040204" pitchFamily="34" charset="-128"/>
              </a:rPr>
              <a:t>(PCA)</a:t>
            </a:r>
            <a:r>
              <a:rPr lang="ja-JP" altLang="en-US" sz="1400">
                <a:latin typeface="Meiryo" panose="020B0604030504040204" pitchFamily="34" charset="-128"/>
                <a:ea typeface="Meiryo" panose="020B0604030504040204" pitchFamily="34" charset="-128"/>
              </a:rPr>
              <a:t>など</a:t>
            </a:r>
            <a:endParaRPr sz="1400">
              <a:latin typeface="Meiryo" panose="020B0604030504040204" pitchFamily="34" charset="-128"/>
              <a:ea typeface="Meiryo" panose="020B0604030504040204" pitchFamily="34" charset="-128"/>
            </a:endParaRPr>
          </a:p>
        </p:txBody>
      </p:sp>
      <p:sp>
        <p:nvSpPr>
          <p:cNvPr id="24" name="・教師なし学習">
            <a:extLst>
              <a:ext uri="{FF2B5EF4-FFF2-40B4-BE49-F238E27FC236}">
                <a16:creationId xmlns:a16="http://schemas.microsoft.com/office/drawing/2014/main" id="{F36D05AD-9688-1BEB-FEF4-A5D64A28ED8E}"/>
              </a:ext>
            </a:extLst>
          </p:cNvPr>
          <p:cNvSpPr txBox="1"/>
          <p:nvPr/>
        </p:nvSpPr>
        <p:spPr>
          <a:xfrm>
            <a:off x="1090159" y="4350301"/>
            <a:ext cx="1950471"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lang="ja-JP" altLang="en-US" sz="1400">
                <a:latin typeface="Meiryo" panose="020B0604030504040204" pitchFamily="34" charset="-128"/>
                <a:ea typeface="Meiryo" panose="020B0604030504040204" pitchFamily="34" charset="-128"/>
              </a:rPr>
              <a:t>正解データは与えずに特徴量から学習</a:t>
            </a:r>
            <a:endParaRPr sz="1400">
              <a:latin typeface="Meiryo" panose="020B0604030504040204" pitchFamily="34" charset="-128"/>
              <a:ea typeface="Meiryo" panose="020B0604030504040204" pitchFamily="34" charset="-128"/>
            </a:endParaRPr>
          </a:p>
        </p:txBody>
      </p:sp>
      <p:sp>
        <p:nvSpPr>
          <p:cNvPr id="25" name="・教師なし学習">
            <a:extLst>
              <a:ext uri="{FF2B5EF4-FFF2-40B4-BE49-F238E27FC236}">
                <a16:creationId xmlns:a16="http://schemas.microsoft.com/office/drawing/2014/main" id="{D24B77E1-FE9A-EAD3-B44A-2B57C168E522}"/>
              </a:ext>
            </a:extLst>
          </p:cNvPr>
          <p:cNvSpPr txBox="1"/>
          <p:nvPr/>
        </p:nvSpPr>
        <p:spPr>
          <a:xfrm>
            <a:off x="607638" y="1001635"/>
            <a:ext cx="2915515" cy="2539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lang="ja-JP" altLang="en-US" sz="1400">
                <a:latin typeface="Meiryo" panose="020B0604030504040204" pitchFamily="34" charset="-128"/>
                <a:ea typeface="Meiryo" panose="020B0604030504040204" pitchFamily="34" charset="-128"/>
              </a:rPr>
              <a:t>正解データと特徴量をセットで学習</a:t>
            </a:r>
            <a:endParaRPr sz="1400">
              <a:latin typeface="Meiryo" panose="020B0604030504040204" pitchFamily="34" charset="-128"/>
              <a:ea typeface="Meiryo" panose="020B0604030504040204" pitchFamily="34" charset="-128"/>
            </a:endParaRPr>
          </a:p>
        </p:txBody>
      </p:sp>
      <p:sp>
        <p:nvSpPr>
          <p:cNvPr id="26" name="・教師なし学習">
            <a:extLst>
              <a:ext uri="{FF2B5EF4-FFF2-40B4-BE49-F238E27FC236}">
                <a16:creationId xmlns:a16="http://schemas.microsoft.com/office/drawing/2014/main" id="{3252C0A2-3830-E1BA-0C27-E42F2A4339A4}"/>
              </a:ext>
            </a:extLst>
          </p:cNvPr>
          <p:cNvSpPr txBox="1"/>
          <p:nvPr/>
        </p:nvSpPr>
        <p:spPr>
          <a:xfrm>
            <a:off x="3425880" y="3207827"/>
            <a:ext cx="1950470" cy="253916"/>
          </a:xfrm>
          <a:prstGeom prst="rect">
            <a:avLst/>
          </a:prstGeom>
          <a:solidFill>
            <a:schemeClr val="accent5">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lang="ja-JP" altLang="en-US" sz="1400">
                <a:latin typeface="Meiryo" panose="020B0604030504040204" pitchFamily="34" charset="-128"/>
                <a:ea typeface="Meiryo" panose="020B0604030504040204" pitchFamily="34" charset="-128"/>
              </a:rPr>
              <a:t>特徴量でグループ分け</a:t>
            </a:r>
            <a:endParaRPr sz="1400">
              <a:latin typeface="Meiryo" panose="020B0604030504040204" pitchFamily="34" charset="-128"/>
              <a:ea typeface="Meiryo" panose="020B0604030504040204" pitchFamily="34" charset="-128"/>
            </a:endParaRPr>
          </a:p>
        </p:txBody>
      </p:sp>
      <p:sp>
        <p:nvSpPr>
          <p:cNvPr id="27" name="・教師なし学習">
            <a:extLst>
              <a:ext uri="{FF2B5EF4-FFF2-40B4-BE49-F238E27FC236}">
                <a16:creationId xmlns:a16="http://schemas.microsoft.com/office/drawing/2014/main" id="{C1B34E5B-CFEF-DEB1-366C-C3E0CE23825D}"/>
              </a:ext>
            </a:extLst>
          </p:cNvPr>
          <p:cNvSpPr txBox="1"/>
          <p:nvPr/>
        </p:nvSpPr>
        <p:spPr>
          <a:xfrm>
            <a:off x="3425880" y="4707004"/>
            <a:ext cx="1950471" cy="253916"/>
          </a:xfrm>
          <a:prstGeom prst="rect">
            <a:avLst/>
          </a:prstGeom>
          <a:solidFill>
            <a:schemeClr val="accent5">
              <a:lumMod val="20000"/>
              <a:lumOff val="80000"/>
            </a:schemeClr>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lang="ja-JP" altLang="en-US" sz="1400">
                <a:latin typeface="Meiryo" panose="020B0604030504040204" pitchFamily="34" charset="-128"/>
                <a:ea typeface="Meiryo" panose="020B0604030504040204" pitchFamily="34" charset="-128"/>
              </a:rPr>
              <a:t>特徴量の次元を減らす</a:t>
            </a:r>
            <a:endParaRPr lang="en-US" altLang="ja-JP" sz="1400">
              <a:latin typeface="Meiryo" panose="020B0604030504040204" pitchFamily="34" charset="-128"/>
              <a:ea typeface="Meiryo" panose="020B0604030504040204" pitchFamily="34" charset="-128"/>
            </a:endParaRPr>
          </a:p>
        </p:txBody>
      </p:sp>
      <p:cxnSp>
        <p:nvCxnSpPr>
          <p:cNvPr id="28" name="直線コネクタ 27">
            <a:extLst>
              <a:ext uri="{FF2B5EF4-FFF2-40B4-BE49-F238E27FC236}">
                <a16:creationId xmlns:a16="http://schemas.microsoft.com/office/drawing/2014/main" id="{9CDEDA07-B84C-9884-018A-29EF2C16F9F3}"/>
              </a:ext>
            </a:extLst>
          </p:cNvPr>
          <p:cNvCxnSpPr>
            <a:cxnSpLocks/>
          </p:cNvCxnSpPr>
          <p:nvPr/>
        </p:nvCxnSpPr>
        <p:spPr>
          <a:xfrm flipV="1">
            <a:off x="1587079" y="1624049"/>
            <a:ext cx="3362" cy="237600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2" name="直線コネクタ 31">
            <a:extLst>
              <a:ext uri="{FF2B5EF4-FFF2-40B4-BE49-F238E27FC236}">
                <a16:creationId xmlns:a16="http://schemas.microsoft.com/office/drawing/2014/main" id="{4FE33C71-A810-0287-F97C-C7C425EDDBFE}"/>
              </a:ext>
            </a:extLst>
          </p:cNvPr>
          <p:cNvCxnSpPr/>
          <p:nvPr/>
        </p:nvCxnSpPr>
        <p:spPr>
          <a:xfrm>
            <a:off x="3425880" y="1624049"/>
            <a:ext cx="194547"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3" name="直線コネクタ 32">
            <a:extLst>
              <a:ext uri="{FF2B5EF4-FFF2-40B4-BE49-F238E27FC236}">
                <a16:creationId xmlns:a16="http://schemas.microsoft.com/office/drawing/2014/main" id="{003842AA-F01A-C550-2CBA-403CFF183AF5}"/>
              </a:ext>
            </a:extLst>
          </p:cNvPr>
          <p:cNvCxnSpPr/>
          <p:nvPr/>
        </p:nvCxnSpPr>
        <p:spPr>
          <a:xfrm>
            <a:off x="3436748" y="3949120"/>
            <a:ext cx="194547"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4" name="直線コネクタ 33">
            <a:extLst>
              <a:ext uri="{FF2B5EF4-FFF2-40B4-BE49-F238E27FC236}">
                <a16:creationId xmlns:a16="http://schemas.microsoft.com/office/drawing/2014/main" id="{79F8FAA6-677D-F95F-5B7A-D2B5F7401514}"/>
              </a:ext>
            </a:extLst>
          </p:cNvPr>
          <p:cNvCxnSpPr>
            <a:cxnSpLocks/>
          </p:cNvCxnSpPr>
          <p:nvPr/>
        </p:nvCxnSpPr>
        <p:spPr>
          <a:xfrm flipV="1">
            <a:off x="3631295" y="1435397"/>
            <a:ext cx="0" cy="68400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6" name="直線コネクタ 35">
            <a:extLst>
              <a:ext uri="{FF2B5EF4-FFF2-40B4-BE49-F238E27FC236}">
                <a16:creationId xmlns:a16="http://schemas.microsoft.com/office/drawing/2014/main" id="{D7BB0816-2C61-5913-53C0-483FE0EC14F3}"/>
              </a:ext>
            </a:extLst>
          </p:cNvPr>
          <p:cNvCxnSpPr>
            <a:cxnSpLocks/>
          </p:cNvCxnSpPr>
          <p:nvPr/>
        </p:nvCxnSpPr>
        <p:spPr>
          <a:xfrm>
            <a:off x="3627150" y="1441296"/>
            <a:ext cx="350973"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9" name="直線コネクタ 38">
            <a:extLst>
              <a:ext uri="{FF2B5EF4-FFF2-40B4-BE49-F238E27FC236}">
                <a16:creationId xmlns:a16="http://schemas.microsoft.com/office/drawing/2014/main" id="{0C278E4D-A977-42D8-B29A-19B82596708C}"/>
              </a:ext>
            </a:extLst>
          </p:cNvPr>
          <p:cNvCxnSpPr>
            <a:cxnSpLocks/>
          </p:cNvCxnSpPr>
          <p:nvPr/>
        </p:nvCxnSpPr>
        <p:spPr>
          <a:xfrm>
            <a:off x="3632589" y="4386627"/>
            <a:ext cx="350973"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1" name="直線コネクタ 40">
            <a:extLst>
              <a:ext uri="{FF2B5EF4-FFF2-40B4-BE49-F238E27FC236}">
                <a16:creationId xmlns:a16="http://schemas.microsoft.com/office/drawing/2014/main" id="{4CD3B91E-AEE2-CBE0-D61C-956188693688}"/>
              </a:ext>
            </a:extLst>
          </p:cNvPr>
          <p:cNvCxnSpPr>
            <a:cxnSpLocks/>
          </p:cNvCxnSpPr>
          <p:nvPr/>
        </p:nvCxnSpPr>
        <p:spPr>
          <a:xfrm flipV="1">
            <a:off x="3626022" y="3750632"/>
            <a:ext cx="0" cy="64800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2" name="直線コネクタ 41">
            <a:extLst>
              <a:ext uri="{FF2B5EF4-FFF2-40B4-BE49-F238E27FC236}">
                <a16:creationId xmlns:a16="http://schemas.microsoft.com/office/drawing/2014/main" id="{2CFDE378-3277-B88F-03C1-CA31666D8B6F}"/>
              </a:ext>
            </a:extLst>
          </p:cNvPr>
          <p:cNvCxnSpPr>
            <a:cxnSpLocks/>
          </p:cNvCxnSpPr>
          <p:nvPr/>
        </p:nvCxnSpPr>
        <p:spPr>
          <a:xfrm>
            <a:off x="3621878" y="3756531"/>
            <a:ext cx="350973"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7" name="ニューラルネットワークとは(軽く復習)">
            <a:extLst>
              <a:ext uri="{FF2B5EF4-FFF2-40B4-BE49-F238E27FC236}">
                <a16:creationId xmlns:a16="http://schemas.microsoft.com/office/drawing/2014/main" id="{0CA7D8A5-9AA5-22C6-0D51-D3CD594ADC73}"/>
              </a:ext>
            </a:extLst>
          </p:cNvPr>
          <p:cNvSpPr txBox="1"/>
          <p:nvPr/>
        </p:nvSpPr>
        <p:spPr>
          <a:xfrm>
            <a:off x="0" y="227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機械学習とは</a:t>
            </a:r>
            <a:endParaRPr sz="2400" b="1">
              <a:latin typeface="Meiryo" panose="020B0604030504040204" pitchFamily="34" charset="-128"/>
              <a:ea typeface="Meiryo" panose="020B0604030504040204" pitchFamily="34" charset="-128"/>
            </a:endParaRPr>
          </a:p>
        </p:txBody>
      </p:sp>
      <p:sp>
        <p:nvSpPr>
          <p:cNvPr id="6" name="スライド番号プレースホルダー 5">
            <a:extLst>
              <a:ext uri="{FF2B5EF4-FFF2-40B4-BE49-F238E27FC236}">
                <a16:creationId xmlns:a16="http://schemas.microsoft.com/office/drawing/2014/main" id="{632143AB-2EC1-2357-3A27-54FEF8313DD4}"/>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8</a:t>
            </a:fld>
            <a:endParaRPr lang="ja-JP" altLang="en-US" sz="1200"/>
          </a:p>
        </p:txBody>
      </p:sp>
    </p:spTree>
    <p:extLst>
      <p:ext uri="{BB962C8B-B14F-4D97-AF65-F5344CB8AC3E}">
        <p14:creationId xmlns:p14="http://schemas.microsoft.com/office/powerpoint/2010/main" val="372366243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AC554-A229-AD2A-300E-D3E75C81F0B2}"/>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B0F7076-3DCB-AED7-5831-DF05BAA6068E}"/>
              </a:ext>
            </a:extLst>
          </p:cNvPr>
          <p:cNvSpPr/>
          <p:nvPr/>
        </p:nvSpPr>
        <p:spPr>
          <a:xfrm>
            <a:off x="381855" y="1378665"/>
            <a:ext cx="7695346" cy="1402298"/>
          </a:xfrm>
          <a:prstGeom prst="rect">
            <a:avLst/>
          </a:prstGeom>
          <a:noFill/>
          <a:ln w="254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0" tIns="36000" rIns="0" bIns="36000" numCol="1" spcCol="38100" rtlCol="0" anchor="ctr">
            <a:spAutoFit/>
          </a:bodyPr>
          <a:lstStyle/>
          <a:p>
            <a:pPr>
              <a:lnSpc>
                <a:spcPct val="120000"/>
              </a:lnSpc>
            </a:pPr>
            <a:r>
              <a:rPr lang="en" altLang="ja-JP" b="1" err="1">
                <a:solidFill>
                  <a:srgbClr val="000000"/>
                </a:solidFill>
                <a:effectLst/>
                <a:latin typeface="Courier New" panose="02070309020205020404" pitchFamily="49" charset="0"/>
              </a:rPr>
              <a:t>plt.plot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result.history</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'loss'</a:t>
            </a:r>
            <a:r>
              <a:rPr lang="en" altLang="ja-JP" b="1">
                <a:solidFill>
                  <a:srgbClr val="000000"/>
                </a:solidFill>
                <a:effectLst/>
                <a:latin typeface="Courier New" panose="02070309020205020404" pitchFamily="49" charset="0"/>
              </a:rPr>
              <a:t>], label=</a:t>
            </a:r>
            <a:r>
              <a:rPr lang="en" altLang="ja-JP" b="1">
                <a:solidFill>
                  <a:srgbClr val="A31515"/>
                </a:solidFill>
                <a:effectLst/>
                <a:latin typeface="Courier New" panose="02070309020205020404" pitchFamily="49" charset="0"/>
              </a:rPr>
              <a:t>'loss'</a:t>
            </a:r>
            <a:r>
              <a:rPr lang="en" altLang="ja-JP" b="1">
                <a:solidFill>
                  <a:srgbClr val="00000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plt.plot</a:t>
            </a:r>
            <a:r>
              <a:rPr lang="en" altLang="ja-JP" b="1">
                <a:solidFill>
                  <a:srgbClr val="00000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result.history</a:t>
            </a:r>
            <a:r>
              <a:rPr lang="en" altLang="ja-JP" b="1">
                <a:solidFill>
                  <a:srgbClr val="00000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val_loss</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 label=</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val_loss</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plt.legend</a:t>
            </a:r>
            <a:r>
              <a:rPr lang="en" altLang="ja-JP" b="1">
                <a:solidFill>
                  <a:srgbClr val="00000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plt.show</a:t>
            </a:r>
            <a:r>
              <a:rPr lang="en" altLang="ja-JP" b="1">
                <a:solidFill>
                  <a:srgbClr val="000000"/>
                </a:solidFill>
                <a:effectLst/>
                <a:latin typeface="Courier New" panose="02070309020205020404" pitchFamily="49" charset="0"/>
              </a:rPr>
              <a:t>()</a:t>
            </a:r>
          </a:p>
        </p:txBody>
      </p:sp>
      <p:sp>
        <p:nvSpPr>
          <p:cNvPr id="2" name="線形回帰で88歳の歯周病の歯の本数を予測する">
            <a:extLst>
              <a:ext uri="{FF2B5EF4-FFF2-40B4-BE49-F238E27FC236}">
                <a16:creationId xmlns:a16="http://schemas.microsoft.com/office/drawing/2014/main" id="{2AB830C2-DB9D-CE61-8AA2-2589CF20469D}"/>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p>
        </p:txBody>
      </p:sp>
      <p:sp>
        <p:nvSpPr>
          <p:cNvPr id="21" name="テキスト ボックス 20">
            <a:extLst>
              <a:ext uri="{FF2B5EF4-FFF2-40B4-BE49-F238E27FC236}">
                <a16:creationId xmlns:a16="http://schemas.microsoft.com/office/drawing/2014/main" id="{7465C0F3-1495-A9DB-7915-558CAAAAA35A}"/>
              </a:ext>
            </a:extLst>
          </p:cNvPr>
          <p:cNvSpPr txBox="1"/>
          <p:nvPr/>
        </p:nvSpPr>
        <p:spPr>
          <a:xfrm>
            <a:off x="59201" y="928566"/>
            <a:ext cx="6126152" cy="473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135255" algn="l">
              <a:lnSpc>
                <a:spcPct val="150000"/>
              </a:lnSpc>
              <a:tabLst>
                <a:tab pos="13097" algn="l"/>
              </a:tabLst>
            </a:pPr>
            <a:r>
              <a:rPr lang="ja-JP" altLang="en-US" sz="1800" b="1">
                <a:solidFill>
                  <a:srgbClr val="002060"/>
                </a:solidFill>
                <a:latin typeface="Meiryo"/>
                <a:ea typeface="Meiryo"/>
              </a:rPr>
              <a:t>コード</a:t>
            </a:r>
            <a:r>
              <a:rPr lang="ja-JP" altLang="en-US" b="1">
                <a:solidFill>
                  <a:srgbClr val="002060"/>
                </a:solidFill>
                <a:latin typeface="Meiryo"/>
                <a:ea typeface="Meiryo"/>
              </a:rPr>
              <a:t>2-10</a:t>
            </a:r>
            <a:r>
              <a:rPr lang="ja-JP" altLang="en-US" sz="1800" b="1">
                <a:solidFill>
                  <a:srgbClr val="002060"/>
                </a:solidFill>
                <a:latin typeface="Meiryo"/>
                <a:ea typeface="Meiryo"/>
              </a:rPr>
              <a:t>　損失の図示</a:t>
            </a:r>
            <a:endParaRPr lang="en-US" altLang="ja-JP" sz="1800" b="1">
              <a:solidFill>
                <a:srgbClr val="002060"/>
              </a:solidFill>
              <a:latin typeface="Meiryo"/>
              <a:ea typeface="Meiryo"/>
            </a:endParaRPr>
          </a:p>
        </p:txBody>
      </p:sp>
      <p:sp>
        <p:nvSpPr>
          <p:cNvPr id="3" name="右矢印 2">
            <a:extLst>
              <a:ext uri="{FF2B5EF4-FFF2-40B4-BE49-F238E27FC236}">
                <a16:creationId xmlns:a16="http://schemas.microsoft.com/office/drawing/2014/main" id="{109D392A-9273-F3A3-0ED5-1A1AACE872A0}"/>
              </a:ext>
            </a:extLst>
          </p:cNvPr>
          <p:cNvSpPr/>
          <p:nvPr/>
        </p:nvSpPr>
        <p:spPr>
          <a:xfrm>
            <a:off x="8149300" y="4279983"/>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9" name="下矢印 8">
            <a:extLst>
              <a:ext uri="{FF2B5EF4-FFF2-40B4-BE49-F238E27FC236}">
                <a16:creationId xmlns:a16="http://schemas.microsoft.com/office/drawing/2014/main" id="{09E6F0A1-9C46-37AB-7A8C-4B8D03E2C3F1}"/>
              </a:ext>
            </a:extLst>
          </p:cNvPr>
          <p:cNvSpPr/>
          <p:nvPr/>
        </p:nvSpPr>
        <p:spPr>
          <a:xfrm rot="16200000" flipH="1">
            <a:off x="292794" y="3418646"/>
            <a:ext cx="370322" cy="30480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11" name="テキスト ボックス 10">
            <a:extLst>
              <a:ext uri="{FF2B5EF4-FFF2-40B4-BE49-F238E27FC236}">
                <a16:creationId xmlns:a16="http://schemas.microsoft.com/office/drawing/2014/main" id="{89423A16-313D-22A6-ACA9-7DFD36A20481}"/>
              </a:ext>
            </a:extLst>
          </p:cNvPr>
          <p:cNvSpPr txBox="1"/>
          <p:nvPr/>
        </p:nvSpPr>
        <p:spPr>
          <a:xfrm>
            <a:off x="3882191" y="3075101"/>
            <a:ext cx="4540025" cy="1557349"/>
          </a:xfrm>
          <a:prstGeom prst="rect">
            <a:avLst/>
          </a:prstGeom>
          <a:noFill/>
        </p:spPr>
        <p:txBody>
          <a:bodyPr wrap="none" rtlCol="0">
            <a:spAutoFit/>
          </a:bodyPr>
          <a:lstStyle/>
          <a:p>
            <a:pPr marL="285750" indent="-285750">
              <a:lnSpc>
                <a:spcPct val="120000"/>
              </a:lnSpc>
              <a:buFont typeface="Wingdings" pitchFamily="2" charset="2"/>
              <a:buChar char="l"/>
            </a:pPr>
            <a:r>
              <a:rPr kumimoji="1" lang="en-US" altLang="ja-JP" sz="1600" b="1" err="1">
                <a:latin typeface="Courier New" panose="02070309020205020404" pitchFamily="49" charset="0"/>
                <a:ea typeface="Meiryo" panose="020B0604030504040204" pitchFamily="34" charset="-128"/>
                <a:cs typeface="Courier New" panose="02070309020205020404" pitchFamily="49" charset="0"/>
              </a:rPr>
              <a:t>plt.plot</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a:t>
            </a:r>
            <a:r>
              <a:rPr kumimoji="1" lang="en-US" altLang="ja-JP" sz="1600" b="1" err="1">
                <a:latin typeface="Courier New" panose="02070309020205020404" pitchFamily="49" charset="0"/>
                <a:ea typeface="Meiryo" panose="020B0604030504040204" pitchFamily="34" charset="-128"/>
                <a:cs typeface="Courier New" panose="02070309020205020404" pitchFamily="49" charset="0"/>
              </a:rPr>
              <a:t>x,y</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で各点をつなぐ線を描ける</a:t>
            </a:r>
            <a:endParaRPr kumimoji="1" lang="en-US" altLang="ja-JP" sz="1600" b="1">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20000"/>
              </a:lnSpc>
              <a:buFont typeface="Wingdings" pitchFamily="2" charset="2"/>
              <a:buChar char="l"/>
            </a:pP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y</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は結果の</a:t>
            </a:r>
            <a:r>
              <a:rPr lang="en" altLang="ja-JP" sz="1600" b="1">
                <a:solidFill>
                  <a:srgbClr val="C00000"/>
                </a:solidFill>
                <a:effectLst/>
                <a:latin typeface="Courier New" panose="02070309020205020404" pitchFamily="49" charset="0"/>
              </a:rPr>
              <a:t>'</a:t>
            </a:r>
            <a:r>
              <a:rPr kumimoji="1" lang="en-US" altLang="ja-JP" sz="1600" b="1">
                <a:solidFill>
                  <a:srgbClr val="C00000"/>
                </a:solidFill>
                <a:latin typeface="Courier New" panose="02070309020205020404" pitchFamily="49" charset="0"/>
                <a:ea typeface="Meiryo" panose="020B0604030504040204" pitchFamily="34" charset="-128"/>
                <a:cs typeface="Courier New" panose="02070309020205020404" pitchFamily="49" charset="0"/>
              </a:rPr>
              <a:t>loss</a:t>
            </a:r>
            <a:r>
              <a:rPr lang="en" altLang="ja-JP" sz="1600" b="1">
                <a:solidFill>
                  <a:srgbClr val="C00000"/>
                </a:solidFill>
                <a:effectLst/>
                <a:latin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と</a:t>
            </a:r>
            <a:r>
              <a:rPr lang="en" altLang="ja-JP" sz="1600" b="1">
                <a:solidFill>
                  <a:srgbClr val="C00000"/>
                </a:solidFill>
                <a:effectLst/>
                <a:latin typeface="Courier New" panose="02070309020205020404" pitchFamily="49" charset="0"/>
              </a:rPr>
              <a:t>'</a:t>
            </a:r>
            <a:r>
              <a:rPr kumimoji="1" lang="en-US" altLang="ja-JP" sz="1600" b="1" err="1">
                <a:solidFill>
                  <a:srgbClr val="C00000"/>
                </a:solidFill>
                <a:latin typeface="Courier New" panose="02070309020205020404" pitchFamily="49" charset="0"/>
                <a:ea typeface="Meiryo" panose="020B0604030504040204" pitchFamily="34" charset="-128"/>
                <a:cs typeface="Courier New" panose="02070309020205020404" pitchFamily="49" charset="0"/>
              </a:rPr>
              <a:t>val_loss</a:t>
            </a:r>
            <a:r>
              <a:rPr lang="en" altLang="ja-JP" sz="1600" b="1">
                <a:solidFill>
                  <a:srgbClr val="C00000"/>
                </a:solidFill>
                <a:effectLst/>
                <a:latin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を選択</a:t>
            </a:r>
            <a:endParaRPr kumimoji="1" lang="en-US" altLang="ja-JP" sz="1600" b="1">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20000"/>
              </a:lnSpc>
              <a:buFont typeface="Wingdings" pitchFamily="2" charset="2"/>
              <a:buChar char="l"/>
            </a:pP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x</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は指定していないとデータ数</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(100</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回）</a:t>
            </a:r>
            <a:endParaRPr kumimoji="1" lang="en-US" altLang="ja-JP" sz="1600" b="1">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20000"/>
              </a:lnSpc>
              <a:buFont typeface="Wingdings" pitchFamily="2" charset="2"/>
              <a:buChar char="l"/>
            </a:pPr>
            <a:r>
              <a:rPr kumimoji="1" lang="en-US" altLang="ja-JP" sz="1600" b="1" err="1">
                <a:latin typeface="Courier New" panose="02070309020205020404" pitchFamily="49" charset="0"/>
                <a:ea typeface="Meiryo" panose="020B0604030504040204" pitchFamily="34" charset="-128"/>
                <a:cs typeface="Courier New" panose="02070309020205020404" pitchFamily="49" charset="0"/>
              </a:rPr>
              <a:t>plt.legend</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で凡例を表示する</a:t>
            </a:r>
            <a:endParaRPr kumimoji="1" lang="en-US" altLang="ja-JP" sz="1600" b="1">
              <a:latin typeface="Courier New" panose="02070309020205020404" pitchFamily="49" charset="0"/>
              <a:ea typeface="Meiryo" panose="020B0604030504040204" pitchFamily="34" charset="-128"/>
              <a:cs typeface="Courier New" panose="02070309020205020404" pitchFamily="49" charset="0"/>
            </a:endParaRPr>
          </a:p>
          <a:p>
            <a:pPr marL="285750" indent="-285750">
              <a:lnSpc>
                <a:spcPct val="120000"/>
              </a:lnSpc>
              <a:buFont typeface="Wingdings" pitchFamily="2" charset="2"/>
              <a:buChar char="l"/>
            </a:pPr>
            <a:r>
              <a:rPr kumimoji="1" lang="en-US" altLang="ja-JP" sz="1600" b="1" err="1">
                <a:latin typeface="Courier New" panose="02070309020205020404" pitchFamily="49" charset="0"/>
                <a:ea typeface="Meiryo" panose="020B0604030504040204" pitchFamily="34" charset="-128"/>
                <a:cs typeface="Courier New" panose="02070309020205020404" pitchFamily="49" charset="0"/>
              </a:rPr>
              <a:t>plt.show</a:t>
            </a:r>
            <a:r>
              <a:rPr kumimoji="1" lang="en-US" altLang="ja-JP" sz="1600" b="1">
                <a:latin typeface="Courier New" panose="02070309020205020404" pitchFamily="49" charset="0"/>
                <a:ea typeface="Meiryo" panose="020B0604030504040204" pitchFamily="34" charset="-128"/>
                <a:cs typeface="Courier New" panose="02070309020205020404" pitchFamily="49" charset="0"/>
              </a:rPr>
              <a:t>()</a:t>
            </a:r>
            <a:r>
              <a:rPr kumimoji="1" lang="ja-JP" altLang="en-US" sz="1600" b="1">
                <a:latin typeface="Courier New" panose="02070309020205020404" pitchFamily="49" charset="0"/>
                <a:ea typeface="Meiryo" panose="020B0604030504040204" pitchFamily="34" charset="-128"/>
                <a:cs typeface="Courier New" panose="02070309020205020404" pitchFamily="49" charset="0"/>
              </a:rPr>
              <a:t>で図を表示する</a:t>
            </a:r>
          </a:p>
        </p:txBody>
      </p:sp>
      <p:sp>
        <p:nvSpPr>
          <p:cNvPr id="13" name="ニューラルネットワークとは(軽く復習)">
            <a:extLst>
              <a:ext uri="{FF2B5EF4-FFF2-40B4-BE49-F238E27FC236}">
                <a16:creationId xmlns:a16="http://schemas.microsoft.com/office/drawing/2014/main" id="{CC77E41F-DB36-1E97-2DBB-2868F6B27CD9}"/>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pic>
        <p:nvPicPr>
          <p:cNvPr id="8" name="図 7" descr="グラフ, ヒストグラム&#10;&#10;自動的に生成された説明">
            <a:extLst>
              <a:ext uri="{FF2B5EF4-FFF2-40B4-BE49-F238E27FC236}">
                <a16:creationId xmlns:a16="http://schemas.microsoft.com/office/drawing/2014/main" id="{62A1D6BD-AC58-CA2E-2DC6-6300D6D1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32" y="2829179"/>
            <a:ext cx="3062385" cy="2314322"/>
          </a:xfrm>
          <a:prstGeom prst="rect">
            <a:avLst/>
          </a:prstGeom>
        </p:spPr>
      </p:pic>
      <p:sp>
        <p:nvSpPr>
          <p:cNvPr id="12" name="①学習モデルの選択(今回は線形回帰)…">
            <a:extLst>
              <a:ext uri="{FF2B5EF4-FFF2-40B4-BE49-F238E27FC236}">
                <a16:creationId xmlns:a16="http://schemas.microsoft.com/office/drawing/2014/main" id="{DF24ED2B-C1A0-FD26-FC2A-BCFE058E6931}"/>
              </a:ext>
            </a:extLst>
          </p:cNvPr>
          <p:cNvSpPr txBox="1"/>
          <p:nvPr/>
        </p:nvSpPr>
        <p:spPr>
          <a:xfrm>
            <a:off x="0" y="533722"/>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a:t>
            </a:r>
            <a:r>
              <a:rPr lang="en-US" altLang="ja-JP" sz="2000" b="1">
                <a:latin typeface="Hiragino Maru Gothic ProN W4" panose="020F0400000000000000" pitchFamily="34" charset="-128"/>
                <a:ea typeface="Hiragino Maru Gothic ProN W4" panose="020F0400000000000000" pitchFamily="34" charset="-128"/>
              </a:rPr>
              <a:t>4</a:t>
            </a:r>
            <a:r>
              <a:rPr lang="en-US" sz="2000" b="1">
                <a:latin typeface="Hiragino Maru Gothic ProN W4" panose="020F0400000000000000" pitchFamily="34" charset="-128"/>
                <a:ea typeface="Hiragino Maru Gothic ProN W4" panose="020F0400000000000000" pitchFamily="34" charset="-128"/>
              </a:rPr>
              <a:t>：モデルの評価</a:t>
            </a:r>
          </a:p>
        </p:txBody>
      </p:sp>
      <p:sp>
        <p:nvSpPr>
          <p:cNvPr id="14" name="①学習モデルの選択…">
            <a:extLst>
              <a:ext uri="{FF2B5EF4-FFF2-40B4-BE49-F238E27FC236}">
                <a16:creationId xmlns:a16="http://schemas.microsoft.com/office/drawing/2014/main" id="{303C6508-FF24-0C9F-A191-B93FCA780D0D}"/>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rgbClr val="FF0000"/>
                </a:solidFill>
                <a:latin typeface="Hiragino Kaku Gothic Pro W3" panose="020B0300000000000000" pitchFamily="34" charset="-128"/>
                <a:ea typeface="Hiragino Kaku Gothic Pro W3" panose="020B0300000000000000" pitchFamily="34" charset="-128"/>
              </a:rPr>
              <a:t>STEP4</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rgbClr val="FF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4" name="スライド番号プレースホルダー 3">
            <a:extLst>
              <a:ext uri="{FF2B5EF4-FFF2-40B4-BE49-F238E27FC236}">
                <a16:creationId xmlns:a16="http://schemas.microsoft.com/office/drawing/2014/main" id="{3828435E-AC47-7A48-058C-22F7A2B7771F}"/>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80</a:t>
            </a:fld>
            <a:endParaRPr lang="ja-JP" altLang="en-US" sz="1200"/>
          </a:p>
        </p:txBody>
      </p:sp>
    </p:spTree>
    <p:extLst>
      <p:ext uri="{BB962C8B-B14F-4D97-AF65-F5344CB8AC3E}">
        <p14:creationId xmlns:p14="http://schemas.microsoft.com/office/powerpoint/2010/main" val="923632150"/>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D60C-B515-6A3A-2CE7-B1B428CF3EB6}"/>
            </a:ext>
          </a:extLst>
        </p:cNvPr>
        <p:cNvGrpSpPr/>
        <p:nvPr/>
      </p:nvGrpSpPr>
      <p:grpSpPr>
        <a:xfrm>
          <a:off x="0" y="0"/>
          <a:ext cx="0" cy="0"/>
          <a:chOff x="0" y="0"/>
          <a:chExt cx="0" cy="0"/>
        </a:xfrm>
      </p:grpSpPr>
      <p:sp>
        <p:nvSpPr>
          <p:cNvPr id="2" name="線形回帰で88歳の歯周病の歯の本数を予測する">
            <a:extLst>
              <a:ext uri="{FF2B5EF4-FFF2-40B4-BE49-F238E27FC236}">
                <a16:creationId xmlns:a16="http://schemas.microsoft.com/office/drawing/2014/main" id="{76DC6310-3056-816D-87B5-3DCF7B4EF7FF}"/>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p>
        </p:txBody>
      </p:sp>
      <p:sp>
        <p:nvSpPr>
          <p:cNvPr id="13" name="ニューラルネットワークとは(軽く復習)">
            <a:extLst>
              <a:ext uri="{FF2B5EF4-FFF2-40B4-BE49-F238E27FC236}">
                <a16:creationId xmlns:a16="http://schemas.microsoft.com/office/drawing/2014/main" id="{B9E79E60-7DFB-8270-8633-A23ADF17E680}"/>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4AEE99AC-B3F4-9B17-4DD2-31853C84C1FA}"/>
              </a:ext>
            </a:extLst>
          </p:cNvPr>
          <p:cNvSpPr txBox="1"/>
          <p:nvPr/>
        </p:nvSpPr>
        <p:spPr>
          <a:xfrm>
            <a:off x="281803" y="3548401"/>
            <a:ext cx="4191000" cy="1323439"/>
          </a:xfrm>
          <a:prstGeom prst="rect">
            <a:avLst/>
          </a:prstGeom>
          <a:noFill/>
        </p:spPr>
        <p:txBody>
          <a:bodyPr wrap="square">
            <a:spAutoFit/>
          </a:bodyPr>
          <a:lstStyle/>
          <a:p>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学習用データの結果</a:t>
            </a: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(accuracy)</a:t>
            </a:r>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　　正解率が</a:t>
            </a:r>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増加し、精度が上がっている</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endParaRPr lang="en-US" altLang="ja-JP" sz="1600" b="1">
              <a:solidFill>
                <a:srgbClr val="00206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検証用データの結果</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600" b="1" err="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val_accuracy</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FF9300"/>
                </a:solidFill>
                <a:latin typeface="Meiryo" panose="020B0604030504040204" pitchFamily="34" charset="-128"/>
                <a:ea typeface="Meiryo" panose="020B0604030504040204" pitchFamily="34" charset="-128"/>
                <a:cs typeface="Times New Roman" panose="02020603050405020304" pitchFamily="18" charset="0"/>
              </a:rPr>
              <a:t>　　</a:t>
            </a:r>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精度が右肩上がりに上がっていな</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い</a:t>
            </a:r>
            <a:r>
              <a:rPr lang="ja-JP" altLang="ja-JP" sz="1600" b="1">
                <a:solidFill>
                  <a:srgbClr val="FF9300"/>
                </a:solidFill>
                <a:effectLst/>
                <a:latin typeface="Meiryo" panose="020B0604030504040204" pitchFamily="34" charset="-128"/>
                <a:ea typeface="Meiryo" panose="020B0604030504040204" pitchFamily="34" charset="-128"/>
              </a:rPr>
              <a:t> </a:t>
            </a:r>
            <a:endParaRPr lang="ja-JP" altLang="en-US" sz="1600" b="1">
              <a:solidFill>
                <a:srgbClr val="FF9300"/>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5A8F63F5-5718-9B2D-D264-93E0126A1629}"/>
              </a:ext>
            </a:extLst>
          </p:cNvPr>
          <p:cNvSpPr txBox="1"/>
          <p:nvPr/>
        </p:nvSpPr>
        <p:spPr>
          <a:xfrm>
            <a:off x="685800" y="951043"/>
            <a:ext cx="2183611"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accuracy(</a:t>
            </a:r>
            <a:r>
              <a:rPr kumimoji="1" lang="ja-JP" altLang="en-US" b="1">
                <a:latin typeface="Meiryo" panose="020B0604030504040204" pitchFamily="34" charset="-128"/>
                <a:ea typeface="Meiryo" panose="020B0604030504040204" pitchFamily="34" charset="-128"/>
              </a:rPr>
              <a:t>正解率</a:t>
            </a:r>
            <a:r>
              <a:rPr kumimoji="1" lang="en-US" altLang="ja-JP" b="1">
                <a:latin typeface="Meiryo" panose="020B0604030504040204" pitchFamily="34" charset="-128"/>
                <a:ea typeface="Meiryo" panose="020B0604030504040204" pitchFamily="34" charset="-128"/>
              </a:rPr>
              <a:t>)</a:t>
            </a:r>
            <a:endParaRPr kumimoji="1" lang="ja-JP" altLang="en-US"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3C3E41F-0C22-5201-8569-B711AD857F26}"/>
              </a:ext>
            </a:extLst>
          </p:cNvPr>
          <p:cNvSpPr txBox="1"/>
          <p:nvPr/>
        </p:nvSpPr>
        <p:spPr>
          <a:xfrm>
            <a:off x="4797485" y="951043"/>
            <a:ext cx="1348446"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loss(</a:t>
            </a:r>
            <a:r>
              <a:rPr kumimoji="1" lang="ja-JP" altLang="en-US" b="1">
                <a:latin typeface="Meiryo" panose="020B0604030504040204" pitchFamily="34" charset="-128"/>
                <a:ea typeface="Meiryo" panose="020B0604030504040204" pitchFamily="34" charset="-128"/>
              </a:rPr>
              <a:t>損失</a:t>
            </a:r>
            <a:r>
              <a:rPr kumimoji="1" lang="en-US" altLang="ja-JP" b="1">
                <a:latin typeface="Meiryo" panose="020B0604030504040204" pitchFamily="34" charset="-128"/>
                <a:ea typeface="Meiryo" panose="020B0604030504040204" pitchFamily="34" charset="-128"/>
              </a:rPr>
              <a:t>)</a:t>
            </a:r>
            <a:endParaRPr kumimoji="1" lang="ja-JP" altLang="en-US" b="1">
              <a:latin typeface="Meiryo" panose="020B0604030504040204" pitchFamily="34" charset="-128"/>
              <a:ea typeface="Meiryo" panose="020B0604030504040204" pitchFamily="34" charset="-128"/>
            </a:endParaRPr>
          </a:p>
        </p:txBody>
      </p:sp>
      <p:cxnSp>
        <p:nvCxnSpPr>
          <p:cNvPr id="9" name="直線矢印コネクタ 8">
            <a:extLst>
              <a:ext uri="{FF2B5EF4-FFF2-40B4-BE49-F238E27FC236}">
                <a16:creationId xmlns:a16="http://schemas.microsoft.com/office/drawing/2014/main" id="{56C1E1E2-FBE5-FC49-7674-F6665BAC3B6D}"/>
              </a:ext>
            </a:extLst>
          </p:cNvPr>
          <p:cNvCxnSpPr/>
          <p:nvPr/>
        </p:nvCxnSpPr>
        <p:spPr>
          <a:xfrm>
            <a:off x="715876" y="3192576"/>
            <a:ext cx="2514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AFC6A2E-D28A-2E49-2733-1C3700A25504}"/>
              </a:ext>
            </a:extLst>
          </p:cNvPr>
          <p:cNvSpPr txBox="1"/>
          <p:nvPr/>
        </p:nvSpPr>
        <p:spPr>
          <a:xfrm>
            <a:off x="1072929" y="3192576"/>
            <a:ext cx="1800493" cy="307777"/>
          </a:xfrm>
          <a:prstGeom prst="rect">
            <a:avLst/>
          </a:prstGeom>
          <a:noFill/>
        </p:spPr>
        <p:txBody>
          <a:bodyPr wrap="none" rtlCol="0">
            <a:spAutoFit/>
          </a:bodyPr>
          <a:lstStyle/>
          <a:p>
            <a:r>
              <a:rPr kumimoji="1" lang="ja-JP" altLang="en-US" sz="1400">
                <a:solidFill>
                  <a:schemeClr val="tx1"/>
                </a:solidFill>
              </a:rPr>
              <a:t>学習回数を重ねると</a:t>
            </a:r>
          </a:p>
        </p:txBody>
      </p:sp>
      <p:cxnSp>
        <p:nvCxnSpPr>
          <p:cNvPr id="11" name="直線矢印コネクタ 10">
            <a:extLst>
              <a:ext uri="{FF2B5EF4-FFF2-40B4-BE49-F238E27FC236}">
                <a16:creationId xmlns:a16="http://schemas.microsoft.com/office/drawing/2014/main" id="{145D730A-C01C-67E3-FECF-1E1871F6C2FA}"/>
              </a:ext>
            </a:extLst>
          </p:cNvPr>
          <p:cNvCxnSpPr/>
          <p:nvPr/>
        </p:nvCxnSpPr>
        <p:spPr>
          <a:xfrm>
            <a:off x="4267200" y="3162310"/>
            <a:ext cx="2514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2CB10BA9-9ABE-D8EE-D07D-06AC64A744E9}"/>
              </a:ext>
            </a:extLst>
          </p:cNvPr>
          <p:cNvSpPr txBox="1"/>
          <p:nvPr/>
        </p:nvSpPr>
        <p:spPr>
          <a:xfrm>
            <a:off x="4797485" y="3159489"/>
            <a:ext cx="1800493" cy="307777"/>
          </a:xfrm>
          <a:prstGeom prst="rect">
            <a:avLst/>
          </a:prstGeom>
          <a:noFill/>
        </p:spPr>
        <p:txBody>
          <a:bodyPr wrap="none" rtlCol="0">
            <a:spAutoFit/>
          </a:bodyPr>
          <a:lstStyle/>
          <a:p>
            <a:r>
              <a:rPr kumimoji="1" lang="ja-JP" altLang="en-US" sz="1400">
                <a:solidFill>
                  <a:schemeClr val="tx1"/>
                </a:solidFill>
              </a:rPr>
              <a:t>学習回数を重ねると</a:t>
            </a:r>
          </a:p>
        </p:txBody>
      </p:sp>
      <p:sp>
        <p:nvSpPr>
          <p:cNvPr id="15" name="テキスト ボックス 14">
            <a:extLst>
              <a:ext uri="{FF2B5EF4-FFF2-40B4-BE49-F238E27FC236}">
                <a16:creationId xmlns:a16="http://schemas.microsoft.com/office/drawing/2014/main" id="{EBE4AAF9-C991-CDE1-78B1-A705A5A30561}"/>
              </a:ext>
            </a:extLst>
          </p:cNvPr>
          <p:cNvSpPr txBox="1"/>
          <p:nvPr/>
        </p:nvSpPr>
        <p:spPr>
          <a:xfrm>
            <a:off x="4671197" y="3487715"/>
            <a:ext cx="4191000" cy="1569660"/>
          </a:xfrm>
          <a:prstGeom prst="rect">
            <a:avLst/>
          </a:prstGeom>
          <a:noFill/>
        </p:spPr>
        <p:txBody>
          <a:bodyPr wrap="square">
            <a:spAutoFit/>
          </a:bodyPr>
          <a:lstStyle/>
          <a:p>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学習用データの結果</a:t>
            </a: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(loss)</a:t>
            </a:r>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　　損失が減少し</a:t>
            </a:r>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、精度が上がっている</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検証用データの結果</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600" b="1" err="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val_loss</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FF9300"/>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最初は減少しているが、それ以降はむしろ増加しており精度が悪くなっている</a:t>
            </a:r>
            <a:endParaRPr lang="ja-JP" altLang="en-US" sz="1600" b="1">
              <a:solidFill>
                <a:srgbClr val="FF9300"/>
              </a:solidFill>
              <a:latin typeface="Meiryo" panose="020B0604030504040204" pitchFamily="34" charset="-128"/>
              <a:ea typeface="Meiryo" panose="020B0604030504040204" pitchFamily="34" charset="-128"/>
            </a:endParaRPr>
          </a:p>
        </p:txBody>
      </p:sp>
      <p:pic>
        <p:nvPicPr>
          <p:cNvPr id="12" name="図 11" descr="グラフ, ヒストグラム&#10;&#10;自動的に生成された説明">
            <a:extLst>
              <a:ext uri="{FF2B5EF4-FFF2-40B4-BE49-F238E27FC236}">
                <a16:creationId xmlns:a16="http://schemas.microsoft.com/office/drawing/2014/main" id="{51FE6682-ACD6-EDAE-38F5-B5E6AF3AF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911" y="1268882"/>
            <a:ext cx="2451331" cy="1852533"/>
          </a:xfrm>
          <a:prstGeom prst="rect">
            <a:avLst/>
          </a:prstGeom>
        </p:spPr>
      </p:pic>
      <p:pic>
        <p:nvPicPr>
          <p:cNvPr id="16" name="図 15" descr="グラフ, 折れ線グラフ&#10;&#10;自動的に生成された説明">
            <a:extLst>
              <a:ext uri="{FF2B5EF4-FFF2-40B4-BE49-F238E27FC236}">
                <a16:creationId xmlns:a16="http://schemas.microsoft.com/office/drawing/2014/main" id="{11936B60-B102-4F27-3DDC-D5CB7AC53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234866"/>
            <a:ext cx="2514600" cy="1900347"/>
          </a:xfrm>
          <a:prstGeom prst="rect">
            <a:avLst/>
          </a:prstGeom>
        </p:spPr>
      </p:pic>
      <p:sp>
        <p:nvSpPr>
          <p:cNvPr id="20" name="①学習モデルの選択(今回は線形回帰)…">
            <a:extLst>
              <a:ext uri="{FF2B5EF4-FFF2-40B4-BE49-F238E27FC236}">
                <a16:creationId xmlns:a16="http://schemas.microsoft.com/office/drawing/2014/main" id="{8D126461-475B-14F2-60CB-1853DB479C78}"/>
              </a:ext>
            </a:extLst>
          </p:cNvPr>
          <p:cNvSpPr txBox="1"/>
          <p:nvPr/>
        </p:nvSpPr>
        <p:spPr>
          <a:xfrm>
            <a:off x="0" y="533722"/>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a:t>
            </a:r>
            <a:r>
              <a:rPr lang="en-US" altLang="ja-JP" sz="2000" b="1">
                <a:latin typeface="Hiragino Maru Gothic ProN W4" panose="020F0400000000000000" pitchFamily="34" charset="-128"/>
                <a:ea typeface="Hiragino Maru Gothic ProN W4" panose="020F0400000000000000" pitchFamily="34" charset="-128"/>
              </a:rPr>
              <a:t>4</a:t>
            </a:r>
            <a:r>
              <a:rPr lang="en-US" sz="2000" b="1">
                <a:latin typeface="Hiragino Maru Gothic ProN W4" panose="020F0400000000000000" pitchFamily="34" charset="-128"/>
                <a:ea typeface="Hiragino Maru Gothic ProN W4" panose="020F0400000000000000" pitchFamily="34" charset="-128"/>
              </a:rPr>
              <a:t>：モデルの評価</a:t>
            </a:r>
          </a:p>
        </p:txBody>
      </p:sp>
      <p:sp>
        <p:nvSpPr>
          <p:cNvPr id="21" name="①学習モデルの選択…">
            <a:extLst>
              <a:ext uri="{FF2B5EF4-FFF2-40B4-BE49-F238E27FC236}">
                <a16:creationId xmlns:a16="http://schemas.microsoft.com/office/drawing/2014/main" id="{0E4EFF4E-5357-C8AC-749C-443F085C308D}"/>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rgbClr val="FF0000"/>
                </a:solidFill>
                <a:latin typeface="Hiragino Kaku Gothic Pro W3" panose="020B0300000000000000" pitchFamily="34" charset="-128"/>
                <a:ea typeface="Hiragino Kaku Gothic Pro W3" panose="020B0300000000000000" pitchFamily="34" charset="-128"/>
              </a:rPr>
              <a:t>STEP4</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rgbClr val="FF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4" name="スライド番号プレースホルダー 3">
            <a:extLst>
              <a:ext uri="{FF2B5EF4-FFF2-40B4-BE49-F238E27FC236}">
                <a16:creationId xmlns:a16="http://schemas.microsoft.com/office/drawing/2014/main" id="{FBD5467F-5EB3-B8E1-B7FB-EE37AE56FFBC}"/>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81</a:t>
            </a:fld>
            <a:endParaRPr lang="ja-JP" altLang="en-US" sz="1200"/>
          </a:p>
        </p:txBody>
      </p:sp>
    </p:spTree>
    <p:extLst>
      <p:ext uri="{BB962C8B-B14F-4D97-AF65-F5344CB8AC3E}">
        <p14:creationId xmlns:p14="http://schemas.microsoft.com/office/powerpoint/2010/main" val="180061451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266AA-8B5C-2C10-6C9F-6D14D4596207}"/>
            </a:ext>
          </a:extLst>
        </p:cNvPr>
        <p:cNvGrpSpPr/>
        <p:nvPr/>
      </p:nvGrpSpPr>
      <p:grpSpPr>
        <a:xfrm>
          <a:off x="0" y="0"/>
          <a:ext cx="0" cy="0"/>
          <a:chOff x="0" y="0"/>
          <a:chExt cx="0" cy="0"/>
        </a:xfrm>
      </p:grpSpPr>
      <p:sp>
        <p:nvSpPr>
          <p:cNvPr id="4" name="四角形">
            <a:extLst>
              <a:ext uri="{FF2B5EF4-FFF2-40B4-BE49-F238E27FC236}">
                <a16:creationId xmlns:a16="http://schemas.microsoft.com/office/drawing/2014/main" id="{16045012-1ABE-0CA3-3DBA-54E6DF9EDD8A}"/>
              </a:ext>
            </a:extLst>
          </p:cNvPr>
          <p:cNvSpPr/>
          <p:nvPr/>
        </p:nvSpPr>
        <p:spPr>
          <a:xfrm>
            <a:off x="2000250" y="1433146"/>
            <a:ext cx="5143500" cy="2013297"/>
          </a:xfrm>
          <a:prstGeom prst="rect">
            <a:avLst/>
          </a:prstGeom>
          <a:solidFill>
            <a:srgbClr val="FFC000"/>
          </a:solidFill>
          <a:ln w="12700">
            <a:solidFill>
              <a:srgbClr val="FFC000"/>
            </a:solidFill>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 name="object 2">
            <a:extLst>
              <a:ext uri="{FF2B5EF4-FFF2-40B4-BE49-F238E27FC236}">
                <a16:creationId xmlns:a16="http://schemas.microsoft.com/office/drawing/2014/main" id="{BD9E2854-6FD3-D85A-CEBE-B0584D34ACAC}"/>
              </a:ext>
            </a:extLst>
          </p:cNvPr>
          <p:cNvSpPr txBox="1">
            <a:spLocks noGrp="1"/>
          </p:cNvSpPr>
          <p:nvPr>
            <p:ph type="ctrTitle"/>
          </p:nvPr>
        </p:nvSpPr>
        <p:spPr>
          <a:xfrm>
            <a:off x="2000250" y="2194704"/>
            <a:ext cx="5143500" cy="622844"/>
          </a:xfrm>
          <a:prstGeom prst="rect">
            <a:avLst/>
          </a:prstGeom>
        </p:spPr>
        <p:txBody>
          <a:bodyPr vert="horz" wrap="square" lIns="0" tIns="7220" rIns="0" bIns="0" rtlCol="0">
            <a:spAutoFit/>
          </a:bodyPr>
          <a:lstStyle/>
          <a:p>
            <a:pPr marL="5776" algn="ctr">
              <a:spcBef>
                <a:spcPts val="57"/>
              </a:spcBef>
            </a:pPr>
            <a:r>
              <a:rPr lang="ja-JP" altLang="en-US" sz="4000" b="1" spc="-2">
                <a:solidFill>
                  <a:srgbClr val="000000"/>
                </a:solidFill>
                <a:latin typeface="BIZ UDGothic"/>
                <a:cs typeface="BIZ UDGothic"/>
              </a:rPr>
              <a:t>過学習を抑制する</a:t>
            </a:r>
            <a:endParaRPr sz="4000" b="1">
              <a:latin typeface="BIZ UDGothic"/>
              <a:cs typeface="BIZ UDGothic"/>
            </a:endParaRPr>
          </a:p>
        </p:txBody>
      </p:sp>
      <p:sp>
        <p:nvSpPr>
          <p:cNvPr id="5" name="スライド番号プレースホルダー 3">
            <a:extLst>
              <a:ext uri="{FF2B5EF4-FFF2-40B4-BE49-F238E27FC236}">
                <a16:creationId xmlns:a16="http://schemas.microsoft.com/office/drawing/2014/main" id="{DF5F58A0-6975-916F-A3F8-37EA2C917F00}"/>
              </a:ext>
            </a:extLst>
          </p:cNvPr>
          <p:cNvSpPr txBox="1">
            <a:spLocks/>
          </p:cNvSpPr>
          <p:nvPr/>
        </p:nvSpPr>
        <p:spPr>
          <a:xfrm>
            <a:off x="6583681" y="4783455"/>
            <a:ext cx="2103120" cy="184666"/>
          </a:xfrm>
          <a:prstGeom prst="rect">
            <a:avLst/>
          </a:prstGeom>
        </p:spPr>
        <p:txBody>
          <a:bodyPr/>
          <a:lstStyle>
            <a:defPPr>
              <a:defRPr kern="0"/>
            </a:defPPr>
          </a:lstStyle>
          <a:p>
            <a:pPr algn="r"/>
            <a:fld id="{86CB4B4D-7CA3-9044-876B-883B54F8677D}" type="slidenum">
              <a:rPr lang="en-US" altLang="ja-JP" sz="1200" smtClean="0"/>
              <a:pPr algn="r"/>
              <a:t>82</a:t>
            </a:fld>
            <a:endParaRPr lang="ja-JP" altLang="en-US" sz="1200"/>
          </a:p>
        </p:txBody>
      </p:sp>
    </p:spTree>
    <p:extLst>
      <p:ext uri="{BB962C8B-B14F-4D97-AF65-F5344CB8AC3E}">
        <p14:creationId xmlns:p14="http://schemas.microsoft.com/office/powerpoint/2010/main" val="3024614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74EC1-1CDA-F8A7-4FF3-D065AE64FC16}"/>
            </a:ext>
          </a:extLst>
        </p:cNvPr>
        <p:cNvGrpSpPr/>
        <p:nvPr/>
      </p:nvGrpSpPr>
      <p:grpSpPr>
        <a:xfrm>
          <a:off x="0" y="0"/>
          <a:ext cx="0" cy="0"/>
          <a:chOff x="0" y="0"/>
          <a:chExt cx="0" cy="0"/>
        </a:xfrm>
      </p:grpSpPr>
      <p:sp>
        <p:nvSpPr>
          <p:cNvPr id="2" name="線形回帰で88歳の歯周病の歯の本数を予測する">
            <a:extLst>
              <a:ext uri="{FF2B5EF4-FFF2-40B4-BE49-F238E27FC236}">
                <a16:creationId xmlns:a16="http://schemas.microsoft.com/office/drawing/2014/main" id="{37F4D4CC-CF88-F86B-05AA-1C5B2AE43657}"/>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p>
        </p:txBody>
      </p:sp>
      <p:sp>
        <p:nvSpPr>
          <p:cNvPr id="13" name="ニューラルネットワークとは(軽く復習)">
            <a:extLst>
              <a:ext uri="{FF2B5EF4-FFF2-40B4-BE49-F238E27FC236}">
                <a16:creationId xmlns:a16="http://schemas.microsoft.com/office/drawing/2014/main" id="{02700949-F7E5-C2FA-53C5-E93ABB290B92}"/>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E27AFD8D-F767-6FB1-F037-FCCF89A4F5B4}"/>
              </a:ext>
            </a:extLst>
          </p:cNvPr>
          <p:cNvSpPr txBox="1"/>
          <p:nvPr/>
        </p:nvSpPr>
        <p:spPr>
          <a:xfrm>
            <a:off x="281803" y="3548401"/>
            <a:ext cx="4191000" cy="1323439"/>
          </a:xfrm>
          <a:prstGeom prst="rect">
            <a:avLst/>
          </a:prstGeom>
          <a:noFill/>
        </p:spPr>
        <p:txBody>
          <a:bodyPr wrap="square">
            <a:spAutoFit/>
          </a:bodyPr>
          <a:lstStyle/>
          <a:p>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学習用データの結果</a:t>
            </a: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(accuracy)</a:t>
            </a:r>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　　正解率が</a:t>
            </a:r>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増加し、精度が上がっている</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endParaRPr lang="en-US" altLang="ja-JP" sz="1600" b="1">
              <a:solidFill>
                <a:srgbClr val="00206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検証用データの結果</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600" b="1" err="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val_accuracy</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FF9300"/>
                </a:solidFill>
                <a:latin typeface="Meiryo" panose="020B0604030504040204" pitchFamily="34" charset="-128"/>
                <a:ea typeface="Meiryo" panose="020B0604030504040204" pitchFamily="34" charset="-128"/>
                <a:cs typeface="Times New Roman" panose="02020603050405020304" pitchFamily="18" charset="0"/>
              </a:rPr>
              <a:t>　　</a:t>
            </a:r>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精度が右肩上がりに上がっていな</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い</a:t>
            </a:r>
            <a:r>
              <a:rPr lang="ja-JP" altLang="ja-JP" sz="1600" b="1">
                <a:solidFill>
                  <a:srgbClr val="FF9300"/>
                </a:solidFill>
                <a:effectLst/>
                <a:latin typeface="Meiryo" panose="020B0604030504040204" pitchFamily="34" charset="-128"/>
                <a:ea typeface="Meiryo" panose="020B0604030504040204" pitchFamily="34" charset="-128"/>
              </a:rPr>
              <a:t> </a:t>
            </a:r>
            <a:endParaRPr lang="ja-JP" altLang="en-US" sz="1600" b="1">
              <a:solidFill>
                <a:srgbClr val="FF9300"/>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ADB3A278-2E35-F3B8-32AC-CB1F39D7A67C}"/>
              </a:ext>
            </a:extLst>
          </p:cNvPr>
          <p:cNvSpPr txBox="1"/>
          <p:nvPr/>
        </p:nvSpPr>
        <p:spPr>
          <a:xfrm>
            <a:off x="685800" y="951043"/>
            <a:ext cx="2183611"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accuracy(</a:t>
            </a:r>
            <a:r>
              <a:rPr kumimoji="1" lang="ja-JP" altLang="en-US" b="1">
                <a:latin typeface="Meiryo" panose="020B0604030504040204" pitchFamily="34" charset="-128"/>
                <a:ea typeface="Meiryo" panose="020B0604030504040204" pitchFamily="34" charset="-128"/>
              </a:rPr>
              <a:t>正解率</a:t>
            </a:r>
            <a:r>
              <a:rPr kumimoji="1" lang="en-US" altLang="ja-JP" b="1">
                <a:latin typeface="Meiryo" panose="020B0604030504040204" pitchFamily="34" charset="-128"/>
                <a:ea typeface="Meiryo" panose="020B0604030504040204" pitchFamily="34" charset="-128"/>
              </a:rPr>
              <a:t>)</a:t>
            </a:r>
            <a:endParaRPr kumimoji="1" lang="ja-JP" altLang="en-US" b="1">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6663E86F-288C-53C1-6155-5C1C931997EA}"/>
              </a:ext>
            </a:extLst>
          </p:cNvPr>
          <p:cNvSpPr txBox="1"/>
          <p:nvPr/>
        </p:nvSpPr>
        <p:spPr>
          <a:xfrm>
            <a:off x="4797485" y="951043"/>
            <a:ext cx="1348446"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loss(</a:t>
            </a:r>
            <a:r>
              <a:rPr kumimoji="1" lang="ja-JP" altLang="en-US" b="1">
                <a:latin typeface="Meiryo" panose="020B0604030504040204" pitchFamily="34" charset="-128"/>
                <a:ea typeface="Meiryo" panose="020B0604030504040204" pitchFamily="34" charset="-128"/>
              </a:rPr>
              <a:t>損失</a:t>
            </a:r>
            <a:r>
              <a:rPr kumimoji="1" lang="en-US" altLang="ja-JP" b="1">
                <a:latin typeface="Meiryo" panose="020B0604030504040204" pitchFamily="34" charset="-128"/>
                <a:ea typeface="Meiryo" panose="020B0604030504040204" pitchFamily="34" charset="-128"/>
              </a:rPr>
              <a:t>)</a:t>
            </a:r>
            <a:endParaRPr kumimoji="1" lang="ja-JP" altLang="en-US" b="1">
              <a:latin typeface="Meiryo" panose="020B0604030504040204" pitchFamily="34" charset="-128"/>
              <a:ea typeface="Meiryo" panose="020B0604030504040204" pitchFamily="34" charset="-128"/>
            </a:endParaRPr>
          </a:p>
        </p:txBody>
      </p:sp>
      <p:cxnSp>
        <p:nvCxnSpPr>
          <p:cNvPr id="9" name="直線矢印コネクタ 8">
            <a:extLst>
              <a:ext uri="{FF2B5EF4-FFF2-40B4-BE49-F238E27FC236}">
                <a16:creationId xmlns:a16="http://schemas.microsoft.com/office/drawing/2014/main" id="{073952D8-5E8F-CE82-F999-FDBC4F01638A}"/>
              </a:ext>
            </a:extLst>
          </p:cNvPr>
          <p:cNvCxnSpPr/>
          <p:nvPr/>
        </p:nvCxnSpPr>
        <p:spPr>
          <a:xfrm>
            <a:off x="715876" y="3192576"/>
            <a:ext cx="2514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37ED7A22-89C1-8695-97F3-1C8FCF86ACBB}"/>
              </a:ext>
            </a:extLst>
          </p:cNvPr>
          <p:cNvSpPr txBox="1"/>
          <p:nvPr/>
        </p:nvSpPr>
        <p:spPr>
          <a:xfrm>
            <a:off x="1072929" y="3192576"/>
            <a:ext cx="1800493" cy="307777"/>
          </a:xfrm>
          <a:prstGeom prst="rect">
            <a:avLst/>
          </a:prstGeom>
          <a:noFill/>
        </p:spPr>
        <p:txBody>
          <a:bodyPr wrap="none" rtlCol="0">
            <a:spAutoFit/>
          </a:bodyPr>
          <a:lstStyle/>
          <a:p>
            <a:r>
              <a:rPr kumimoji="1" lang="ja-JP" altLang="en-US" sz="1400">
                <a:solidFill>
                  <a:schemeClr val="tx1"/>
                </a:solidFill>
              </a:rPr>
              <a:t>学習回数を重ねると</a:t>
            </a:r>
          </a:p>
        </p:txBody>
      </p:sp>
      <p:cxnSp>
        <p:nvCxnSpPr>
          <p:cNvPr id="11" name="直線矢印コネクタ 10">
            <a:extLst>
              <a:ext uri="{FF2B5EF4-FFF2-40B4-BE49-F238E27FC236}">
                <a16:creationId xmlns:a16="http://schemas.microsoft.com/office/drawing/2014/main" id="{C1CE9516-E021-A328-BCE8-B7344C910F39}"/>
              </a:ext>
            </a:extLst>
          </p:cNvPr>
          <p:cNvCxnSpPr/>
          <p:nvPr/>
        </p:nvCxnSpPr>
        <p:spPr>
          <a:xfrm>
            <a:off x="4267200" y="3162310"/>
            <a:ext cx="2514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EA5E0E6E-1E4A-C9CC-224E-9DC45EC32BAB}"/>
              </a:ext>
            </a:extLst>
          </p:cNvPr>
          <p:cNvSpPr txBox="1"/>
          <p:nvPr/>
        </p:nvSpPr>
        <p:spPr>
          <a:xfrm>
            <a:off x="4797485" y="3159489"/>
            <a:ext cx="1800493" cy="307777"/>
          </a:xfrm>
          <a:prstGeom prst="rect">
            <a:avLst/>
          </a:prstGeom>
          <a:noFill/>
        </p:spPr>
        <p:txBody>
          <a:bodyPr wrap="none" rtlCol="0">
            <a:spAutoFit/>
          </a:bodyPr>
          <a:lstStyle/>
          <a:p>
            <a:r>
              <a:rPr kumimoji="1" lang="ja-JP" altLang="en-US" sz="1400">
                <a:solidFill>
                  <a:schemeClr val="tx1"/>
                </a:solidFill>
              </a:rPr>
              <a:t>学習回数を重ねると</a:t>
            </a:r>
          </a:p>
        </p:txBody>
      </p:sp>
      <p:sp>
        <p:nvSpPr>
          <p:cNvPr id="15" name="テキスト ボックス 14">
            <a:extLst>
              <a:ext uri="{FF2B5EF4-FFF2-40B4-BE49-F238E27FC236}">
                <a16:creationId xmlns:a16="http://schemas.microsoft.com/office/drawing/2014/main" id="{B766C643-F2BA-F574-2721-829A130672C0}"/>
              </a:ext>
            </a:extLst>
          </p:cNvPr>
          <p:cNvSpPr txBox="1"/>
          <p:nvPr/>
        </p:nvSpPr>
        <p:spPr>
          <a:xfrm>
            <a:off x="4671197" y="3487715"/>
            <a:ext cx="4191000" cy="1569660"/>
          </a:xfrm>
          <a:prstGeom prst="rect">
            <a:avLst/>
          </a:prstGeom>
          <a:noFill/>
        </p:spPr>
        <p:txBody>
          <a:bodyPr wrap="square">
            <a:spAutoFit/>
          </a:bodyPr>
          <a:lstStyle/>
          <a:p>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学習用データの結果</a:t>
            </a: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(loss)</a:t>
            </a:r>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　　損失が減少し</a:t>
            </a:r>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、精度が上がっている</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検証用データの結果</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600" b="1" err="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val_loss</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FF9300"/>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最初は減少しているが、それ以降はむしろ増加しており精度が悪くなっている</a:t>
            </a:r>
            <a:endParaRPr lang="ja-JP" altLang="en-US" sz="1600" b="1">
              <a:solidFill>
                <a:srgbClr val="FF9300"/>
              </a:solidFill>
              <a:latin typeface="Meiryo" panose="020B0604030504040204" pitchFamily="34" charset="-128"/>
              <a:ea typeface="Meiryo" panose="020B0604030504040204" pitchFamily="34" charset="-128"/>
            </a:endParaRPr>
          </a:p>
        </p:txBody>
      </p:sp>
      <p:pic>
        <p:nvPicPr>
          <p:cNvPr id="12" name="図 11" descr="グラフ, ヒストグラム&#10;&#10;自動的に生成された説明">
            <a:extLst>
              <a:ext uri="{FF2B5EF4-FFF2-40B4-BE49-F238E27FC236}">
                <a16:creationId xmlns:a16="http://schemas.microsoft.com/office/drawing/2014/main" id="{BAFAE632-86D5-AEEA-DD86-69E5DA1D7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911" y="1268882"/>
            <a:ext cx="2451331" cy="1852533"/>
          </a:xfrm>
          <a:prstGeom prst="rect">
            <a:avLst/>
          </a:prstGeom>
        </p:spPr>
      </p:pic>
      <p:pic>
        <p:nvPicPr>
          <p:cNvPr id="16" name="図 15" descr="グラフ, 折れ線グラフ&#10;&#10;自動的に生成された説明">
            <a:extLst>
              <a:ext uri="{FF2B5EF4-FFF2-40B4-BE49-F238E27FC236}">
                <a16:creationId xmlns:a16="http://schemas.microsoft.com/office/drawing/2014/main" id="{355B5FAB-2759-9C7C-BC06-CCD6E554F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234866"/>
            <a:ext cx="2514600" cy="1900347"/>
          </a:xfrm>
          <a:prstGeom prst="rect">
            <a:avLst/>
          </a:prstGeom>
        </p:spPr>
      </p:pic>
      <p:sp>
        <p:nvSpPr>
          <p:cNvPr id="17" name="①学習モデルの選択(今回は線形回帰)…">
            <a:extLst>
              <a:ext uri="{FF2B5EF4-FFF2-40B4-BE49-F238E27FC236}">
                <a16:creationId xmlns:a16="http://schemas.microsoft.com/office/drawing/2014/main" id="{0D691000-F290-B594-5797-C4209C539491}"/>
              </a:ext>
            </a:extLst>
          </p:cNvPr>
          <p:cNvSpPr txBox="1"/>
          <p:nvPr/>
        </p:nvSpPr>
        <p:spPr>
          <a:xfrm>
            <a:off x="0" y="533722"/>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a:t>
            </a:r>
            <a:r>
              <a:rPr lang="en-US" altLang="ja-JP" sz="2000" b="1">
                <a:latin typeface="Hiragino Maru Gothic ProN W4" panose="020F0400000000000000" pitchFamily="34" charset="-128"/>
                <a:ea typeface="Hiragino Maru Gothic ProN W4" panose="020F0400000000000000" pitchFamily="34" charset="-128"/>
              </a:rPr>
              <a:t>4</a:t>
            </a:r>
            <a:r>
              <a:rPr lang="en-US" sz="2000" b="1">
                <a:latin typeface="Hiragino Maru Gothic ProN W4" panose="020F0400000000000000" pitchFamily="34" charset="-128"/>
                <a:ea typeface="Hiragino Maru Gothic ProN W4" panose="020F0400000000000000" pitchFamily="34" charset="-128"/>
              </a:rPr>
              <a:t>：モデルの評価</a:t>
            </a:r>
          </a:p>
        </p:txBody>
      </p:sp>
      <p:sp>
        <p:nvSpPr>
          <p:cNvPr id="18" name="正方形/長方形 17">
            <a:extLst>
              <a:ext uri="{FF2B5EF4-FFF2-40B4-BE49-F238E27FC236}">
                <a16:creationId xmlns:a16="http://schemas.microsoft.com/office/drawing/2014/main" id="{508548D5-F3AB-0906-306E-FEB8682FB79B}"/>
              </a:ext>
            </a:extLst>
          </p:cNvPr>
          <p:cNvSpPr/>
          <p:nvPr/>
        </p:nvSpPr>
        <p:spPr>
          <a:xfrm>
            <a:off x="281803" y="903649"/>
            <a:ext cx="8479425" cy="4153726"/>
          </a:xfrm>
          <a:prstGeom prst="rect">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6C23BD8-6D93-0E3D-E4EF-08BB6500E1C8}"/>
              </a:ext>
            </a:extLst>
          </p:cNvPr>
          <p:cNvSpPr txBox="1"/>
          <p:nvPr/>
        </p:nvSpPr>
        <p:spPr>
          <a:xfrm>
            <a:off x="191562" y="2164312"/>
            <a:ext cx="8761288" cy="1154162"/>
          </a:xfrm>
          <a:prstGeom prst="rect">
            <a:avLst/>
          </a:prstGeom>
          <a:solidFill>
            <a:schemeClr val="bg1"/>
          </a:solidFill>
          <a:ln w="34925">
            <a:solidFill>
              <a:srgbClr val="C00000"/>
            </a:solidFill>
          </a:ln>
        </p:spPr>
        <p:txBody>
          <a:bodyPr wrap="square" rtlCol="0">
            <a:spAutoFit/>
          </a:bodyPr>
          <a:lstStyle/>
          <a:p>
            <a:pPr>
              <a:lnSpc>
                <a:spcPct val="150000"/>
              </a:lnSpc>
            </a:pPr>
            <a:r>
              <a:rPr kumimoji="1" lang="ja-JP" altLang="en-US" sz="2400" b="1">
                <a:latin typeface="Meiryo" panose="020B0604030504040204" pitchFamily="34" charset="-128"/>
                <a:ea typeface="Meiryo" panose="020B0604030504040204" pitchFamily="34" charset="-128"/>
              </a:rPr>
              <a:t>このモデルではあまりうまく学習できていない</a:t>
            </a:r>
            <a:endParaRPr kumimoji="1" lang="en-US" altLang="ja-JP" sz="2400" b="1">
              <a:latin typeface="Meiryo" panose="020B0604030504040204" pitchFamily="34" charset="-128"/>
              <a:ea typeface="Meiryo" panose="020B0604030504040204" pitchFamily="34" charset="-128"/>
            </a:endParaRPr>
          </a:p>
          <a:p>
            <a:pPr>
              <a:lnSpc>
                <a:spcPct val="150000"/>
              </a:lnSpc>
            </a:pPr>
            <a:r>
              <a:rPr kumimoji="1" lang="ja-JP" altLang="en-US" sz="2400" b="1">
                <a:solidFill>
                  <a:srgbClr val="FF0000"/>
                </a:solidFill>
                <a:latin typeface="Meiryo" panose="020B0604030504040204" pitchFamily="34" charset="-128"/>
                <a:ea typeface="Meiryo" panose="020B0604030504040204" pitchFamily="34" charset="-128"/>
              </a:rPr>
              <a:t>過学習</a:t>
            </a:r>
            <a:r>
              <a:rPr kumimoji="1" lang="ja-JP" altLang="en-US" sz="2400" b="1">
                <a:latin typeface="Meiryo" panose="020B0604030504040204" pitchFamily="34" charset="-128"/>
                <a:ea typeface="Meiryo" panose="020B0604030504040204" pitchFamily="34" charset="-128"/>
              </a:rPr>
              <a:t>の可能性があるため何らかの方法で抑制する必要がある</a:t>
            </a:r>
          </a:p>
        </p:txBody>
      </p:sp>
      <p:sp>
        <p:nvSpPr>
          <p:cNvPr id="5" name="スライド番号プレースホルダー 4">
            <a:extLst>
              <a:ext uri="{FF2B5EF4-FFF2-40B4-BE49-F238E27FC236}">
                <a16:creationId xmlns:a16="http://schemas.microsoft.com/office/drawing/2014/main" id="{E3993B6E-E1D4-70BC-F8D4-EFAA6B239C66}"/>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83</a:t>
            </a:fld>
            <a:endParaRPr lang="ja-JP" altLang="en-US" sz="1200"/>
          </a:p>
        </p:txBody>
      </p:sp>
      <p:sp>
        <p:nvSpPr>
          <p:cNvPr id="19" name="①学習モデルの選択…">
            <a:extLst>
              <a:ext uri="{FF2B5EF4-FFF2-40B4-BE49-F238E27FC236}">
                <a16:creationId xmlns:a16="http://schemas.microsoft.com/office/drawing/2014/main" id="{7E22137E-93FE-584B-2368-6AC0ADB1A7DD}"/>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rgbClr val="FF0000"/>
                </a:solidFill>
                <a:latin typeface="Hiragino Kaku Gothic Pro W3" panose="020B0300000000000000" pitchFamily="34" charset="-128"/>
                <a:ea typeface="Hiragino Kaku Gothic Pro W3" panose="020B0300000000000000" pitchFamily="34" charset="-128"/>
              </a:rPr>
              <a:t>STEP4</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rgbClr val="FF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420687869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317994C-9100-BB61-2B9A-31BCB249BC22}"/>
              </a:ext>
            </a:extLst>
          </p:cNvPr>
          <p:cNvSpPr txBox="1"/>
          <p:nvPr/>
        </p:nvSpPr>
        <p:spPr>
          <a:xfrm>
            <a:off x="230281" y="176027"/>
            <a:ext cx="2236510" cy="400110"/>
          </a:xfrm>
          <a:prstGeom prst="rect">
            <a:avLst/>
          </a:prstGeom>
          <a:noFill/>
        </p:spPr>
        <p:txBody>
          <a:bodyPr wrap="none" rtlCol="0">
            <a:spAutoFit/>
          </a:bodyPr>
          <a:lstStyle/>
          <a:p>
            <a:r>
              <a:rPr kumimoji="1" lang="ja-JP" altLang="en-US" sz="2000" b="1">
                <a:solidFill>
                  <a:srgbClr val="FF0000"/>
                </a:solidFill>
                <a:latin typeface="Meiryo" panose="020B0604030504040204" pitchFamily="34" charset="-128"/>
                <a:ea typeface="Meiryo" panose="020B0604030504040204" pitchFamily="34" charset="-128"/>
              </a:rPr>
              <a:t>過学習とは何か？</a:t>
            </a:r>
          </a:p>
        </p:txBody>
      </p:sp>
      <p:sp>
        <p:nvSpPr>
          <p:cNvPr id="6" name="スライド番号プレースホルダー 5">
            <a:extLst>
              <a:ext uri="{FF2B5EF4-FFF2-40B4-BE49-F238E27FC236}">
                <a16:creationId xmlns:a16="http://schemas.microsoft.com/office/drawing/2014/main" id="{E3B96462-6EFF-E0E8-8F3A-DBCBF83CF418}"/>
              </a:ext>
            </a:extLst>
          </p:cNvPr>
          <p:cNvSpPr>
            <a:spLocks noGrp="1"/>
          </p:cNvSpPr>
          <p:nvPr>
            <p:ph type="sldNum" sz="quarter" idx="7"/>
          </p:nvPr>
        </p:nvSpPr>
        <p:spPr>
          <a:xfrm>
            <a:off x="6882127" y="4939542"/>
            <a:ext cx="2103120" cy="184666"/>
          </a:xfrm>
        </p:spPr>
        <p:txBody>
          <a:bodyPr/>
          <a:lstStyle/>
          <a:p>
            <a:fld id="{B6F15528-21DE-4FAA-801E-634DDDAF4B2B}" type="slidenum">
              <a:rPr lang="en-US" altLang="ja-JP" sz="1200" smtClean="0"/>
              <a:t>84</a:t>
            </a:fld>
            <a:endParaRPr lang="ja-JP" altLang="en-US" sz="1200"/>
          </a:p>
        </p:txBody>
      </p:sp>
      <p:sp>
        <p:nvSpPr>
          <p:cNvPr id="8" name="正方形/長方形 7">
            <a:extLst>
              <a:ext uri="{FF2B5EF4-FFF2-40B4-BE49-F238E27FC236}">
                <a16:creationId xmlns:a16="http://schemas.microsoft.com/office/drawing/2014/main" id="{4CCE2C75-EB08-1D46-C694-516E0BADB6AC}"/>
              </a:ext>
            </a:extLst>
          </p:cNvPr>
          <p:cNvSpPr/>
          <p:nvPr/>
        </p:nvSpPr>
        <p:spPr>
          <a:xfrm>
            <a:off x="484742" y="1015980"/>
            <a:ext cx="3600787" cy="27863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フリーフォーム 10">
            <a:extLst>
              <a:ext uri="{FF2B5EF4-FFF2-40B4-BE49-F238E27FC236}">
                <a16:creationId xmlns:a16="http://schemas.microsoft.com/office/drawing/2014/main" id="{763655A2-81C1-798A-01A2-F1D17D3A1BD2}"/>
              </a:ext>
            </a:extLst>
          </p:cNvPr>
          <p:cNvSpPr/>
          <p:nvPr/>
        </p:nvSpPr>
        <p:spPr>
          <a:xfrm>
            <a:off x="640080" y="1244199"/>
            <a:ext cx="3136392" cy="2221917"/>
          </a:xfrm>
          <a:custGeom>
            <a:avLst/>
            <a:gdLst>
              <a:gd name="connsiteX0" fmla="*/ 0 w 3136392"/>
              <a:gd name="connsiteY0" fmla="*/ 1178961 h 2221917"/>
              <a:gd name="connsiteX1" fmla="*/ 978408 w 3136392"/>
              <a:gd name="connsiteY1" fmla="*/ 26817 h 2221917"/>
              <a:gd name="connsiteX2" fmla="*/ 2340864 w 3136392"/>
              <a:gd name="connsiteY2" fmla="*/ 2193945 h 2221917"/>
              <a:gd name="connsiteX3" fmla="*/ 3136392 w 3136392"/>
              <a:gd name="connsiteY3" fmla="*/ 1060089 h 2221917"/>
            </a:gdLst>
            <a:ahLst/>
            <a:cxnLst>
              <a:cxn ang="0">
                <a:pos x="connsiteX0" y="connsiteY0"/>
              </a:cxn>
              <a:cxn ang="0">
                <a:pos x="connsiteX1" y="connsiteY1"/>
              </a:cxn>
              <a:cxn ang="0">
                <a:pos x="connsiteX2" y="connsiteY2"/>
              </a:cxn>
              <a:cxn ang="0">
                <a:pos x="connsiteX3" y="connsiteY3"/>
              </a:cxn>
            </a:cxnLst>
            <a:rect l="l" t="t" r="r" b="b"/>
            <a:pathLst>
              <a:path w="3136392" h="2221917">
                <a:moveTo>
                  <a:pt x="0" y="1178961"/>
                </a:moveTo>
                <a:cubicBezTo>
                  <a:pt x="294132" y="518307"/>
                  <a:pt x="588264" y="-142347"/>
                  <a:pt x="978408" y="26817"/>
                </a:cubicBezTo>
                <a:cubicBezTo>
                  <a:pt x="1368552" y="195981"/>
                  <a:pt x="1981200" y="2021733"/>
                  <a:pt x="2340864" y="2193945"/>
                </a:cubicBezTo>
                <a:cubicBezTo>
                  <a:pt x="2700528" y="2366157"/>
                  <a:pt x="2918460" y="1713123"/>
                  <a:pt x="3136392" y="1060089"/>
                </a:cubicBezTo>
              </a:path>
            </a:pathLst>
          </a:custGeom>
          <a:noFill/>
          <a:ln w="22225">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C94902F5-F92D-BC30-64EA-22828CDA5F49}"/>
              </a:ext>
            </a:extLst>
          </p:cNvPr>
          <p:cNvSpPr/>
          <p:nvPr/>
        </p:nvSpPr>
        <p:spPr>
          <a:xfrm>
            <a:off x="640080" y="2355156"/>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11156246-50DB-3555-89C4-363A8F1B1588}"/>
              </a:ext>
            </a:extLst>
          </p:cNvPr>
          <p:cNvSpPr/>
          <p:nvPr/>
        </p:nvSpPr>
        <p:spPr>
          <a:xfrm>
            <a:off x="911352" y="2032068"/>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8CB5FDF3-A55A-DF80-4C8A-01B2C9F8D58E}"/>
              </a:ext>
            </a:extLst>
          </p:cNvPr>
          <p:cNvSpPr/>
          <p:nvPr/>
        </p:nvSpPr>
        <p:spPr>
          <a:xfrm>
            <a:off x="1712976" y="1132908"/>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4ED3D4A9-83FA-F04C-8D34-5CD4D0D49025}"/>
              </a:ext>
            </a:extLst>
          </p:cNvPr>
          <p:cNvSpPr/>
          <p:nvPr/>
        </p:nvSpPr>
        <p:spPr>
          <a:xfrm>
            <a:off x="1865376" y="1824804"/>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8CBFF23D-7A1E-0918-F0CE-F4363B7C8932}"/>
              </a:ext>
            </a:extLst>
          </p:cNvPr>
          <p:cNvSpPr/>
          <p:nvPr/>
        </p:nvSpPr>
        <p:spPr>
          <a:xfrm>
            <a:off x="2310384" y="1977204"/>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a:extLst>
              <a:ext uri="{FF2B5EF4-FFF2-40B4-BE49-F238E27FC236}">
                <a16:creationId xmlns:a16="http://schemas.microsoft.com/office/drawing/2014/main" id="{4072E15C-2389-B580-F0E8-FBDB8A9546C1}"/>
              </a:ext>
            </a:extLst>
          </p:cNvPr>
          <p:cNvSpPr/>
          <p:nvPr/>
        </p:nvSpPr>
        <p:spPr>
          <a:xfrm>
            <a:off x="2462784" y="2669100"/>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2D7E43C8-7117-6668-3FBA-3396D64C3023}"/>
              </a:ext>
            </a:extLst>
          </p:cNvPr>
          <p:cNvSpPr/>
          <p:nvPr/>
        </p:nvSpPr>
        <p:spPr>
          <a:xfrm>
            <a:off x="2788920" y="3260412"/>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BDE917C0-BB20-0BED-51A7-BA0ECA641E2D}"/>
              </a:ext>
            </a:extLst>
          </p:cNvPr>
          <p:cNvSpPr/>
          <p:nvPr/>
        </p:nvSpPr>
        <p:spPr>
          <a:xfrm>
            <a:off x="3361944" y="3239076"/>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91E6DD03-E34C-F145-8917-778138E7F05A}"/>
              </a:ext>
            </a:extLst>
          </p:cNvPr>
          <p:cNvSpPr/>
          <p:nvPr/>
        </p:nvSpPr>
        <p:spPr>
          <a:xfrm>
            <a:off x="3788664" y="2614236"/>
            <a:ext cx="108000" cy="108000"/>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a:extLst>
              <a:ext uri="{FF2B5EF4-FFF2-40B4-BE49-F238E27FC236}">
                <a16:creationId xmlns:a16="http://schemas.microsoft.com/office/drawing/2014/main" id="{2DD6675D-6EFE-5DA3-9CBF-221A6FDF8EAF}"/>
              </a:ext>
            </a:extLst>
          </p:cNvPr>
          <p:cNvSpPr/>
          <p:nvPr/>
        </p:nvSpPr>
        <p:spPr>
          <a:xfrm>
            <a:off x="713232" y="730540"/>
            <a:ext cx="3145536" cy="3880062"/>
          </a:xfrm>
          <a:custGeom>
            <a:avLst/>
            <a:gdLst>
              <a:gd name="connsiteX0" fmla="*/ 0 w 3145536"/>
              <a:gd name="connsiteY0" fmla="*/ 1674332 h 3880062"/>
              <a:gd name="connsiteX1" fmla="*/ 164592 w 3145536"/>
              <a:gd name="connsiteY1" fmla="*/ 3878036 h 3880062"/>
              <a:gd name="connsiteX2" fmla="*/ 256032 w 3145536"/>
              <a:gd name="connsiteY2" fmla="*/ 1336004 h 3880062"/>
              <a:gd name="connsiteX3" fmla="*/ 777240 w 3145536"/>
              <a:gd name="connsiteY3" fmla="*/ 37556 h 3880062"/>
              <a:gd name="connsiteX4" fmla="*/ 1060704 w 3145536"/>
              <a:gd name="connsiteY4" fmla="*/ 458180 h 3880062"/>
              <a:gd name="connsiteX5" fmla="*/ 1271016 w 3145536"/>
              <a:gd name="connsiteY5" fmla="*/ 1573748 h 3880062"/>
              <a:gd name="connsiteX6" fmla="*/ 1645920 w 3145536"/>
              <a:gd name="connsiteY6" fmla="*/ 1290284 h 3880062"/>
              <a:gd name="connsiteX7" fmla="*/ 1847088 w 3145536"/>
              <a:gd name="connsiteY7" fmla="*/ 2387564 h 3880062"/>
              <a:gd name="connsiteX8" fmla="*/ 2139696 w 3145536"/>
              <a:gd name="connsiteY8" fmla="*/ 2625308 h 3880062"/>
              <a:gd name="connsiteX9" fmla="*/ 2734056 w 3145536"/>
              <a:gd name="connsiteY9" fmla="*/ 2561300 h 3880062"/>
              <a:gd name="connsiteX10" fmla="*/ 3044952 w 3145536"/>
              <a:gd name="connsiteY10" fmla="*/ 55844 h 3880062"/>
              <a:gd name="connsiteX11" fmla="*/ 3145536 w 3145536"/>
              <a:gd name="connsiteY11" fmla="*/ 1957796 h 3880062"/>
              <a:gd name="connsiteX12" fmla="*/ 3145536 w 3145536"/>
              <a:gd name="connsiteY12" fmla="*/ 1957796 h 388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5536" h="3880062">
                <a:moveTo>
                  <a:pt x="0" y="1674332"/>
                </a:moveTo>
                <a:cubicBezTo>
                  <a:pt x="60960" y="2804378"/>
                  <a:pt x="121920" y="3934424"/>
                  <a:pt x="164592" y="3878036"/>
                </a:cubicBezTo>
                <a:cubicBezTo>
                  <a:pt x="207264" y="3821648"/>
                  <a:pt x="153924" y="1976084"/>
                  <a:pt x="256032" y="1336004"/>
                </a:cubicBezTo>
                <a:cubicBezTo>
                  <a:pt x="358140" y="695924"/>
                  <a:pt x="643128" y="183860"/>
                  <a:pt x="777240" y="37556"/>
                </a:cubicBezTo>
                <a:cubicBezTo>
                  <a:pt x="911352" y="-108748"/>
                  <a:pt x="978408" y="202148"/>
                  <a:pt x="1060704" y="458180"/>
                </a:cubicBezTo>
                <a:cubicBezTo>
                  <a:pt x="1143000" y="714212"/>
                  <a:pt x="1173480" y="1435064"/>
                  <a:pt x="1271016" y="1573748"/>
                </a:cubicBezTo>
                <a:cubicBezTo>
                  <a:pt x="1368552" y="1712432"/>
                  <a:pt x="1549908" y="1154648"/>
                  <a:pt x="1645920" y="1290284"/>
                </a:cubicBezTo>
                <a:cubicBezTo>
                  <a:pt x="1741932" y="1425920"/>
                  <a:pt x="1764792" y="2165060"/>
                  <a:pt x="1847088" y="2387564"/>
                </a:cubicBezTo>
                <a:cubicBezTo>
                  <a:pt x="1929384" y="2610068"/>
                  <a:pt x="1991868" y="2596352"/>
                  <a:pt x="2139696" y="2625308"/>
                </a:cubicBezTo>
                <a:cubicBezTo>
                  <a:pt x="2287524" y="2654264"/>
                  <a:pt x="2583180" y="2989544"/>
                  <a:pt x="2734056" y="2561300"/>
                </a:cubicBezTo>
                <a:cubicBezTo>
                  <a:pt x="2884932" y="2133056"/>
                  <a:pt x="2976372" y="156428"/>
                  <a:pt x="3044952" y="55844"/>
                </a:cubicBezTo>
                <a:cubicBezTo>
                  <a:pt x="3113532" y="-44740"/>
                  <a:pt x="3145536" y="1957796"/>
                  <a:pt x="3145536" y="1957796"/>
                </a:cubicBezTo>
                <a:lnTo>
                  <a:pt x="3145536" y="1957796"/>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377E9DE-3138-49FF-AF69-AEC4FF36EBC2}"/>
              </a:ext>
            </a:extLst>
          </p:cNvPr>
          <p:cNvSpPr txBox="1"/>
          <p:nvPr/>
        </p:nvSpPr>
        <p:spPr>
          <a:xfrm>
            <a:off x="4283649" y="1014168"/>
            <a:ext cx="4860351" cy="3312445"/>
          </a:xfrm>
          <a:prstGeom prst="rect">
            <a:avLst/>
          </a:prstGeom>
          <a:noFill/>
        </p:spPr>
        <p:txBody>
          <a:bodyPr wrap="square" rtlCol="0">
            <a:spAutoFit/>
          </a:bodyPr>
          <a:lstStyle/>
          <a:p>
            <a:pPr>
              <a:lnSpc>
                <a:spcPct val="130000"/>
              </a:lnSpc>
            </a:pPr>
            <a:r>
              <a:rPr kumimoji="1" lang="ja-JP" altLang="en-US">
                <a:latin typeface="Meiryo" panose="020B0604030504040204" pitchFamily="34" charset="-128"/>
                <a:ea typeface="Meiryo" panose="020B0604030504040204" pitchFamily="34" charset="-128"/>
              </a:rPr>
              <a:t>本当は</a:t>
            </a:r>
            <a:r>
              <a:rPr kumimoji="1" lang="ja-JP" altLang="en-US" b="1">
                <a:solidFill>
                  <a:srgbClr val="00B050"/>
                </a:solidFill>
                <a:latin typeface="Meiryo" panose="020B0604030504040204" pitchFamily="34" charset="-128"/>
                <a:ea typeface="Meiryo" panose="020B0604030504040204" pitchFamily="34" charset="-128"/>
              </a:rPr>
              <a:t>緑色の線の分布のデータ</a:t>
            </a:r>
            <a:r>
              <a:rPr kumimoji="1" lang="ja-JP" altLang="en-US">
                <a:latin typeface="Meiryo" panose="020B0604030504040204" pitchFamily="34" charset="-128"/>
                <a:ea typeface="Meiryo" panose="020B0604030504040204" pitchFamily="34" charset="-128"/>
              </a:rPr>
              <a:t>である</a:t>
            </a:r>
            <a:endParaRPr kumimoji="1" lang="en-US" altLang="ja-JP" dirty="0">
              <a:latin typeface="Meiryo" panose="020B0604030504040204" pitchFamily="34" charset="-128"/>
              <a:ea typeface="Meiryo" panose="020B0604030504040204" pitchFamily="34" charset="-128"/>
            </a:endParaRPr>
          </a:p>
          <a:p>
            <a:pPr>
              <a:lnSpc>
                <a:spcPct val="130000"/>
              </a:lnSpc>
            </a:pPr>
            <a:r>
              <a:rPr kumimoji="1" lang="ja-JP" altLang="en-US">
                <a:latin typeface="Meiryo" panose="020B0604030504040204" pitchFamily="34" charset="-128"/>
                <a:ea typeface="Meiryo" panose="020B0604030504040204" pitchFamily="34" charset="-128"/>
              </a:rPr>
              <a:t>機械学習では、観測されてデータ点を全て通るようなモデルになってしまうことがある</a:t>
            </a:r>
            <a:endParaRPr kumimoji="1" lang="en-US" altLang="ja-JP" dirty="0">
              <a:latin typeface="Meiryo" panose="020B0604030504040204" pitchFamily="34" charset="-128"/>
              <a:ea typeface="Meiryo" panose="020B0604030504040204" pitchFamily="34" charset="-128"/>
            </a:endParaRPr>
          </a:p>
          <a:p>
            <a:pPr>
              <a:lnSpc>
                <a:spcPct val="130000"/>
              </a:lnSpc>
            </a:pPr>
            <a:r>
              <a:rPr kumimoji="1" lang="ja-JP" altLang="en-US" b="1">
                <a:solidFill>
                  <a:srgbClr val="FF0000"/>
                </a:solidFill>
                <a:latin typeface="Meiryo" panose="020B0604030504040204" pitchFamily="34" charset="-128"/>
                <a:ea typeface="Meiryo" panose="020B0604030504040204" pitchFamily="34" charset="-128"/>
              </a:rPr>
              <a:t>→過学習（</a:t>
            </a:r>
            <a:r>
              <a:rPr kumimoji="1" lang="en-US" altLang="ja-JP" b="1" dirty="0">
                <a:solidFill>
                  <a:srgbClr val="FF0000"/>
                </a:solidFill>
                <a:latin typeface="Meiryo" panose="020B0604030504040204" pitchFamily="34" charset="-128"/>
                <a:ea typeface="Meiryo" panose="020B0604030504040204" pitchFamily="34" charset="-128"/>
              </a:rPr>
              <a:t>overfitting)</a:t>
            </a:r>
          </a:p>
          <a:p>
            <a:pPr>
              <a:lnSpc>
                <a:spcPct val="130000"/>
              </a:lnSpc>
            </a:pPr>
            <a:endParaRPr kumimoji="1" lang="en-US" altLang="ja-JP" dirty="0">
              <a:latin typeface="Meiryo" panose="020B0604030504040204" pitchFamily="34" charset="-128"/>
              <a:ea typeface="Meiryo" panose="020B0604030504040204" pitchFamily="34" charset="-128"/>
            </a:endParaRPr>
          </a:p>
          <a:p>
            <a:pPr>
              <a:lnSpc>
                <a:spcPct val="130000"/>
              </a:lnSpc>
            </a:pPr>
            <a:r>
              <a:rPr kumimoji="1" lang="ja-JP" altLang="en-US">
                <a:latin typeface="Meiryo" panose="020B0604030504040204" pitchFamily="34" charset="-128"/>
                <a:ea typeface="Meiryo" panose="020B0604030504040204" pitchFamily="34" charset="-128"/>
              </a:rPr>
              <a:t>この場合、学習に使わなかったデータ（検証データ）では精度が悪くなってしまう</a:t>
            </a:r>
            <a:endParaRPr kumimoji="1" lang="en-US" altLang="ja-JP" dirty="0">
              <a:latin typeface="Meiryo" panose="020B0604030504040204" pitchFamily="34" charset="-128"/>
              <a:ea typeface="Meiryo" panose="020B0604030504040204" pitchFamily="34" charset="-128"/>
            </a:endParaRPr>
          </a:p>
          <a:p>
            <a:pPr>
              <a:lnSpc>
                <a:spcPct val="130000"/>
              </a:lnSpc>
            </a:pPr>
            <a:endParaRPr kumimoji="1" lang="en-US" altLang="ja-JP" dirty="0">
              <a:latin typeface="Meiryo" panose="020B0604030504040204" pitchFamily="34" charset="-128"/>
              <a:ea typeface="Meiryo" panose="020B0604030504040204" pitchFamily="34" charset="-128"/>
            </a:endParaRPr>
          </a:p>
          <a:p>
            <a:pPr>
              <a:lnSpc>
                <a:spcPct val="130000"/>
              </a:lnSpc>
            </a:pPr>
            <a:endParaRPr kumimoji="1" lang="ja-JP" altLang="en-US">
              <a:latin typeface="Meiryo" panose="020B0604030504040204" pitchFamily="34" charset="-128"/>
              <a:ea typeface="Meiryo" panose="020B0604030504040204" pitchFamily="34" charset="-128"/>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学習モデルの作成"/>
          <p:cNvSpPr txBox="1"/>
          <p:nvPr/>
        </p:nvSpPr>
        <p:spPr>
          <a:xfrm>
            <a:off x="165691" y="565378"/>
            <a:ext cx="1681551" cy="407804"/>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en-US" sz="2400" b="1" err="1">
                <a:solidFill>
                  <a:srgbClr val="FF0000"/>
                </a:solidFill>
                <a:latin typeface="Meiryo" panose="020B0604030504040204" pitchFamily="34" charset="-128"/>
                <a:ea typeface="Meiryo" panose="020B0604030504040204" pitchFamily="34" charset="-128"/>
              </a:rPr>
              <a:t>Dropout法</a:t>
            </a:r>
            <a:endParaRPr sz="2400" b="1">
              <a:solidFill>
                <a:srgbClr val="FF0000"/>
              </a:solidFill>
              <a:latin typeface="Meiryo" panose="020B0604030504040204" pitchFamily="34" charset="-128"/>
              <a:ea typeface="Meiryo" panose="020B0604030504040204" pitchFamily="34" charset="-128"/>
            </a:endParaRPr>
          </a:p>
        </p:txBody>
      </p:sp>
      <p:sp>
        <p:nvSpPr>
          <p:cNvPr id="45" name="ニューラルネットワークを作成していく">
            <a:extLst>
              <a:ext uri="{FF2B5EF4-FFF2-40B4-BE49-F238E27FC236}">
                <a16:creationId xmlns:a16="http://schemas.microsoft.com/office/drawing/2014/main" id="{DDD96B98-DF73-4243-9361-881D73F4ABA6}"/>
              </a:ext>
            </a:extLst>
          </p:cNvPr>
          <p:cNvSpPr txBox="1"/>
          <p:nvPr/>
        </p:nvSpPr>
        <p:spPr>
          <a:xfrm>
            <a:off x="457200" y="943166"/>
            <a:ext cx="8229600" cy="10979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defRPr sz="4400"/>
            </a:lvl1pPr>
          </a:lstStyle>
          <a:p>
            <a:pPr algn="l">
              <a:lnSpc>
                <a:spcPct val="130000"/>
              </a:lnSpc>
            </a:pPr>
            <a:r>
              <a:rPr lang="ja-JP" altLang="en-US" sz="1800" b="1">
                <a:solidFill>
                  <a:schemeClr val="tx1"/>
                </a:solidFill>
                <a:latin typeface="Meiryo" panose="020B0604030504040204" pitchFamily="34" charset="-128"/>
                <a:ea typeface="Meiryo" panose="020B0604030504040204" pitchFamily="34" charset="-128"/>
              </a:rPr>
              <a:t>過学習を防ぐための対策の</a:t>
            </a:r>
            <a:r>
              <a:rPr lang="en-US" altLang="ja-JP" sz="1800" b="1">
                <a:solidFill>
                  <a:schemeClr val="tx1"/>
                </a:solidFill>
                <a:latin typeface="Meiryo" panose="020B0604030504040204" pitchFamily="34" charset="-128"/>
                <a:ea typeface="Meiryo" panose="020B0604030504040204" pitchFamily="34" charset="-128"/>
              </a:rPr>
              <a:t>1</a:t>
            </a:r>
            <a:r>
              <a:rPr lang="ja-JP" altLang="en-US" sz="1800" b="1">
                <a:solidFill>
                  <a:schemeClr val="tx1"/>
                </a:solidFill>
                <a:latin typeface="Meiryo" panose="020B0604030504040204" pitchFamily="34" charset="-128"/>
                <a:ea typeface="Meiryo" panose="020B0604030504040204" pitchFamily="34" charset="-128"/>
              </a:rPr>
              <a:t>つで、</a:t>
            </a:r>
            <a:r>
              <a:rPr kumimoji="1" lang="ja-JP" altLang="en-US" sz="1800" b="1">
                <a:latin typeface="Meiryo" panose="020B0604030504040204" pitchFamily="34" charset="-128"/>
                <a:ea typeface="Meiryo" panose="020B0604030504040204" pitchFamily="34" charset="-128"/>
              </a:rPr>
              <a:t>重みを更新する時にランダムに一部のニューロンを無視する</a:t>
            </a:r>
            <a:r>
              <a:rPr lang="ja-JP" altLang="en-US" sz="1800" b="1">
                <a:solidFill>
                  <a:schemeClr val="tx1"/>
                </a:solidFill>
                <a:latin typeface="Meiryo" panose="020B0604030504040204" pitchFamily="34" charset="-128"/>
                <a:ea typeface="Meiryo" panose="020B0604030504040204" pitchFamily="34" charset="-128"/>
              </a:rPr>
              <a:t>手法</a:t>
            </a:r>
            <a:endParaRPr lang="en-US" altLang="ja-JP" sz="1800" b="1">
              <a:solidFill>
                <a:schemeClr val="tx1"/>
              </a:solidFill>
              <a:latin typeface="Meiryo" panose="020B0604030504040204" pitchFamily="34" charset="-128"/>
              <a:ea typeface="Meiryo" panose="020B0604030504040204" pitchFamily="34" charset="-128"/>
            </a:endParaRPr>
          </a:p>
          <a:p>
            <a:pPr algn="l">
              <a:lnSpc>
                <a:spcPct val="130000"/>
              </a:lnSpc>
            </a:pPr>
            <a:r>
              <a:rPr lang="ja-JP" altLang="en-US" sz="1800" b="1">
                <a:solidFill>
                  <a:schemeClr val="tx1"/>
                </a:solidFill>
                <a:latin typeface="Meiryo" panose="020B0604030504040204" pitchFamily="34" charset="-128"/>
                <a:ea typeface="Meiryo" panose="020B0604030504040204" pitchFamily="34" charset="-128"/>
              </a:rPr>
              <a:t>局所特徴が過剰に評価されてしまうのを防ぎ、モデルの精度を向上させる</a:t>
            </a:r>
            <a:endParaRPr lang="en-US" altLang="ja-JP" sz="1800" b="1">
              <a:solidFill>
                <a:schemeClr val="tx1"/>
              </a:solidFill>
              <a:latin typeface="Meiryo" panose="020B0604030504040204" pitchFamily="34" charset="-128"/>
              <a:ea typeface="Meiryo" panose="020B0604030504040204" pitchFamily="34" charset="-128"/>
            </a:endParaRPr>
          </a:p>
        </p:txBody>
      </p:sp>
      <p:sp>
        <p:nvSpPr>
          <p:cNvPr id="3" name="ニューラルネットワークとは(軽く復習)">
            <a:extLst>
              <a:ext uri="{FF2B5EF4-FFF2-40B4-BE49-F238E27FC236}">
                <a16:creationId xmlns:a16="http://schemas.microsoft.com/office/drawing/2014/main" id="{202EE737-8F48-D47E-AA90-749712BE9C71}"/>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B17942C5-2A4B-2999-486A-08A4582B8E17}"/>
              </a:ext>
            </a:extLst>
          </p:cNvPr>
          <p:cNvSpPr>
            <a:spLocks noGrp="1"/>
          </p:cNvSpPr>
          <p:nvPr>
            <p:ph type="sldNum" sz="quarter" idx="2"/>
          </p:nvPr>
        </p:nvSpPr>
        <p:spPr>
          <a:xfrm>
            <a:off x="8436890" y="4551396"/>
            <a:ext cx="499820" cy="369332"/>
          </a:xfrm>
        </p:spPr>
        <p:txBody>
          <a:bodyPr/>
          <a:lstStyle/>
          <a:p>
            <a:fld id="{86CB4B4D-7CA3-9044-876B-883B54F8677D}" type="slidenum">
              <a:rPr lang="en-US" altLang="ja-JP" sz="1200" smtClean="0"/>
              <a:t>85</a:t>
            </a:fld>
            <a:endParaRPr lang="ja-JP" altLang="en-US" sz="1200"/>
          </a:p>
        </p:txBody>
      </p:sp>
      <p:sp>
        <p:nvSpPr>
          <p:cNvPr id="31" name="テキスト ボックス 30">
            <a:extLst>
              <a:ext uri="{FF2B5EF4-FFF2-40B4-BE49-F238E27FC236}">
                <a16:creationId xmlns:a16="http://schemas.microsoft.com/office/drawing/2014/main" id="{2BA9C147-5769-176F-70F4-0F2FE2F3835B}"/>
              </a:ext>
            </a:extLst>
          </p:cNvPr>
          <p:cNvSpPr txBox="1"/>
          <p:nvPr/>
        </p:nvSpPr>
        <p:spPr>
          <a:xfrm>
            <a:off x="2323405" y="3966412"/>
            <a:ext cx="360676" cy="6358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hangingPunct="0">
              <a:lnSpc>
                <a:spcPct val="90000"/>
              </a:lnSpc>
            </a:pPr>
            <a:r>
              <a:rPr lang="en-US" altLang="ja-JP" sz="4313">
                <a:solidFill>
                  <a:srgbClr val="FF0000"/>
                </a:solidFill>
              </a:rPr>
              <a:t>×</a:t>
            </a:r>
            <a:endParaRPr lang="ja-JP" altLang="en-US" sz="4313">
              <a:solidFill>
                <a:srgbClr val="FF0000"/>
              </a:solidFill>
              <a:latin typeface="Canela Text Regular"/>
              <a:ea typeface="Canela Text Regular"/>
              <a:cs typeface="Canela Text Regular"/>
              <a:sym typeface="Canela Text Regular"/>
            </a:endParaRPr>
          </a:p>
        </p:txBody>
      </p:sp>
      <p:sp>
        <p:nvSpPr>
          <p:cNvPr id="32" name="テキスト ボックス 31">
            <a:extLst>
              <a:ext uri="{FF2B5EF4-FFF2-40B4-BE49-F238E27FC236}">
                <a16:creationId xmlns:a16="http://schemas.microsoft.com/office/drawing/2014/main" id="{C10E2856-CE20-B0A1-9DBE-C612A727FD3F}"/>
              </a:ext>
            </a:extLst>
          </p:cNvPr>
          <p:cNvSpPr txBox="1"/>
          <p:nvPr/>
        </p:nvSpPr>
        <p:spPr>
          <a:xfrm>
            <a:off x="2203241" y="3631489"/>
            <a:ext cx="596581" cy="6358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hangingPunct="0">
              <a:lnSpc>
                <a:spcPct val="90000"/>
              </a:lnSpc>
            </a:pPr>
            <a:r>
              <a:rPr lang="en-US" altLang="ja-JP" sz="4313">
                <a:solidFill>
                  <a:srgbClr val="FF0000"/>
                </a:solidFill>
              </a:rPr>
              <a:t>×</a:t>
            </a:r>
            <a:endParaRPr lang="ja-JP" altLang="en-US" sz="4313">
              <a:solidFill>
                <a:srgbClr val="FF0000"/>
              </a:solidFill>
              <a:latin typeface="Canela Text Regular"/>
              <a:ea typeface="Canela Text Regular"/>
              <a:cs typeface="Canela Text Regular"/>
              <a:sym typeface="Canela Text Regular"/>
            </a:endParaRPr>
          </a:p>
        </p:txBody>
      </p:sp>
      <p:sp>
        <p:nvSpPr>
          <p:cNvPr id="33" name="テキスト ボックス 32">
            <a:extLst>
              <a:ext uri="{FF2B5EF4-FFF2-40B4-BE49-F238E27FC236}">
                <a16:creationId xmlns:a16="http://schemas.microsoft.com/office/drawing/2014/main" id="{BFEDC35A-5C4F-B7B5-5468-E0D0FE09896D}"/>
              </a:ext>
            </a:extLst>
          </p:cNvPr>
          <p:cNvSpPr txBox="1"/>
          <p:nvPr/>
        </p:nvSpPr>
        <p:spPr>
          <a:xfrm>
            <a:off x="2322009" y="2479540"/>
            <a:ext cx="360676" cy="6358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algn="ctr" hangingPunct="0">
              <a:lnSpc>
                <a:spcPct val="90000"/>
              </a:lnSpc>
            </a:pPr>
            <a:r>
              <a:rPr lang="en-US" altLang="ja-JP" sz="4313">
                <a:solidFill>
                  <a:srgbClr val="FF0000"/>
                </a:solidFill>
              </a:rPr>
              <a:t>×</a:t>
            </a:r>
            <a:endParaRPr lang="ja-JP" altLang="en-US" sz="4313">
              <a:solidFill>
                <a:srgbClr val="FF0000"/>
              </a:solidFill>
              <a:latin typeface="Canela Text Regular"/>
              <a:ea typeface="Canela Text Regular"/>
              <a:cs typeface="Canela Text Regular"/>
              <a:sym typeface="Canela Text Regular"/>
            </a:endParaRPr>
          </a:p>
        </p:txBody>
      </p:sp>
      <p:sp>
        <p:nvSpPr>
          <p:cNvPr id="34" name="楕円">
            <a:extLst>
              <a:ext uri="{FF2B5EF4-FFF2-40B4-BE49-F238E27FC236}">
                <a16:creationId xmlns:a16="http://schemas.microsoft.com/office/drawing/2014/main" id="{61A4FE89-9722-4079-52FE-FE08E88D45EB}"/>
              </a:ext>
            </a:extLst>
          </p:cNvPr>
          <p:cNvSpPr/>
          <p:nvPr/>
        </p:nvSpPr>
        <p:spPr>
          <a:xfrm>
            <a:off x="6155247" y="2553599"/>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5" name="楕円">
            <a:extLst>
              <a:ext uri="{FF2B5EF4-FFF2-40B4-BE49-F238E27FC236}">
                <a16:creationId xmlns:a16="http://schemas.microsoft.com/office/drawing/2014/main" id="{6501B5B1-894B-BD22-A59E-B28216940C27}"/>
              </a:ext>
            </a:extLst>
          </p:cNvPr>
          <p:cNvSpPr/>
          <p:nvPr/>
        </p:nvSpPr>
        <p:spPr>
          <a:xfrm>
            <a:off x="6155247" y="2891741"/>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6" name="楕円">
            <a:extLst>
              <a:ext uri="{FF2B5EF4-FFF2-40B4-BE49-F238E27FC236}">
                <a16:creationId xmlns:a16="http://schemas.microsoft.com/office/drawing/2014/main" id="{7E76EA4E-FC51-1733-3613-6ABCB05D2576}"/>
              </a:ext>
            </a:extLst>
          </p:cNvPr>
          <p:cNvSpPr/>
          <p:nvPr/>
        </p:nvSpPr>
        <p:spPr>
          <a:xfrm>
            <a:off x="6155247" y="3629932"/>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7" name="楕円">
            <a:extLst>
              <a:ext uri="{FF2B5EF4-FFF2-40B4-BE49-F238E27FC236}">
                <a16:creationId xmlns:a16="http://schemas.microsoft.com/office/drawing/2014/main" id="{6D8859F3-B9CA-6779-F143-3733062F0A0C}"/>
              </a:ext>
            </a:extLst>
          </p:cNvPr>
          <p:cNvSpPr/>
          <p:nvPr/>
        </p:nvSpPr>
        <p:spPr>
          <a:xfrm>
            <a:off x="6155247" y="3968073"/>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8" name="楕円">
            <a:extLst>
              <a:ext uri="{FF2B5EF4-FFF2-40B4-BE49-F238E27FC236}">
                <a16:creationId xmlns:a16="http://schemas.microsoft.com/office/drawing/2014/main" id="{22A4EA28-B6D0-539E-D720-1FE1D2EE203F}"/>
              </a:ext>
            </a:extLst>
          </p:cNvPr>
          <p:cNvSpPr/>
          <p:nvPr/>
        </p:nvSpPr>
        <p:spPr>
          <a:xfrm>
            <a:off x="2327626" y="2251175"/>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39" name="楕円">
            <a:extLst>
              <a:ext uri="{FF2B5EF4-FFF2-40B4-BE49-F238E27FC236}">
                <a16:creationId xmlns:a16="http://schemas.microsoft.com/office/drawing/2014/main" id="{F10C65D0-BED3-CF70-2AB5-62A31FB44830}"/>
              </a:ext>
            </a:extLst>
          </p:cNvPr>
          <p:cNvSpPr/>
          <p:nvPr/>
        </p:nvSpPr>
        <p:spPr>
          <a:xfrm>
            <a:off x="2327626" y="2589316"/>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2" name="楕円">
            <a:extLst>
              <a:ext uri="{FF2B5EF4-FFF2-40B4-BE49-F238E27FC236}">
                <a16:creationId xmlns:a16="http://schemas.microsoft.com/office/drawing/2014/main" id="{8078C5A8-D79B-FF1C-5D3E-3C7DCA798377}"/>
              </a:ext>
            </a:extLst>
          </p:cNvPr>
          <p:cNvSpPr/>
          <p:nvPr/>
        </p:nvSpPr>
        <p:spPr>
          <a:xfrm>
            <a:off x="2327626" y="2927457"/>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43" name="線">
            <a:extLst>
              <a:ext uri="{FF2B5EF4-FFF2-40B4-BE49-F238E27FC236}">
                <a16:creationId xmlns:a16="http://schemas.microsoft.com/office/drawing/2014/main" id="{09EAE93A-AA4D-F99D-15E8-0159DBFCFE41}"/>
              </a:ext>
            </a:extLst>
          </p:cNvPr>
          <p:cNvSpPr/>
          <p:nvPr/>
        </p:nvSpPr>
        <p:spPr>
          <a:xfrm flipV="1">
            <a:off x="2738909" y="3067744"/>
            <a:ext cx="3351300" cy="148365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4" name="線">
            <a:extLst>
              <a:ext uri="{FF2B5EF4-FFF2-40B4-BE49-F238E27FC236}">
                <a16:creationId xmlns:a16="http://schemas.microsoft.com/office/drawing/2014/main" id="{145D2831-E3B3-79F9-80E7-9B60A80ECD63}"/>
              </a:ext>
            </a:extLst>
          </p:cNvPr>
          <p:cNvSpPr/>
          <p:nvPr/>
        </p:nvSpPr>
        <p:spPr>
          <a:xfrm>
            <a:off x="2713104" y="3067757"/>
            <a:ext cx="3351300" cy="1027567"/>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6" name="線">
            <a:extLst>
              <a:ext uri="{FF2B5EF4-FFF2-40B4-BE49-F238E27FC236}">
                <a16:creationId xmlns:a16="http://schemas.microsoft.com/office/drawing/2014/main" id="{81600C07-8F9B-BE6D-CE76-12B3F27A89AE}"/>
              </a:ext>
            </a:extLst>
          </p:cNvPr>
          <p:cNvSpPr/>
          <p:nvPr/>
        </p:nvSpPr>
        <p:spPr>
          <a:xfrm>
            <a:off x="2719303" y="2410143"/>
            <a:ext cx="3345101" cy="1701234"/>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7" name="線">
            <a:extLst>
              <a:ext uri="{FF2B5EF4-FFF2-40B4-BE49-F238E27FC236}">
                <a16:creationId xmlns:a16="http://schemas.microsoft.com/office/drawing/2014/main" id="{A716523B-0365-7267-955C-F69CB6064A0F}"/>
              </a:ext>
            </a:extLst>
          </p:cNvPr>
          <p:cNvSpPr/>
          <p:nvPr/>
        </p:nvSpPr>
        <p:spPr>
          <a:xfrm flipV="1">
            <a:off x="2670365" y="3775788"/>
            <a:ext cx="3403928" cy="775608"/>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8" name="線">
            <a:extLst>
              <a:ext uri="{FF2B5EF4-FFF2-40B4-BE49-F238E27FC236}">
                <a16:creationId xmlns:a16="http://schemas.microsoft.com/office/drawing/2014/main" id="{3C578F07-DEB1-EB33-9E6E-67D20CD3DA3B}"/>
              </a:ext>
            </a:extLst>
          </p:cNvPr>
          <p:cNvSpPr/>
          <p:nvPr/>
        </p:nvSpPr>
        <p:spPr>
          <a:xfrm flipV="1">
            <a:off x="2722992" y="4095325"/>
            <a:ext cx="3351300" cy="456073"/>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49" name="線">
            <a:extLst>
              <a:ext uri="{FF2B5EF4-FFF2-40B4-BE49-F238E27FC236}">
                <a16:creationId xmlns:a16="http://schemas.microsoft.com/office/drawing/2014/main" id="{443AADAF-6869-F63A-40C6-B9C2BC11FB89}"/>
              </a:ext>
            </a:extLst>
          </p:cNvPr>
          <p:cNvSpPr/>
          <p:nvPr/>
        </p:nvSpPr>
        <p:spPr>
          <a:xfrm>
            <a:off x="2718351" y="3067743"/>
            <a:ext cx="3346053" cy="715697"/>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0" name="線">
            <a:extLst>
              <a:ext uri="{FF2B5EF4-FFF2-40B4-BE49-F238E27FC236}">
                <a16:creationId xmlns:a16="http://schemas.microsoft.com/office/drawing/2014/main" id="{2EE69A12-A3BD-9221-AC37-1D56DF251E4F}"/>
              </a:ext>
            </a:extLst>
          </p:cNvPr>
          <p:cNvSpPr/>
          <p:nvPr/>
        </p:nvSpPr>
        <p:spPr>
          <a:xfrm flipV="1">
            <a:off x="2726791" y="2744036"/>
            <a:ext cx="3354979" cy="180736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51" name="楕円">
            <a:extLst>
              <a:ext uri="{FF2B5EF4-FFF2-40B4-BE49-F238E27FC236}">
                <a16:creationId xmlns:a16="http://schemas.microsoft.com/office/drawing/2014/main" id="{3A3A86C7-FE38-726B-E13C-A58B79A178F4}"/>
              </a:ext>
            </a:extLst>
          </p:cNvPr>
          <p:cNvSpPr/>
          <p:nvPr/>
        </p:nvSpPr>
        <p:spPr>
          <a:xfrm>
            <a:off x="2327626" y="3729861"/>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2" name="楕円">
            <a:extLst>
              <a:ext uri="{FF2B5EF4-FFF2-40B4-BE49-F238E27FC236}">
                <a16:creationId xmlns:a16="http://schemas.microsoft.com/office/drawing/2014/main" id="{FD83B2D2-061A-D73B-E72A-7AA6AE9C3EF6}"/>
              </a:ext>
            </a:extLst>
          </p:cNvPr>
          <p:cNvSpPr/>
          <p:nvPr/>
        </p:nvSpPr>
        <p:spPr>
          <a:xfrm>
            <a:off x="2327626" y="4068002"/>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3" name="楕円">
            <a:extLst>
              <a:ext uri="{FF2B5EF4-FFF2-40B4-BE49-F238E27FC236}">
                <a16:creationId xmlns:a16="http://schemas.microsoft.com/office/drawing/2014/main" id="{767EA977-D1B4-26FC-4CE2-79DB63CD5B58}"/>
              </a:ext>
            </a:extLst>
          </p:cNvPr>
          <p:cNvSpPr/>
          <p:nvPr/>
        </p:nvSpPr>
        <p:spPr>
          <a:xfrm>
            <a:off x="2327626" y="4406143"/>
            <a:ext cx="328263" cy="325815"/>
          </a:xfrm>
          <a:prstGeom prst="ellipse">
            <a:avLst/>
          </a:prstGeom>
          <a:noFill/>
          <a:ln w="25400" cap="flat">
            <a:solidFill>
              <a:srgbClr val="020000"/>
            </a:solidFill>
            <a:prstDash val="solid"/>
            <a:miter lim="400000"/>
          </a:ln>
          <a:effectLst/>
        </p:spPr>
        <p:txBody>
          <a:bodyPr wrap="square" lIns="19050" tIns="19050" rIns="19050" bIns="19050" numCol="1" anchor="ctr">
            <a:noAutofit/>
          </a:bodyPr>
          <a:lstStyle/>
          <a:p>
            <a:pPr defTabSz="309563">
              <a:defRPr sz="3200">
                <a:solidFill>
                  <a:srgbClr val="FFFFFF"/>
                </a:solidFill>
                <a:latin typeface="ヒラギノ角ゴ ProN W3"/>
                <a:ea typeface="ヒラギノ角ゴ ProN W3"/>
                <a:cs typeface="ヒラギノ角ゴ ProN W3"/>
                <a:sym typeface="ヒラギノ角ゴ ProN W3"/>
              </a:defRPr>
            </a:pPr>
            <a:endParaRPr sz="1200"/>
          </a:p>
        </p:txBody>
      </p:sp>
      <p:sp>
        <p:nvSpPr>
          <p:cNvPr id="54" name="1">
            <a:extLst>
              <a:ext uri="{FF2B5EF4-FFF2-40B4-BE49-F238E27FC236}">
                <a16:creationId xmlns:a16="http://schemas.microsoft.com/office/drawing/2014/main" id="{BAD749F6-1156-9B79-13C9-42671AD12F80}"/>
              </a:ext>
            </a:extLst>
          </p:cNvPr>
          <p:cNvSpPr txBox="1"/>
          <p:nvPr/>
        </p:nvSpPr>
        <p:spPr>
          <a:xfrm>
            <a:off x="1948715" y="2269982"/>
            <a:ext cx="139462"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1</a:t>
            </a:r>
          </a:p>
        </p:txBody>
      </p:sp>
      <p:sp>
        <p:nvSpPr>
          <p:cNvPr id="55" name="2">
            <a:extLst>
              <a:ext uri="{FF2B5EF4-FFF2-40B4-BE49-F238E27FC236}">
                <a16:creationId xmlns:a16="http://schemas.microsoft.com/office/drawing/2014/main" id="{57297F40-15A1-6597-8911-16A0A66FE8D1}"/>
              </a:ext>
            </a:extLst>
          </p:cNvPr>
          <p:cNvSpPr txBox="1"/>
          <p:nvPr/>
        </p:nvSpPr>
        <p:spPr>
          <a:xfrm>
            <a:off x="1948715" y="2623342"/>
            <a:ext cx="139462"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2</a:t>
            </a:r>
          </a:p>
        </p:txBody>
      </p:sp>
      <p:sp>
        <p:nvSpPr>
          <p:cNvPr id="56" name="3">
            <a:extLst>
              <a:ext uri="{FF2B5EF4-FFF2-40B4-BE49-F238E27FC236}">
                <a16:creationId xmlns:a16="http://schemas.microsoft.com/office/drawing/2014/main" id="{DC360DFF-ECE8-D375-D09E-9644C85279FD}"/>
              </a:ext>
            </a:extLst>
          </p:cNvPr>
          <p:cNvSpPr txBox="1"/>
          <p:nvPr/>
        </p:nvSpPr>
        <p:spPr>
          <a:xfrm>
            <a:off x="1948715" y="2938876"/>
            <a:ext cx="139462"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3</a:t>
            </a:r>
          </a:p>
        </p:txBody>
      </p:sp>
      <p:sp>
        <p:nvSpPr>
          <p:cNvPr id="57" name="512">
            <a:extLst>
              <a:ext uri="{FF2B5EF4-FFF2-40B4-BE49-F238E27FC236}">
                <a16:creationId xmlns:a16="http://schemas.microsoft.com/office/drawing/2014/main" id="{C3E99D63-05E6-6321-7205-520C67CBA265}"/>
              </a:ext>
            </a:extLst>
          </p:cNvPr>
          <p:cNvSpPr txBox="1"/>
          <p:nvPr/>
        </p:nvSpPr>
        <p:spPr>
          <a:xfrm>
            <a:off x="1847242" y="4440170"/>
            <a:ext cx="341440"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512</a:t>
            </a:r>
          </a:p>
        </p:txBody>
      </p:sp>
      <p:sp>
        <p:nvSpPr>
          <p:cNvPr id="58" name="511">
            <a:extLst>
              <a:ext uri="{FF2B5EF4-FFF2-40B4-BE49-F238E27FC236}">
                <a16:creationId xmlns:a16="http://schemas.microsoft.com/office/drawing/2014/main" id="{24E19934-F152-AC23-1EB1-1476D2882397}"/>
              </a:ext>
            </a:extLst>
          </p:cNvPr>
          <p:cNvSpPr txBox="1"/>
          <p:nvPr/>
        </p:nvSpPr>
        <p:spPr>
          <a:xfrm>
            <a:off x="1847242" y="4102028"/>
            <a:ext cx="341440"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511</a:t>
            </a:r>
          </a:p>
        </p:txBody>
      </p:sp>
      <p:sp>
        <p:nvSpPr>
          <p:cNvPr id="59" name="510">
            <a:extLst>
              <a:ext uri="{FF2B5EF4-FFF2-40B4-BE49-F238E27FC236}">
                <a16:creationId xmlns:a16="http://schemas.microsoft.com/office/drawing/2014/main" id="{1989371F-C0F3-DD53-A3A4-E74421B143B9}"/>
              </a:ext>
            </a:extLst>
          </p:cNvPr>
          <p:cNvSpPr txBox="1"/>
          <p:nvPr/>
        </p:nvSpPr>
        <p:spPr>
          <a:xfrm>
            <a:off x="1847242" y="3763886"/>
            <a:ext cx="341440"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510</a:t>
            </a:r>
          </a:p>
        </p:txBody>
      </p:sp>
      <p:sp>
        <p:nvSpPr>
          <p:cNvPr id="60" name="・">
            <a:extLst>
              <a:ext uri="{FF2B5EF4-FFF2-40B4-BE49-F238E27FC236}">
                <a16:creationId xmlns:a16="http://schemas.microsoft.com/office/drawing/2014/main" id="{24F70EAC-4171-2636-D7A4-1611C603378F}"/>
              </a:ext>
            </a:extLst>
          </p:cNvPr>
          <p:cNvSpPr txBox="1"/>
          <p:nvPr/>
        </p:nvSpPr>
        <p:spPr>
          <a:xfrm>
            <a:off x="2379838" y="3255341"/>
            <a:ext cx="221214"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a:t>
            </a:r>
          </a:p>
        </p:txBody>
      </p:sp>
      <p:sp>
        <p:nvSpPr>
          <p:cNvPr id="61" name="・">
            <a:extLst>
              <a:ext uri="{FF2B5EF4-FFF2-40B4-BE49-F238E27FC236}">
                <a16:creationId xmlns:a16="http://schemas.microsoft.com/office/drawing/2014/main" id="{E83D8F76-23F6-7DB4-6D78-1332179E6387}"/>
              </a:ext>
            </a:extLst>
          </p:cNvPr>
          <p:cNvSpPr txBox="1"/>
          <p:nvPr/>
        </p:nvSpPr>
        <p:spPr>
          <a:xfrm>
            <a:off x="2379838" y="3362685"/>
            <a:ext cx="221214"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a:t>
            </a:r>
          </a:p>
        </p:txBody>
      </p:sp>
      <p:sp>
        <p:nvSpPr>
          <p:cNvPr id="62" name="・">
            <a:extLst>
              <a:ext uri="{FF2B5EF4-FFF2-40B4-BE49-F238E27FC236}">
                <a16:creationId xmlns:a16="http://schemas.microsoft.com/office/drawing/2014/main" id="{908837B0-E1AD-6070-4456-5E582C4ABA50}"/>
              </a:ext>
            </a:extLst>
          </p:cNvPr>
          <p:cNvSpPr txBox="1"/>
          <p:nvPr/>
        </p:nvSpPr>
        <p:spPr>
          <a:xfrm>
            <a:off x="2379838" y="3468696"/>
            <a:ext cx="221214"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a:t>
            </a:r>
          </a:p>
        </p:txBody>
      </p:sp>
      <p:sp>
        <p:nvSpPr>
          <p:cNvPr id="63" name="・">
            <a:extLst>
              <a:ext uri="{FF2B5EF4-FFF2-40B4-BE49-F238E27FC236}">
                <a16:creationId xmlns:a16="http://schemas.microsoft.com/office/drawing/2014/main" id="{1EF98C6D-058F-C086-0D42-8F170FCBCC3E}"/>
              </a:ext>
            </a:extLst>
          </p:cNvPr>
          <p:cNvSpPr txBox="1"/>
          <p:nvPr/>
        </p:nvSpPr>
        <p:spPr>
          <a:xfrm>
            <a:off x="6207458" y="3192948"/>
            <a:ext cx="221214"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a:t>
            </a:r>
          </a:p>
        </p:txBody>
      </p:sp>
      <p:sp>
        <p:nvSpPr>
          <p:cNvPr id="704" name="・">
            <a:extLst>
              <a:ext uri="{FF2B5EF4-FFF2-40B4-BE49-F238E27FC236}">
                <a16:creationId xmlns:a16="http://schemas.microsoft.com/office/drawing/2014/main" id="{0DFB4A14-B2DD-5EEF-C7CC-D90F0907156C}"/>
              </a:ext>
            </a:extLst>
          </p:cNvPr>
          <p:cNvSpPr txBox="1"/>
          <p:nvPr/>
        </p:nvSpPr>
        <p:spPr>
          <a:xfrm>
            <a:off x="6207458" y="3300292"/>
            <a:ext cx="221214"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a:t>
            </a:r>
          </a:p>
        </p:txBody>
      </p:sp>
      <p:sp>
        <p:nvSpPr>
          <p:cNvPr id="705" name="・">
            <a:extLst>
              <a:ext uri="{FF2B5EF4-FFF2-40B4-BE49-F238E27FC236}">
                <a16:creationId xmlns:a16="http://schemas.microsoft.com/office/drawing/2014/main" id="{44E55D54-48F7-6E5C-4EE6-DD80B77A79B4}"/>
              </a:ext>
            </a:extLst>
          </p:cNvPr>
          <p:cNvSpPr txBox="1"/>
          <p:nvPr/>
        </p:nvSpPr>
        <p:spPr>
          <a:xfrm>
            <a:off x="6207458" y="3406303"/>
            <a:ext cx="221214"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a:t>
            </a:r>
          </a:p>
        </p:txBody>
      </p:sp>
      <p:sp>
        <p:nvSpPr>
          <p:cNvPr id="706" name="1">
            <a:extLst>
              <a:ext uri="{FF2B5EF4-FFF2-40B4-BE49-F238E27FC236}">
                <a16:creationId xmlns:a16="http://schemas.microsoft.com/office/drawing/2014/main" id="{7393716B-027E-8D49-C4C4-DD0E03A3B2F0}"/>
              </a:ext>
            </a:extLst>
          </p:cNvPr>
          <p:cNvSpPr txBox="1"/>
          <p:nvPr/>
        </p:nvSpPr>
        <p:spPr>
          <a:xfrm>
            <a:off x="6638543" y="2553340"/>
            <a:ext cx="139462"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1</a:t>
            </a:r>
          </a:p>
        </p:txBody>
      </p:sp>
      <p:sp>
        <p:nvSpPr>
          <p:cNvPr id="707" name="2">
            <a:extLst>
              <a:ext uri="{FF2B5EF4-FFF2-40B4-BE49-F238E27FC236}">
                <a16:creationId xmlns:a16="http://schemas.microsoft.com/office/drawing/2014/main" id="{B758C8E5-729E-174A-9FD0-28C06C6044B2}"/>
              </a:ext>
            </a:extLst>
          </p:cNvPr>
          <p:cNvSpPr txBox="1"/>
          <p:nvPr/>
        </p:nvSpPr>
        <p:spPr>
          <a:xfrm>
            <a:off x="6638543" y="2906700"/>
            <a:ext cx="139462"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2</a:t>
            </a:r>
          </a:p>
        </p:txBody>
      </p:sp>
      <p:sp>
        <p:nvSpPr>
          <p:cNvPr id="708" name="256">
            <a:extLst>
              <a:ext uri="{FF2B5EF4-FFF2-40B4-BE49-F238E27FC236}">
                <a16:creationId xmlns:a16="http://schemas.microsoft.com/office/drawing/2014/main" id="{BF006E4D-4254-92AB-8F5F-1A6BD23ADEC8}"/>
              </a:ext>
            </a:extLst>
          </p:cNvPr>
          <p:cNvSpPr txBox="1"/>
          <p:nvPr/>
        </p:nvSpPr>
        <p:spPr>
          <a:xfrm>
            <a:off x="6556826" y="4030675"/>
            <a:ext cx="341440"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256</a:t>
            </a:r>
          </a:p>
        </p:txBody>
      </p:sp>
      <p:sp>
        <p:nvSpPr>
          <p:cNvPr id="709" name="255">
            <a:extLst>
              <a:ext uri="{FF2B5EF4-FFF2-40B4-BE49-F238E27FC236}">
                <a16:creationId xmlns:a16="http://schemas.microsoft.com/office/drawing/2014/main" id="{24BCD21D-49F0-2144-FD4E-2DC507D96148}"/>
              </a:ext>
            </a:extLst>
          </p:cNvPr>
          <p:cNvSpPr txBox="1"/>
          <p:nvPr/>
        </p:nvSpPr>
        <p:spPr>
          <a:xfrm>
            <a:off x="6563185" y="3675312"/>
            <a:ext cx="341440" cy="2577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numCol="1" anchor="ctr">
            <a:spAutoFit/>
          </a:bodyPr>
          <a:lstStyle>
            <a:lvl1pPr algn="l">
              <a:defRPr sz="3800">
                <a:latin typeface="Arial"/>
                <a:ea typeface="Arial"/>
                <a:cs typeface="Arial"/>
                <a:sym typeface="Arial"/>
              </a:defRPr>
            </a:lvl1pPr>
          </a:lstStyle>
          <a:p>
            <a:r>
              <a:rPr sz="1425"/>
              <a:t>255</a:t>
            </a:r>
          </a:p>
        </p:txBody>
      </p:sp>
      <p:sp>
        <p:nvSpPr>
          <p:cNvPr id="710" name="線">
            <a:extLst>
              <a:ext uri="{FF2B5EF4-FFF2-40B4-BE49-F238E27FC236}">
                <a16:creationId xmlns:a16="http://schemas.microsoft.com/office/drawing/2014/main" id="{5ED1D37A-7084-8C9E-F3B5-35635D362100}"/>
              </a:ext>
            </a:extLst>
          </p:cNvPr>
          <p:cNvSpPr/>
          <p:nvPr/>
        </p:nvSpPr>
        <p:spPr>
          <a:xfrm>
            <a:off x="2726792" y="2410143"/>
            <a:ext cx="3337613" cy="1364142"/>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1" name="線">
            <a:extLst>
              <a:ext uri="{FF2B5EF4-FFF2-40B4-BE49-F238E27FC236}">
                <a16:creationId xmlns:a16="http://schemas.microsoft.com/office/drawing/2014/main" id="{93F90C3D-EB2E-8943-C8A9-9517C1F52EB0}"/>
              </a:ext>
            </a:extLst>
          </p:cNvPr>
          <p:cNvSpPr/>
          <p:nvPr/>
        </p:nvSpPr>
        <p:spPr>
          <a:xfrm>
            <a:off x="2683989" y="3069098"/>
            <a:ext cx="3380415" cy="0"/>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2" name="線">
            <a:extLst>
              <a:ext uri="{FF2B5EF4-FFF2-40B4-BE49-F238E27FC236}">
                <a16:creationId xmlns:a16="http://schemas.microsoft.com/office/drawing/2014/main" id="{4D36252E-1475-D199-5E30-63DF8CE32954}"/>
              </a:ext>
            </a:extLst>
          </p:cNvPr>
          <p:cNvSpPr/>
          <p:nvPr/>
        </p:nvSpPr>
        <p:spPr>
          <a:xfrm>
            <a:off x="2718351" y="2408638"/>
            <a:ext cx="3355941" cy="659105"/>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3" name="線">
            <a:extLst>
              <a:ext uri="{FF2B5EF4-FFF2-40B4-BE49-F238E27FC236}">
                <a16:creationId xmlns:a16="http://schemas.microsoft.com/office/drawing/2014/main" id="{3B3B84BA-647E-B0E3-65F6-F221431ECD7A}"/>
              </a:ext>
            </a:extLst>
          </p:cNvPr>
          <p:cNvSpPr/>
          <p:nvPr/>
        </p:nvSpPr>
        <p:spPr>
          <a:xfrm flipV="1">
            <a:off x="2732990" y="2740243"/>
            <a:ext cx="3337613" cy="32884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4" name="線">
            <a:extLst>
              <a:ext uri="{FF2B5EF4-FFF2-40B4-BE49-F238E27FC236}">
                <a16:creationId xmlns:a16="http://schemas.microsoft.com/office/drawing/2014/main" id="{9174F75E-0ABD-98D9-6FE3-8192CF9265C9}"/>
              </a:ext>
            </a:extLst>
          </p:cNvPr>
          <p:cNvSpPr/>
          <p:nvPr/>
        </p:nvSpPr>
        <p:spPr>
          <a:xfrm>
            <a:off x="2713104" y="2389090"/>
            <a:ext cx="3379400" cy="361621"/>
          </a:xfrm>
          <a:prstGeom prst="line">
            <a:avLst/>
          </a:prstGeom>
          <a:noFill/>
          <a:ln w="25400" cap="flat">
            <a:solidFill>
              <a:srgbClr val="000000"/>
            </a:solidFill>
            <a:prstDash val="solid"/>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5" name="線">
            <a:extLst>
              <a:ext uri="{FF2B5EF4-FFF2-40B4-BE49-F238E27FC236}">
                <a16:creationId xmlns:a16="http://schemas.microsoft.com/office/drawing/2014/main" id="{1109B672-1B36-0011-6EE2-3D68EF50E904}"/>
              </a:ext>
            </a:extLst>
          </p:cNvPr>
          <p:cNvSpPr/>
          <p:nvPr/>
        </p:nvSpPr>
        <p:spPr>
          <a:xfrm>
            <a:off x="2732988" y="2738738"/>
            <a:ext cx="3309290" cy="8642"/>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6" name="線">
            <a:extLst>
              <a:ext uri="{FF2B5EF4-FFF2-40B4-BE49-F238E27FC236}">
                <a16:creationId xmlns:a16="http://schemas.microsoft.com/office/drawing/2014/main" id="{0AEF9EA3-0A26-3FF3-252A-20375490F1B6}"/>
              </a:ext>
            </a:extLst>
          </p:cNvPr>
          <p:cNvSpPr/>
          <p:nvPr/>
        </p:nvSpPr>
        <p:spPr>
          <a:xfrm>
            <a:off x="2736732" y="2741790"/>
            <a:ext cx="3342806" cy="320805"/>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7" name="線">
            <a:extLst>
              <a:ext uri="{FF2B5EF4-FFF2-40B4-BE49-F238E27FC236}">
                <a16:creationId xmlns:a16="http://schemas.microsoft.com/office/drawing/2014/main" id="{EF603A68-2318-D9F7-EA46-FF2FF00F51A9}"/>
              </a:ext>
            </a:extLst>
          </p:cNvPr>
          <p:cNvSpPr/>
          <p:nvPr/>
        </p:nvSpPr>
        <p:spPr>
          <a:xfrm flipV="1">
            <a:off x="2745962" y="2747380"/>
            <a:ext cx="3342006" cy="1147894"/>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8" name="線">
            <a:extLst>
              <a:ext uri="{FF2B5EF4-FFF2-40B4-BE49-F238E27FC236}">
                <a16:creationId xmlns:a16="http://schemas.microsoft.com/office/drawing/2014/main" id="{51DEC2D1-252A-06DC-D396-0F4BEB761889}"/>
              </a:ext>
            </a:extLst>
          </p:cNvPr>
          <p:cNvSpPr/>
          <p:nvPr/>
        </p:nvSpPr>
        <p:spPr>
          <a:xfrm flipV="1">
            <a:off x="2774610" y="3087291"/>
            <a:ext cx="3267668" cy="802393"/>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19" name="線">
            <a:extLst>
              <a:ext uri="{FF2B5EF4-FFF2-40B4-BE49-F238E27FC236}">
                <a16:creationId xmlns:a16="http://schemas.microsoft.com/office/drawing/2014/main" id="{B2100C1E-4083-BB06-9A74-FC0C78AB9EB3}"/>
              </a:ext>
            </a:extLst>
          </p:cNvPr>
          <p:cNvSpPr/>
          <p:nvPr/>
        </p:nvSpPr>
        <p:spPr>
          <a:xfrm flipV="1">
            <a:off x="2763876" y="3783439"/>
            <a:ext cx="3300528" cy="102377"/>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20" name="線">
            <a:extLst>
              <a:ext uri="{FF2B5EF4-FFF2-40B4-BE49-F238E27FC236}">
                <a16:creationId xmlns:a16="http://schemas.microsoft.com/office/drawing/2014/main" id="{DA48DE28-5786-40CD-C2D3-3187C64AACE4}"/>
              </a:ext>
            </a:extLst>
          </p:cNvPr>
          <p:cNvSpPr/>
          <p:nvPr/>
        </p:nvSpPr>
        <p:spPr>
          <a:xfrm>
            <a:off x="2759339" y="3888060"/>
            <a:ext cx="3282939" cy="211056"/>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21" name="線">
            <a:extLst>
              <a:ext uri="{FF2B5EF4-FFF2-40B4-BE49-F238E27FC236}">
                <a16:creationId xmlns:a16="http://schemas.microsoft.com/office/drawing/2014/main" id="{56C04F7E-62AF-5364-B2F4-D8E30380B862}"/>
              </a:ext>
            </a:extLst>
          </p:cNvPr>
          <p:cNvSpPr/>
          <p:nvPr/>
        </p:nvSpPr>
        <p:spPr>
          <a:xfrm flipV="1">
            <a:off x="2754128" y="2754055"/>
            <a:ext cx="3319505" cy="1471931"/>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22" name="線">
            <a:extLst>
              <a:ext uri="{FF2B5EF4-FFF2-40B4-BE49-F238E27FC236}">
                <a16:creationId xmlns:a16="http://schemas.microsoft.com/office/drawing/2014/main" id="{10C91E71-FE5F-1ACA-63CE-B145064B7C28}"/>
              </a:ext>
            </a:extLst>
          </p:cNvPr>
          <p:cNvSpPr/>
          <p:nvPr/>
        </p:nvSpPr>
        <p:spPr>
          <a:xfrm flipV="1">
            <a:off x="2729958" y="3103411"/>
            <a:ext cx="3319505" cy="1118863"/>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23" name="線">
            <a:extLst>
              <a:ext uri="{FF2B5EF4-FFF2-40B4-BE49-F238E27FC236}">
                <a16:creationId xmlns:a16="http://schemas.microsoft.com/office/drawing/2014/main" id="{CB987CD6-B0C7-5F83-755C-F93C45134F27}"/>
              </a:ext>
            </a:extLst>
          </p:cNvPr>
          <p:cNvSpPr/>
          <p:nvPr/>
        </p:nvSpPr>
        <p:spPr>
          <a:xfrm flipV="1">
            <a:off x="2752369" y="3783439"/>
            <a:ext cx="3297095" cy="441080"/>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
        <p:nvSpPr>
          <p:cNvPr id="724" name="線">
            <a:extLst>
              <a:ext uri="{FF2B5EF4-FFF2-40B4-BE49-F238E27FC236}">
                <a16:creationId xmlns:a16="http://schemas.microsoft.com/office/drawing/2014/main" id="{442B09AC-0CAC-E615-C811-62B176D219F4}"/>
              </a:ext>
            </a:extLst>
          </p:cNvPr>
          <p:cNvSpPr/>
          <p:nvPr/>
        </p:nvSpPr>
        <p:spPr>
          <a:xfrm flipV="1">
            <a:off x="2732988" y="4107436"/>
            <a:ext cx="3297095" cy="118550"/>
          </a:xfrm>
          <a:prstGeom prst="line">
            <a:avLst/>
          </a:prstGeom>
          <a:noFill/>
          <a:ln w="25400" cap="flat">
            <a:solidFill>
              <a:srgbClr val="FF0000">
                <a:alpha val="50000"/>
              </a:srgbClr>
            </a:solidFill>
            <a:prstDash val="dash"/>
            <a:miter lim="400000"/>
          </a:ln>
          <a:effectLst/>
        </p:spPr>
        <p:txBody>
          <a:bodyPr wrap="square" lIns="19050" tIns="19050" rIns="19050" bIns="19050" numCol="1" anchor="ctr">
            <a:noAutofit/>
          </a:bodyPr>
          <a:lstStyle/>
          <a:p>
            <a:pPr defTabSz="914377">
              <a:defRPr>
                <a:solidFill>
                  <a:srgbClr val="5E5E5E"/>
                </a:solidFill>
                <a:latin typeface="ヒラギノ角ゴ ProN W3"/>
                <a:ea typeface="ヒラギノ角ゴ ProN W3"/>
                <a:cs typeface="ヒラギノ角ゴ ProN W3"/>
                <a:sym typeface="ヒラギノ角ゴ ProN W3"/>
              </a:defRPr>
            </a:pPr>
            <a:endParaRPr sz="675"/>
          </a:p>
        </p:txBody>
      </p:sp>
    </p:spTree>
    <p:extLst>
      <p:ext uri="{BB962C8B-B14F-4D97-AF65-F5344CB8AC3E}">
        <p14:creationId xmlns:p14="http://schemas.microsoft.com/office/powerpoint/2010/main" val="202825918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37F3-B87B-0116-F1FA-74AF34828D4E}"/>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F84B34A-4AF6-FEC7-2E56-D64AF9AE9426}"/>
              </a:ext>
            </a:extLst>
          </p:cNvPr>
          <p:cNvSpPr txBox="1"/>
          <p:nvPr/>
        </p:nvSpPr>
        <p:spPr>
          <a:xfrm>
            <a:off x="251343" y="1077213"/>
            <a:ext cx="5854303"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a:t>
            </a:r>
            <a:r>
              <a:rPr lang="en-US" altLang="ja-JP" b="1">
                <a:solidFill>
                  <a:srgbClr val="002060"/>
                </a:solidFill>
                <a:latin typeface="Meiryo"/>
                <a:ea typeface="Meiryo"/>
              </a:rPr>
              <a:t>2-11 </a:t>
            </a:r>
            <a:r>
              <a:rPr lang="ja-JP" altLang="en-US" b="1">
                <a:solidFill>
                  <a:srgbClr val="002060"/>
                </a:solidFill>
                <a:latin typeface="Meiryo"/>
                <a:ea typeface="Meiryo"/>
                <a:cs typeface="Times New Roman"/>
              </a:rPr>
              <a:t>ドロップアウトを加えて過学習を防ぐ</a:t>
            </a:r>
            <a:endParaRPr lang="en-US" altLang="ja-JP"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E704951D-F6EA-4549-1768-B1D1BC70DB9B}"/>
              </a:ext>
            </a:extLst>
          </p:cNvPr>
          <p:cNvSpPr/>
          <p:nvPr/>
        </p:nvSpPr>
        <p:spPr>
          <a:xfrm>
            <a:off x="125226" y="1415864"/>
            <a:ext cx="6504174" cy="3433042"/>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b="1" dirty="0" err="1">
                <a:solidFill>
                  <a:srgbClr val="000000"/>
                </a:solidFill>
                <a:effectLst/>
                <a:latin typeface="Courier New" panose="02070309020205020404" pitchFamily="49" charset="0"/>
              </a:rPr>
              <a:t>model_d</a:t>
            </a:r>
            <a:r>
              <a:rPr lang="en" altLang="ja-JP" b="1" dirty="0">
                <a:solidFill>
                  <a:srgbClr val="000000"/>
                </a:solidFill>
                <a:effectLst/>
                <a:latin typeface="Courier New" panose="02070309020205020404" pitchFamily="49" charset="0"/>
              </a:rPr>
              <a:t> = Sequential</a:t>
            </a:r>
            <a:r>
              <a:rPr lang="en" altLang="ja-JP" b="1" dirty="0">
                <a:solidFill>
                  <a:srgbClr val="0070C0"/>
                </a:solidFill>
                <a:effectLst/>
                <a:latin typeface="Courier New" panose="02070309020205020404" pitchFamily="49" charset="0"/>
              </a:rPr>
              <a:t>()</a:t>
            </a:r>
          </a:p>
          <a:p>
            <a:r>
              <a:rPr lang="en" altLang="ja-JP" b="1" dirty="0" err="1">
                <a:solidFill>
                  <a:srgbClr val="000000"/>
                </a:solidFill>
                <a:effectLst/>
                <a:latin typeface="Courier New" panose="02070309020205020404" pitchFamily="49" charset="0"/>
              </a:rPr>
              <a:t>model_d.add</a:t>
            </a:r>
            <a:r>
              <a:rPr lang="en" altLang="ja-JP" b="1" dirty="0">
                <a:solidFill>
                  <a:srgbClr val="0070C0"/>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Flatten</a:t>
            </a:r>
            <a:r>
              <a:rPr lang="en" altLang="ja-JP" b="1" dirty="0">
                <a:solidFill>
                  <a:srgbClr val="00B050"/>
                </a:solidFill>
                <a:effectLst/>
                <a:latin typeface="Courier New" panose="02070309020205020404" pitchFamily="49" charset="0"/>
              </a:rPr>
              <a:t>(</a:t>
            </a:r>
            <a:r>
              <a:rPr lang="en" altLang="ja-JP" b="1" dirty="0" err="1">
                <a:solidFill>
                  <a:srgbClr val="000000"/>
                </a:solidFill>
                <a:effectLst/>
                <a:latin typeface="Courier New" panose="02070309020205020404" pitchFamily="49" charset="0"/>
              </a:rPr>
              <a:t>input_shape</a:t>
            </a:r>
            <a:r>
              <a:rPr lang="en" altLang="ja-JP" b="1" dirty="0">
                <a:solidFill>
                  <a:srgbClr val="000000"/>
                </a:solidFill>
                <a:effectLst/>
                <a:latin typeface="Courier New" panose="02070309020205020404" pitchFamily="49" charset="0"/>
              </a:rPr>
              <a:t> = </a:t>
            </a:r>
            <a:r>
              <a:rPr lang="en" altLang="ja-JP" b="1" dirty="0">
                <a:solidFill>
                  <a:srgbClr val="C0000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64</a:t>
            </a:r>
            <a:r>
              <a:rPr lang="en" altLang="ja-JP" b="1" dirty="0">
                <a:solidFill>
                  <a:srgbClr val="00000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64</a:t>
            </a:r>
            <a:r>
              <a:rPr lang="en" altLang="ja-JP" b="1" dirty="0">
                <a:solidFill>
                  <a:srgbClr val="00000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1</a:t>
            </a:r>
            <a:r>
              <a:rPr lang="en" altLang="ja-JP" b="1" dirty="0">
                <a:solidFill>
                  <a:srgbClr val="C00000"/>
                </a:solidFill>
                <a:effectLst/>
                <a:latin typeface="Courier New" panose="02070309020205020404" pitchFamily="49" charset="0"/>
              </a:rPr>
              <a:t>)</a:t>
            </a:r>
            <a:r>
              <a:rPr lang="en" altLang="ja-JP" b="1" dirty="0">
                <a:solidFill>
                  <a:srgbClr val="00B050"/>
                </a:solidFill>
                <a:effectLst/>
                <a:latin typeface="Courier New" panose="02070309020205020404" pitchFamily="49" charset="0"/>
              </a:rPr>
              <a:t>)</a:t>
            </a:r>
            <a:r>
              <a:rPr lang="en" altLang="ja-JP" b="1" dirty="0">
                <a:solidFill>
                  <a:srgbClr val="0070C0"/>
                </a:solidFill>
                <a:effectLst/>
                <a:latin typeface="Courier New" panose="02070309020205020404" pitchFamily="49" charset="0"/>
              </a:rPr>
              <a:t>)</a:t>
            </a:r>
          </a:p>
          <a:p>
            <a:r>
              <a:rPr lang="en" altLang="ja-JP" b="1" dirty="0" err="1">
                <a:solidFill>
                  <a:srgbClr val="000000"/>
                </a:solidFill>
                <a:effectLst/>
                <a:latin typeface="Courier New" panose="02070309020205020404" pitchFamily="49" charset="0"/>
              </a:rPr>
              <a:t>model_d.add</a:t>
            </a:r>
            <a:r>
              <a:rPr lang="en" altLang="ja-JP" b="1" dirty="0">
                <a:solidFill>
                  <a:srgbClr val="0070C0"/>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Dense</a:t>
            </a:r>
            <a:r>
              <a:rPr lang="en" altLang="ja-JP" b="1" dirty="0">
                <a:solidFill>
                  <a:srgbClr val="00B05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512</a:t>
            </a:r>
            <a:r>
              <a:rPr lang="en" altLang="ja-JP" b="1" dirty="0">
                <a:solidFill>
                  <a:srgbClr val="000000"/>
                </a:solidFill>
                <a:effectLst/>
                <a:latin typeface="Courier New" panose="02070309020205020404" pitchFamily="49" charset="0"/>
              </a:rPr>
              <a:t>, activation = </a:t>
            </a:r>
            <a:r>
              <a:rPr lang="en" altLang="ja-JP" b="1" dirty="0">
                <a:solidFill>
                  <a:srgbClr val="A31515"/>
                </a:solidFill>
                <a:effectLst/>
                <a:latin typeface="Courier New" panose="02070309020205020404" pitchFamily="49" charset="0"/>
              </a:rPr>
              <a:t>'</a:t>
            </a:r>
            <a:r>
              <a:rPr lang="en" altLang="ja-JP" b="1" dirty="0" err="1">
                <a:solidFill>
                  <a:srgbClr val="A31515"/>
                </a:solidFill>
                <a:effectLst/>
                <a:latin typeface="Courier New" panose="02070309020205020404" pitchFamily="49" charset="0"/>
              </a:rPr>
              <a:t>relu</a:t>
            </a:r>
            <a:r>
              <a:rPr lang="en" altLang="ja-JP" b="1" dirty="0">
                <a:solidFill>
                  <a:srgbClr val="A31515"/>
                </a:solidFill>
                <a:effectLst/>
                <a:latin typeface="Courier New" panose="02070309020205020404" pitchFamily="49" charset="0"/>
              </a:rPr>
              <a:t>’</a:t>
            </a:r>
            <a:r>
              <a:rPr lang="en" altLang="ja-JP" b="1" dirty="0">
                <a:solidFill>
                  <a:srgbClr val="00B050"/>
                </a:solidFill>
                <a:effectLst/>
                <a:latin typeface="Courier New" panose="02070309020205020404" pitchFamily="49" charset="0"/>
              </a:rPr>
              <a:t>)</a:t>
            </a:r>
            <a:r>
              <a:rPr lang="en" altLang="ja-JP" b="1" dirty="0">
                <a:solidFill>
                  <a:srgbClr val="0070C0"/>
                </a:solidFill>
                <a:effectLst/>
                <a:latin typeface="Courier New" panose="02070309020205020404" pitchFamily="49" charset="0"/>
              </a:rPr>
              <a:t>)</a:t>
            </a:r>
          </a:p>
          <a:p>
            <a:r>
              <a:rPr lang="en" altLang="ja-JP" b="1" dirty="0" err="1">
                <a:solidFill>
                  <a:srgbClr val="000000"/>
                </a:solidFill>
                <a:effectLst/>
                <a:latin typeface="Courier New" panose="02070309020205020404" pitchFamily="49" charset="0"/>
              </a:rPr>
              <a:t>model_d</a:t>
            </a:r>
            <a:r>
              <a:rPr lang="en" altLang="ja-JP" b="1" dirty="0" err="1">
                <a:solidFill>
                  <a:srgbClr val="000000"/>
                </a:solidFill>
                <a:latin typeface="Courier New" panose="02070309020205020404" pitchFamily="49" charset="0"/>
              </a:rPr>
              <a:t>.add</a:t>
            </a:r>
            <a:r>
              <a:rPr lang="en" altLang="ja-JP" b="1" dirty="0">
                <a:solidFill>
                  <a:srgbClr val="0070C0"/>
                </a:solidFill>
                <a:latin typeface="Courier New" panose="02070309020205020404" pitchFamily="49" charset="0"/>
              </a:rPr>
              <a:t>(</a:t>
            </a:r>
            <a:r>
              <a:rPr lang="en" altLang="ja-JP" b="1" dirty="0">
                <a:solidFill>
                  <a:srgbClr val="000000"/>
                </a:solidFill>
                <a:latin typeface="Courier New" panose="02070309020205020404" pitchFamily="49" charset="0"/>
              </a:rPr>
              <a:t>Dropout</a:t>
            </a:r>
            <a:r>
              <a:rPr lang="en" altLang="ja-JP" b="1" dirty="0">
                <a:solidFill>
                  <a:srgbClr val="00B050"/>
                </a:solidFill>
                <a:latin typeface="Courier New" panose="02070309020205020404" pitchFamily="49" charset="0"/>
              </a:rPr>
              <a:t>(0.5)</a:t>
            </a:r>
            <a:r>
              <a:rPr lang="en" altLang="ja-JP" b="1" dirty="0">
                <a:solidFill>
                  <a:srgbClr val="0070C0"/>
                </a:solidFill>
                <a:latin typeface="Courier New" panose="02070309020205020404" pitchFamily="49" charset="0"/>
              </a:rPr>
              <a:t>)</a:t>
            </a:r>
            <a:endParaRPr lang="en" altLang="ja-JP" b="1" dirty="0">
              <a:solidFill>
                <a:srgbClr val="0070C0"/>
              </a:solidFill>
              <a:effectLst/>
              <a:latin typeface="Courier New" panose="02070309020205020404" pitchFamily="49" charset="0"/>
            </a:endParaRPr>
          </a:p>
          <a:p>
            <a:r>
              <a:rPr lang="en" altLang="ja-JP" b="1" dirty="0" err="1">
                <a:solidFill>
                  <a:srgbClr val="000000"/>
                </a:solidFill>
                <a:effectLst/>
                <a:latin typeface="Courier New" panose="02070309020205020404" pitchFamily="49" charset="0"/>
              </a:rPr>
              <a:t>model_d.add</a:t>
            </a:r>
            <a:r>
              <a:rPr lang="en" altLang="ja-JP" b="1" dirty="0">
                <a:solidFill>
                  <a:srgbClr val="0070C0"/>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Dense</a:t>
            </a:r>
            <a:r>
              <a:rPr lang="en" altLang="ja-JP" b="1" dirty="0">
                <a:solidFill>
                  <a:srgbClr val="00B05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256</a:t>
            </a:r>
            <a:r>
              <a:rPr lang="en" altLang="ja-JP" b="1" dirty="0">
                <a:solidFill>
                  <a:srgbClr val="000000"/>
                </a:solidFill>
                <a:effectLst/>
                <a:latin typeface="Courier New" panose="02070309020205020404" pitchFamily="49" charset="0"/>
              </a:rPr>
              <a:t>, activation = </a:t>
            </a:r>
            <a:r>
              <a:rPr lang="en" altLang="ja-JP" b="1" dirty="0">
                <a:solidFill>
                  <a:srgbClr val="A31515"/>
                </a:solidFill>
                <a:effectLst/>
                <a:latin typeface="Courier New" panose="02070309020205020404" pitchFamily="49" charset="0"/>
              </a:rPr>
              <a:t>'</a:t>
            </a:r>
            <a:r>
              <a:rPr lang="en" altLang="ja-JP" b="1" dirty="0" err="1">
                <a:solidFill>
                  <a:srgbClr val="A31515"/>
                </a:solidFill>
                <a:effectLst/>
                <a:latin typeface="Courier New" panose="02070309020205020404" pitchFamily="49" charset="0"/>
              </a:rPr>
              <a:t>relu</a:t>
            </a:r>
            <a:r>
              <a:rPr lang="en" altLang="ja-JP" b="1" dirty="0">
                <a:solidFill>
                  <a:srgbClr val="A31515"/>
                </a:solidFill>
                <a:effectLst/>
                <a:latin typeface="Courier New" panose="02070309020205020404" pitchFamily="49" charset="0"/>
              </a:rPr>
              <a:t>’</a:t>
            </a:r>
            <a:r>
              <a:rPr lang="en" altLang="ja-JP" b="1" dirty="0">
                <a:solidFill>
                  <a:srgbClr val="00B050"/>
                </a:solidFill>
                <a:effectLst/>
                <a:latin typeface="Courier New" panose="02070309020205020404" pitchFamily="49" charset="0"/>
              </a:rPr>
              <a:t>)</a:t>
            </a:r>
            <a:r>
              <a:rPr lang="en" altLang="ja-JP" b="1" dirty="0">
                <a:solidFill>
                  <a:srgbClr val="0070C0"/>
                </a:solidFill>
                <a:effectLst/>
                <a:latin typeface="Courier New" panose="02070309020205020404" pitchFamily="49" charset="0"/>
              </a:rPr>
              <a:t>)</a:t>
            </a:r>
          </a:p>
          <a:p>
            <a:r>
              <a:rPr lang="en" altLang="ja-JP" b="1" dirty="0" err="1">
                <a:solidFill>
                  <a:srgbClr val="000000"/>
                </a:solidFill>
                <a:effectLst/>
                <a:latin typeface="Courier New" panose="02070309020205020404" pitchFamily="49" charset="0"/>
              </a:rPr>
              <a:t>model_d</a:t>
            </a:r>
            <a:r>
              <a:rPr lang="en" altLang="ja-JP" b="1" dirty="0" err="1">
                <a:solidFill>
                  <a:srgbClr val="000000"/>
                </a:solidFill>
                <a:latin typeface="Courier New" panose="02070309020205020404" pitchFamily="49" charset="0"/>
              </a:rPr>
              <a:t>.add</a:t>
            </a:r>
            <a:r>
              <a:rPr lang="en" altLang="ja-JP" b="1" dirty="0">
                <a:solidFill>
                  <a:srgbClr val="0070C0"/>
                </a:solidFill>
                <a:latin typeface="Courier New" panose="02070309020205020404" pitchFamily="49" charset="0"/>
              </a:rPr>
              <a:t>(</a:t>
            </a:r>
            <a:r>
              <a:rPr lang="en" altLang="ja-JP" b="1" dirty="0">
                <a:solidFill>
                  <a:srgbClr val="000000"/>
                </a:solidFill>
                <a:latin typeface="Courier New" panose="02070309020205020404" pitchFamily="49" charset="0"/>
              </a:rPr>
              <a:t>Dropout</a:t>
            </a:r>
            <a:r>
              <a:rPr lang="en" altLang="ja-JP" b="1" dirty="0">
                <a:solidFill>
                  <a:srgbClr val="00B050"/>
                </a:solidFill>
                <a:latin typeface="Courier New" panose="02070309020205020404" pitchFamily="49" charset="0"/>
              </a:rPr>
              <a:t>(0.5)</a:t>
            </a:r>
            <a:r>
              <a:rPr lang="en" altLang="ja-JP" b="1" dirty="0">
                <a:solidFill>
                  <a:srgbClr val="0070C0"/>
                </a:solidFill>
                <a:latin typeface="Courier New" panose="02070309020205020404" pitchFamily="49" charset="0"/>
              </a:rPr>
              <a:t>)</a:t>
            </a:r>
            <a:endParaRPr lang="en" altLang="ja-JP" b="1" dirty="0">
              <a:solidFill>
                <a:srgbClr val="0070C0"/>
              </a:solidFill>
              <a:effectLst/>
              <a:latin typeface="Courier New" panose="02070309020205020404" pitchFamily="49" charset="0"/>
            </a:endParaRPr>
          </a:p>
          <a:p>
            <a:r>
              <a:rPr lang="en" altLang="ja-JP" b="1" dirty="0" err="1">
                <a:solidFill>
                  <a:srgbClr val="000000"/>
                </a:solidFill>
                <a:effectLst/>
                <a:latin typeface="Courier New" panose="02070309020205020404" pitchFamily="49" charset="0"/>
              </a:rPr>
              <a:t>model_d.add</a:t>
            </a:r>
            <a:r>
              <a:rPr lang="en" altLang="ja-JP" b="1" dirty="0">
                <a:solidFill>
                  <a:srgbClr val="0070C0"/>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Dense</a:t>
            </a:r>
            <a:r>
              <a:rPr lang="en" altLang="ja-JP" b="1" dirty="0">
                <a:solidFill>
                  <a:srgbClr val="00B05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128</a:t>
            </a:r>
            <a:r>
              <a:rPr lang="en" altLang="ja-JP" b="1" dirty="0">
                <a:solidFill>
                  <a:srgbClr val="000000"/>
                </a:solidFill>
                <a:effectLst/>
                <a:latin typeface="Courier New" panose="02070309020205020404" pitchFamily="49" charset="0"/>
              </a:rPr>
              <a:t>, activation = </a:t>
            </a:r>
            <a:r>
              <a:rPr lang="en" altLang="ja-JP" b="1" dirty="0">
                <a:solidFill>
                  <a:srgbClr val="A31515"/>
                </a:solidFill>
                <a:effectLst/>
                <a:latin typeface="Courier New" panose="02070309020205020404" pitchFamily="49" charset="0"/>
              </a:rPr>
              <a:t>'</a:t>
            </a:r>
            <a:r>
              <a:rPr lang="en" altLang="ja-JP" b="1" dirty="0" err="1">
                <a:solidFill>
                  <a:srgbClr val="A31515"/>
                </a:solidFill>
                <a:effectLst/>
                <a:latin typeface="Courier New" panose="02070309020205020404" pitchFamily="49" charset="0"/>
              </a:rPr>
              <a:t>relu</a:t>
            </a:r>
            <a:r>
              <a:rPr lang="en" altLang="ja-JP" b="1" dirty="0">
                <a:solidFill>
                  <a:srgbClr val="A31515"/>
                </a:solidFill>
                <a:effectLst/>
                <a:latin typeface="Courier New" panose="02070309020205020404" pitchFamily="49" charset="0"/>
              </a:rPr>
              <a:t>'</a:t>
            </a:r>
            <a:r>
              <a:rPr lang="en" altLang="ja-JP" b="1" dirty="0">
                <a:solidFill>
                  <a:srgbClr val="00B050"/>
                </a:solidFill>
                <a:effectLst/>
                <a:latin typeface="Courier New" panose="02070309020205020404" pitchFamily="49" charset="0"/>
              </a:rPr>
              <a:t>)</a:t>
            </a:r>
            <a:r>
              <a:rPr lang="en" altLang="ja-JP" b="1" dirty="0">
                <a:solidFill>
                  <a:srgbClr val="0070C0"/>
                </a:solidFill>
                <a:effectLst/>
                <a:latin typeface="Courier New" panose="02070309020205020404" pitchFamily="49" charset="0"/>
              </a:rPr>
              <a:t>)</a:t>
            </a:r>
          </a:p>
          <a:p>
            <a:r>
              <a:rPr lang="en" altLang="ja-JP" b="1" dirty="0" err="1">
                <a:solidFill>
                  <a:srgbClr val="000000"/>
                </a:solidFill>
                <a:effectLst/>
                <a:latin typeface="Courier New" panose="02070309020205020404" pitchFamily="49" charset="0"/>
              </a:rPr>
              <a:t>model_d.add</a:t>
            </a:r>
            <a:r>
              <a:rPr lang="en" altLang="ja-JP" b="1" dirty="0">
                <a:solidFill>
                  <a:srgbClr val="0070C0"/>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Dense</a:t>
            </a:r>
            <a:r>
              <a:rPr lang="en" altLang="ja-JP" b="1" dirty="0">
                <a:solidFill>
                  <a:srgbClr val="00B050"/>
                </a:solidFill>
                <a:effectLst/>
                <a:latin typeface="Courier New" panose="02070309020205020404" pitchFamily="49" charset="0"/>
              </a:rPr>
              <a:t>(</a:t>
            </a:r>
            <a:r>
              <a:rPr lang="en" altLang="ja-JP" b="1" dirty="0">
                <a:solidFill>
                  <a:srgbClr val="116644"/>
                </a:solidFill>
                <a:effectLst/>
                <a:latin typeface="Courier New" panose="02070309020205020404" pitchFamily="49" charset="0"/>
              </a:rPr>
              <a:t>1</a:t>
            </a:r>
            <a:r>
              <a:rPr lang="en" altLang="ja-JP" b="1" dirty="0">
                <a:solidFill>
                  <a:srgbClr val="000000"/>
                </a:solidFill>
                <a:effectLst/>
                <a:latin typeface="Courier New" panose="02070309020205020404" pitchFamily="49" charset="0"/>
              </a:rPr>
              <a:t>, activation = </a:t>
            </a:r>
            <a:r>
              <a:rPr lang="en" altLang="ja-JP" b="1" dirty="0">
                <a:solidFill>
                  <a:srgbClr val="A31515"/>
                </a:solidFill>
                <a:effectLst/>
                <a:latin typeface="Courier New" panose="02070309020205020404" pitchFamily="49" charset="0"/>
              </a:rPr>
              <a:t>'sigmoid'</a:t>
            </a:r>
            <a:r>
              <a:rPr lang="en" altLang="ja-JP" b="1" dirty="0">
                <a:solidFill>
                  <a:srgbClr val="00B050"/>
                </a:solidFill>
                <a:effectLst/>
                <a:latin typeface="Courier New" panose="02070309020205020404" pitchFamily="49" charset="0"/>
              </a:rPr>
              <a:t>)</a:t>
            </a:r>
            <a:r>
              <a:rPr lang="en" altLang="ja-JP" b="1" dirty="0">
                <a:solidFill>
                  <a:srgbClr val="0070C0"/>
                </a:solidFill>
                <a:effectLst/>
                <a:latin typeface="Courier New" panose="02070309020205020404" pitchFamily="49" charset="0"/>
              </a:rPr>
              <a:t>)</a:t>
            </a:r>
          </a:p>
          <a:p>
            <a:r>
              <a:rPr lang="en" altLang="ja-JP" b="1" dirty="0" err="1">
                <a:solidFill>
                  <a:srgbClr val="000000"/>
                </a:solidFill>
                <a:effectLst/>
                <a:latin typeface="Courier New" panose="02070309020205020404" pitchFamily="49" charset="0"/>
              </a:rPr>
              <a:t>model_d.</a:t>
            </a:r>
            <a:r>
              <a:rPr lang="en" altLang="ja-JP" b="1" dirty="0" err="1">
                <a:solidFill>
                  <a:srgbClr val="795E26"/>
                </a:solidFill>
                <a:effectLst/>
                <a:latin typeface="Courier New" panose="02070309020205020404" pitchFamily="49" charset="0"/>
              </a:rPr>
              <a:t>compile</a:t>
            </a:r>
            <a:r>
              <a:rPr lang="en" altLang="ja-JP" b="1" dirty="0">
                <a:solidFill>
                  <a:srgbClr val="0070C0"/>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loss = </a:t>
            </a:r>
            <a:r>
              <a:rPr lang="en" altLang="ja-JP" b="1" dirty="0">
                <a:solidFill>
                  <a:srgbClr val="A31515"/>
                </a:solidFill>
                <a:effectLst/>
                <a:latin typeface="Courier New" panose="02070309020205020404" pitchFamily="49" charset="0"/>
              </a:rPr>
              <a:t>'</a:t>
            </a:r>
            <a:r>
              <a:rPr lang="en" altLang="ja-JP" b="1" dirty="0" err="1">
                <a:solidFill>
                  <a:srgbClr val="A31515"/>
                </a:solidFill>
                <a:effectLst/>
                <a:latin typeface="Courier New" panose="02070309020205020404" pitchFamily="49" charset="0"/>
              </a:rPr>
              <a:t>binary_crossentropy</a:t>
            </a:r>
            <a:r>
              <a:rPr lang="en" altLang="ja-JP" b="1" dirty="0">
                <a:solidFill>
                  <a:srgbClr val="A31515"/>
                </a:solidFill>
                <a:effectLst/>
                <a:latin typeface="Courier New" panose="02070309020205020404" pitchFamily="49" charset="0"/>
              </a:rPr>
              <a:t>'</a:t>
            </a:r>
            <a:r>
              <a:rPr lang="en" altLang="ja-JP" b="1" dirty="0">
                <a:solidFill>
                  <a:srgbClr val="000000"/>
                </a:solidFill>
                <a:effectLst/>
                <a:latin typeface="Courier New" panose="02070309020205020404" pitchFamily="49" charset="0"/>
              </a:rPr>
              <a:t>,</a:t>
            </a:r>
          </a:p>
          <a:p>
            <a:r>
              <a:rPr lang="en" altLang="ja-JP" b="1" dirty="0">
                <a:solidFill>
                  <a:srgbClr val="000000"/>
                </a:solidFill>
                <a:latin typeface="Courier New" panose="02070309020205020404" pitchFamily="49" charset="0"/>
              </a:rPr>
              <a:t>               </a:t>
            </a:r>
            <a:r>
              <a:rPr lang="en" altLang="ja-JP" b="1" dirty="0">
                <a:solidFill>
                  <a:srgbClr val="000000"/>
                </a:solidFill>
                <a:effectLst/>
                <a:latin typeface="Courier New" panose="02070309020205020404" pitchFamily="49" charset="0"/>
              </a:rPr>
              <a:t> optimizer = </a:t>
            </a:r>
            <a:r>
              <a:rPr lang="en" altLang="ja-JP" b="1" dirty="0">
                <a:solidFill>
                  <a:srgbClr val="A31515"/>
                </a:solidFill>
                <a:effectLst/>
                <a:latin typeface="Courier New" panose="02070309020205020404" pitchFamily="49" charset="0"/>
              </a:rPr>
              <a:t>'Adam'</a:t>
            </a:r>
            <a:r>
              <a:rPr lang="en" altLang="ja-JP" b="1" dirty="0">
                <a:solidFill>
                  <a:srgbClr val="000000"/>
                </a:solidFill>
                <a:effectLst/>
                <a:latin typeface="Courier New" panose="02070309020205020404" pitchFamily="49" charset="0"/>
              </a:rPr>
              <a:t>, </a:t>
            </a:r>
          </a:p>
          <a:p>
            <a:r>
              <a:rPr lang="en" altLang="ja-JP" b="1" dirty="0">
                <a:solidFill>
                  <a:srgbClr val="000000"/>
                </a:solidFill>
                <a:latin typeface="Courier New" panose="02070309020205020404" pitchFamily="49" charset="0"/>
              </a:rPr>
              <a:t>                </a:t>
            </a:r>
            <a:r>
              <a:rPr lang="en" altLang="ja-JP" b="1" dirty="0">
                <a:solidFill>
                  <a:srgbClr val="000000"/>
                </a:solidFill>
                <a:effectLst/>
                <a:latin typeface="Courier New" panose="02070309020205020404" pitchFamily="49" charset="0"/>
              </a:rPr>
              <a:t>metrics = </a:t>
            </a:r>
            <a:r>
              <a:rPr lang="en" altLang="ja-JP" b="1" dirty="0">
                <a:solidFill>
                  <a:srgbClr val="00B050"/>
                </a:solidFill>
                <a:effectLst/>
                <a:latin typeface="Courier New" panose="02070309020205020404" pitchFamily="49" charset="0"/>
              </a:rPr>
              <a:t>[</a:t>
            </a:r>
            <a:r>
              <a:rPr lang="en" altLang="ja-JP" b="1" dirty="0">
                <a:solidFill>
                  <a:srgbClr val="A31515"/>
                </a:solidFill>
                <a:effectLst/>
                <a:latin typeface="Courier New" panose="02070309020205020404" pitchFamily="49" charset="0"/>
              </a:rPr>
              <a:t>'accuracy'</a:t>
            </a:r>
            <a:r>
              <a:rPr lang="en" altLang="ja-JP" b="1" dirty="0">
                <a:solidFill>
                  <a:srgbClr val="00B050"/>
                </a:solidFill>
                <a:effectLst/>
                <a:latin typeface="Courier New" panose="02070309020205020404" pitchFamily="49" charset="0"/>
              </a:rPr>
              <a:t>]</a:t>
            </a:r>
            <a:r>
              <a:rPr lang="en" altLang="ja-JP" b="1" dirty="0">
                <a:solidFill>
                  <a:srgbClr val="0070C0"/>
                </a:solidFill>
                <a:effectLst/>
                <a:latin typeface="Courier New" panose="02070309020205020404" pitchFamily="49" charset="0"/>
              </a:rPr>
              <a:t>)</a:t>
            </a:r>
          </a:p>
          <a:p>
            <a:r>
              <a:rPr lang="en" altLang="ja-JP" b="1" dirty="0" err="1">
                <a:solidFill>
                  <a:srgbClr val="000000"/>
                </a:solidFill>
                <a:effectLst/>
                <a:latin typeface="Courier New" panose="02070309020205020404" pitchFamily="49" charset="0"/>
              </a:rPr>
              <a:t>model_d.summary</a:t>
            </a:r>
            <a:r>
              <a:rPr lang="en" altLang="ja-JP" b="1" dirty="0">
                <a:solidFill>
                  <a:srgbClr val="0070C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C2C1CDDB-758F-52B0-7774-8B90EFA5C52A}"/>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2F27E99-8EE9-D024-512E-6B5D1A0C9B60}"/>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4A03C9A8-2F62-0893-8D22-F46AF279C7E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23492" y="2772369"/>
            <a:ext cx="2362201" cy="1227381"/>
          </a:xfrm>
          <a:prstGeom prst="rect">
            <a:avLst/>
          </a:prstGeom>
        </p:spPr>
      </p:pic>
      <p:sp>
        <p:nvSpPr>
          <p:cNvPr id="8" name="①学習モデルの選択…">
            <a:extLst>
              <a:ext uri="{FF2B5EF4-FFF2-40B4-BE49-F238E27FC236}">
                <a16:creationId xmlns:a16="http://schemas.microsoft.com/office/drawing/2014/main" id="{E644CDDC-33AE-61B0-6698-8459E65F88AB}"/>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9" name="①学習モデルの選択(今回は線形回帰)…">
            <a:extLst>
              <a:ext uri="{FF2B5EF4-FFF2-40B4-BE49-F238E27FC236}">
                <a16:creationId xmlns:a16="http://schemas.microsoft.com/office/drawing/2014/main" id="{A5A82426-6096-6C80-8F77-0E185CCFF5F4}"/>
              </a:ext>
            </a:extLst>
          </p:cNvPr>
          <p:cNvSpPr txBox="1"/>
          <p:nvPr/>
        </p:nvSpPr>
        <p:spPr>
          <a:xfrm>
            <a:off x="0" y="486731"/>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2" name="スライド番号プレースホルダー 1">
            <a:extLst>
              <a:ext uri="{FF2B5EF4-FFF2-40B4-BE49-F238E27FC236}">
                <a16:creationId xmlns:a16="http://schemas.microsoft.com/office/drawing/2014/main" id="{5EA3A2F6-EA79-DC1F-D2E7-BB701077529C}"/>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86</a:t>
            </a:fld>
            <a:endParaRPr lang="ja-JP" altLang="en-US" sz="1200"/>
          </a:p>
        </p:txBody>
      </p:sp>
    </p:spTree>
    <p:extLst>
      <p:ext uri="{BB962C8B-B14F-4D97-AF65-F5344CB8AC3E}">
        <p14:creationId xmlns:p14="http://schemas.microsoft.com/office/powerpoint/2010/main" val="2621407501"/>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ABEB8-0BA3-61AB-670F-DC32586BFEE9}"/>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E7757BDF-26F6-4F17-952D-08B4E1445300}"/>
              </a:ext>
            </a:extLst>
          </p:cNvPr>
          <p:cNvSpPr/>
          <p:nvPr/>
        </p:nvSpPr>
        <p:spPr>
          <a:xfrm>
            <a:off x="169694" y="876896"/>
            <a:ext cx="6504174" cy="30637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r>
              <a:rPr lang="en" altLang="ja-JP" sz="1600" b="1" err="1">
                <a:solidFill>
                  <a:srgbClr val="000000"/>
                </a:solidFill>
                <a:effectLst/>
                <a:latin typeface="Courier New" panose="02070309020205020404" pitchFamily="49" charset="0"/>
              </a:rPr>
              <a:t>model_d</a:t>
            </a:r>
            <a:r>
              <a:rPr lang="en" altLang="ja-JP" sz="1600" b="1">
                <a:solidFill>
                  <a:srgbClr val="000000"/>
                </a:solidFill>
                <a:effectLst/>
                <a:latin typeface="Courier New" panose="02070309020205020404" pitchFamily="49" charset="0"/>
              </a:rPr>
              <a:t> = Sequential</a:t>
            </a:r>
            <a:r>
              <a:rPr lang="en" altLang="ja-JP" sz="1600" b="1">
                <a:solidFill>
                  <a:srgbClr val="0070C0"/>
                </a:solidFill>
                <a:effectLst/>
                <a:latin typeface="Courier New" panose="02070309020205020404" pitchFamily="49" charset="0"/>
              </a:rPr>
              <a:t>()</a:t>
            </a:r>
          </a:p>
          <a:p>
            <a:r>
              <a:rPr lang="en" altLang="ja-JP" sz="1600" b="1" err="1">
                <a:solidFill>
                  <a:srgbClr val="000000"/>
                </a:solidFill>
                <a:effectLst/>
                <a:latin typeface="Courier New" panose="02070309020205020404" pitchFamily="49" charset="0"/>
              </a:rPr>
              <a:t>model_d.add</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Flatten</a:t>
            </a:r>
            <a:r>
              <a:rPr lang="en" altLang="ja-JP" sz="1600" b="1">
                <a:solidFill>
                  <a:srgbClr val="00B05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input_shape</a:t>
            </a:r>
            <a:r>
              <a:rPr lang="en" altLang="ja-JP" sz="1600" b="1">
                <a:solidFill>
                  <a:srgbClr val="000000"/>
                </a:solidFill>
                <a:effectLst/>
                <a:latin typeface="Courier New" panose="02070309020205020404" pitchFamily="49" charset="0"/>
              </a:rPr>
              <a:t> = </a:t>
            </a:r>
            <a:r>
              <a:rPr lang="en" altLang="ja-JP" sz="1600" b="1">
                <a:solidFill>
                  <a:srgbClr val="C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1</a:t>
            </a:r>
            <a:r>
              <a:rPr lang="en" altLang="ja-JP" sz="1600" b="1">
                <a:solidFill>
                  <a:srgbClr val="C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r>
              <a:rPr lang="en" altLang="ja-JP" sz="1600" b="1" err="1">
                <a:solidFill>
                  <a:srgbClr val="000000"/>
                </a:solidFill>
                <a:effectLst/>
                <a:latin typeface="Courier New" panose="02070309020205020404" pitchFamily="49" charset="0"/>
              </a:rPr>
              <a:t>model_d.add</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Dense</a:t>
            </a:r>
            <a:r>
              <a:rPr lang="en" altLang="ja-JP" sz="1600" b="1">
                <a:solidFill>
                  <a:srgbClr val="00B05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512</a:t>
            </a:r>
            <a:r>
              <a:rPr lang="en" altLang="ja-JP" sz="1600" b="1">
                <a:solidFill>
                  <a:srgbClr val="000000"/>
                </a:solidFill>
                <a:effectLst/>
                <a:latin typeface="Courier New" panose="02070309020205020404" pitchFamily="49" charset="0"/>
              </a:rPr>
              <a:t>, activation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relu</a:t>
            </a:r>
            <a:r>
              <a:rPr lang="en" altLang="ja-JP" sz="1600" b="1">
                <a:solidFill>
                  <a:srgbClr val="A31515"/>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r>
              <a:rPr lang="en" altLang="ja-JP" sz="1600" b="1" err="1">
                <a:solidFill>
                  <a:srgbClr val="000000"/>
                </a:solidFill>
                <a:effectLst/>
                <a:latin typeface="Courier New" panose="02070309020205020404" pitchFamily="49" charset="0"/>
              </a:rPr>
              <a:t>model_d</a:t>
            </a:r>
            <a:r>
              <a:rPr lang="en" altLang="ja-JP" sz="1600" b="1" err="1">
                <a:solidFill>
                  <a:srgbClr val="000000"/>
                </a:solidFill>
                <a:latin typeface="Courier New" panose="02070309020205020404" pitchFamily="49" charset="0"/>
              </a:rPr>
              <a:t>.add</a:t>
            </a:r>
            <a:r>
              <a:rPr lang="en" altLang="ja-JP" sz="1600" b="1">
                <a:solidFill>
                  <a:srgbClr val="0070C0"/>
                </a:solidFill>
                <a:latin typeface="Courier New" panose="02070309020205020404" pitchFamily="49" charset="0"/>
              </a:rPr>
              <a:t>(</a:t>
            </a:r>
            <a:r>
              <a:rPr lang="en" altLang="ja-JP" sz="1600" b="1">
                <a:solidFill>
                  <a:srgbClr val="000000"/>
                </a:solidFill>
                <a:latin typeface="Courier New" panose="02070309020205020404" pitchFamily="49" charset="0"/>
              </a:rPr>
              <a:t>Dropout</a:t>
            </a:r>
            <a:r>
              <a:rPr lang="en" altLang="ja-JP" sz="1600" b="1">
                <a:solidFill>
                  <a:srgbClr val="00B050"/>
                </a:solidFill>
                <a:latin typeface="Courier New" panose="02070309020205020404" pitchFamily="49" charset="0"/>
              </a:rPr>
              <a:t>(0.5)</a:t>
            </a:r>
            <a:r>
              <a:rPr lang="en" altLang="ja-JP" sz="1600" b="1">
                <a:solidFill>
                  <a:srgbClr val="0070C0"/>
                </a:solidFill>
                <a:latin typeface="Courier New" panose="02070309020205020404" pitchFamily="49" charset="0"/>
              </a:rPr>
              <a:t>)</a:t>
            </a:r>
            <a:endParaRPr lang="en" altLang="ja-JP" sz="1600" b="1">
              <a:solidFill>
                <a:srgbClr val="0070C0"/>
              </a:solidFill>
              <a:effectLst/>
              <a:latin typeface="Courier New" panose="02070309020205020404" pitchFamily="49" charset="0"/>
            </a:endParaRPr>
          </a:p>
          <a:p>
            <a:r>
              <a:rPr lang="en" altLang="ja-JP" sz="1600" b="1" err="1">
                <a:solidFill>
                  <a:srgbClr val="000000"/>
                </a:solidFill>
                <a:effectLst/>
                <a:latin typeface="Courier New" panose="02070309020205020404" pitchFamily="49" charset="0"/>
              </a:rPr>
              <a:t>model_d.add</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Dense</a:t>
            </a:r>
            <a:r>
              <a:rPr lang="en" altLang="ja-JP" sz="1600" b="1">
                <a:solidFill>
                  <a:srgbClr val="00B05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256</a:t>
            </a:r>
            <a:r>
              <a:rPr lang="en" altLang="ja-JP" sz="1600" b="1">
                <a:solidFill>
                  <a:srgbClr val="000000"/>
                </a:solidFill>
                <a:effectLst/>
                <a:latin typeface="Courier New" panose="02070309020205020404" pitchFamily="49" charset="0"/>
              </a:rPr>
              <a:t>, activation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relu</a:t>
            </a:r>
            <a:r>
              <a:rPr lang="en" altLang="ja-JP" sz="1600" b="1">
                <a:solidFill>
                  <a:srgbClr val="A31515"/>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r>
              <a:rPr lang="en" altLang="ja-JP" sz="1600" b="1" err="1">
                <a:solidFill>
                  <a:srgbClr val="000000"/>
                </a:solidFill>
                <a:effectLst/>
                <a:latin typeface="Courier New" panose="02070309020205020404" pitchFamily="49" charset="0"/>
              </a:rPr>
              <a:t>model_d</a:t>
            </a:r>
            <a:r>
              <a:rPr lang="en" altLang="ja-JP" sz="1600" b="1" err="1">
                <a:solidFill>
                  <a:srgbClr val="000000"/>
                </a:solidFill>
                <a:latin typeface="Courier New" panose="02070309020205020404" pitchFamily="49" charset="0"/>
              </a:rPr>
              <a:t>.add</a:t>
            </a:r>
            <a:r>
              <a:rPr lang="en" altLang="ja-JP" sz="1600" b="1">
                <a:solidFill>
                  <a:srgbClr val="0070C0"/>
                </a:solidFill>
                <a:latin typeface="Courier New" panose="02070309020205020404" pitchFamily="49" charset="0"/>
              </a:rPr>
              <a:t>(</a:t>
            </a:r>
            <a:r>
              <a:rPr lang="en" altLang="ja-JP" sz="1600" b="1">
                <a:solidFill>
                  <a:srgbClr val="000000"/>
                </a:solidFill>
                <a:latin typeface="Courier New" panose="02070309020205020404" pitchFamily="49" charset="0"/>
              </a:rPr>
              <a:t>Dropout</a:t>
            </a:r>
            <a:r>
              <a:rPr lang="en" altLang="ja-JP" sz="1600" b="1">
                <a:solidFill>
                  <a:srgbClr val="00B050"/>
                </a:solidFill>
                <a:latin typeface="Courier New" panose="02070309020205020404" pitchFamily="49" charset="0"/>
              </a:rPr>
              <a:t>(0.5)</a:t>
            </a:r>
            <a:r>
              <a:rPr lang="en" altLang="ja-JP" sz="1600" b="1">
                <a:solidFill>
                  <a:srgbClr val="0070C0"/>
                </a:solidFill>
                <a:latin typeface="Courier New" panose="02070309020205020404" pitchFamily="49" charset="0"/>
              </a:rPr>
              <a:t>)</a:t>
            </a:r>
            <a:endParaRPr lang="en" altLang="ja-JP" sz="1600" b="1">
              <a:solidFill>
                <a:srgbClr val="0070C0"/>
              </a:solidFill>
              <a:effectLst/>
              <a:latin typeface="Courier New" panose="02070309020205020404" pitchFamily="49" charset="0"/>
            </a:endParaRPr>
          </a:p>
          <a:p>
            <a:r>
              <a:rPr lang="en" altLang="ja-JP" sz="1600" b="1" err="1">
                <a:solidFill>
                  <a:srgbClr val="000000"/>
                </a:solidFill>
                <a:effectLst/>
                <a:latin typeface="Courier New" panose="02070309020205020404" pitchFamily="49" charset="0"/>
              </a:rPr>
              <a:t>model_d.add</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Dense</a:t>
            </a:r>
            <a:r>
              <a:rPr lang="en" altLang="ja-JP" sz="1600" b="1">
                <a:solidFill>
                  <a:srgbClr val="00B05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128</a:t>
            </a:r>
            <a:r>
              <a:rPr lang="en" altLang="ja-JP" sz="1600" b="1">
                <a:solidFill>
                  <a:srgbClr val="000000"/>
                </a:solidFill>
                <a:effectLst/>
                <a:latin typeface="Courier New" panose="02070309020205020404" pitchFamily="49" charset="0"/>
              </a:rPr>
              <a:t>, activation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relu</a:t>
            </a:r>
            <a:r>
              <a:rPr lang="en" altLang="ja-JP" sz="1600" b="1">
                <a:solidFill>
                  <a:srgbClr val="A31515"/>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r>
              <a:rPr lang="en" altLang="ja-JP" sz="1600" b="1" err="1">
                <a:solidFill>
                  <a:srgbClr val="000000"/>
                </a:solidFill>
                <a:effectLst/>
                <a:latin typeface="Courier New" panose="02070309020205020404" pitchFamily="49" charset="0"/>
              </a:rPr>
              <a:t>model_d.add</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Dense</a:t>
            </a:r>
            <a:r>
              <a:rPr lang="en" altLang="ja-JP" sz="1600" b="1">
                <a:solidFill>
                  <a:srgbClr val="00B05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1</a:t>
            </a:r>
            <a:r>
              <a:rPr lang="en" altLang="ja-JP" sz="1600" b="1">
                <a:solidFill>
                  <a:srgbClr val="000000"/>
                </a:solidFill>
                <a:effectLst/>
                <a:latin typeface="Courier New" panose="02070309020205020404" pitchFamily="49" charset="0"/>
              </a:rPr>
              <a:t>, activation =</a:t>
            </a:r>
            <a:r>
              <a:rPr lang="en" altLang="ja-JP" sz="1600" b="1">
                <a:solidFill>
                  <a:srgbClr val="A31515"/>
                </a:solidFill>
                <a:effectLst/>
                <a:latin typeface="Courier New" panose="02070309020205020404" pitchFamily="49" charset="0"/>
              </a:rPr>
              <a:t>'sigmoid'</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r>
              <a:rPr lang="en" altLang="ja-JP" sz="1600" b="1" err="1">
                <a:solidFill>
                  <a:srgbClr val="000000"/>
                </a:solidFill>
                <a:effectLst/>
                <a:latin typeface="Courier New" panose="02070309020205020404" pitchFamily="49" charset="0"/>
              </a:rPr>
              <a:t>model_d.</a:t>
            </a:r>
            <a:r>
              <a:rPr lang="en" altLang="ja-JP" sz="1600" b="1" err="1">
                <a:solidFill>
                  <a:srgbClr val="795E26"/>
                </a:solidFill>
                <a:effectLst/>
                <a:latin typeface="Courier New" panose="02070309020205020404" pitchFamily="49" charset="0"/>
              </a:rPr>
              <a:t>compile</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loss = </a:t>
            </a:r>
            <a:r>
              <a:rPr lang="en" altLang="ja-JP" sz="1600" b="1">
                <a:solidFill>
                  <a:srgbClr val="A31515"/>
                </a:solidFill>
                <a:effectLst/>
                <a:latin typeface="Courier New" panose="02070309020205020404" pitchFamily="49" charset="0"/>
              </a:rPr>
              <a:t>'</a:t>
            </a:r>
            <a:r>
              <a:rPr lang="en" altLang="ja-JP" sz="1600" b="1" err="1">
                <a:solidFill>
                  <a:srgbClr val="A31515"/>
                </a:solidFill>
                <a:effectLst/>
                <a:latin typeface="Courier New" panose="02070309020205020404" pitchFamily="49" charset="0"/>
              </a:rPr>
              <a:t>binary_crossentropy</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r>
              <a:rPr lang="en" altLang="ja-JP" sz="1600" b="1">
                <a:solidFill>
                  <a:srgbClr val="000000"/>
                </a:solidFill>
                <a:latin typeface="Courier New" panose="02070309020205020404" pitchFamily="49" charset="0"/>
              </a:rPr>
              <a:t>               </a:t>
            </a:r>
            <a:r>
              <a:rPr lang="en" altLang="ja-JP" sz="1600" b="1">
                <a:solidFill>
                  <a:srgbClr val="000000"/>
                </a:solidFill>
                <a:effectLst/>
                <a:latin typeface="Courier New" panose="02070309020205020404" pitchFamily="49" charset="0"/>
              </a:rPr>
              <a:t> optimizer = </a:t>
            </a:r>
            <a:r>
              <a:rPr lang="en" altLang="ja-JP" sz="1600" b="1">
                <a:solidFill>
                  <a:srgbClr val="A31515"/>
                </a:solidFill>
                <a:effectLst/>
                <a:latin typeface="Courier New" panose="02070309020205020404" pitchFamily="49" charset="0"/>
              </a:rPr>
              <a:t>'Adam'</a:t>
            </a:r>
            <a:r>
              <a:rPr lang="en" altLang="ja-JP" sz="1600" b="1">
                <a:solidFill>
                  <a:srgbClr val="000000"/>
                </a:solidFill>
                <a:effectLst/>
                <a:latin typeface="Courier New" panose="02070309020205020404" pitchFamily="49" charset="0"/>
              </a:rPr>
              <a:t>, </a:t>
            </a:r>
          </a:p>
          <a:p>
            <a:r>
              <a:rPr lang="en" altLang="ja-JP" sz="1600" b="1">
                <a:solidFill>
                  <a:srgbClr val="000000"/>
                </a:solidFill>
                <a:latin typeface="Courier New" panose="02070309020205020404" pitchFamily="49" charset="0"/>
              </a:rPr>
              <a:t>                </a:t>
            </a:r>
            <a:r>
              <a:rPr lang="en" altLang="ja-JP" sz="1600" b="1">
                <a:solidFill>
                  <a:srgbClr val="000000"/>
                </a:solidFill>
                <a:effectLst/>
                <a:latin typeface="Courier New" panose="02070309020205020404" pitchFamily="49" charset="0"/>
              </a:rPr>
              <a:t>metrics = </a:t>
            </a:r>
            <a:r>
              <a:rPr lang="en" altLang="ja-JP" sz="1600" b="1">
                <a:solidFill>
                  <a:srgbClr val="00B05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'accuracy'</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r>
              <a:rPr lang="en" altLang="ja-JP" sz="1600" b="1" err="1">
                <a:solidFill>
                  <a:srgbClr val="000000"/>
                </a:solidFill>
                <a:effectLst/>
                <a:latin typeface="Courier New" panose="02070309020205020404" pitchFamily="49" charset="0"/>
              </a:rPr>
              <a:t>model_d.summary</a:t>
            </a:r>
            <a:r>
              <a:rPr lang="en" altLang="ja-JP" sz="1600" b="1">
                <a:solidFill>
                  <a:srgbClr val="0070C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93C4F3F5-0AB8-F226-3B10-921EEA3F04F4}"/>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D3B27DEB-ACCF-70DE-5DD7-C66AEA88F2A2}"/>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98C9645D-D200-CF8C-99BB-5BFCCE992E49}"/>
              </a:ext>
            </a:extLst>
          </p:cNvPr>
          <p:cNvSpPr/>
          <p:nvPr/>
        </p:nvSpPr>
        <p:spPr>
          <a:xfrm>
            <a:off x="249718" y="1657350"/>
            <a:ext cx="5160482" cy="252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88C97F9-1022-4406-9DBB-7887C48D8C94}"/>
              </a:ext>
            </a:extLst>
          </p:cNvPr>
          <p:cNvSpPr/>
          <p:nvPr/>
        </p:nvSpPr>
        <p:spPr>
          <a:xfrm>
            <a:off x="249718" y="2155927"/>
            <a:ext cx="5160482" cy="252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FFDD4B9-DC91-FFAF-5057-CDB942938EBE}"/>
              </a:ext>
            </a:extLst>
          </p:cNvPr>
          <p:cNvSpPr txBox="1"/>
          <p:nvPr/>
        </p:nvSpPr>
        <p:spPr>
          <a:xfrm>
            <a:off x="5846282" y="1429625"/>
            <a:ext cx="3048000" cy="584775"/>
          </a:xfrm>
          <a:prstGeom prst="rect">
            <a:avLst/>
          </a:prstGeom>
          <a:noFill/>
        </p:spPr>
        <p:txBody>
          <a:bodyPr wrap="square" rtlCol="0">
            <a:spAutoFit/>
          </a:bodyPr>
          <a:lstStyle/>
          <a:p>
            <a:r>
              <a:rPr kumimoji="1" lang="ja-JP" altLang="en-US" sz="1600" b="1">
                <a:solidFill>
                  <a:srgbClr val="FF9300"/>
                </a:solidFill>
                <a:latin typeface="Meiryo" panose="020B0604030504040204" pitchFamily="34" charset="-128"/>
                <a:ea typeface="Meiryo" panose="020B0604030504040204" pitchFamily="34" charset="-128"/>
              </a:rPr>
              <a:t>中間層の</a:t>
            </a:r>
            <a:r>
              <a:rPr kumimoji="1" lang="en-US" altLang="ja-JP" sz="1600" b="1">
                <a:solidFill>
                  <a:srgbClr val="FF9300"/>
                </a:solidFill>
                <a:latin typeface="Meiryo" panose="020B0604030504040204" pitchFamily="34" charset="-128"/>
                <a:ea typeface="Meiryo" panose="020B0604030504040204" pitchFamily="34" charset="-128"/>
              </a:rPr>
              <a:t>1</a:t>
            </a:r>
            <a:r>
              <a:rPr kumimoji="1" lang="ja-JP" altLang="en-US" sz="1600" b="1">
                <a:solidFill>
                  <a:srgbClr val="FF9300"/>
                </a:solidFill>
                <a:latin typeface="Meiryo" panose="020B0604030504040204" pitchFamily="34" charset="-128"/>
                <a:ea typeface="Meiryo" panose="020B0604030504040204" pitchFamily="34" charset="-128"/>
              </a:rPr>
              <a:t>層目と</a:t>
            </a:r>
            <a:r>
              <a:rPr kumimoji="1" lang="en-US" altLang="ja-JP" sz="1600" b="1">
                <a:solidFill>
                  <a:srgbClr val="FF9300"/>
                </a:solidFill>
                <a:latin typeface="Meiryo" panose="020B0604030504040204" pitchFamily="34" charset="-128"/>
                <a:ea typeface="Meiryo" panose="020B0604030504040204" pitchFamily="34" charset="-128"/>
              </a:rPr>
              <a:t>2</a:t>
            </a:r>
            <a:r>
              <a:rPr kumimoji="1" lang="ja-JP" altLang="en-US" sz="1600" b="1">
                <a:solidFill>
                  <a:srgbClr val="FF9300"/>
                </a:solidFill>
                <a:latin typeface="Meiryo" panose="020B0604030504040204" pitchFamily="34" charset="-128"/>
                <a:ea typeface="Meiryo" panose="020B0604030504040204" pitchFamily="34" charset="-128"/>
              </a:rPr>
              <a:t>層目の間に</a:t>
            </a:r>
            <a:r>
              <a:rPr kumimoji="1" lang="en-US" altLang="ja-JP" sz="1600" b="1">
                <a:solidFill>
                  <a:srgbClr val="FF9300"/>
                </a:solidFill>
                <a:latin typeface="Meiryo" panose="020B0604030504040204" pitchFamily="34" charset="-128"/>
                <a:ea typeface="Meiryo" panose="020B0604030504040204" pitchFamily="34" charset="-128"/>
              </a:rPr>
              <a:t>Dropout</a:t>
            </a:r>
            <a:r>
              <a:rPr kumimoji="1" lang="ja-JP" altLang="en-US" sz="1600" b="1">
                <a:solidFill>
                  <a:srgbClr val="FF9300"/>
                </a:solidFill>
                <a:latin typeface="Meiryo" panose="020B0604030504040204" pitchFamily="34" charset="-128"/>
                <a:ea typeface="Meiryo" panose="020B0604030504040204" pitchFamily="34" charset="-128"/>
              </a:rPr>
              <a:t>を追加</a:t>
            </a:r>
          </a:p>
        </p:txBody>
      </p:sp>
      <p:sp>
        <p:nvSpPr>
          <p:cNvPr id="10" name="テキスト ボックス 9">
            <a:extLst>
              <a:ext uri="{FF2B5EF4-FFF2-40B4-BE49-F238E27FC236}">
                <a16:creationId xmlns:a16="http://schemas.microsoft.com/office/drawing/2014/main" id="{68FEAAD1-B8F2-F7C8-C160-91DF149250A0}"/>
              </a:ext>
            </a:extLst>
          </p:cNvPr>
          <p:cNvSpPr txBox="1"/>
          <p:nvPr/>
        </p:nvSpPr>
        <p:spPr>
          <a:xfrm>
            <a:off x="5846282" y="2084604"/>
            <a:ext cx="3048000" cy="584775"/>
          </a:xfrm>
          <a:prstGeom prst="rect">
            <a:avLst/>
          </a:prstGeom>
          <a:noFill/>
        </p:spPr>
        <p:txBody>
          <a:bodyPr wrap="square" rtlCol="0">
            <a:spAutoFit/>
          </a:bodyPr>
          <a:lstStyle/>
          <a:p>
            <a:r>
              <a:rPr kumimoji="1" lang="ja-JP" altLang="en-US" sz="1600" b="1">
                <a:solidFill>
                  <a:srgbClr val="FF9300"/>
                </a:solidFill>
                <a:latin typeface="Meiryo" panose="020B0604030504040204" pitchFamily="34" charset="-128"/>
                <a:ea typeface="Meiryo" panose="020B0604030504040204" pitchFamily="34" charset="-128"/>
              </a:rPr>
              <a:t>中間層の</a:t>
            </a:r>
            <a:r>
              <a:rPr kumimoji="1" lang="en-US" altLang="ja-JP" sz="1600" b="1">
                <a:solidFill>
                  <a:srgbClr val="FF9300"/>
                </a:solidFill>
                <a:latin typeface="Meiryo" panose="020B0604030504040204" pitchFamily="34" charset="-128"/>
                <a:ea typeface="Meiryo" panose="020B0604030504040204" pitchFamily="34" charset="-128"/>
              </a:rPr>
              <a:t>2</a:t>
            </a:r>
            <a:r>
              <a:rPr kumimoji="1" lang="ja-JP" altLang="en-US" sz="1600" b="1">
                <a:solidFill>
                  <a:srgbClr val="FF9300"/>
                </a:solidFill>
                <a:latin typeface="Meiryo" panose="020B0604030504040204" pitchFamily="34" charset="-128"/>
                <a:ea typeface="Meiryo" panose="020B0604030504040204" pitchFamily="34" charset="-128"/>
              </a:rPr>
              <a:t>層目と</a:t>
            </a:r>
            <a:r>
              <a:rPr kumimoji="1" lang="en-US" altLang="ja-JP" sz="1600" b="1">
                <a:solidFill>
                  <a:srgbClr val="FF9300"/>
                </a:solidFill>
                <a:latin typeface="Meiryo" panose="020B0604030504040204" pitchFamily="34" charset="-128"/>
                <a:ea typeface="Meiryo" panose="020B0604030504040204" pitchFamily="34" charset="-128"/>
              </a:rPr>
              <a:t>3</a:t>
            </a:r>
            <a:r>
              <a:rPr kumimoji="1" lang="ja-JP" altLang="en-US" sz="1600" b="1">
                <a:solidFill>
                  <a:srgbClr val="FF9300"/>
                </a:solidFill>
                <a:latin typeface="Meiryo" panose="020B0604030504040204" pitchFamily="34" charset="-128"/>
                <a:ea typeface="Meiryo" panose="020B0604030504040204" pitchFamily="34" charset="-128"/>
              </a:rPr>
              <a:t>層目の間に</a:t>
            </a:r>
            <a:r>
              <a:rPr kumimoji="1" lang="en-US" altLang="ja-JP" sz="1600" b="1">
                <a:solidFill>
                  <a:srgbClr val="FF9300"/>
                </a:solidFill>
                <a:latin typeface="Meiryo" panose="020B0604030504040204" pitchFamily="34" charset="-128"/>
                <a:ea typeface="Meiryo" panose="020B0604030504040204" pitchFamily="34" charset="-128"/>
              </a:rPr>
              <a:t>Dropout</a:t>
            </a:r>
            <a:r>
              <a:rPr kumimoji="1" lang="ja-JP" altLang="en-US" sz="1600" b="1">
                <a:solidFill>
                  <a:srgbClr val="FF9300"/>
                </a:solidFill>
                <a:latin typeface="Meiryo" panose="020B0604030504040204" pitchFamily="34" charset="-128"/>
                <a:ea typeface="Meiryo" panose="020B0604030504040204" pitchFamily="34" charset="-128"/>
              </a:rPr>
              <a:t>を追加</a:t>
            </a:r>
          </a:p>
        </p:txBody>
      </p:sp>
      <p:sp>
        <p:nvSpPr>
          <p:cNvPr id="13" name="テキスト ボックス 12">
            <a:extLst>
              <a:ext uri="{FF2B5EF4-FFF2-40B4-BE49-F238E27FC236}">
                <a16:creationId xmlns:a16="http://schemas.microsoft.com/office/drawing/2014/main" id="{15E503ED-0673-8CC5-55D8-545B2BAE1924}"/>
              </a:ext>
            </a:extLst>
          </p:cNvPr>
          <p:cNvSpPr txBox="1"/>
          <p:nvPr/>
        </p:nvSpPr>
        <p:spPr>
          <a:xfrm>
            <a:off x="5984674" y="3006212"/>
            <a:ext cx="2771215" cy="646331"/>
          </a:xfrm>
          <a:prstGeom prst="rect">
            <a:avLst/>
          </a:prstGeom>
          <a:noFill/>
          <a:ln w="22225">
            <a:solidFill>
              <a:srgbClr val="FF9300"/>
            </a:solidFill>
          </a:ln>
        </p:spPr>
        <p:txBody>
          <a:bodyPr wrap="square" lIns="91440" tIns="45720" rIns="91440" bIns="45720" anchor="t">
            <a:spAutoFit/>
          </a:bodyPr>
          <a:lstStyle/>
          <a:p>
            <a:r>
              <a:rPr lang="en-US" altLang="ja-JP" b="1" dirty="0">
                <a:effectLst/>
                <a:latin typeface="Courier New"/>
                <a:ea typeface="Meiryo"/>
                <a:cs typeface="Courier New"/>
              </a:rPr>
              <a:t>Dropout(0.5)</a:t>
            </a:r>
            <a:r>
              <a:rPr lang="ja-JP" altLang="en-US" b="1">
                <a:latin typeface="Courier New"/>
                <a:ea typeface="Meiryo"/>
                <a:cs typeface="Courier New"/>
              </a:rPr>
              <a:t>：</a:t>
            </a:r>
            <a:endParaRPr lang="en-US" altLang="ja-JP" b="1" dirty="0">
              <a:latin typeface="Courier New"/>
              <a:ea typeface="Meiryo"/>
              <a:cs typeface="Courier New"/>
            </a:endParaRPr>
          </a:p>
          <a:p>
            <a:r>
              <a:rPr lang="en-US" altLang="ja-JP" b="1" dirty="0">
                <a:effectLst/>
                <a:latin typeface="Courier New"/>
                <a:ea typeface="Meiryo"/>
                <a:cs typeface="Courier New"/>
              </a:rPr>
              <a:t>50</a:t>
            </a:r>
            <a:r>
              <a:rPr lang="ja-JP" altLang="ja-JP" b="1">
                <a:effectLst/>
                <a:latin typeface="Courier New"/>
                <a:ea typeface="Meiryo"/>
                <a:cs typeface="Courier New"/>
              </a:rPr>
              <a:t>％の出力</a:t>
            </a:r>
            <a:r>
              <a:rPr lang="ja-JP" altLang="ja-JP" b="1">
                <a:latin typeface="Courier New"/>
                <a:ea typeface="Meiryo"/>
                <a:cs typeface="Courier New"/>
              </a:rPr>
              <a:t>が</a:t>
            </a:r>
            <a:r>
              <a:rPr lang="en-US" altLang="ja-JP" b="1" dirty="0">
                <a:effectLst/>
                <a:latin typeface="Courier New"/>
                <a:ea typeface="Meiryo"/>
                <a:cs typeface="Courier New"/>
              </a:rPr>
              <a:t>0</a:t>
            </a:r>
            <a:r>
              <a:rPr lang="ja-JP" altLang="ja-JP" b="1">
                <a:effectLst/>
                <a:latin typeface="Courier New"/>
                <a:ea typeface="Meiryo"/>
                <a:cs typeface="Courier New"/>
              </a:rPr>
              <a:t>にな</a:t>
            </a:r>
            <a:r>
              <a:rPr lang="ja-JP" altLang="en-US" b="1">
                <a:effectLst/>
                <a:latin typeface="Courier New"/>
                <a:ea typeface="Meiryo"/>
                <a:cs typeface="Courier New"/>
              </a:rPr>
              <a:t>る</a:t>
            </a:r>
            <a:endParaRPr lang="ja-JP" altLang="en-US" b="1">
              <a:latin typeface="Courier New"/>
              <a:ea typeface="Meiryo"/>
              <a:cs typeface="Courier New"/>
            </a:endParaRPr>
          </a:p>
        </p:txBody>
      </p:sp>
      <p:sp>
        <p:nvSpPr>
          <p:cNvPr id="7" name="①学習モデルの選択(今回は線形回帰)…">
            <a:extLst>
              <a:ext uri="{FF2B5EF4-FFF2-40B4-BE49-F238E27FC236}">
                <a16:creationId xmlns:a16="http://schemas.microsoft.com/office/drawing/2014/main" id="{50306A6B-0E59-3089-B570-0CFFBA820C33}"/>
              </a:ext>
            </a:extLst>
          </p:cNvPr>
          <p:cNvSpPr txBox="1"/>
          <p:nvPr/>
        </p:nvSpPr>
        <p:spPr>
          <a:xfrm>
            <a:off x="0" y="486731"/>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1" name="①学習モデルの選択…">
            <a:extLst>
              <a:ext uri="{FF2B5EF4-FFF2-40B4-BE49-F238E27FC236}">
                <a16:creationId xmlns:a16="http://schemas.microsoft.com/office/drawing/2014/main" id="{C6FAAE61-1EB2-A1F8-E99B-F16EB7087337}"/>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D4D3DAE2-47E9-BA8F-F943-75D2B38013DF}"/>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87</a:t>
            </a:fld>
            <a:endParaRPr lang="ja-JP" altLang="en-US" sz="1200"/>
          </a:p>
        </p:txBody>
      </p:sp>
    </p:spTree>
    <p:extLst>
      <p:ext uri="{BB962C8B-B14F-4D97-AF65-F5344CB8AC3E}">
        <p14:creationId xmlns:p14="http://schemas.microsoft.com/office/powerpoint/2010/main" val="4282927971"/>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13B3F-9347-6EC8-3C1A-0BD9E3C0DE28}"/>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FB02C4A7-5B3E-FFF7-8F49-266AAD020134}"/>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0542E479-4228-5FEF-A090-BAAB5426B101}"/>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4F193D78-BD9C-B11D-D7B2-4FF0ECE6AE51}"/>
              </a:ext>
            </a:extLst>
          </p:cNvPr>
          <p:cNvSpPr/>
          <p:nvPr/>
        </p:nvSpPr>
        <p:spPr>
          <a:xfrm>
            <a:off x="8135297" y="4419933"/>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0FC60905-DF50-21DC-959A-DD3307268C1B}"/>
              </a:ext>
            </a:extLst>
          </p:cNvPr>
          <p:cNvPicPr>
            <a:picLocks noChangeAspect="1"/>
          </p:cNvPicPr>
          <p:nvPr/>
        </p:nvPicPr>
        <p:blipFill rotWithShape="1">
          <a:blip r:embed="rId3">
            <a:extLst>
              <a:ext uri="{28A0092B-C50C-407E-A947-70E740481C1C}">
                <a14:useLocalDpi xmlns:a14="http://schemas.microsoft.com/office/drawing/2010/main" val="0"/>
              </a:ext>
            </a:extLst>
          </a:blip>
          <a:srcRect l="20589" t="40510" r="45780" b="22005"/>
          <a:stretch/>
        </p:blipFill>
        <p:spPr>
          <a:xfrm>
            <a:off x="609600" y="1135877"/>
            <a:ext cx="5883075" cy="3688338"/>
          </a:xfrm>
          <a:prstGeom prst="rect">
            <a:avLst/>
          </a:prstGeom>
        </p:spPr>
      </p:pic>
      <p:sp>
        <p:nvSpPr>
          <p:cNvPr id="10" name="正方形/長方形 9">
            <a:extLst>
              <a:ext uri="{FF2B5EF4-FFF2-40B4-BE49-F238E27FC236}">
                <a16:creationId xmlns:a16="http://schemas.microsoft.com/office/drawing/2014/main" id="{745F9987-11AD-1312-5867-53DDF229B268}"/>
              </a:ext>
            </a:extLst>
          </p:cNvPr>
          <p:cNvSpPr/>
          <p:nvPr/>
        </p:nvSpPr>
        <p:spPr>
          <a:xfrm>
            <a:off x="685800" y="2359950"/>
            <a:ext cx="4184356" cy="288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6346947-098F-9BE5-DD6B-B93A701CB606}"/>
              </a:ext>
            </a:extLst>
          </p:cNvPr>
          <p:cNvSpPr/>
          <p:nvPr/>
        </p:nvSpPr>
        <p:spPr>
          <a:xfrm>
            <a:off x="658633" y="3001630"/>
            <a:ext cx="4184356" cy="288000"/>
          </a:xfrm>
          <a:prstGeom prst="rect">
            <a:avLst/>
          </a:prstGeom>
          <a:no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8C1583B-5D1B-3215-5CDF-57A6D5568DDC}"/>
              </a:ext>
            </a:extLst>
          </p:cNvPr>
          <p:cNvSpPr/>
          <p:nvPr/>
        </p:nvSpPr>
        <p:spPr>
          <a:xfrm>
            <a:off x="668572" y="4053990"/>
            <a:ext cx="2831433"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5C4B596-0035-D940-4961-5680466ABFF2}"/>
              </a:ext>
            </a:extLst>
          </p:cNvPr>
          <p:cNvSpPr txBox="1"/>
          <p:nvPr/>
        </p:nvSpPr>
        <p:spPr>
          <a:xfrm>
            <a:off x="3723249" y="4127545"/>
            <a:ext cx="4178252" cy="584775"/>
          </a:xfrm>
          <a:prstGeom prst="rect">
            <a:avLst/>
          </a:prstGeom>
          <a:solidFill>
            <a:schemeClr val="bg1"/>
          </a:solidFill>
        </p:spPr>
        <p:txBody>
          <a:bodyPr wrap="square" rtlCol="0">
            <a:spAutoFit/>
          </a:bodyPr>
          <a:lstStyle/>
          <a:p>
            <a:r>
              <a:rPr kumimoji="1" lang="en-US" altLang="ja-JP" sz="1600" b="1">
                <a:solidFill>
                  <a:srgbClr val="FF0000"/>
                </a:solidFill>
                <a:latin typeface="Meiryo" panose="020B0604030504040204" pitchFamily="34" charset="-128"/>
                <a:ea typeface="Meiryo" panose="020B0604030504040204" pitchFamily="34" charset="-128"/>
              </a:rPr>
              <a:t>2,097,664 + 131,328 + 32,896+129 =2,262,017</a:t>
            </a:r>
            <a:r>
              <a:rPr kumimoji="1" lang="ja-JP" altLang="en-US" sz="1600" b="1">
                <a:solidFill>
                  <a:srgbClr val="FF0000"/>
                </a:solidFill>
                <a:latin typeface="Meiryo" panose="020B0604030504040204" pitchFamily="34" charset="-128"/>
                <a:ea typeface="Meiryo" panose="020B0604030504040204" pitchFamily="34" charset="-128"/>
              </a:rPr>
              <a:t>個</a:t>
            </a:r>
            <a:r>
              <a:rPr kumimoji="1" lang="ja-JP" altLang="en-US" sz="1600" b="1">
                <a:solidFill>
                  <a:schemeClr val="tx1"/>
                </a:solidFill>
                <a:latin typeface="Meiryo" panose="020B0604030504040204" pitchFamily="34" charset="-128"/>
                <a:ea typeface="Meiryo" panose="020B0604030504040204" pitchFamily="34" charset="-128"/>
              </a:rPr>
              <a:t>のパラメータ</a:t>
            </a:r>
            <a:endParaRPr kumimoji="1" lang="en-US" altLang="ja-JP" sz="1600" b="1">
              <a:solidFill>
                <a:schemeClr val="tx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EF34BA8A-59EA-7ACD-E065-508F97632424}"/>
              </a:ext>
            </a:extLst>
          </p:cNvPr>
          <p:cNvSpPr txBox="1"/>
          <p:nvPr/>
        </p:nvSpPr>
        <p:spPr>
          <a:xfrm>
            <a:off x="4892022" y="2664932"/>
            <a:ext cx="2496196" cy="369332"/>
          </a:xfrm>
          <a:prstGeom prst="rect">
            <a:avLst/>
          </a:prstGeom>
          <a:noFill/>
        </p:spPr>
        <p:txBody>
          <a:bodyPr wrap="none" rtlCol="0">
            <a:spAutoFit/>
          </a:bodyPr>
          <a:lstStyle/>
          <a:p>
            <a:r>
              <a:rPr kumimoji="1" lang="en-US" altLang="ja-JP" b="1">
                <a:solidFill>
                  <a:srgbClr val="FF9300"/>
                </a:solidFill>
              </a:rPr>
              <a:t>Dropout</a:t>
            </a:r>
            <a:r>
              <a:rPr kumimoji="1" lang="ja-JP" altLang="en-US" b="1">
                <a:solidFill>
                  <a:srgbClr val="FF9300"/>
                </a:solidFill>
              </a:rPr>
              <a:t>ができている</a:t>
            </a:r>
          </a:p>
        </p:txBody>
      </p:sp>
      <p:sp>
        <p:nvSpPr>
          <p:cNvPr id="16" name="テキスト ボックス 15">
            <a:extLst>
              <a:ext uri="{FF2B5EF4-FFF2-40B4-BE49-F238E27FC236}">
                <a16:creationId xmlns:a16="http://schemas.microsoft.com/office/drawing/2014/main" id="{3C6944C6-2122-DCA2-05F7-B7A0F49271CD}"/>
              </a:ext>
            </a:extLst>
          </p:cNvPr>
          <p:cNvSpPr txBox="1"/>
          <p:nvPr/>
        </p:nvSpPr>
        <p:spPr>
          <a:xfrm>
            <a:off x="5702345" y="4738147"/>
            <a:ext cx="2260555" cy="369332"/>
          </a:xfrm>
          <a:prstGeom prst="rect">
            <a:avLst/>
          </a:prstGeom>
          <a:noFill/>
        </p:spPr>
        <p:txBody>
          <a:bodyPr wrap="none" rtlCol="0">
            <a:spAutoFit/>
          </a:bodyPr>
          <a:lstStyle/>
          <a:p>
            <a:r>
              <a:rPr kumimoji="1" lang="en-US" altLang="ja-JP" b="1"/>
              <a:t>Dropout</a:t>
            </a:r>
            <a:r>
              <a:rPr kumimoji="1" lang="ja-JP" altLang="en-US" b="1"/>
              <a:t>以外は同じ</a:t>
            </a:r>
          </a:p>
        </p:txBody>
      </p:sp>
      <p:sp>
        <p:nvSpPr>
          <p:cNvPr id="18" name="①学習モデルの選択(今回は線形回帰)…">
            <a:extLst>
              <a:ext uri="{FF2B5EF4-FFF2-40B4-BE49-F238E27FC236}">
                <a16:creationId xmlns:a16="http://schemas.microsoft.com/office/drawing/2014/main" id="{D9905A19-1157-4209-26AE-D8F441A68245}"/>
              </a:ext>
            </a:extLst>
          </p:cNvPr>
          <p:cNvSpPr txBox="1"/>
          <p:nvPr/>
        </p:nvSpPr>
        <p:spPr>
          <a:xfrm>
            <a:off x="0" y="486731"/>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STEP2：学習モデルの選択</a:t>
            </a:r>
          </a:p>
        </p:txBody>
      </p:sp>
      <p:sp>
        <p:nvSpPr>
          <p:cNvPr id="19" name="①学習モデルの選択…">
            <a:extLst>
              <a:ext uri="{FF2B5EF4-FFF2-40B4-BE49-F238E27FC236}">
                <a16:creationId xmlns:a16="http://schemas.microsoft.com/office/drawing/2014/main" id="{D0DBA62B-9BC0-11A3-AE49-2DF2CBFA243E}"/>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3FB9DDDA-1329-9ECB-6441-1F14D3F9AE5E}"/>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88</a:t>
            </a:fld>
            <a:endParaRPr lang="ja-JP" altLang="en-US" sz="1200"/>
          </a:p>
        </p:txBody>
      </p:sp>
    </p:spTree>
    <p:extLst>
      <p:ext uri="{BB962C8B-B14F-4D97-AF65-F5344CB8AC3E}">
        <p14:creationId xmlns:p14="http://schemas.microsoft.com/office/powerpoint/2010/main" val="1308544596"/>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C192B-868D-5795-8107-EBC373C4808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B4C74F35-85B6-928F-31A0-ABC1748922B2}"/>
              </a:ext>
            </a:extLst>
          </p:cNvPr>
          <p:cNvSpPr/>
          <p:nvPr/>
        </p:nvSpPr>
        <p:spPr>
          <a:xfrm>
            <a:off x="685800" y="1333563"/>
            <a:ext cx="6553200" cy="1476746"/>
          </a:xfrm>
          <a:prstGeom prst="rect">
            <a:avLst/>
          </a:prstGeom>
          <a:noFill/>
          <a:ln w="254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36000" numCol="1" spcCol="38100" rtlCol="0" anchor="ctr">
            <a:spAutoFit/>
          </a:bodyPr>
          <a:lstStyle/>
          <a:p>
            <a:pPr marL="135731" algn="l">
              <a:lnSpc>
                <a:spcPct val="130000"/>
              </a:lnSpc>
              <a:tabLst>
                <a:tab pos="13097" algn="l"/>
              </a:tabLst>
            </a:pPr>
            <a:r>
              <a:rPr lang="en" altLang="ja-JP" b="1" err="1">
                <a:solidFill>
                  <a:schemeClr val="tx1"/>
                </a:solidFill>
                <a:latin typeface="Courier New" panose="02070309020205020404" pitchFamily="49" charset="0"/>
              </a:rPr>
              <a:t>result_d</a:t>
            </a:r>
            <a:r>
              <a:rPr lang="en" altLang="ja-JP" b="1">
                <a:solidFill>
                  <a:schemeClr val="tx1"/>
                </a:solidFill>
                <a:latin typeface="Courier New" panose="02070309020205020404" pitchFamily="49" charset="0"/>
              </a:rPr>
              <a:t> = </a:t>
            </a:r>
            <a:r>
              <a:rPr lang="en" altLang="ja-JP" b="1" err="1">
                <a:solidFill>
                  <a:srgbClr val="FF0000"/>
                </a:solidFill>
                <a:latin typeface="Courier New" panose="02070309020205020404" pitchFamily="49" charset="0"/>
              </a:rPr>
              <a:t>model_d</a:t>
            </a:r>
            <a:r>
              <a:rPr lang="en" altLang="ja-JP" b="1" err="1">
                <a:solidFill>
                  <a:schemeClr val="tx1"/>
                </a:solidFill>
                <a:latin typeface="Courier New" panose="02070309020205020404" pitchFamily="49" charset="0"/>
              </a:rPr>
              <a:t>.fit</a:t>
            </a:r>
            <a:r>
              <a:rPr lang="en" altLang="ja-JP" b="1">
                <a:solidFill>
                  <a:schemeClr val="accent1">
                    <a:lumMod val="75000"/>
                  </a:schemeClr>
                </a:solidFill>
                <a:latin typeface="Courier New" panose="02070309020205020404" pitchFamily="49" charset="0"/>
              </a:rPr>
              <a:t>(</a:t>
            </a:r>
            <a:r>
              <a:rPr lang="en" altLang="ja-JP" b="1">
                <a:solidFill>
                  <a:schemeClr val="tx1"/>
                </a:solidFill>
                <a:latin typeface="Courier New" panose="02070309020205020404" pitchFamily="49" charset="0"/>
              </a:rPr>
              <a:t>x_</a:t>
            </a:r>
            <a:r>
              <a:rPr lang="en-US" altLang="ja-JP" b="1">
                <a:solidFill>
                  <a:schemeClr val="tx1"/>
                </a:solidFill>
                <a:latin typeface="Courier New" panose="02070309020205020404" pitchFamily="49" charset="0"/>
              </a:rPr>
              <a:t>train</a:t>
            </a:r>
            <a:r>
              <a:rPr lang="en" altLang="ja-JP" b="1">
                <a:solidFill>
                  <a:schemeClr val="tx1"/>
                </a:solidFill>
                <a:latin typeface="Courier New" panose="02070309020205020404" pitchFamily="49" charset="0"/>
              </a:rPr>
              <a:t>, </a:t>
            </a:r>
            <a:r>
              <a:rPr lang="en" altLang="ja-JP" b="1" err="1">
                <a:solidFill>
                  <a:schemeClr val="tx1"/>
                </a:solidFill>
                <a:latin typeface="Courier New" panose="02070309020205020404" pitchFamily="49" charset="0"/>
              </a:rPr>
              <a:t>y_train</a:t>
            </a:r>
            <a:r>
              <a:rPr lang="en" altLang="ja-JP" b="1">
                <a:solidFill>
                  <a:schemeClr val="tx1"/>
                </a:solidFill>
                <a:latin typeface="Courier New" panose="02070309020205020404" pitchFamily="49" charset="0"/>
              </a:rPr>
              <a:t>,</a:t>
            </a:r>
          </a:p>
          <a:p>
            <a:pPr marL="135731" algn="l">
              <a:lnSpc>
                <a:spcPct val="130000"/>
              </a:lnSpc>
              <a:tabLst>
                <a:tab pos="13097" algn="l"/>
              </a:tabLst>
            </a:pPr>
            <a:r>
              <a:rPr lang="en-US" altLang="ja-JP" b="1">
                <a:solidFill>
                  <a:schemeClr val="tx1"/>
                </a:solidFill>
                <a:effectLst/>
                <a:latin typeface="Courier New" panose="02070309020205020404" pitchFamily="49" charset="0"/>
                <a:ea typeface="Courier New" panose="02070309020205020404" pitchFamily="49" charset="0"/>
              </a:rPr>
              <a:t>		         </a:t>
            </a:r>
            <a:r>
              <a:rPr lang="en-US" altLang="ja-JP" b="1" err="1">
                <a:solidFill>
                  <a:schemeClr val="tx1"/>
                </a:solidFill>
                <a:effectLst/>
                <a:latin typeface="Courier New" panose="02070309020205020404" pitchFamily="49" charset="0"/>
                <a:ea typeface="Courier New" panose="02070309020205020404" pitchFamily="49" charset="0"/>
              </a:rPr>
              <a:t>batch_size</a:t>
            </a:r>
            <a:r>
              <a:rPr lang="en-US" altLang="ja-JP" b="1">
                <a:solidFill>
                  <a:schemeClr val="tx1"/>
                </a:solidFill>
                <a:effectLst/>
                <a:latin typeface="Courier New" panose="02070309020205020404" pitchFamily="49" charset="0"/>
                <a:ea typeface="Courier New" panose="02070309020205020404" pitchFamily="49" charset="0"/>
              </a:rPr>
              <a:t> = 32,</a:t>
            </a:r>
          </a:p>
          <a:p>
            <a:pPr marL="135731" algn="l">
              <a:lnSpc>
                <a:spcPct val="130000"/>
              </a:lnSpc>
              <a:tabLst>
                <a:tab pos="13097" algn="l"/>
              </a:tabLst>
            </a:pPr>
            <a:r>
              <a:rPr lang="en-US" altLang="ja-JP" b="1">
                <a:solidFill>
                  <a:schemeClr val="tx1"/>
                </a:solidFill>
                <a:latin typeface="Courier New" panose="02070309020205020404" pitchFamily="49" charset="0"/>
                <a:ea typeface="Courier New" panose="02070309020205020404" pitchFamily="49" charset="0"/>
              </a:rPr>
              <a:t>                     </a:t>
            </a:r>
            <a:r>
              <a:rPr lang="en-US" altLang="ja-JP" b="1">
                <a:solidFill>
                  <a:schemeClr val="tx1"/>
                </a:solidFill>
                <a:effectLst/>
                <a:latin typeface="Courier New" panose="02070309020205020404" pitchFamily="49" charset="0"/>
                <a:ea typeface="Courier New" panose="02070309020205020404" pitchFamily="49" charset="0"/>
              </a:rPr>
              <a:t>epochs = 100</a:t>
            </a:r>
            <a:r>
              <a:rPr lang="en-US" altLang="ja-JP" b="1">
                <a:solidFill>
                  <a:schemeClr val="tx1"/>
                </a:solidFill>
                <a:latin typeface="Courier New" panose="02070309020205020404" pitchFamily="49" charset="0"/>
                <a:ea typeface="Courier New" panose="02070309020205020404" pitchFamily="49" charset="0"/>
              </a:rPr>
              <a:t>,</a:t>
            </a:r>
          </a:p>
          <a:p>
            <a:pPr marL="135731" algn="l">
              <a:lnSpc>
                <a:spcPct val="130000"/>
              </a:lnSpc>
              <a:tabLst>
                <a:tab pos="13097" algn="l"/>
              </a:tabLst>
            </a:pPr>
            <a:r>
              <a:rPr lang="en-US" altLang="ja-JP" b="1">
                <a:solidFill>
                  <a:schemeClr val="tx1"/>
                </a:solidFill>
                <a:latin typeface="Courier New" panose="02070309020205020404" pitchFamily="49" charset="0"/>
              </a:rPr>
              <a:t>			  </a:t>
            </a:r>
            <a:r>
              <a:rPr lang="en-US" altLang="ja-JP" b="1" err="1">
                <a:solidFill>
                  <a:schemeClr val="tx1"/>
                </a:solidFill>
                <a:latin typeface="Courier New" panose="02070309020205020404" pitchFamily="49" charset="0"/>
              </a:rPr>
              <a:t>validation_split</a:t>
            </a:r>
            <a:r>
              <a:rPr lang="en-US" altLang="ja-JP" b="1">
                <a:solidFill>
                  <a:schemeClr val="tx1"/>
                </a:solidFill>
                <a:latin typeface="Courier New" panose="02070309020205020404" pitchFamily="49" charset="0"/>
              </a:rPr>
              <a:t> = 0.2</a:t>
            </a:r>
            <a:r>
              <a:rPr lang="en" altLang="ja-JP" b="1">
                <a:solidFill>
                  <a:schemeClr val="accent1">
                    <a:lumMod val="75000"/>
                  </a:schemeClr>
                </a:solidFill>
                <a:latin typeface="Courier New" panose="02070309020205020404" pitchFamily="49" charset="0"/>
              </a:rPr>
              <a:t>)</a:t>
            </a:r>
            <a:endParaRPr lang="en" altLang="ja-JP" b="1">
              <a:solidFill>
                <a:schemeClr val="tx1"/>
              </a:solidFill>
              <a:latin typeface="Courier New" panose="02070309020205020404" pitchFamily="49" charset="0"/>
            </a:endParaRPr>
          </a:p>
        </p:txBody>
      </p:sp>
      <p:sp>
        <p:nvSpPr>
          <p:cNvPr id="2" name="線形回帰で88歳の歯周病の歯の本数を予測する">
            <a:extLst>
              <a:ext uri="{FF2B5EF4-FFF2-40B4-BE49-F238E27FC236}">
                <a16:creationId xmlns:a16="http://schemas.microsoft.com/office/drawing/2014/main" id="{9E083282-B275-25D8-9CBB-F68B67B34629}"/>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p>
        </p:txBody>
      </p:sp>
      <p:sp>
        <p:nvSpPr>
          <p:cNvPr id="21" name="テキスト ボックス 20">
            <a:extLst>
              <a:ext uri="{FF2B5EF4-FFF2-40B4-BE49-F238E27FC236}">
                <a16:creationId xmlns:a16="http://schemas.microsoft.com/office/drawing/2014/main" id="{0B625852-CE3E-F8F5-CA55-8F8DA10E4741}"/>
              </a:ext>
            </a:extLst>
          </p:cNvPr>
          <p:cNvSpPr txBox="1"/>
          <p:nvPr/>
        </p:nvSpPr>
        <p:spPr>
          <a:xfrm>
            <a:off x="28074" y="903592"/>
            <a:ext cx="6126152" cy="4732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135255" algn="l">
              <a:lnSpc>
                <a:spcPct val="150000"/>
              </a:lnSpc>
              <a:tabLst>
                <a:tab pos="13097" algn="l"/>
              </a:tabLst>
            </a:pPr>
            <a:r>
              <a:rPr lang="ja-JP" altLang="en-US" sz="1800" b="1">
                <a:solidFill>
                  <a:srgbClr val="002060"/>
                </a:solidFill>
                <a:latin typeface="Meiryo"/>
                <a:ea typeface="Meiryo"/>
              </a:rPr>
              <a:t>コード</a:t>
            </a:r>
            <a:r>
              <a:rPr lang="ja-JP" altLang="en-US" b="1">
                <a:solidFill>
                  <a:srgbClr val="002060"/>
                </a:solidFill>
                <a:latin typeface="Meiryo"/>
                <a:ea typeface="Meiryo"/>
              </a:rPr>
              <a:t>2-12</a:t>
            </a:r>
            <a:r>
              <a:rPr lang="ja-JP" altLang="en-US" sz="1800" b="1">
                <a:solidFill>
                  <a:srgbClr val="002060"/>
                </a:solidFill>
                <a:latin typeface="Meiryo"/>
                <a:ea typeface="Meiryo"/>
              </a:rPr>
              <a:t> 学習させる</a:t>
            </a:r>
            <a:endParaRPr lang="en-US" altLang="ja-JP" sz="1800" b="1">
              <a:solidFill>
                <a:srgbClr val="002060"/>
              </a:solidFill>
              <a:latin typeface="Meiryo"/>
              <a:ea typeface="Meiryo"/>
            </a:endParaRPr>
          </a:p>
        </p:txBody>
      </p:sp>
      <p:sp>
        <p:nvSpPr>
          <p:cNvPr id="3" name="右矢印 2">
            <a:extLst>
              <a:ext uri="{FF2B5EF4-FFF2-40B4-BE49-F238E27FC236}">
                <a16:creationId xmlns:a16="http://schemas.microsoft.com/office/drawing/2014/main" id="{8A651323-F60E-7EF8-7316-D0C259F2773D}"/>
              </a:ext>
            </a:extLst>
          </p:cNvPr>
          <p:cNvSpPr/>
          <p:nvPr/>
        </p:nvSpPr>
        <p:spPr>
          <a:xfrm>
            <a:off x="8135297" y="4429317"/>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22" name="テキスト ボックス 21">
            <a:extLst>
              <a:ext uri="{FF2B5EF4-FFF2-40B4-BE49-F238E27FC236}">
                <a16:creationId xmlns:a16="http://schemas.microsoft.com/office/drawing/2014/main" id="{47CAB6F4-ADD9-DB5D-F812-29C2E9B548DC}"/>
              </a:ext>
            </a:extLst>
          </p:cNvPr>
          <p:cNvSpPr txBox="1"/>
          <p:nvPr/>
        </p:nvSpPr>
        <p:spPr>
          <a:xfrm>
            <a:off x="393924" y="2806126"/>
            <a:ext cx="8489752" cy="2023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lgn="l" defTabSz="825500" rtl="0" fontAlgn="auto" latinLnBrk="0" hangingPunct="0">
              <a:lnSpc>
                <a:spcPct val="130000"/>
              </a:lnSpc>
              <a:spcAft>
                <a:spcPts val="0"/>
              </a:spcAft>
              <a:buClrTx/>
              <a:buSzTx/>
              <a:buFont typeface="Wingdings" pitchFamily="2" charset="2"/>
              <a:buChar char="l"/>
              <a:tabLst/>
            </a:pP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モデル名</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).fit(x, y)</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で学習させ、</a:t>
            </a:r>
            <a:r>
              <a:rPr lang="en-US" altLang="ja-JP" sz="1600" b="1" err="1">
                <a:solidFill>
                  <a:schemeClr val="tx1"/>
                </a:solidFill>
                <a:latin typeface="Courier New" panose="02070309020205020404" pitchFamily="49" charset="0"/>
                <a:ea typeface="Meiryo" panose="020B0604030504040204" pitchFamily="34" charset="-128"/>
                <a:cs typeface="Courier New" panose="02070309020205020404" pitchFamily="49" charset="0"/>
              </a:rPr>
              <a:t>result_d</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に学習結果を入れる</a:t>
            </a:r>
            <a:endPar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endParaRPr>
          </a:p>
          <a:p>
            <a:pPr marL="285750" marR="0" indent="-285750" algn="l" defTabSz="825500" rtl="0" fontAlgn="auto" latinLnBrk="0" hangingPunct="0">
              <a:lnSpc>
                <a:spcPct val="130000"/>
              </a:lnSpc>
              <a:spcAft>
                <a:spcPts val="0"/>
              </a:spcAft>
              <a:buClrTx/>
              <a:buSzTx/>
              <a:buFont typeface="Wingdings" pitchFamily="2" charset="2"/>
              <a:buChar char="l"/>
              <a:tabLst/>
            </a:pP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引数</a:t>
            </a:r>
            <a:r>
              <a:rPr lang="en-US" altLang="ja-JP" sz="1600" b="1" err="1">
                <a:solidFill>
                  <a:schemeClr val="tx1"/>
                </a:solidFill>
                <a:latin typeface="Courier New" panose="02070309020205020404" pitchFamily="49" charset="0"/>
                <a:ea typeface="Meiryo" panose="020B0604030504040204" pitchFamily="34" charset="-128"/>
                <a:cs typeface="Courier New" panose="02070309020205020404" pitchFamily="49" charset="0"/>
              </a:rPr>
              <a:t>batch_size</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=32</a:t>
            </a:r>
            <a:r>
              <a:rPr lang="ja-JP" altLang="en-US"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で「</a:t>
            </a:r>
            <a:r>
              <a:rPr lang="en-US" altLang="ja-JP" sz="1600" b="1">
                <a:solidFill>
                  <a:schemeClr val="tx1"/>
                </a:solidFill>
                <a:latin typeface="Courier New" panose="02070309020205020404" pitchFamily="49" charset="0"/>
                <a:ea typeface="Meiryo" panose="020B0604030504040204" pitchFamily="34" charset="-128"/>
                <a:cs typeface="Courier New" panose="02070309020205020404" pitchFamily="49" charset="0"/>
              </a:rPr>
              <a:t>32</a:t>
            </a:r>
            <a:r>
              <a:rPr lang="ja-JP" altLang="ja-JP" sz="1600" b="1">
                <a:effectLst/>
                <a:latin typeface="Courier New" panose="02070309020205020404" pitchFamily="49" charset="0"/>
                <a:ea typeface="Meiryo" panose="020B0604030504040204" pitchFamily="34" charset="-128"/>
                <a:cs typeface="Courier New" panose="02070309020205020404" pitchFamily="49" charset="0"/>
              </a:rPr>
              <a:t>組ずつデータを取り出して損失を計算し、重みとバイアスを更新しなさい」という指示 </a:t>
            </a:r>
            <a:endParaRPr lang="en-US" altLang="ja-JP" sz="1600" b="1">
              <a:effectLst/>
              <a:latin typeface="Courier New" panose="02070309020205020404" pitchFamily="49" charset="0"/>
              <a:ea typeface="Meiryo" panose="020B0604030504040204" pitchFamily="34" charset="-128"/>
              <a:cs typeface="Courier New" panose="02070309020205020404" pitchFamily="49" charset="0"/>
            </a:endParaRPr>
          </a:p>
          <a:p>
            <a:pPr marL="285750" indent="-285750" algn="l" defTabSz="825500" rtl="0" hangingPunct="0">
              <a:lnSpc>
                <a:spcPct val="130000"/>
              </a:lnSpc>
              <a:buFont typeface="Wingdings" pitchFamily="2" charset="2"/>
              <a:buChar char="l"/>
            </a:pPr>
            <a:r>
              <a:rPr lang="ja-JP" altLang="en-US" sz="1600" b="1">
                <a:latin typeface="Courier New" panose="02070309020205020404" pitchFamily="49" charset="0"/>
                <a:ea typeface="Meiryo" panose="020B0604030504040204" pitchFamily="34" charset="-128"/>
                <a:cs typeface="Courier New" panose="02070309020205020404" pitchFamily="49" charset="0"/>
              </a:rPr>
              <a:t>引数</a:t>
            </a:r>
            <a:r>
              <a:rPr lang="en-US" altLang="ja-JP" sz="1600" b="1">
                <a:latin typeface="Courier New" panose="02070309020205020404" pitchFamily="49" charset="0"/>
                <a:ea typeface="Meiryo" panose="020B0604030504040204" pitchFamily="34" charset="-128"/>
                <a:cs typeface="Courier New" panose="02070309020205020404" pitchFamily="49" charset="0"/>
              </a:rPr>
              <a:t>epochs=</a:t>
            </a:r>
            <a:r>
              <a:rPr lang="ja-JP" altLang="en-US" sz="1600" b="1">
                <a:latin typeface="Courier New" panose="02070309020205020404" pitchFamily="49" charset="0"/>
                <a:ea typeface="Meiryo" panose="020B0604030504040204" pitchFamily="34" charset="-128"/>
                <a:cs typeface="Courier New" panose="02070309020205020404" pitchFamily="49" charset="0"/>
              </a:rPr>
              <a:t>でエポック数を指定する</a:t>
            </a:r>
            <a:r>
              <a:rPr lang="en-US" altLang="ja-JP" sz="1600" b="1">
                <a:latin typeface="Hiragino Maru Gothic ProN W4" panose="020F0400000000000000" pitchFamily="34" charset="-128"/>
                <a:ea typeface="Hiragino Maru Gothic ProN W4" panose="020F0400000000000000" pitchFamily="34" charset="-128"/>
                <a:cs typeface="Courier New" panose="02070309020205020404" pitchFamily="49" charset="0"/>
              </a:rPr>
              <a:t>(</a:t>
            </a:r>
            <a:r>
              <a:rPr lang="ja-JP"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全てのデータを使い尽くすことを</a:t>
            </a:r>
            <a:r>
              <a:rPr lang="en-US"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1</a:t>
            </a:r>
            <a:r>
              <a:rPr lang="ja-JP"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エポック</a:t>
            </a:r>
            <a:r>
              <a:rPr lang="en-US"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a:t>
            </a:r>
          </a:p>
          <a:p>
            <a:pPr marL="285750" indent="-285750" algn="l" defTabSz="825500" rtl="0" hangingPunct="0">
              <a:lnSpc>
                <a:spcPct val="130000"/>
              </a:lnSpc>
              <a:buFont typeface="Wingdings" pitchFamily="2" charset="2"/>
              <a:buChar char="l"/>
            </a:pPr>
            <a:r>
              <a:rPr lang="ja-JP" altLang="en-US" sz="1600" b="1">
                <a:latin typeface="Courier New" panose="02070309020205020404" pitchFamily="49" charset="0"/>
                <a:ea typeface="Meiryo" panose="020B0604030504040204" pitchFamily="34" charset="-128"/>
                <a:cs typeface="Courier New" panose="02070309020205020404" pitchFamily="49" charset="0"/>
              </a:rPr>
              <a:t>引数</a:t>
            </a:r>
            <a:r>
              <a:rPr lang="en-US" altLang="ja-JP" sz="1600" b="1" err="1">
                <a:latin typeface="Courier New" panose="02070309020205020404" pitchFamily="49" charset="0"/>
                <a:ea typeface="Meiryo" panose="020B0604030504040204" pitchFamily="34" charset="-128"/>
                <a:cs typeface="Courier New" panose="02070309020205020404" pitchFamily="49" charset="0"/>
              </a:rPr>
              <a:t>validatin_split</a:t>
            </a:r>
            <a:r>
              <a:rPr lang="en-US" altLang="ja-JP" sz="1600" b="1">
                <a:latin typeface="Courier New" panose="02070309020205020404" pitchFamily="49" charset="0"/>
                <a:ea typeface="Meiryo" panose="020B0604030504040204" pitchFamily="34" charset="-128"/>
                <a:cs typeface="Courier New" panose="02070309020205020404" pitchFamily="49" charset="0"/>
              </a:rPr>
              <a:t>=</a:t>
            </a:r>
            <a:r>
              <a:rPr lang="ja-JP" altLang="en-US" sz="1600" b="1">
                <a:latin typeface="Courier New" panose="02070309020205020404" pitchFamily="49" charset="0"/>
                <a:ea typeface="Meiryo" panose="020B0604030504040204" pitchFamily="34" charset="-128"/>
                <a:cs typeface="Courier New" panose="02070309020205020404" pitchFamily="49" charset="0"/>
              </a:rPr>
              <a:t>で任意の割合で分割して学習を行う</a:t>
            </a:r>
            <a:r>
              <a:rPr lang="en-US" altLang="ja-JP" sz="1600" b="1">
                <a:latin typeface="Courier New" panose="02070309020205020404" pitchFamily="49" charset="0"/>
                <a:ea typeface="Meiryo" panose="020B0604030504040204" pitchFamily="34" charset="-128"/>
                <a:cs typeface="Courier New" panose="02070309020205020404" pitchFamily="49" charset="0"/>
              </a:rPr>
              <a:t> </a:t>
            </a:r>
            <a:r>
              <a:rPr lang="en-US" altLang="ja-JP" sz="1600" b="1">
                <a:latin typeface="Hiragino Maru Gothic ProN W4" panose="020F0400000000000000" pitchFamily="34" charset="-128"/>
                <a:ea typeface="Hiragino Maru Gothic ProN W4" panose="020F0400000000000000" pitchFamily="34" charset="-128"/>
                <a:cs typeface="Courier New" panose="02070309020205020404" pitchFamily="49" charset="0"/>
              </a:rPr>
              <a:t>(</a:t>
            </a:r>
            <a:r>
              <a:rPr lang="en-US" altLang="ja-JP" sz="1600" b="1">
                <a:solidFill>
                  <a:schemeClr val="tx1"/>
                </a:solidFill>
                <a:latin typeface="Hiragino Maru Gothic ProN W4" panose="020F0400000000000000" pitchFamily="34" charset="-128"/>
                <a:ea typeface="Hiragino Maru Gothic ProN W4" panose="020F0400000000000000" pitchFamily="34" charset="-128"/>
                <a:cs typeface="Courier New" panose="02070309020205020404" pitchFamily="49" charset="0"/>
              </a:rPr>
              <a:t>*</a:t>
            </a:r>
            <a:r>
              <a:rPr lang="ja-JP"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学習用のデータは</a:t>
            </a:r>
            <a:r>
              <a:rPr lang="en-US"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232</a:t>
            </a:r>
            <a:r>
              <a:rPr lang="ja-JP"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組</a:t>
            </a:r>
            <a:r>
              <a:rPr lang="ja-JP" altLang="en-US"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あり</a:t>
            </a:r>
            <a:r>
              <a:rPr lang="en-US"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186</a:t>
            </a:r>
            <a:r>
              <a:rPr lang="ja-JP" altLang="en-US"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組を学習用、</a:t>
            </a:r>
            <a:r>
              <a:rPr lang="en-US"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46</a:t>
            </a:r>
            <a:r>
              <a:rPr lang="ja-JP" altLang="en-US"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枚を検証用に分割して学習を行う</a:t>
            </a:r>
            <a:r>
              <a:rPr lang="en-US" altLang="ja-JP" sz="1600" b="1">
                <a:effectLst/>
                <a:latin typeface="Hiragino Maru Gothic ProN W4" panose="020F0400000000000000" pitchFamily="34" charset="-128"/>
                <a:ea typeface="Hiragino Maru Gothic ProN W4" panose="020F0400000000000000" pitchFamily="34" charset="-128"/>
                <a:cs typeface="Courier New" panose="02070309020205020404" pitchFamily="49" charset="0"/>
              </a:rPr>
              <a:t>)</a:t>
            </a:r>
            <a:endParaRPr lang="en-US" altLang="ja-JP" sz="1600" b="1">
              <a:latin typeface="Hiragino Maru Gothic ProN W4" panose="020F0400000000000000" pitchFamily="34" charset="-128"/>
              <a:ea typeface="Hiragino Maru Gothic ProN W4" panose="020F0400000000000000" pitchFamily="34" charset="-128"/>
              <a:cs typeface="Courier New" panose="02070309020205020404" pitchFamily="49" charset="0"/>
            </a:endParaRPr>
          </a:p>
        </p:txBody>
      </p:sp>
      <p:sp>
        <p:nvSpPr>
          <p:cNvPr id="25" name="ニューラルネットワークとは(軽く復習)">
            <a:extLst>
              <a:ext uri="{FF2B5EF4-FFF2-40B4-BE49-F238E27FC236}">
                <a16:creationId xmlns:a16="http://schemas.microsoft.com/office/drawing/2014/main" id="{DCD4AC37-A53B-7DD9-75A9-34864371041F}"/>
              </a:ext>
            </a:extLst>
          </p:cNvPr>
          <p:cNvSpPr txBox="1"/>
          <p:nvPr/>
        </p:nvSpPr>
        <p:spPr>
          <a:xfrm>
            <a:off x="0" y="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6" name="①学習モデルの選択(今回は線形回帰)…">
            <a:extLst>
              <a:ext uri="{FF2B5EF4-FFF2-40B4-BE49-F238E27FC236}">
                <a16:creationId xmlns:a16="http://schemas.microsoft.com/office/drawing/2014/main" id="{7A3C5A63-C0C6-19C7-1563-F22A30D0D2C7}"/>
              </a:ext>
            </a:extLst>
          </p:cNvPr>
          <p:cNvSpPr txBox="1"/>
          <p:nvPr/>
        </p:nvSpPr>
        <p:spPr>
          <a:xfrm>
            <a:off x="0" y="486731"/>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STEP3：データを入れて学習</a:t>
            </a:r>
          </a:p>
        </p:txBody>
      </p:sp>
      <p:sp>
        <p:nvSpPr>
          <p:cNvPr id="8" name="①学習モデルの選択…">
            <a:extLst>
              <a:ext uri="{FF2B5EF4-FFF2-40B4-BE49-F238E27FC236}">
                <a16:creationId xmlns:a16="http://schemas.microsoft.com/office/drawing/2014/main" id="{B5F28CCD-CAF8-AB91-E5F7-1AF86D1F9A58}"/>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4" name="スライド番号プレースホルダー 3">
            <a:extLst>
              <a:ext uri="{FF2B5EF4-FFF2-40B4-BE49-F238E27FC236}">
                <a16:creationId xmlns:a16="http://schemas.microsoft.com/office/drawing/2014/main" id="{8F6ED035-E674-A21D-6B7D-2FF5A893EF45}"/>
              </a:ext>
            </a:extLst>
          </p:cNvPr>
          <p:cNvSpPr>
            <a:spLocks noGrp="1"/>
          </p:cNvSpPr>
          <p:nvPr>
            <p:ph type="sldNum" sz="quarter" idx="2"/>
          </p:nvPr>
        </p:nvSpPr>
        <p:spPr>
          <a:xfrm>
            <a:off x="6598672" y="4857287"/>
            <a:ext cx="2103120" cy="184666"/>
          </a:xfrm>
        </p:spPr>
        <p:txBody>
          <a:bodyPr/>
          <a:lstStyle/>
          <a:p>
            <a:fld id="{86CB4B4D-7CA3-9044-876B-883B54F8677D}" type="slidenum">
              <a:rPr lang="en-US" altLang="ja-JP" sz="1200" smtClean="0"/>
              <a:t>89</a:t>
            </a:fld>
            <a:endParaRPr lang="ja-JP" altLang="en-US" sz="1200"/>
          </a:p>
        </p:txBody>
      </p:sp>
    </p:spTree>
    <p:extLst>
      <p:ext uri="{BB962C8B-B14F-4D97-AF65-F5344CB8AC3E}">
        <p14:creationId xmlns:p14="http://schemas.microsoft.com/office/powerpoint/2010/main" val="37840351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機械学習を実践してみよう！！"/>
          <p:cNvSpPr txBox="1"/>
          <p:nvPr/>
        </p:nvSpPr>
        <p:spPr>
          <a:xfrm>
            <a:off x="178748" y="37499"/>
            <a:ext cx="7585014" cy="48459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5100">
                <a:solidFill>
                  <a:srgbClr val="FFFFFF"/>
                </a:solidFill>
              </a:defRPr>
            </a:lvl1pPr>
          </a:lstStyle>
          <a:p>
            <a:r>
              <a:rPr lang="ja-JP" altLang="en-US" sz="2800" b="1">
                <a:latin typeface="Meiryo" panose="020B0604030504040204" pitchFamily="34" charset="-128"/>
                <a:ea typeface="Meiryo" panose="020B0604030504040204" pitchFamily="34" charset="-128"/>
              </a:rPr>
              <a:t>教師あり機械学習</a:t>
            </a:r>
            <a:endParaRPr sz="2800" b="1">
              <a:latin typeface="Meiryo" panose="020B0604030504040204" pitchFamily="34" charset="-128"/>
              <a:ea typeface="Meiryo" panose="020B0604030504040204" pitchFamily="34" charset="-128"/>
            </a:endParaRPr>
          </a:p>
        </p:txBody>
      </p:sp>
      <p:sp>
        <p:nvSpPr>
          <p:cNvPr id="156" name="リンゴ"/>
          <p:cNvSpPr/>
          <p:nvPr/>
        </p:nvSpPr>
        <p:spPr>
          <a:xfrm>
            <a:off x="2157993" y="2311621"/>
            <a:ext cx="577193" cy="656800"/>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00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solidFill>
                <a:srgbClr val="FF0000"/>
              </a:solidFill>
              <a:latin typeface="Meiryo" panose="020B0604030504040204" pitchFamily="34" charset="-128"/>
              <a:ea typeface="Meiryo" panose="020B0604030504040204" pitchFamily="34" charset="-128"/>
            </a:endParaRPr>
          </a:p>
        </p:txBody>
      </p:sp>
      <p:sp>
        <p:nvSpPr>
          <p:cNvPr id="157" name="バナナ"/>
          <p:cNvSpPr/>
          <p:nvPr/>
        </p:nvSpPr>
        <p:spPr>
          <a:xfrm>
            <a:off x="926555" y="3791294"/>
            <a:ext cx="361443" cy="507206"/>
          </a:xfrm>
          <a:custGeom>
            <a:avLst/>
            <a:gdLst/>
            <a:ahLst/>
            <a:cxnLst>
              <a:cxn ang="0">
                <a:pos x="wd2" y="hd2"/>
              </a:cxn>
              <a:cxn ang="5400000">
                <a:pos x="wd2" y="hd2"/>
              </a:cxn>
              <a:cxn ang="10800000">
                <a:pos x="wd2" y="hd2"/>
              </a:cxn>
              <a:cxn ang="16200000">
                <a:pos x="wd2" y="hd2"/>
              </a:cxn>
            </a:cxnLst>
            <a:rect l="0" t="0" r="r" b="b"/>
            <a:pathLst>
              <a:path w="19548" h="20072"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C0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58" name="矢印"/>
          <p:cNvSpPr/>
          <p:nvPr/>
        </p:nvSpPr>
        <p:spPr>
          <a:xfrm>
            <a:off x="3834998" y="3231786"/>
            <a:ext cx="853240" cy="476250"/>
          </a:xfrm>
          <a:prstGeom prst="rightArrow">
            <a:avLst>
              <a:gd name="adj1" fmla="val 32000"/>
              <a:gd name="adj2" fmla="val 64000"/>
            </a:avLst>
          </a:prstGeom>
          <a:solidFill>
            <a:srgbClr val="00B0F0"/>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59" name="レモン/ライム"/>
          <p:cNvSpPr/>
          <p:nvPr/>
        </p:nvSpPr>
        <p:spPr>
          <a:xfrm>
            <a:off x="2667215" y="3314732"/>
            <a:ext cx="465071" cy="3103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301" y="0"/>
                  <a:pt x="2529" y="3506"/>
                  <a:pt x="1507" y="8229"/>
                </a:cubicBezTo>
                <a:cubicBezTo>
                  <a:pt x="1398" y="8733"/>
                  <a:pt x="1137" y="9104"/>
                  <a:pt x="819" y="9277"/>
                </a:cubicBezTo>
                <a:cubicBezTo>
                  <a:pt x="334" y="9543"/>
                  <a:pt x="0" y="10125"/>
                  <a:pt x="0" y="10800"/>
                </a:cubicBezTo>
                <a:cubicBezTo>
                  <a:pt x="0" y="11475"/>
                  <a:pt x="334" y="12057"/>
                  <a:pt x="819" y="12323"/>
                </a:cubicBezTo>
                <a:cubicBezTo>
                  <a:pt x="1137" y="12496"/>
                  <a:pt x="1398" y="12867"/>
                  <a:pt x="1507" y="13371"/>
                </a:cubicBezTo>
                <a:cubicBezTo>
                  <a:pt x="2529" y="18094"/>
                  <a:pt x="6301" y="21600"/>
                  <a:pt x="10800" y="21600"/>
                </a:cubicBezTo>
                <a:cubicBezTo>
                  <a:pt x="15299" y="21600"/>
                  <a:pt x="19071" y="18094"/>
                  <a:pt x="20093" y="13371"/>
                </a:cubicBezTo>
                <a:cubicBezTo>
                  <a:pt x="20202" y="12867"/>
                  <a:pt x="20463" y="12496"/>
                  <a:pt x="20781" y="12323"/>
                </a:cubicBezTo>
                <a:cubicBezTo>
                  <a:pt x="21266" y="12057"/>
                  <a:pt x="21600" y="11475"/>
                  <a:pt x="21600" y="10800"/>
                </a:cubicBezTo>
                <a:cubicBezTo>
                  <a:pt x="21600" y="10125"/>
                  <a:pt x="21266" y="9543"/>
                  <a:pt x="20781" y="9277"/>
                </a:cubicBezTo>
                <a:cubicBezTo>
                  <a:pt x="20463" y="9104"/>
                  <a:pt x="20202" y="8733"/>
                  <a:pt x="20093" y="8229"/>
                </a:cubicBezTo>
                <a:cubicBezTo>
                  <a:pt x="19071" y="3506"/>
                  <a:pt x="15299" y="0"/>
                  <a:pt x="10800" y="0"/>
                </a:cubicBezTo>
                <a:close/>
              </a:path>
            </a:pathLst>
          </a:custGeom>
          <a:solidFill>
            <a:srgbClr val="FFFB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60" name="リンゴ"/>
          <p:cNvSpPr/>
          <p:nvPr/>
        </p:nvSpPr>
        <p:spPr>
          <a:xfrm>
            <a:off x="1634291" y="3570649"/>
            <a:ext cx="443342" cy="656800"/>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00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61" name="リンゴ"/>
          <p:cNvSpPr/>
          <p:nvPr/>
        </p:nvSpPr>
        <p:spPr>
          <a:xfrm>
            <a:off x="3036787" y="2543030"/>
            <a:ext cx="467029" cy="542673"/>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00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63" name="レモン/ライム"/>
          <p:cNvSpPr/>
          <p:nvPr/>
        </p:nvSpPr>
        <p:spPr>
          <a:xfrm>
            <a:off x="1775052" y="3029852"/>
            <a:ext cx="636278" cy="2848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301" y="0"/>
                  <a:pt x="2529" y="3506"/>
                  <a:pt x="1507" y="8229"/>
                </a:cubicBezTo>
                <a:cubicBezTo>
                  <a:pt x="1398" y="8733"/>
                  <a:pt x="1137" y="9104"/>
                  <a:pt x="819" y="9277"/>
                </a:cubicBezTo>
                <a:cubicBezTo>
                  <a:pt x="334" y="9543"/>
                  <a:pt x="0" y="10125"/>
                  <a:pt x="0" y="10800"/>
                </a:cubicBezTo>
                <a:cubicBezTo>
                  <a:pt x="0" y="11475"/>
                  <a:pt x="334" y="12057"/>
                  <a:pt x="819" y="12323"/>
                </a:cubicBezTo>
                <a:cubicBezTo>
                  <a:pt x="1137" y="12496"/>
                  <a:pt x="1398" y="12867"/>
                  <a:pt x="1507" y="13371"/>
                </a:cubicBezTo>
                <a:cubicBezTo>
                  <a:pt x="2529" y="18094"/>
                  <a:pt x="6301" y="21600"/>
                  <a:pt x="10800" y="21600"/>
                </a:cubicBezTo>
                <a:cubicBezTo>
                  <a:pt x="15299" y="21600"/>
                  <a:pt x="19071" y="18094"/>
                  <a:pt x="20093" y="13371"/>
                </a:cubicBezTo>
                <a:cubicBezTo>
                  <a:pt x="20202" y="12867"/>
                  <a:pt x="20463" y="12496"/>
                  <a:pt x="20781" y="12323"/>
                </a:cubicBezTo>
                <a:cubicBezTo>
                  <a:pt x="21266" y="12057"/>
                  <a:pt x="21600" y="11475"/>
                  <a:pt x="21600" y="10800"/>
                </a:cubicBezTo>
                <a:cubicBezTo>
                  <a:pt x="21600" y="10125"/>
                  <a:pt x="21266" y="9543"/>
                  <a:pt x="20781" y="9277"/>
                </a:cubicBezTo>
                <a:cubicBezTo>
                  <a:pt x="20463" y="9104"/>
                  <a:pt x="20202" y="8733"/>
                  <a:pt x="20093" y="8229"/>
                </a:cubicBezTo>
                <a:cubicBezTo>
                  <a:pt x="19071" y="3506"/>
                  <a:pt x="15299" y="0"/>
                  <a:pt x="10800" y="0"/>
                </a:cubicBezTo>
                <a:close/>
              </a:path>
            </a:pathLst>
          </a:custGeom>
          <a:solidFill>
            <a:srgbClr val="FFFB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65" name="レモン/ライム"/>
          <p:cNvSpPr/>
          <p:nvPr/>
        </p:nvSpPr>
        <p:spPr>
          <a:xfrm>
            <a:off x="912351" y="2523954"/>
            <a:ext cx="636278" cy="4015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301" y="0"/>
                  <a:pt x="2529" y="3506"/>
                  <a:pt x="1507" y="8229"/>
                </a:cubicBezTo>
                <a:cubicBezTo>
                  <a:pt x="1398" y="8733"/>
                  <a:pt x="1137" y="9104"/>
                  <a:pt x="819" y="9277"/>
                </a:cubicBezTo>
                <a:cubicBezTo>
                  <a:pt x="334" y="9543"/>
                  <a:pt x="0" y="10125"/>
                  <a:pt x="0" y="10800"/>
                </a:cubicBezTo>
                <a:cubicBezTo>
                  <a:pt x="0" y="11475"/>
                  <a:pt x="334" y="12057"/>
                  <a:pt x="819" y="12323"/>
                </a:cubicBezTo>
                <a:cubicBezTo>
                  <a:pt x="1137" y="12496"/>
                  <a:pt x="1398" y="12867"/>
                  <a:pt x="1507" y="13371"/>
                </a:cubicBezTo>
                <a:cubicBezTo>
                  <a:pt x="2529" y="18094"/>
                  <a:pt x="6301" y="21600"/>
                  <a:pt x="10800" y="21600"/>
                </a:cubicBezTo>
                <a:cubicBezTo>
                  <a:pt x="15299" y="21600"/>
                  <a:pt x="19071" y="18094"/>
                  <a:pt x="20093" y="13371"/>
                </a:cubicBezTo>
                <a:cubicBezTo>
                  <a:pt x="20202" y="12867"/>
                  <a:pt x="20463" y="12496"/>
                  <a:pt x="20781" y="12323"/>
                </a:cubicBezTo>
                <a:cubicBezTo>
                  <a:pt x="21266" y="12057"/>
                  <a:pt x="21600" y="11475"/>
                  <a:pt x="21600" y="10800"/>
                </a:cubicBezTo>
                <a:cubicBezTo>
                  <a:pt x="21600" y="10125"/>
                  <a:pt x="21266" y="9543"/>
                  <a:pt x="20781" y="9277"/>
                </a:cubicBezTo>
                <a:cubicBezTo>
                  <a:pt x="20463" y="9104"/>
                  <a:pt x="20202" y="8733"/>
                  <a:pt x="20093" y="8229"/>
                </a:cubicBezTo>
                <a:cubicBezTo>
                  <a:pt x="19071" y="3506"/>
                  <a:pt x="15299" y="0"/>
                  <a:pt x="10800" y="0"/>
                </a:cubicBezTo>
                <a:close/>
              </a:path>
            </a:pathLst>
          </a:custGeom>
          <a:solidFill>
            <a:srgbClr val="FFFB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67" name="バナナ"/>
          <p:cNvSpPr/>
          <p:nvPr/>
        </p:nvSpPr>
        <p:spPr>
          <a:xfrm>
            <a:off x="2318661" y="3751713"/>
            <a:ext cx="478227" cy="507206"/>
          </a:xfrm>
          <a:custGeom>
            <a:avLst/>
            <a:gdLst/>
            <a:ahLst/>
            <a:cxnLst>
              <a:cxn ang="0">
                <a:pos x="wd2" y="hd2"/>
              </a:cxn>
              <a:cxn ang="5400000">
                <a:pos x="wd2" y="hd2"/>
              </a:cxn>
              <a:cxn ang="10800000">
                <a:pos x="wd2" y="hd2"/>
              </a:cxn>
              <a:cxn ang="16200000">
                <a:pos x="wd2" y="hd2"/>
              </a:cxn>
            </a:cxnLst>
            <a:rect l="0" t="0" r="r" b="b"/>
            <a:pathLst>
              <a:path w="19548" h="20072"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C0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68" name="バナナ"/>
          <p:cNvSpPr/>
          <p:nvPr/>
        </p:nvSpPr>
        <p:spPr>
          <a:xfrm>
            <a:off x="722782" y="3144612"/>
            <a:ext cx="583618" cy="507206"/>
          </a:xfrm>
          <a:custGeom>
            <a:avLst/>
            <a:gdLst/>
            <a:ahLst/>
            <a:cxnLst>
              <a:cxn ang="0">
                <a:pos x="wd2" y="hd2"/>
              </a:cxn>
              <a:cxn ang="5400000">
                <a:pos x="wd2" y="hd2"/>
              </a:cxn>
              <a:cxn ang="10800000">
                <a:pos x="wd2" y="hd2"/>
              </a:cxn>
              <a:cxn ang="16200000">
                <a:pos x="wd2" y="hd2"/>
              </a:cxn>
            </a:cxnLst>
            <a:rect l="0" t="0" r="r" b="b"/>
            <a:pathLst>
              <a:path w="19548" h="20072" extrusionOk="0">
                <a:moveTo>
                  <a:pt x="17419" y="1"/>
                </a:moveTo>
                <a:cubicBezTo>
                  <a:pt x="17020" y="17"/>
                  <a:pt x="16510" y="237"/>
                  <a:pt x="16540" y="455"/>
                </a:cubicBezTo>
                <a:cubicBezTo>
                  <a:pt x="16966" y="3528"/>
                  <a:pt x="16746" y="4498"/>
                  <a:pt x="16243" y="5038"/>
                </a:cubicBezTo>
                <a:cubicBezTo>
                  <a:pt x="11841" y="9762"/>
                  <a:pt x="13185" y="11967"/>
                  <a:pt x="3522" y="15416"/>
                </a:cubicBezTo>
                <a:cubicBezTo>
                  <a:pt x="1632" y="16073"/>
                  <a:pt x="481" y="16953"/>
                  <a:pt x="0" y="18249"/>
                </a:cubicBezTo>
                <a:cubicBezTo>
                  <a:pt x="245" y="18993"/>
                  <a:pt x="538" y="19412"/>
                  <a:pt x="538" y="19412"/>
                </a:cubicBezTo>
                <a:cubicBezTo>
                  <a:pt x="538" y="19412"/>
                  <a:pt x="4624" y="21591"/>
                  <a:pt x="11089" y="18030"/>
                </a:cubicBezTo>
                <a:cubicBezTo>
                  <a:pt x="17845" y="14310"/>
                  <a:pt x="21600" y="9045"/>
                  <a:pt x="18376" y="4166"/>
                </a:cubicBezTo>
                <a:cubicBezTo>
                  <a:pt x="18376" y="4166"/>
                  <a:pt x="17979" y="1181"/>
                  <a:pt x="17878" y="235"/>
                </a:cubicBezTo>
                <a:cubicBezTo>
                  <a:pt x="17859" y="54"/>
                  <a:pt x="17659" y="-9"/>
                  <a:pt x="17419" y="1"/>
                </a:cubicBezTo>
                <a:close/>
              </a:path>
            </a:pathLst>
          </a:custGeom>
          <a:solidFill>
            <a:srgbClr val="FFC000"/>
          </a:solidFill>
          <a:ln w="635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70" name="角丸四角形"/>
          <p:cNvSpPr/>
          <p:nvPr/>
        </p:nvSpPr>
        <p:spPr>
          <a:xfrm>
            <a:off x="4906283" y="2980384"/>
            <a:ext cx="1611519" cy="1044387"/>
          </a:xfrm>
          <a:prstGeom prst="roundRect">
            <a:avLst>
              <a:gd name="adj" fmla="val 15000"/>
            </a:avLst>
          </a:prstGeom>
          <a:solidFill>
            <a:srgbClr val="92D050"/>
          </a:solidFill>
          <a:ln w="12700" cap="flat">
            <a:noFill/>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171" name="識別器"/>
          <p:cNvSpPr txBox="1"/>
          <p:nvPr/>
        </p:nvSpPr>
        <p:spPr>
          <a:xfrm>
            <a:off x="5286838" y="3159593"/>
            <a:ext cx="1010268" cy="3328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defRPr sz="5100">
                <a:solidFill>
                  <a:srgbClr val="FFFFFF"/>
                </a:solidFill>
              </a:defRPr>
            </a:lvl1pPr>
          </a:lstStyle>
          <a:p>
            <a:r>
              <a:rPr sz="1913" b="1" err="1">
                <a:latin typeface="Meiryo" panose="020B0604030504040204" pitchFamily="34" charset="-128"/>
                <a:ea typeface="Meiryo" panose="020B0604030504040204" pitchFamily="34" charset="-128"/>
              </a:rPr>
              <a:t>識別器</a:t>
            </a:r>
            <a:endParaRPr sz="1913" b="1">
              <a:latin typeface="Meiryo" panose="020B0604030504040204" pitchFamily="34" charset="-128"/>
              <a:ea typeface="Meiryo" panose="020B0604030504040204" pitchFamily="34" charset="-128"/>
            </a:endParaRPr>
          </a:p>
        </p:txBody>
      </p:sp>
      <p:sp>
        <p:nvSpPr>
          <p:cNvPr id="172" name="(≒分類マシーン)"/>
          <p:cNvSpPr txBox="1"/>
          <p:nvPr/>
        </p:nvSpPr>
        <p:spPr>
          <a:xfrm>
            <a:off x="4970973" y="3539848"/>
            <a:ext cx="1578201" cy="2635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defRPr sz="3900">
                <a:solidFill>
                  <a:srgbClr val="FFFFFF"/>
                </a:solidFill>
              </a:defRPr>
            </a:lvl1pPr>
          </a:lstStyle>
          <a:p>
            <a:r>
              <a:rPr sz="1463" b="1">
                <a:latin typeface="Meiryo" panose="020B0604030504040204" pitchFamily="34" charset="-128"/>
                <a:ea typeface="Meiryo" panose="020B0604030504040204" pitchFamily="34" charset="-128"/>
              </a:rPr>
              <a:t>(≒</a:t>
            </a:r>
            <a:r>
              <a:rPr sz="1463" b="1" err="1">
                <a:latin typeface="Meiryo" panose="020B0604030504040204" pitchFamily="34" charset="-128"/>
                <a:ea typeface="Meiryo" panose="020B0604030504040204" pitchFamily="34" charset="-128"/>
              </a:rPr>
              <a:t>分類マシーン</a:t>
            </a:r>
            <a:r>
              <a:rPr sz="1463" b="1">
                <a:latin typeface="Meiryo" panose="020B0604030504040204" pitchFamily="34" charset="-128"/>
                <a:ea typeface="Meiryo" panose="020B0604030504040204" pitchFamily="34" charset="-128"/>
              </a:rPr>
              <a:t>)</a:t>
            </a:r>
          </a:p>
        </p:txBody>
      </p:sp>
      <p:sp>
        <p:nvSpPr>
          <p:cNvPr id="203" name="接続の線"/>
          <p:cNvSpPr/>
          <p:nvPr/>
        </p:nvSpPr>
        <p:spPr>
          <a:xfrm>
            <a:off x="2239113" y="2041596"/>
            <a:ext cx="262058" cy="264149"/>
          </a:xfrm>
          <a:custGeom>
            <a:avLst/>
            <a:gdLst/>
            <a:ahLst/>
            <a:cxnLst>
              <a:cxn ang="0">
                <a:pos x="wd2" y="hd2"/>
              </a:cxn>
              <a:cxn ang="5400000">
                <a:pos x="wd2" y="hd2"/>
              </a:cxn>
              <a:cxn ang="10800000">
                <a:pos x="wd2" y="hd2"/>
              </a:cxn>
              <a:cxn ang="16200000">
                <a:pos x="wd2" y="hd2"/>
              </a:cxn>
            </a:cxnLst>
            <a:rect l="0" t="0" r="r" b="b"/>
            <a:pathLst>
              <a:path w="21600" h="18497" extrusionOk="0">
                <a:moveTo>
                  <a:pt x="0" y="18497"/>
                </a:moveTo>
                <a:cubicBezTo>
                  <a:pt x="3213" y="2525"/>
                  <a:pt x="10413" y="-3103"/>
                  <a:pt x="21600" y="1613"/>
                </a:cubicBezTo>
              </a:path>
            </a:pathLst>
          </a:custGeom>
          <a:noFill/>
          <a:ln w="25400" cap="flat">
            <a:solidFill>
              <a:srgbClr val="000000"/>
            </a:solidFill>
            <a:prstDash val="solid"/>
            <a:miter lim="400000"/>
          </a:ln>
          <a:effectLst/>
        </p:spPr>
        <p:txBody>
          <a:bodyPr/>
          <a:lstStyle/>
          <a:p>
            <a:endParaRPr sz="422">
              <a:latin typeface="Meiryo" panose="020B0604030504040204" pitchFamily="34" charset="-128"/>
              <a:ea typeface="Meiryo" panose="020B0604030504040204" pitchFamily="34" charset="-128"/>
            </a:endParaRPr>
          </a:p>
        </p:txBody>
      </p:sp>
      <p:sp>
        <p:nvSpPr>
          <p:cNvPr id="181" name="りんご"/>
          <p:cNvSpPr txBox="1"/>
          <p:nvPr/>
        </p:nvSpPr>
        <p:spPr>
          <a:xfrm>
            <a:off x="3497422" y="2272357"/>
            <a:ext cx="1384995" cy="442557"/>
          </a:xfrm>
          <a:prstGeom prst="rect">
            <a:avLst/>
          </a:prstGeom>
          <a:no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l">
              <a:defRPr sz="3500">
                <a:latin typeface="+mn-lt"/>
                <a:ea typeface="+mn-ea"/>
                <a:cs typeface="+mn-cs"/>
                <a:sym typeface="ヒラギノ角ゴ ProN W3"/>
              </a:defRPr>
            </a:lvl1pPr>
          </a:lstStyle>
          <a:p>
            <a:r>
              <a:rPr lang="ja-JP" altLang="en-US" sz="1313">
                <a:latin typeface="Meiryo" panose="020B0604030504040204" pitchFamily="34" charset="-128"/>
                <a:ea typeface="Meiryo" panose="020B0604030504040204" pitchFamily="34" charset="-128"/>
              </a:rPr>
              <a:t>正解：</a:t>
            </a:r>
            <a:r>
              <a:rPr sz="1313" err="1">
                <a:latin typeface="Meiryo" panose="020B0604030504040204" pitchFamily="34" charset="-128"/>
                <a:ea typeface="Meiryo" panose="020B0604030504040204" pitchFamily="34" charset="-128"/>
              </a:rPr>
              <a:t>りんご</a:t>
            </a:r>
            <a:endParaRPr lang="en-US" sz="1313">
              <a:latin typeface="Meiryo" panose="020B0604030504040204" pitchFamily="34" charset="-128"/>
              <a:ea typeface="Meiryo" panose="020B0604030504040204" pitchFamily="34" charset="-128"/>
            </a:endParaRPr>
          </a:p>
          <a:p>
            <a:r>
              <a:rPr lang="ja-JP" altLang="en-US" sz="1313">
                <a:latin typeface="Meiryo" panose="020B0604030504040204" pitchFamily="34" charset="-128"/>
                <a:ea typeface="Meiryo" panose="020B0604030504040204" pitchFamily="34" charset="-128"/>
              </a:rPr>
              <a:t>特徴：赤い、丸い</a:t>
            </a:r>
            <a:endParaRPr sz="1313">
              <a:latin typeface="Meiryo" panose="020B0604030504040204" pitchFamily="34" charset="-128"/>
              <a:ea typeface="Meiryo" panose="020B0604030504040204" pitchFamily="34" charset="-128"/>
            </a:endParaRPr>
          </a:p>
        </p:txBody>
      </p:sp>
      <p:sp>
        <p:nvSpPr>
          <p:cNvPr id="204" name="接続の線"/>
          <p:cNvSpPr/>
          <p:nvPr/>
        </p:nvSpPr>
        <p:spPr>
          <a:xfrm rot="2452720" flipH="1" flipV="1">
            <a:off x="3513191" y="2725163"/>
            <a:ext cx="133752" cy="330601"/>
          </a:xfrm>
          <a:custGeom>
            <a:avLst/>
            <a:gdLst/>
            <a:ahLst/>
            <a:cxnLst>
              <a:cxn ang="0">
                <a:pos x="wd2" y="hd2"/>
              </a:cxn>
              <a:cxn ang="5400000">
                <a:pos x="wd2" y="hd2"/>
              </a:cxn>
              <a:cxn ang="10800000">
                <a:pos x="wd2" y="hd2"/>
              </a:cxn>
              <a:cxn ang="16200000">
                <a:pos x="wd2" y="hd2"/>
              </a:cxn>
            </a:cxnLst>
            <a:rect l="0" t="0" r="r" b="b"/>
            <a:pathLst>
              <a:path w="16360" h="21600" extrusionOk="0">
                <a:moveTo>
                  <a:pt x="16360" y="21600"/>
                </a:moveTo>
                <a:cubicBezTo>
                  <a:pt x="-3296" y="11229"/>
                  <a:pt x="-5240" y="4029"/>
                  <a:pt x="10527" y="0"/>
                </a:cubicBezTo>
              </a:path>
            </a:pathLst>
          </a:custGeom>
          <a:noFill/>
          <a:ln w="25400" cap="flat">
            <a:solidFill>
              <a:srgbClr val="000000"/>
            </a:solidFill>
            <a:prstDash val="solid"/>
            <a:miter lim="400000"/>
          </a:ln>
          <a:effectLst/>
        </p:spPr>
        <p:txBody>
          <a:bodyPr/>
          <a:lstStyle/>
          <a:p>
            <a:endParaRPr sz="422">
              <a:latin typeface="Meiryo" panose="020B0604030504040204" pitchFamily="34" charset="-128"/>
              <a:ea typeface="Meiryo" panose="020B0604030504040204" pitchFamily="34" charset="-128"/>
            </a:endParaRPr>
          </a:p>
        </p:txBody>
      </p:sp>
      <p:sp>
        <p:nvSpPr>
          <p:cNvPr id="208" name="接続の線"/>
          <p:cNvSpPr/>
          <p:nvPr/>
        </p:nvSpPr>
        <p:spPr>
          <a:xfrm>
            <a:off x="2447416" y="4251869"/>
            <a:ext cx="101694" cy="261942"/>
          </a:xfrm>
          <a:custGeom>
            <a:avLst/>
            <a:gdLst/>
            <a:ahLst/>
            <a:cxnLst>
              <a:cxn ang="0">
                <a:pos x="wd2" y="hd2"/>
              </a:cxn>
              <a:cxn ang="5400000">
                <a:pos x="wd2" y="hd2"/>
              </a:cxn>
              <a:cxn ang="10800000">
                <a:pos x="wd2" y="hd2"/>
              </a:cxn>
              <a:cxn ang="16200000">
                <a:pos x="wd2" y="hd2"/>
              </a:cxn>
            </a:cxnLst>
            <a:rect l="0" t="0" r="r" b="b"/>
            <a:pathLst>
              <a:path w="18780" h="21600" extrusionOk="0">
                <a:moveTo>
                  <a:pt x="1257" y="21600"/>
                </a:moveTo>
                <a:cubicBezTo>
                  <a:pt x="-2820" y="16597"/>
                  <a:pt x="3021" y="9397"/>
                  <a:pt x="18780" y="0"/>
                </a:cubicBezTo>
              </a:path>
            </a:pathLst>
          </a:custGeom>
          <a:noFill/>
          <a:ln w="25400" cap="flat">
            <a:solidFill>
              <a:srgbClr val="000000"/>
            </a:solidFill>
            <a:prstDash val="solid"/>
            <a:miter lim="400000"/>
          </a:ln>
          <a:effectLst/>
        </p:spPr>
        <p:txBody>
          <a:bodyPr/>
          <a:lstStyle/>
          <a:p>
            <a:endParaRPr sz="422">
              <a:latin typeface="Meiryo" panose="020B0604030504040204" pitchFamily="34" charset="-128"/>
              <a:ea typeface="Meiryo" panose="020B0604030504040204" pitchFamily="34" charset="-128"/>
            </a:endParaRPr>
          </a:p>
        </p:txBody>
      </p:sp>
      <p:sp>
        <p:nvSpPr>
          <p:cNvPr id="197" name="ばなな"/>
          <p:cNvSpPr txBox="1"/>
          <p:nvPr/>
        </p:nvSpPr>
        <p:spPr>
          <a:xfrm>
            <a:off x="2093191" y="4513811"/>
            <a:ext cx="1553310" cy="442557"/>
          </a:xfrm>
          <a:prstGeom prst="rect">
            <a:avLst/>
          </a:prstGeom>
          <a:no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l">
              <a:defRPr sz="3500">
                <a:latin typeface="+mn-lt"/>
                <a:ea typeface="+mn-ea"/>
                <a:cs typeface="+mn-cs"/>
                <a:sym typeface="ヒラギノ角ゴ ProN W3"/>
              </a:defRPr>
            </a:lvl1pPr>
          </a:lstStyle>
          <a:p>
            <a:r>
              <a:rPr lang="ja-JP" altLang="en-US" sz="1313">
                <a:latin typeface="Meiryo" panose="020B0604030504040204" pitchFamily="34" charset="-128"/>
                <a:ea typeface="Meiryo" panose="020B0604030504040204" pitchFamily="34" charset="-128"/>
              </a:rPr>
              <a:t>正解：バナナ</a:t>
            </a:r>
            <a:endParaRPr lang="en-US" altLang="ja-JP" sz="1313">
              <a:latin typeface="Meiryo" panose="020B0604030504040204" pitchFamily="34" charset="-128"/>
              <a:ea typeface="Meiryo" panose="020B0604030504040204" pitchFamily="34" charset="-128"/>
            </a:endParaRPr>
          </a:p>
          <a:p>
            <a:r>
              <a:rPr lang="ja-JP" altLang="en-US" sz="1313">
                <a:latin typeface="Meiryo" panose="020B0604030504040204" pitchFamily="34" charset="-128"/>
                <a:ea typeface="Meiryo" panose="020B0604030504040204" pitchFamily="34" charset="-128"/>
              </a:rPr>
              <a:t>特徴：黄色、細長い</a:t>
            </a:r>
            <a:endParaRPr sz="1313">
              <a:latin typeface="Meiryo" panose="020B0604030504040204" pitchFamily="34" charset="-128"/>
              <a:ea typeface="Meiryo" panose="020B0604030504040204" pitchFamily="34" charset="-128"/>
            </a:endParaRPr>
          </a:p>
        </p:txBody>
      </p:sp>
      <p:sp>
        <p:nvSpPr>
          <p:cNvPr id="199" name="レモン"/>
          <p:cNvSpPr txBox="1"/>
          <p:nvPr/>
        </p:nvSpPr>
        <p:spPr>
          <a:xfrm>
            <a:off x="150350" y="1812928"/>
            <a:ext cx="1889941" cy="442557"/>
          </a:xfrm>
          <a:prstGeom prst="rect">
            <a:avLst/>
          </a:prstGeom>
          <a:no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l">
              <a:defRPr sz="3500">
                <a:latin typeface="+mn-lt"/>
                <a:ea typeface="+mn-ea"/>
                <a:cs typeface="+mn-cs"/>
                <a:sym typeface="ヒラギノ角ゴ ProN W3"/>
              </a:defRPr>
            </a:lvl1pPr>
          </a:lstStyle>
          <a:p>
            <a:r>
              <a:rPr lang="ja-JP" altLang="en-US" sz="1313">
                <a:latin typeface="Meiryo" panose="020B0604030504040204" pitchFamily="34" charset="-128"/>
                <a:ea typeface="Meiryo" panose="020B0604030504040204" pitchFamily="34" charset="-128"/>
              </a:rPr>
              <a:t>正解：</a:t>
            </a:r>
            <a:r>
              <a:rPr sz="1313" err="1">
                <a:latin typeface="Meiryo" panose="020B0604030504040204" pitchFamily="34" charset="-128"/>
                <a:ea typeface="Meiryo" panose="020B0604030504040204" pitchFamily="34" charset="-128"/>
              </a:rPr>
              <a:t>レモン</a:t>
            </a:r>
            <a:endParaRPr lang="en-US" sz="1313">
              <a:latin typeface="Meiryo" panose="020B0604030504040204" pitchFamily="34" charset="-128"/>
              <a:ea typeface="Meiryo" panose="020B0604030504040204" pitchFamily="34" charset="-128"/>
            </a:endParaRPr>
          </a:p>
          <a:p>
            <a:r>
              <a:rPr lang="ja-JP" altLang="en-US" sz="1313">
                <a:latin typeface="Meiryo" panose="020B0604030504040204" pitchFamily="34" charset="-128"/>
                <a:ea typeface="Meiryo" panose="020B0604030504040204" pitchFamily="34" charset="-128"/>
              </a:rPr>
              <a:t>特徴：薄い黄色、楕円形</a:t>
            </a:r>
            <a:endParaRPr sz="1313">
              <a:latin typeface="Meiryo" panose="020B0604030504040204" pitchFamily="34" charset="-128"/>
              <a:ea typeface="Meiryo" panose="020B0604030504040204" pitchFamily="34" charset="-128"/>
            </a:endParaRPr>
          </a:p>
        </p:txBody>
      </p:sp>
      <p:sp>
        <p:nvSpPr>
          <p:cNvPr id="210" name="接続の線"/>
          <p:cNvSpPr/>
          <p:nvPr/>
        </p:nvSpPr>
        <p:spPr>
          <a:xfrm>
            <a:off x="1090529" y="2250190"/>
            <a:ext cx="360332" cy="309912"/>
          </a:xfrm>
          <a:custGeom>
            <a:avLst/>
            <a:gdLst/>
            <a:ahLst/>
            <a:cxnLst>
              <a:cxn ang="0">
                <a:pos x="wd2" y="hd2"/>
              </a:cxn>
              <a:cxn ang="5400000">
                <a:pos x="wd2" y="hd2"/>
              </a:cxn>
              <a:cxn ang="10800000">
                <a:pos x="wd2" y="hd2"/>
              </a:cxn>
              <a:cxn ang="16200000">
                <a:pos x="wd2" y="hd2"/>
              </a:cxn>
            </a:cxnLst>
            <a:rect l="0" t="0" r="r" b="b"/>
            <a:pathLst>
              <a:path w="18406" h="21600" extrusionOk="0">
                <a:moveTo>
                  <a:pt x="16665" y="21600"/>
                </a:moveTo>
                <a:cubicBezTo>
                  <a:pt x="21600" y="11950"/>
                  <a:pt x="16045" y="4750"/>
                  <a:pt x="0" y="0"/>
                </a:cubicBezTo>
              </a:path>
            </a:pathLst>
          </a:custGeom>
          <a:noFill/>
          <a:ln w="25400" cap="flat">
            <a:solidFill>
              <a:srgbClr val="000000"/>
            </a:solidFill>
            <a:prstDash val="solid"/>
            <a:miter lim="400000"/>
          </a:ln>
          <a:effectLst/>
        </p:spPr>
        <p:txBody>
          <a:bodyPr/>
          <a:lstStyle/>
          <a:p>
            <a:endParaRPr sz="422">
              <a:latin typeface="Meiryo" panose="020B0604030504040204" pitchFamily="34" charset="-128"/>
              <a:ea typeface="Meiryo" panose="020B0604030504040204" pitchFamily="34" charset="-128"/>
            </a:endParaRPr>
          </a:p>
        </p:txBody>
      </p:sp>
      <p:sp>
        <p:nvSpPr>
          <p:cNvPr id="202" name="教師あり学習は正解をセットで学習させて識別器を作る"/>
          <p:cNvSpPr txBox="1"/>
          <p:nvPr/>
        </p:nvSpPr>
        <p:spPr>
          <a:xfrm>
            <a:off x="615840" y="585167"/>
            <a:ext cx="8343862" cy="689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pPr>
              <a:lnSpc>
                <a:spcPct val="120000"/>
              </a:lnSpc>
            </a:pPr>
            <a:r>
              <a:rPr sz="1800" b="1" err="1">
                <a:latin typeface="Meiryo"/>
                <a:ea typeface="Meiryo"/>
              </a:rPr>
              <a:t>教師あり</a:t>
            </a:r>
            <a:r>
              <a:rPr lang="ja-JP" altLang="en-US" sz="1800" b="1">
                <a:latin typeface="Meiryo"/>
                <a:ea typeface="Meiryo"/>
              </a:rPr>
              <a:t>機械</a:t>
            </a:r>
            <a:r>
              <a:rPr sz="1800" b="1" err="1">
                <a:latin typeface="Meiryo"/>
                <a:ea typeface="Meiryo"/>
              </a:rPr>
              <a:t>学習は</a:t>
            </a:r>
            <a:r>
              <a:rPr lang="ja-JP" altLang="en-US" sz="1800" b="1">
                <a:latin typeface="Meiryo"/>
                <a:ea typeface="Meiryo"/>
              </a:rPr>
              <a:t>特徴量</a:t>
            </a:r>
            <a:r>
              <a:rPr lang="en-US" altLang="ja-JP" sz="1800" b="1">
                <a:latin typeface="Meiryo"/>
                <a:ea typeface="Meiryo"/>
              </a:rPr>
              <a:t>(</a:t>
            </a:r>
            <a:r>
              <a:rPr lang="ja-JP" altLang="en-US" sz="1800" b="1">
                <a:latin typeface="Meiryo"/>
                <a:ea typeface="Meiryo"/>
              </a:rPr>
              <a:t>特徴のデータ</a:t>
            </a:r>
            <a:r>
              <a:rPr lang="en-US" altLang="ja-JP" sz="1800" b="1">
                <a:latin typeface="Meiryo"/>
                <a:ea typeface="Meiryo"/>
              </a:rPr>
              <a:t>,</a:t>
            </a:r>
            <a:r>
              <a:rPr lang="ja-JP" altLang="en-US" sz="1800" b="1">
                <a:latin typeface="Meiryo"/>
                <a:ea typeface="Meiryo"/>
              </a:rPr>
              <a:t>色や形など）と</a:t>
            </a:r>
            <a:endParaRPr lang="en-US" altLang="ja-JP" sz="1800" b="1">
              <a:latin typeface="Meiryo"/>
              <a:ea typeface="Meiryo"/>
            </a:endParaRPr>
          </a:p>
          <a:p>
            <a:pPr>
              <a:lnSpc>
                <a:spcPct val="120000"/>
              </a:lnSpc>
            </a:pPr>
            <a:r>
              <a:rPr lang="ja-JP" altLang="en-US" sz="1800" b="1">
                <a:latin typeface="Meiryo"/>
                <a:ea typeface="Meiryo"/>
              </a:rPr>
              <a:t>「</a:t>
            </a:r>
            <a:r>
              <a:rPr sz="1800" b="1" err="1">
                <a:latin typeface="Meiryo"/>
                <a:ea typeface="Meiryo"/>
              </a:rPr>
              <a:t>正解</a:t>
            </a:r>
            <a:r>
              <a:rPr lang="en-US" sz="1800" b="1">
                <a:latin typeface="Meiryo"/>
                <a:ea typeface="Meiryo"/>
              </a:rPr>
              <a:t>(</a:t>
            </a:r>
            <a:r>
              <a:rPr lang="en-US" sz="1800" b="1" err="1">
                <a:latin typeface="Meiryo"/>
                <a:ea typeface="Meiryo"/>
              </a:rPr>
              <a:t>りんご、レモン、バナナ</a:t>
            </a:r>
            <a:r>
              <a:rPr lang="en-US" sz="1800" b="1">
                <a:latin typeface="Meiryo"/>
                <a:ea typeface="Meiryo"/>
              </a:rPr>
              <a:t>)</a:t>
            </a:r>
            <a:r>
              <a:rPr lang="ja-JP" altLang="en-US" sz="1800" b="1">
                <a:latin typeface="Meiryo"/>
                <a:ea typeface="Meiryo"/>
              </a:rPr>
              <a:t>」</a:t>
            </a:r>
            <a:r>
              <a:rPr sz="1800" b="1" err="1">
                <a:latin typeface="Meiryo"/>
                <a:ea typeface="Meiryo"/>
              </a:rPr>
              <a:t>をセットで学習させて識別器を作る</a:t>
            </a:r>
            <a:endParaRPr sz="1800" b="1">
              <a:latin typeface="Meiryo"/>
              <a:ea typeface="Meiryo"/>
            </a:endParaRPr>
          </a:p>
        </p:txBody>
      </p:sp>
      <p:sp>
        <p:nvSpPr>
          <p:cNvPr id="3" name="リンゴ">
            <a:extLst>
              <a:ext uri="{FF2B5EF4-FFF2-40B4-BE49-F238E27FC236}">
                <a16:creationId xmlns:a16="http://schemas.microsoft.com/office/drawing/2014/main" id="{39B0841E-C5C6-F90D-564D-8EF8B28AE740}"/>
              </a:ext>
            </a:extLst>
          </p:cNvPr>
          <p:cNvSpPr/>
          <p:nvPr/>
        </p:nvSpPr>
        <p:spPr>
          <a:xfrm>
            <a:off x="7509709" y="3105591"/>
            <a:ext cx="577194" cy="656800"/>
          </a:xfrm>
          <a:custGeom>
            <a:avLst/>
            <a:gdLst/>
            <a:ahLst/>
            <a:cxnLst>
              <a:cxn ang="0">
                <a:pos x="wd2" y="hd2"/>
              </a:cxn>
              <a:cxn ang="5400000">
                <a:pos x="wd2" y="hd2"/>
              </a:cxn>
              <a:cxn ang="10800000">
                <a:pos x="wd2" y="hd2"/>
              </a:cxn>
              <a:cxn ang="16200000">
                <a:pos x="wd2" y="hd2"/>
              </a:cxn>
            </a:cxnLst>
            <a:rect l="0" t="0" r="r" b="b"/>
            <a:pathLst>
              <a:path w="17410" h="20613" extrusionOk="0">
                <a:moveTo>
                  <a:pt x="0" y="2"/>
                </a:moveTo>
                <a:cubicBezTo>
                  <a:pt x="1451" y="3943"/>
                  <a:pt x="5157" y="4456"/>
                  <a:pt x="6978" y="3382"/>
                </a:cubicBezTo>
                <a:cubicBezTo>
                  <a:pt x="7286" y="3563"/>
                  <a:pt x="8060" y="4073"/>
                  <a:pt x="8550" y="4884"/>
                </a:cubicBezTo>
                <a:cubicBezTo>
                  <a:pt x="8454" y="5252"/>
                  <a:pt x="8387" y="5636"/>
                  <a:pt x="8341" y="6039"/>
                </a:cubicBezTo>
                <a:cubicBezTo>
                  <a:pt x="7169" y="5159"/>
                  <a:pt x="4412" y="3710"/>
                  <a:pt x="1571" y="6696"/>
                </a:cubicBezTo>
                <a:cubicBezTo>
                  <a:pt x="-2090" y="10545"/>
                  <a:pt x="1666" y="17304"/>
                  <a:pt x="3532" y="19171"/>
                </a:cubicBezTo>
                <a:cubicBezTo>
                  <a:pt x="5051" y="20690"/>
                  <a:pt x="7284" y="21033"/>
                  <a:pt x="8895" y="20084"/>
                </a:cubicBezTo>
                <a:cubicBezTo>
                  <a:pt x="10541" y="20966"/>
                  <a:pt x="12760" y="20533"/>
                  <a:pt x="14220" y="18952"/>
                </a:cubicBezTo>
                <a:cubicBezTo>
                  <a:pt x="16014" y="17010"/>
                  <a:pt x="19510" y="10100"/>
                  <a:pt x="15705" y="6404"/>
                </a:cubicBezTo>
                <a:cubicBezTo>
                  <a:pt x="12821" y="3604"/>
                  <a:pt x="10177" y="5030"/>
                  <a:pt x="8996" y="5962"/>
                </a:cubicBezTo>
                <a:cubicBezTo>
                  <a:pt x="9362" y="4276"/>
                  <a:pt x="10299" y="2881"/>
                  <a:pt x="11830" y="1818"/>
                </a:cubicBezTo>
                <a:cubicBezTo>
                  <a:pt x="12127" y="1605"/>
                  <a:pt x="11429" y="972"/>
                  <a:pt x="11062" y="1235"/>
                </a:cubicBezTo>
                <a:cubicBezTo>
                  <a:pt x="9865" y="2172"/>
                  <a:pt x="9134" y="3168"/>
                  <a:pt x="8722" y="4327"/>
                </a:cubicBezTo>
                <a:cubicBezTo>
                  <a:pt x="8152" y="3554"/>
                  <a:pt x="7406" y="3094"/>
                  <a:pt x="7137" y="2944"/>
                </a:cubicBezTo>
                <a:cubicBezTo>
                  <a:pt x="6952" y="2300"/>
                  <a:pt x="6374" y="756"/>
                  <a:pt x="4976" y="243"/>
                </a:cubicBezTo>
                <a:cubicBezTo>
                  <a:pt x="2769" y="-567"/>
                  <a:pt x="2384" y="993"/>
                  <a:pt x="0" y="2"/>
                </a:cubicBezTo>
                <a:close/>
              </a:path>
            </a:pathLst>
          </a:custGeom>
          <a:solidFill>
            <a:srgbClr val="FF0000"/>
          </a:solidFill>
          <a:ln w="635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4" name="矢印">
            <a:extLst>
              <a:ext uri="{FF2B5EF4-FFF2-40B4-BE49-F238E27FC236}">
                <a16:creationId xmlns:a16="http://schemas.microsoft.com/office/drawing/2014/main" id="{9B725CDA-069E-F7D3-EF72-56D8D1690E52}"/>
              </a:ext>
            </a:extLst>
          </p:cNvPr>
          <p:cNvSpPr/>
          <p:nvPr/>
        </p:nvSpPr>
        <p:spPr>
          <a:xfrm flipH="1">
            <a:off x="6578010" y="3290968"/>
            <a:ext cx="788401" cy="427629"/>
          </a:xfrm>
          <a:prstGeom prst="rightArrow">
            <a:avLst>
              <a:gd name="adj1" fmla="val 28405"/>
              <a:gd name="adj2" fmla="val 65809"/>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5" name="矢印">
            <a:extLst>
              <a:ext uri="{FF2B5EF4-FFF2-40B4-BE49-F238E27FC236}">
                <a16:creationId xmlns:a16="http://schemas.microsoft.com/office/drawing/2014/main" id="{928E8B3E-6DEF-C375-2ED5-8BA50E232059}"/>
              </a:ext>
            </a:extLst>
          </p:cNvPr>
          <p:cNvSpPr/>
          <p:nvPr/>
        </p:nvSpPr>
        <p:spPr>
          <a:xfrm rot="12549222" flipH="1">
            <a:off x="6434836" y="4026673"/>
            <a:ext cx="845256" cy="474643"/>
          </a:xfrm>
          <a:prstGeom prst="rightArrow">
            <a:avLst>
              <a:gd name="adj1" fmla="val 32000"/>
              <a:gd name="adj2" fmla="val 65809"/>
            </a:avLst>
          </a:prstGeom>
          <a:solidFill>
            <a:srgbClr val="00B0F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latin typeface="Meiryo" panose="020B0604030504040204" pitchFamily="34" charset="-128"/>
              <a:ea typeface="Meiryo" panose="020B0604030504040204" pitchFamily="34" charset="-128"/>
            </a:endParaRPr>
          </a:p>
        </p:txBody>
      </p:sp>
      <p:sp>
        <p:nvSpPr>
          <p:cNvPr id="6" name="りんご!!">
            <a:extLst>
              <a:ext uri="{FF2B5EF4-FFF2-40B4-BE49-F238E27FC236}">
                <a16:creationId xmlns:a16="http://schemas.microsoft.com/office/drawing/2014/main" id="{776EAA51-F0B2-0BC5-457B-87FFED98903F}"/>
              </a:ext>
            </a:extLst>
          </p:cNvPr>
          <p:cNvSpPr txBox="1"/>
          <p:nvPr/>
        </p:nvSpPr>
        <p:spPr>
          <a:xfrm>
            <a:off x="7291023" y="4373699"/>
            <a:ext cx="1391407"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100">
                <a:latin typeface="+mn-lt"/>
                <a:ea typeface="+mn-ea"/>
                <a:cs typeface="+mn-cs"/>
                <a:sym typeface="ヒラギノ角ゴ ProN W3"/>
              </a:defRPr>
            </a:lvl1pPr>
          </a:lstStyle>
          <a:p>
            <a:r>
              <a:rPr sz="2800" b="1" err="1">
                <a:solidFill>
                  <a:srgbClr val="FF0000"/>
                </a:solidFill>
                <a:latin typeface="Meiryo" panose="020B0604030504040204" pitchFamily="34" charset="-128"/>
                <a:ea typeface="Meiryo" panose="020B0604030504040204" pitchFamily="34" charset="-128"/>
              </a:rPr>
              <a:t>りんご</a:t>
            </a:r>
            <a:r>
              <a:rPr lang="en-US" sz="2800" b="1">
                <a:solidFill>
                  <a:srgbClr val="FF0000"/>
                </a:solidFill>
                <a:latin typeface="Meiryo" panose="020B0604030504040204" pitchFamily="34" charset="-128"/>
                <a:ea typeface="Meiryo" panose="020B0604030504040204" pitchFamily="34" charset="-128"/>
              </a:rPr>
              <a:t>!!</a:t>
            </a:r>
            <a:endParaRPr sz="2800" b="1">
              <a:solidFill>
                <a:srgbClr val="FF0000"/>
              </a:solidFill>
              <a:latin typeface="Meiryo" panose="020B0604030504040204" pitchFamily="34" charset="-128"/>
              <a:ea typeface="Meiryo" panose="020B0604030504040204" pitchFamily="34" charset="-128"/>
            </a:endParaRPr>
          </a:p>
        </p:txBody>
      </p:sp>
      <p:sp>
        <p:nvSpPr>
          <p:cNvPr id="2" name="学習">
            <a:extLst>
              <a:ext uri="{FF2B5EF4-FFF2-40B4-BE49-F238E27FC236}">
                <a16:creationId xmlns:a16="http://schemas.microsoft.com/office/drawing/2014/main" id="{1142B059-79CA-5B25-0515-BE984CE7FFFB}"/>
              </a:ext>
            </a:extLst>
          </p:cNvPr>
          <p:cNvSpPr txBox="1"/>
          <p:nvPr/>
        </p:nvSpPr>
        <p:spPr>
          <a:xfrm flipH="1">
            <a:off x="3978024" y="3840696"/>
            <a:ext cx="853239" cy="34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4100">
                <a:latin typeface="+mn-lt"/>
                <a:ea typeface="+mn-ea"/>
                <a:cs typeface="+mn-cs"/>
                <a:sym typeface="ヒラギノ角ゴ ProN W3"/>
              </a:defRPr>
            </a:lvl1pPr>
          </a:lstStyle>
          <a:p>
            <a:r>
              <a:rPr sz="2000" b="1" err="1">
                <a:latin typeface="Meiryo" panose="020B0604030504040204" pitchFamily="34" charset="-128"/>
                <a:ea typeface="Meiryo" panose="020B0604030504040204" pitchFamily="34" charset="-128"/>
              </a:rPr>
              <a:t>学習</a:t>
            </a:r>
            <a:endParaRPr sz="2000" b="1">
              <a:latin typeface="Meiryo" panose="020B0604030504040204" pitchFamily="34" charset="-128"/>
              <a:ea typeface="Meiryo" panose="020B0604030504040204" pitchFamily="34" charset="-128"/>
            </a:endParaRPr>
          </a:p>
        </p:txBody>
      </p:sp>
      <p:sp>
        <p:nvSpPr>
          <p:cNvPr id="7" name="学習">
            <a:extLst>
              <a:ext uri="{FF2B5EF4-FFF2-40B4-BE49-F238E27FC236}">
                <a16:creationId xmlns:a16="http://schemas.microsoft.com/office/drawing/2014/main" id="{5C6AD019-F772-93D2-0611-4694B3C02964}"/>
              </a:ext>
            </a:extLst>
          </p:cNvPr>
          <p:cNvSpPr txBox="1"/>
          <p:nvPr/>
        </p:nvSpPr>
        <p:spPr>
          <a:xfrm>
            <a:off x="5263491" y="4288147"/>
            <a:ext cx="1577355" cy="34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100">
                <a:latin typeface="+mn-lt"/>
                <a:ea typeface="+mn-ea"/>
                <a:cs typeface="+mn-cs"/>
                <a:sym typeface="ヒラギノ角ゴ ProN W3"/>
              </a:defRPr>
            </a:lvl1pPr>
          </a:lstStyle>
          <a:p>
            <a:r>
              <a:rPr lang="ja-JP" altLang="en-US" sz="2000" b="1">
                <a:latin typeface="Meiryo" panose="020B0604030504040204" pitchFamily="34" charset="-128"/>
                <a:ea typeface="Meiryo" panose="020B0604030504040204" pitchFamily="34" charset="-128"/>
              </a:rPr>
              <a:t>予測（分類）</a:t>
            </a:r>
            <a:endParaRPr sz="2000" b="1">
              <a:latin typeface="Meiryo" panose="020B0604030504040204" pitchFamily="34" charset="-128"/>
              <a:ea typeface="Meiryo" panose="020B0604030504040204" pitchFamily="34" charset="-128"/>
            </a:endParaRPr>
          </a:p>
        </p:txBody>
      </p:sp>
      <p:sp>
        <p:nvSpPr>
          <p:cNvPr id="8" name="学習">
            <a:extLst>
              <a:ext uri="{FF2B5EF4-FFF2-40B4-BE49-F238E27FC236}">
                <a16:creationId xmlns:a16="http://schemas.microsoft.com/office/drawing/2014/main" id="{9FB19CBC-456F-0C3C-16BF-66CCE5B7F021}"/>
              </a:ext>
            </a:extLst>
          </p:cNvPr>
          <p:cNvSpPr txBox="1"/>
          <p:nvPr/>
        </p:nvSpPr>
        <p:spPr>
          <a:xfrm>
            <a:off x="6788844" y="2912579"/>
            <a:ext cx="551433" cy="346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100">
                <a:latin typeface="+mn-lt"/>
                <a:ea typeface="+mn-ea"/>
                <a:cs typeface="+mn-cs"/>
                <a:sym typeface="ヒラギノ角ゴ ProN W3"/>
              </a:defRPr>
            </a:lvl1pPr>
          </a:lstStyle>
          <a:p>
            <a:r>
              <a:rPr lang="ja-JP" altLang="en-US" sz="2000" b="1">
                <a:latin typeface="Meiryo" panose="020B0604030504040204" pitchFamily="34" charset="-128"/>
                <a:ea typeface="Meiryo" panose="020B0604030504040204" pitchFamily="34" charset="-128"/>
              </a:rPr>
              <a:t>入力</a:t>
            </a:r>
            <a:endParaRPr sz="2000" b="1">
              <a:latin typeface="Meiryo" panose="020B0604030504040204" pitchFamily="34" charset="-128"/>
              <a:ea typeface="Meiryo" panose="020B0604030504040204" pitchFamily="34" charset="-128"/>
            </a:endParaRPr>
          </a:p>
        </p:txBody>
      </p:sp>
      <p:sp>
        <p:nvSpPr>
          <p:cNvPr id="9" name="スライド番号プレースホルダー 8">
            <a:extLst>
              <a:ext uri="{FF2B5EF4-FFF2-40B4-BE49-F238E27FC236}">
                <a16:creationId xmlns:a16="http://schemas.microsoft.com/office/drawing/2014/main" id="{358A98FD-88E8-EB12-7AE7-2FCCE9A6BFA3}"/>
              </a:ext>
            </a:extLst>
          </p:cNvPr>
          <p:cNvSpPr>
            <a:spLocks noGrp="1"/>
          </p:cNvSpPr>
          <p:nvPr>
            <p:ph type="sldNum" sz="quarter" idx="2"/>
          </p:nvPr>
        </p:nvSpPr>
        <p:spPr>
          <a:xfrm>
            <a:off x="6583681" y="4874895"/>
            <a:ext cx="2103120" cy="184666"/>
          </a:xfrm>
        </p:spPr>
        <p:txBody>
          <a:bodyPr/>
          <a:lstStyle/>
          <a:p>
            <a:fld id="{86CB4B4D-7CA3-9044-876B-883B54F8677D}" type="slidenum">
              <a:rPr lang="en-US" altLang="ja-JP" sz="1200" smtClean="0">
                <a:latin typeface="Meiryo" panose="020B0604030504040204" pitchFamily="34" charset="-128"/>
                <a:ea typeface="Meiryo" panose="020B0604030504040204" pitchFamily="34" charset="-128"/>
              </a:rPr>
              <a:t>9</a:t>
            </a:fld>
            <a:endParaRPr lang="ja-JP" altLang="en-US" sz="1200">
              <a:latin typeface="Meiryo" panose="020B0604030504040204" pitchFamily="34" charset="-128"/>
              <a:ea typeface="Meiryo" panose="020B0604030504040204" pitchFamily="34" charset="-128"/>
            </a:endParaRPr>
          </a:p>
        </p:txBody>
      </p:sp>
      <p:sp>
        <p:nvSpPr>
          <p:cNvPr id="10" name="りんご">
            <a:extLst>
              <a:ext uri="{FF2B5EF4-FFF2-40B4-BE49-F238E27FC236}">
                <a16:creationId xmlns:a16="http://schemas.microsoft.com/office/drawing/2014/main" id="{FC943B0A-5232-DE38-B157-8B26EF39E79F}"/>
              </a:ext>
            </a:extLst>
          </p:cNvPr>
          <p:cNvSpPr txBox="1"/>
          <p:nvPr/>
        </p:nvSpPr>
        <p:spPr>
          <a:xfrm>
            <a:off x="2512516" y="1729083"/>
            <a:ext cx="1384995" cy="442557"/>
          </a:xfrm>
          <a:prstGeom prst="rect">
            <a:avLst/>
          </a:prstGeom>
          <a:no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l">
              <a:defRPr sz="3500">
                <a:latin typeface="+mn-lt"/>
                <a:ea typeface="+mn-ea"/>
                <a:cs typeface="+mn-cs"/>
                <a:sym typeface="ヒラギノ角ゴ ProN W3"/>
              </a:defRPr>
            </a:lvl1pPr>
          </a:lstStyle>
          <a:p>
            <a:r>
              <a:rPr lang="ja-JP" altLang="en-US" sz="1313">
                <a:latin typeface="Meiryo" panose="020B0604030504040204" pitchFamily="34" charset="-128"/>
                <a:ea typeface="Meiryo" panose="020B0604030504040204" pitchFamily="34" charset="-128"/>
              </a:rPr>
              <a:t>正解：</a:t>
            </a:r>
            <a:r>
              <a:rPr sz="1313" err="1">
                <a:latin typeface="Meiryo" panose="020B0604030504040204" pitchFamily="34" charset="-128"/>
                <a:ea typeface="Meiryo" panose="020B0604030504040204" pitchFamily="34" charset="-128"/>
              </a:rPr>
              <a:t>りんご</a:t>
            </a:r>
            <a:endParaRPr lang="en-US" sz="1313">
              <a:latin typeface="Meiryo" panose="020B0604030504040204" pitchFamily="34" charset="-128"/>
              <a:ea typeface="Meiryo" panose="020B0604030504040204" pitchFamily="34" charset="-128"/>
            </a:endParaRPr>
          </a:p>
          <a:p>
            <a:r>
              <a:rPr lang="ja-JP" altLang="en-US" sz="1313">
                <a:latin typeface="Meiryo" panose="020B0604030504040204" pitchFamily="34" charset="-128"/>
                <a:ea typeface="Meiryo" panose="020B0604030504040204" pitchFamily="34" charset="-128"/>
              </a:rPr>
              <a:t>特徴：赤い、丸い</a:t>
            </a:r>
            <a:endParaRPr sz="1313">
              <a:latin typeface="Meiryo" panose="020B0604030504040204" pitchFamily="34" charset="-128"/>
              <a:ea typeface="Meiryo" panose="020B0604030504040204" pitchFamily="34" charset="-128"/>
            </a:endParaRPr>
          </a:p>
        </p:txBody>
      </p:sp>
      <p:sp>
        <p:nvSpPr>
          <p:cNvPr id="12" name="りんご">
            <a:extLst>
              <a:ext uri="{FF2B5EF4-FFF2-40B4-BE49-F238E27FC236}">
                <a16:creationId xmlns:a16="http://schemas.microsoft.com/office/drawing/2014/main" id="{CF0B60D9-0F65-7A6F-0E2C-FDAD2BC8AA17}"/>
              </a:ext>
            </a:extLst>
          </p:cNvPr>
          <p:cNvSpPr txBox="1"/>
          <p:nvPr/>
        </p:nvSpPr>
        <p:spPr>
          <a:xfrm>
            <a:off x="7611319" y="2694108"/>
            <a:ext cx="1384995" cy="240515"/>
          </a:xfrm>
          <a:prstGeom prst="rect">
            <a:avLst/>
          </a:prstGeom>
          <a:no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l">
              <a:defRPr sz="3500">
                <a:latin typeface="+mn-lt"/>
                <a:ea typeface="+mn-ea"/>
                <a:cs typeface="+mn-cs"/>
                <a:sym typeface="ヒラギノ角ゴ ProN W3"/>
              </a:defRPr>
            </a:lvl1pPr>
          </a:lstStyle>
          <a:p>
            <a:r>
              <a:rPr lang="ja-JP" altLang="en-US" sz="1313">
                <a:latin typeface="Meiryo" panose="020B0604030504040204" pitchFamily="34" charset="-128"/>
                <a:ea typeface="Meiryo" panose="020B0604030504040204" pitchFamily="34" charset="-128"/>
              </a:rPr>
              <a:t>特徴：赤い、丸い</a:t>
            </a:r>
            <a:endParaRPr sz="1313">
              <a:latin typeface="Meiryo" panose="020B0604030504040204" pitchFamily="34" charset="-128"/>
              <a:ea typeface="Meiryo" panose="020B0604030504040204" pitchFamily="34" charset="-128"/>
            </a:endParaRPr>
          </a:p>
        </p:txBody>
      </p:sp>
      <p:sp>
        <p:nvSpPr>
          <p:cNvPr id="13" name="接続の線">
            <a:extLst>
              <a:ext uri="{FF2B5EF4-FFF2-40B4-BE49-F238E27FC236}">
                <a16:creationId xmlns:a16="http://schemas.microsoft.com/office/drawing/2014/main" id="{A98D3DF6-2F3B-859C-5CA0-9C60A4E8C79A}"/>
              </a:ext>
            </a:extLst>
          </p:cNvPr>
          <p:cNvSpPr/>
          <p:nvPr/>
        </p:nvSpPr>
        <p:spPr>
          <a:xfrm rot="2452720" flipH="1" flipV="1">
            <a:off x="8120865" y="2944730"/>
            <a:ext cx="231663" cy="463573"/>
          </a:xfrm>
          <a:custGeom>
            <a:avLst/>
            <a:gdLst/>
            <a:ahLst/>
            <a:cxnLst>
              <a:cxn ang="0">
                <a:pos x="wd2" y="hd2"/>
              </a:cxn>
              <a:cxn ang="5400000">
                <a:pos x="wd2" y="hd2"/>
              </a:cxn>
              <a:cxn ang="10800000">
                <a:pos x="wd2" y="hd2"/>
              </a:cxn>
              <a:cxn ang="16200000">
                <a:pos x="wd2" y="hd2"/>
              </a:cxn>
            </a:cxnLst>
            <a:rect l="0" t="0" r="r" b="b"/>
            <a:pathLst>
              <a:path w="16360" h="21600" extrusionOk="0">
                <a:moveTo>
                  <a:pt x="16360" y="21600"/>
                </a:moveTo>
                <a:cubicBezTo>
                  <a:pt x="-3296" y="11229"/>
                  <a:pt x="-5240" y="4029"/>
                  <a:pt x="10527" y="0"/>
                </a:cubicBezTo>
              </a:path>
            </a:pathLst>
          </a:custGeom>
          <a:noFill/>
          <a:ln w="25400" cap="flat">
            <a:solidFill>
              <a:srgbClr val="000000"/>
            </a:solidFill>
            <a:prstDash val="solid"/>
            <a:miter lim="400000"/>
          </a:ln>
          <a:effectLst/>
        </p:spPr>
        <p:txBody>
          <a:bodyPr/>
          <a:lstStyle/>
          <a:p>
            <a:endParaRPr sz="422">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7FE0980-7FFA-4CFC-EBAD-05BE66E499E7}"/>
              </a:ext>
            </a:extLst>
          </p:cNvPr>
          <p:cNvSpPr txBox="1"/>
          <p:nvPr/>
        </p:nvSpPr>
        <p:spPr>
          <a:xfrm>
            <a:off x="5216799" y="1308264"/>
            <a:ext cx="3506023" cy="830997"/>
          </a:xfrm>
          <a:prstGeom prst="rect">
            <a:avLst/>
          </a:prstGeom>
          <a:solidFill>
            <a:srgbClr val="FFC000">
              <a:alpha val="39000"/>
            </a:srgbClr>
          </a:solidFill>
        </p:spPr>
        <p:txBody>
          <a:bodyPr wrap="square" rtlCol="0">
            <a:spAutoFit/>
          </a:bodyPr>
          <a:lstStyle/>
          <a:p>
            <a:r>
              <a:rPr kumimoji="1" lang="ja-JP" altLang="en-US" sz="1600"/>
              <a:t>機械学習では、</a:t>
            </a:r>
            <a:endParaRPr kumimoji="1" lang="en-US" altLang="ja-JP" sz="1600"/>
          </a:p>
          <a:p>
            <a:r>
              <a:rPr kumimoji="1" lang="ja-JP" altLang="en-US" sz="1600"/>
              <a:t>説明変数を特徴量</a:t>
            </a:r>
            <a:endParaRPr kumimoji="1" lang="en-US" altLang="ja-JP" sz="1600"/>
          </a:p>
          <a:p>
            <a:r>
              <a:rPr kumimoji="1" lang="ja-JP" altLang="en-US" sz="1600"/>
              <a:t>目的変数を予測（値）と呼ぶ</a:t>
            </a:r>
            <a:endParaRPr kumimoji="1" lang="en-US" altLang="ja-JP" sz="1600"/>
          </a:p>
        </p:txBody>
      </p:sp>
      <p:sp>
        <p:nvSpPr>
          <p:cNvPr id="15" name="ニューラルネットワークとは(軽く復習)">
            <a:extLst>
              <a:ext uri="{FF2B5EF4-FFF2-40B4-BE49-F238E27FC236}">
                <a16:creationId xmlns:a16="http://schemas.microsoft.com/office/drawing/2014/main" id="{173D6679-1C73-4898-A4EC-B0D6EFD5FFAD}"/>
              </a:ext>
            </a:extLst>
          </p:cNvPr>
          <p:cNvSpPr txBox="1"/>
          <p:nvPr/>
        </p:nvSpPr>
        <p:spPr>
          <a:xfrm>
            <a:off x="0" y="227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a:ea typeface="Meiryo"/>
              </a:rPr>
              <a:t>教師あり機械学習</a:t>
            </a:r>
            <a:endParaRPr sz="2400" b="1">
              <a:latin typeface="Meiryo"/>
              <a:ea typeface="Meiryo"/>
            </a:endParaRPr>
          </a:p>
        </p:txBody>
      </p:sp>
    </p:spTree>
    <p:extLst>
      <p:ext uri="{BB962C8B-B14F-4D97-AF65-F5344CB8AC3E}">
        <p14:creationId xmlns:p14="http://schemas.microsoft.com/office/powerpoint/2010/main" val="24702597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2"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D9F30-B961-2856-1E75-DE403F344F6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4AC5B7E-986C-CEA5-06C9-202FA9E6BEC8}"/>
              </a:ext>
            </a:extLst>
          </p:cNvPr>
          <p:cNvSpPr txBox="1"/>
          <p:nvPr/>
        </p:nvSpPr>
        <p:spPr>
          <a:xfrm>
            <a:off x="176541" y="1034393"/>
            <a:ext cx="73152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コード2</a:t>
            </a:r>
            <a:r>
              <a:rPr lang="en-US" altLang="ja-JP" b="1">
                <a:solidFill>
                  <a:srgbClr val="002060"/>
                </a:solidFill>
                <a:latin typeface="Meiryo"/>
                <a:ea typeface="Meiryo"/>
              </a:rPr>
              <a:t>-13 </a:t>
            </a:r>
            <a:r>
              <a:rPr lang="ja-JP" altLang="en-US" b="1">
                <a:solidFill>
                  <a:srgbClr val="002060"/>
                </a:solidFill>
                <a:latin typeface="Meiryo"/>
                <a:ea typeface="Meiryo"/>
                <a:cs typeface="Times New Roman"/>
              </a:rPr>
              <a:t>ドロップアウトを加えたモデルの学習過程の図示</a:t>
            </a:r>
            <a:endParaRPr lang="en-US" altLang="ja-JP" b="1">
              <a:solidFill>
                <a:srgbClr val="002060"/>
              </a:solidFill>
              <a:latin typeface="Meiryo"/>
              <a:ea typeface="Meiryo"/>
              <a:cs typeface="Times New Roman"/>
            </a:endParaRPr>
          </a:p>
        </p:txBody>
      </p:sp>
      <p:sp>
        <p:nvSpPr>
          <p:cNvPr id="4" name="正方形/長方形 3">
            <a:extLst>
              <a:ext uri="{FF2B5EF4-FFF2-40B4-BE49-F238E27FC236}">
                <a16:creationId xmlns:a16="http://schemas.microsoft.com/office/drawing/2014/main" id="{6E345851-2476-B6BB-C11C-206B6B9B10A6}"/>
              </a:ext>
            </a:extLst>
          </p:cNvPr>
          <p:cNvSpPr/>
          <p:nvPr/>
        </p:nvSpPr>
        <p:spPr>
          <a:xfrm>
            <a:off x="342900" y="1349864"/>
            <a:ext cx="8458200" cy="3433042"/>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b="1" err="1">
                <a:solidFill>
                  <a:srgbClr val="000000"/>
                </a:solidFill>
                <a:effectLst/>
                <a:latin typeface="Courier New" panose="02070309020205020404" pitchFamily="49" charset="0"/>
              </a:rPr>
              <a:t>plt.plot</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result_d.history</a:t>
            </a:r>
            <a:r>
              <a:rPr lang="en" altLang="ja-JP" b="1">
                <a:solidFill>
                  <a:srgbClr val="00B05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'accuracy'</a:t>
            </a:r>
            <a:r>
              <a:rPr lang="en" altLang="ja-JP" b="1">
                <a:solidFill>
                  <a:srgbClr val="00B05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 label = </a:t>
            </a:r>
            <a:r>
              <a:rPr lang="en" altLang="ja-JP" b="1">
                <a:solidFill>
                  <a:srgbClr val="A31515"/>
                </a:solidFill>
                <a:effectLst/>
                <a:latin typeface="Courier New" panose="02070309020205020404" pitchFamily="49" charset="0"/>
              </a:rPr>
              <a:t>'accuracy'</a:t>
            </a:r>
            <a:r>
              <a:rPr lang="en" altLang="ja-JP" b="1">
                <a:solidFill>
                  <a:srgbClr val="0070C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plt.plot</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result_d.history</a:t>
            </a:r>
            <a:r>
              <a:rPr lang="en" altLang="ja-JP" b="1">
                <a:solidFill>
                  <a:srgbClr val="00B05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val_accuracy</a:t>
            </a:r>
            <a:r>
              <a:rPr lang="en" altLang="ja-JP" b="1">
                <a:solidFill>
                  <a:srgbClr val="A31515"/>
                </a:solidFill>
                <a:effectLst/>
                <a:latin typeface="Courier New" panose="02070309020205020404" pitchFamily="49" charset="0"/>
              </a:rPr>
              <a:t>’</a:t>
            </a:r>
            <a:r>
              <a:rPr lang="en" altLang="ja-JP" b="1">
                <a:solidFill>
                  <a:srgbClr val="00B05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a:p>
            <a:pPr>
              <a:lnSpc>
                <a:spcPct val="120000"/>
              </a:lnSpc>
            </a:pPr>
            <a:r>
              <a:rPr lang="ja-JP" altLang="en-US" b="1">
                <a:solidFill>
                  <a:srgbClr val="000000"/>
                </a:solidFill>
                <a:latin typeface="Courier New" panose="02070309020205020404" pitchFamily="49" charset="0"/>
              </a:rPr>
              <a:t>　　　　　</a:t>
            </a:r>
            <a:r>
              <a:rPr lang="en" altLang="ja-JP" b="1">
                <a:solidFill>
                  <a:srgbClr val="000000"/>
                </a:solidFill>
                <a:latin typeface="Courier New" panose="02070309020205020404" pitchFamily="49" charset="0"/>
              </a:rPr>
              <a:t> </a:t>
            </a:r>
            <a:r>
              <a:rPr lang="en" altLang="ja-JP" b="1">
                <a:solidFill>
                  <a:srgbClr val="000000"/>
                </a:solidFill>
                <a:effectLst/>
                <a:latin typeface="Courier New" panose="02070309020205020404" pitchFamily="49" charset="0"/>
              </a:rPr>
              <a:t>label = </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val_accuracy</a:t>
            </a:r>
            <a:r>
              <a:rPr lang="en" altLang="ja-JP" b="1">
                <a:solidFill>
                  <a:srgbClr val="A31515"/>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plt.legend</a:t>
            </a:r>
            <a:r>
              <a:rPr lang="en" altLang="ja-JP" b="1">
                <a:solidFill>
                  <a:srgbClr val="0070C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plt.show</a:t>
            </a:r>
            <a:r>
              <a:rPr lang="en" altLang="ja-JP" b="1">
                <a:solidFill>
                  <a:srgbClr val="0070C0"/>
                </a:solidFill>
                <a:effectLst/>
                <a:latin typeface="Courier New" panose="02070309020205020404" pitchFamily="49" charset="0"/>
              </a:rPr>
              <a:t>()</a:t>
            </a:r>
          </a:p>
          <a:p>
            <a:pPr>
              <a:lnSpc>
                <a:spcPct val="120000"/>
              </a:lnSpc>
            </a:pPr>
            <a:endParaRPr lang="en" altLang="ja-JP" b="1">
              <a:solidFill>
                <a:srgbClr val="000000"/>
              </a:solidFill>
              <a:effectLst/>
              <a:latin typeface="Courier New" panose="02070309020205020404" pitchFamily="49" charset="0"/>
            </a:endParaRPr>
          </a:p>
          <a:p>
            <a:pPr>
              <a:lnSpc>
                <a:spcPct val="120000"/>
              </a:lnSpc>
            </a:pPr>
            <a:r>
              <a:rPr lang="en" altLang="ja-JP" b="1" err="1">
                <a:solidFill>
                  <a:srgbClr val="000000"/>
                </a:solidFill>
                <a:effectLst/>
                <a:latin typeface="Courier New" panose="02070309020205020404" pitchFamily="49" charset="0"/>
              </a:rPr>
              <a:t>plt.plot</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result_d.history</a:t>
            </a:r>
            <a:r>
              <a:rPr lang="en" altLang="ja-JP" b="1">
                <a:solidFill>
                  <a:srgbClr val="00B05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'loss'</a:t>
            </a:r>
            <a:r>
              <a:rPr lang="en" altLang="ja-JP" b="1">
                <a:solidFill>
                  <a:srgbClr val="00B05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 label = </a:t>
            </a:r>
            <a:r>
              <a:rPr lang="en" altLang="ja-JP" b="1">
                <a:solidFill>
                  <a:srgbClr val="A31515"/>
                </a:solidFill>
                <a:effectLst/>
                <a:latin typeface="Courier New" panose="02070309020205020404" pitchFamily="49" charset="0"/>
              </a:rPr>
              <a:t>'loss'</a:t>
            </a:r>
            <a:r>
              <a:rPr lang="en" altLang="ja-JP" b="1">
                <a:solidFill>
                  <a:srgbClr val="0070C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plt.plot</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result_d.history</a:t>
            </a:r>
            <a:r>
              <a:rPr lang="en" altLang="ja-JP" b="1">
                <a:solidFill>
                  <a:srgbClr val="00B05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val_loss</a:t>
            </a:r>
            <a:r>
              <a:rPr lang="en" altLang="ja-JP" b="1">
                <a:solidFill>
                  <a:srgbClr val="A31515"/>
                </a:solidFill>
                <a:effectLst/>
                <a:latin typeface="Courier New" panose="02070309020205020404" pitchFamily="49" charset="0"/>
              </a:rPr>
              <a:t>'</a:t>
            </a:r>
            <a:r>
              <a:rPr lang="en" altLang="ja-JP" b="1">
                <a:solidFill>
                  <a:srgbClr val="00B05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 label = </a:t>
            </a:r>
            <a:r>
              <a:rPr lang="en" altLang="ja-JP" b="1">
                <a:solidFill>
                  <a:srgbClr val="A31515"/>
                </a:solidFill>
                <a:effectLst/>
                <a:latin typeface="Courier New" panose="02070309020205020404" pitchFamily="49" charset="0"/>
              </a:rPr>
              <a:t>'</a:t>
            </a:r>
            <a:r>
              <a:rPr lang="en" altLang="ja-JP" b="1" err="1">
                <a:solidFill>
                  <a:srgbClr val="A31515"/>
                </a:solidFill>
                <a:effectLst/>
                <a:latin typeface="Courier New" panose="02070309020205020404" pitchFamily="49" charset="0"/>
              </a:rPr>
              <a:t>val_loss</a:t>
            </a:r>
            <a:r>
              <a:rPr lang="en" altLang="ja-JP" b="1">
                <a:solidFill>
                  <a:srgbClr val="A31515"/>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plt.legend</a:t>
            </a:r>
            <a:r>
              <a:rPr lang="en" altLang="ja-JP" b="1">
                <a:solidFill>
                  <a:srgbClr val="0070C0"/>
                </a:solidFill>
                <a:effectLst/>
                <a:latin typeface="Courier New" panose="02070309020205020404" pitchFamily="49" charset="0"/>
              </a:rPr>
              <a:t>()</a:t>
            </a:r>
          </a:p>
          <a:p>
            <a:pPr>
              <a:lnSpc>
                <a:spcPct val="120000"/>
              </a:lnSpc>
            </a:pPr>
            <a:r>
              <a:rPr lang="en" altLang="ja-JP" b="1" err="1">
                <a:solidFill>
                  <a:srgbClr val="000000"/>
                </a:solidFill>
                <a:effectLst/>
                <a:latin typeface="Courier New" panose="02070309020205020404" pitchFamily="49" charset="0"/>
              </a:rPr>
              <a:t>plt.show</a:t>
            </a:r>
            <a:r>
              <a:rPr lang="en" altLang="ja-JP" b="1">
                <a:solidFill>
                  <a:srgbClr val="0070C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F566404D-C6F6-6C94-885D-DF75AE828B29}"/>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5D5F231-7E03-E415-D9DD-98015DEDF29E}"/>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7" name="①学習モデルの選択…">
            <a:extLst>
              <a:ext uri="{FF2B5EF4-FFF2-40B4-BE49-F238E27FC236}">
                <a16:creationId xmlns:a16="http://schemas.microsoft.com/office/drawing/2014/main" id="{B5ED77C0-3EF6-FC68-96CD-09870496DAF3}"/>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rgbClr val="FF0000"/>
                </a:solidFill>
                <a:latin typeface="Hiragino Kaku Gothic Pro W3" panose="020B0300000000000000" pitchFamily="34" charset="-128"/>
                <a:ea typeface="Hiragino Kaku Gothic Pro W3" panose="020B0300000000000000" pitchFamily="34" charset="-128"/>
              </a:rPr>
              <a:t>STEP4</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rgbClr val="FF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8" name="①学習モデルの選択(今回は線形回帰)…">
            <a:extLst>
              <a:ext uri="{FF2B5EF4-FFF2-40B4-BE49-F238E27FC236}">
                <a16:creationId xmlns:a16="http://schemas.microsoft.com/office/drawing/2014/main" id="{7F28636A-9763-EE78-15CB-B39CCF84C1CC}"/>
              </a:ext>
            </a:extLst>
          </p:cNvPr>
          <p:cNvSpPr txBox="1"/>
          <p:nvPr/>
        </p:nvSpPr>
        <p:spPr>
          <a:xfrm>
            <a:off x="0" y="486731"/>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STEP4：モデルの評価</a:t>
            </a:r>
          </a:p>
        </p:txBody>
      </p:sp>
      <p:sp>
        <p:nvSpPr>
          <p:cNvPr id="2" name="スライド番号プレースホルダー 1">
            <a:extLst>
              <a:ext uri="{FF2B5EF4-FFF2-40B4-BE49-F238E27FC236}">
                <a16:creationId xmlns:a16="http://schemas.microsoft.com/office/drawing/2014/main" id="{755907B1-84F2-719E-961C-86F301A99D1E}"/>
              </a:ext>
            </a:extLst>
          </p:cNvPr>
          <p:cNvSpPr>
            <a:spLocks noGrp="1"/>
          </p:cNvSpPr>
          <p:nvPr>
            <p:ph type="sldNum" sz="quarter" idx="2"/>
          </p:nvPr>
        </p:nvSpPr>
        <p:spPr>
          <a:xfrm>
            <a:off x="6697980" y="4927260"/>
            <a:ext cx="2103120" cy="184666"/>
          </a:xfrm>
        </p:spPr>
        <p:txBody>
          <a:bodyPr/>
          <a:lstStyle/>
          <a:p>
            <a:fld id="{86CB4B4D-7CA3-9044-876B-883B54F8677D}" type="slidenum">
              <a:rPr lang="en-US" altLang="ja-JP" sz="1200" smtClean="0"/>
              <a:t>90</a:t>
            </a:fld>
            <a:endParaRPr lang="ja-JP" altLang="en-US" sz="1200"/>
          </a:p>
        </p:txBody>
      </p:sp>
    </p:spTree>
    <p:extLst>
      <p:ext uri="{BB962C8B-B14F-4D97-AF65-F5344CB8AC3E}">
        <p14:creationId xmlns:p14="http://schemas.microsoft.com/office/powerpoint/2010/main" val="1710143980"/>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A6BB7-8048-944A-3682-4369B1F9719D}"/>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59941493-A9BB-71CA-A9B5-DB3BCFBB2CA2}"/>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1023E767-2ACD-1010-857D-EFD41A820AF4}"/>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C2972930-D546-8CE0-9282-E3C8203122DA}"/>
              </a:ext>
            </a:extLst>
          </p:cNvPr>
          <p:cNvSpPr/>
          <p:nvPr/>
        </p:nvSpPr>
        <p:spPr>
          <a:xfrm>
            <a:off x="8135297" y="4419933"/>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8" name="テキスト ボックス 7">
            <a:extLst>
              <a:ext uri="{FF2B5EF4-FFF2-40B4-BE49-F238E27FC236}">
                <a16:creationId xmlns:a16="http://schemas.microsoft.com/office/drawing/2014/main" id="{FCAFB7AB-62A7-4475-938A-FC024FDB60DA}"/>
              </a:ext>
            </a:extLst>
          </p:cNvPr>
          <p:cNvSpPr txBox="1"/>
          <p:nvPr/>
        </p:nvSpPr>
        <p:spPr>
          <a:xfrm>
            <a:off x="281803" y="3548401"/>
            <a:ext cx="4191000" cy="1323439"/>
          </a:xfrm>
          <a:prstGeom prst="rect">
            <a:avLst/>
          </a:prstGeom>
          <a:noFill/>
        </p:spPr>
        <p:txBody>
          <a:bodyPr wrap="square">
            <a:spAutoFit/>
          </a:bodyPr>
          <a:lstStyle/>
          <a:p>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学習用データの結果</a:t>
            </a: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(accuracy)</a:t>
            </a:r>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　正解率が</a:t>
            </a:r>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増加し、精度が上がっている</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endParaRPr lang="en-US" altLang="ja-JP" sz="1600" b="1">
              <a:solidFill>
                <a:srgbClr val="00206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検証用データの結果</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600" b="1" err="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val_accuracy</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FF9300"/>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正解率が</a:t>
            </a:r>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増加し、精度が上がっている</a:t>
            </a:r>
            <a:endParaRPr lang="ja-JP" altLang="en-US" sz="1600" b="1">
              <a:solidFill>
                <a:srgbClr val="FF930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A75BB560-2CE4-A60C-D87A-A0C6D0A38BCD}"/>
              </a:ext>
            </a:extLst>
          </p:cNvPr>
          <p:cNvSpPr txBox="1"/>
          <p:nvPr/>
        </p:nvSpPr>
        <p:spPr>
          <a:xfrm>
            <a:off x="685799" y="926867"/>
            <a:ext cx="2183611"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accuracy(</a:t>
            </a:r>
            <a:r>
              <a:rPr kumimoji="1" lang="ja-JP" altLang="en-US" b="1">
                <a:latin typeface="Meiryo" panose="020B0604030504040204" pitchFamily="34" charset="-128"/>
                <a:ea typeface="Meiryo" panose="020B0604030504040204" pitchFamily="34" charset="-128"/>
              </a:rPr>
              <a:t>正解率</a:t>
            </a:r>
            <a:r>
              <a:rPr kumimoji="1" lang="en-US" altLang="ja-JP" b="1">
                <a:latin typeface="Meiryo" panose="020B0604030504040204" pitchFamily="34" charset="-128"/>
                <a:ea typeface="Meiryo" panose="020B0604030504040204" pitchFamily="34" charset="-128"/>
              </a:rPr>
              <a:t>)</a:t>
            </a:r>
            <a:endParaRPr kumimoji="1" lang="ja-JP" altLang="en-US" b="1">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EED97687-8C59-41B7-D886-F55784A6C6D9}"/>
              </a:ext>
            </a:extLst>
          </p:cNvPr>
          <p:cNvSpPr txBox="1"/>
          <p:nvPr/>
        </p:nvSpPr>
        <p:spPr>
          <a:xfrm>
            <a:off x="4797485" y="951043"/>
            <a:ext cx="1348446"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loss(</a:t>
            </a:r>
            <a:r>
              <a:rPr kumimoji="1" lang="ja-JP" altLang="en-US" b="1">
                <a:latin typeface="Meiryo" panose="020B0604030504040204" pitchFamily="34" charset="-128"/>
                <a:ea typeface="Meiryo" panose="020B0604030504040204" pitchFamily="34" charset="-128"/>
              </a:rPr>
              <a:t>損失</a:t>
            </a:r>
            <a:r>
              <a:rPr kumimoji="1" lang="en-US" altLang="ja-JP" b="1">
                <a:latin typeface="Meiryo" panose="020B0604030504040204" pitchFamily="34" charset="-128"/>
                <a:ea typeface="Meiryo" panose="020B0604030504040204" pitchFamily="34" charset="-128"/>
              </a:rPr>
              <a:t>)</a:t>
            </a:r>
            <a:endParaRPr kumimoji="1" lang="ja-JP" altLang="en-US" b="1">
              <a:latin typeface="Meiryo" panose="020B0604030504040204" pitchFamily="34" charset="-128"/>
              <a:ea typeface="Meiryo" panose="020B0604030504040204" pitchFamily="34" charset="-128"/>
            </a:endParaRPr>
          </a:p>
        </p:txBody>
      </p:sp>
      <p:cxnSp>
        <p:nvCxnSpPr>
          <p:cNvPr id="11" name="直線矢印コネクタ 10">
            <a:extLst>
              <a:ext uri="{FF2B5EF4-FFF2-40B4-BE49-F238E27FC236}">
                <a16:creationId xmlns:a16="http://schemas.microsoft.com/office/drawing/2014/main" id="{F1C27AF2-81F6-B08B-2F31-8AABBB75E767}"/>
              </a:ext>
            </a:extLst>
          </p:cNvPr>
          <p:cNvCxnSpPr>
            <a:cxnSpLocks/>
          </p:cNvCxnSpPr>
          <p:nvPr/>
        </p:nvCxnSpPr>
        <p:spPr>
          <a:xfrm>
            <a:off x="762000" y="3105150"/>
            <a:ext cx="21535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CD65DFC-BB43-6861-ED6B-27793A494B0C}"/>
              </a:ext>
            </a:extLst>
          </p:cNvPr>
          <p:cNvSpPr txBox="1"/>
          <p:nvPr/>
        </p:nvSpPr>
        <p:spPr>
          <a:xfrm>
            <a:off x="1023978" y="3102173"/>
            <a:ext cx="1800493" cy="307777"/>
          </a:xfrm>
          <a:prstGeom prst="rect">
            <a:avLst/>
          </a:prstGeom>
          <a:noFill/>
        </p:spPr>
        <p:txBody>
          <a:bodyPr wrap="none" rtlCol="0">
            <a:spAutoFit/>
          </a:bodyPr>
          <a:lstStyle/>
          <a:p>
            <a:r>
              <a:rPr kumimoji="1" lang="ja-JP" altLang="en-US" sz="1400">
                <a:solidFill>
                  <a:schemeClr val="tx1"/>
                </a:solidFill>
              </a:rPr>
              <a:t>学習回数を重ねると</a:t>
            </a:r>
          </a:p>
        </p:txBody>
      </p:sp>
      <p:sp>
        <p:nvSpPr>
          <p:cNvPr id="16" name="テキスト ボックス 15">
            <a:extLst>
              <a:ext uri="{FF2B5EF4-FFF2-40B4-BE49-F238E27FC236}">
                <a16:creationId xmlns:a16="http://schemas.microsoft.com/office/drawing/2014/main" id="{6F0BB311-C5F4-DE14-130C-CDEADE148D9A}"/>
              </a:ext>
            </a:extLst>
          </p:cNvPr>
          <p:cNvSpPr txBox="1"/>
          <p:nvPr/>
        </p:nvSpPr>
        <p:spPr>
          <a:xfrm>
            <a:off x="4472803" y="3490498"/>
            <a:ext cx="4191000" cy="1323439"/>
          </a:xfrm>
          <a:prstGeom prst="rect">
            <a:avLst/>
          </a:prstGeom>
          <a:noFill/>
        </p:spPr>
        <p:txBody>
          <a:bodyPr wrap="square">
            <a:spAutoFit/>
          </a:bodyPr>
          <a:lstStyle/>
          <a:p>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学習用データの結果</a:t>
            </a:r>
            <a:r>
              <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(loss)</a:t>
            </a:r>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en-US"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　損失が減少し</a:t>
            </a:r>
            <a:r>
              <a:rPr lang="ja-JP"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rPr>
              <a:t>、精度が上がっている</a:t>
            </a:r>
            <a:endParaRPr lang="en-US" altLang="ja-JP" sz="1600" b="1">
              <a:solidFill>
                <a:srgbClr val="0070C0"/>
              </a:solidFill>
              <a:effectLst/>
              <a:latin typeface="Meiryo" panose="020B0604030504040204" pitchFamily="34" charset="-128"/>
              <a:ea typeface="Meiryo" panose="020B0604030504040204" pitchFamily="34" charset="-128"/>
              <a:cs typeface="Times New Roman" panose="02020603050405020304" pitchFamily="18" charset="0"/>
            </a:endParaRPr>
          </a:p>
          <a:p>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検証用データの結果</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en-US" altLang="ja-JP" sz="1600" b="1" err="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val_loss</a:t>
            </a:r>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a:t>
            </a:r>
            <a:endPar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endParaRPr>
          </a:p>
          <a:p>
            <a:r>
              <a:rPr lang="en-US"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  </a:t>
            </a:r>
            <a:r>
              <a:rPr lang="ja-JP" altLang="en-US"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損失が減少し</a:t>
            </a:r>
            <a:r>
              <a:rPr lang="ja-JP" altLang="ja-JP" sz="1600" b="1">
                <a:solidFill>
                  <a:srgbClr val="FF9300"/>
                </a:solidFill>
                <a:effectLst/>
                <a:latin typeface="Meiryo" panose="020B0604030504040204" pitchFamily="34" charset="-128"/>
                <a:ea typeface="Meiryo" panose="020B0604030504040204" pitchFamily="34" charset="-128"/>
                <a:cs typeface="Times New Roman" panose="02020603050405020304" pitchFamily="18" charset="0"/>
              </a:rPr>
              <a:t>、精度が上がっている</a:t>
            </a:r>
            <a:endParaRPr lang="ja-JP" altLang="en-US" sz="1600" b="1">
              <a:solidFill>
                <a:srgbClr val="FF9300"/>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A3092F1D-6C48-6936-5C6E-EDA0446C26C0}"/>
              </a:ext>
            </a:extLst>
          </p:cNvPr>
          <p:cNvCxnSpPr>
            <a:cxnSpLocks/>
          </p:cNvCxnSpPr>
          <p:nvPr/>
        </p:nvCxnSpPr>
        <p:spPr>
          <a:xfrm>
            <a:off x="4572000" y="3083937"/>
            <a:ext cx="215353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E3543E66-284D-B2EA-C151-FFCEC587440D}"/>
              </a:ext>
            </a:extLst>
          </p:cNvPr>
          <p:cNvSpPr txBox="1"/>
          <p:nvPr/>
        </p:nvSpPr>
        <p:spPr>
          <a:xfrm>
            <a:off x="4748520" y="3106347"/>
            <a:ext cx="1800493" cy="307777"/>
          </a:xfrm>
          <a:prstGeom prst="rect">
            <a:avLst/>
          </a:prstGeom>
          <a:noFill/>
        </p:spPr>
        <p:txBody>
          <a:bodyPr wrap="none" rtlCol="0">
            <a:spAutoFit/>
          </a:bodyPr>
          <a:lstStyle/>
          <a:p>
            <a:r>
              <a:rPr kumimoji="1" lang="ja-JP" altLang="en-US" sz="1400">
                <a:solidFill>
                  <a:schemeClr val="tx1"/>
                </a:solidFill>
              </a:rPr>
              <a:t>学習回数を重ねると</a:t>
            </a:r>
          </a:p>
        </p:txBody>
      </p:sp>
      <p:pic>
        <p:nvPicPr>
          <p:cNvPr id="14" name="図 13" descr="グラフ, 折れ線グラフ&#10;&#10;自動的に生成された説明">
            <a:extLst>
              <a:ext uri="{FF2B5EF4-FFF2-40B4-BE49-F238E27FC236}">
                <a16:creationId xmlns:a16="http://schemas.microsoft.com/office/drawing/2014/main" id="{AF2D5DA0-93B3-4062-4EC3-594EF5766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40" y="1196948"/>
            <a:ext cx="2472728" cy="1836000"/>
          </a:xfrm>
          <a:prstGeom prst="rect">
            <a:avLst/>
          </a:prstGeom>
        </p:spPr>
      </p:pic>
      <p:pic>
        <p:nvPicPr>
          <p:cNvPr id="17" name="図 16" descr="グラフィカル ユーザー インターフェイス, ヒストグラム&#10;&#10;自動的に生成された説明">
            <a:extLst>
              <a:ext uri="{FF2B5EF4-FFF2-40B4-BE49-F238E27FC236}">
                <a16:creationId xmlns:a16="http://schemas.microsoft.com/office/drawing/2014/main" id="{2DFF349B-2C14-20D9-F5F9-2FCAA8607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073" y="1214553"/>
            <a:ext cx="2429456" cy="1836000"/>
          </a:xfrm>
          <a:prstGeom prst="rect">
            <a:avLst/>
          </a:prstGeom>
        </p:spPr>
      </p:pic>
      <p:sp>
        <p:nvSpPr>
          <p:cNvPr id="20" name="①学習モデルの選択…">
            <a:extLst>
              <a:ext uri="{FF2B5EF4-FFF2-40B4-BE49-F238E27FC236}">
                <a16:creationId xmlns:a16="http://schemas.microsoft.com/office/drawing/2014/main" id="{F270E5FC-0E8D-D32D-A419-EE9ACA45C875}"/>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rgbClr val="FF0000"/>
                </a:solidFill>
                <a:latin typeface="Hiragino Kaku Gothic Pro W3" panose="020B0300000000000000" pitchFamily="34" charset="-128"/>
                <a:ea typeface="Hiragino Kaku Gothic Pro W3" panose="020B0300000000000000" pitchFamily="34" charset="-128"/>
              </a:rPr>
              <a:t>STEP4</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rgbClr val="FF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1" name="①学習モデルの選択(今回は線形回帰)…">
            <a:extLst>
              <a:ext uri="{FF2B5EF4-FFF2-40B4-BE49-F238E27FC236}">
                <a16:creationId xmlns:a16="http://schemas.microsoft.com/office/drawing/2014/main" id="{0342D676-7D11-5605-72AC-CED7A6E826B9}"/>
              </a:ext>
            </a:extLst>
          </p:cNvPr>
          <p:cNvSpPr txBox="1"/>
          <p:nvPr/>
        </p:nvSpPr>
        <p:spPr>
          <a:xfrm>
            <a:off x="0" y="486731"/>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STEP4：モデルの評価</a:t>
            </a:r>
          </a:p>
        </p:txBody>
      </p:sp>
      <p:sp>
        <p:nvSpPr>
          <p:cNvPr id="2" name="スライド番号プレースホルダー 1">
            <a:extLst>
              <a:ext uri="{FF2B5EF4-FFF2-40B4-BE49-F238E27FC236}">
                <a16:creationId xmlns:a16="http://schemas.microsoft.com/office/drawing/2014/main" id="{26819FC5-243B-E41A-CA48-C6586B90AA9B}"/>
              </a:ext>
            </a:extLst>
          </p:cNvPr>
          <p:cNvSpPr>
            <a:spLocks noGrp="1"/>
          </p:cNvSpPr>
          <p:nvPr>
            <p:ph type="sldNum" sz="quarter" idx="2"/>
          </p:nvPr>
        </p:nvSpPr>
        <p:spPr>
          <a:xfrm>
            <a:off x="6560683" y="4890311"/>
            <a:ext cx="2103120" cy="184666"/>
          </a:xfrm>
        </p:spPr>
        <p:txBody>
          <a:bodyPr/>
          <a:lstStyle/>
          <a:p>
            <a:fld id="{86CB4B4D-7CA3-9044-876B-883B54F8677D}" type="slidenum">
              <a:rPr lang="en-US" altLang="ja-JP" sz="1200" smtClean="0"/>
              <a:t>91</a:t>
            </a:fld>
            <a:endParaRPr lang="ja-JP" altLang="en-US" sz="1200"/>
          </a:p>
        </p:txBody>
      </p:sp>
    </p:spTree>
    <p:extLst>
      <p:ext uri="{BB962C8B-B14F-4D97-AF65-F5344CB8AC3E}">
        <p14:creationId xmlns:p14="http://schemas.microsoft.com/office/powerpoint/2010/main" val="720537443"/>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72351-466C-7502-D2D2-B59BEFE7571A}"/>
            </a:ext>
          </a:extLst>
        </p:cNvPr>
        <p:cNvGrpSpPr/>
        <p:nvPr/>
      </p:nvGrpSpPr>
      <p:grpSpPr>
        <a:xfrm>
          <a:off x="0" y="0"/>
          <a:ext cx="0" cy="0"/>
          <a:chOff x="0" y="0"/>
          <a:chExt cx="0" cy="0"/>
        </a:xfrm>
      </p:grpSpPr>
      <p:sp>
        <p:nvSpPr>
          <p:cNvPr id="5" name="線形回帰で88歳の歯周病の歯の本数を予測する">
            <a:extLst>
              <a:ext uri="{FF2B5EF4-FFF2-40B4-BE49-F238E27FC236}">
                <a16:creationId xmlns:a16="http://schemas.microsoft.com/office/drawing/2014/main" id="{B5218DCC-8151-7D1F-3BAC-2B9CA54431D2}"/>
              </a:ext>
            </a:extLst>
          </p:cNvPr>
          <p:cNvSpPr txBox="1"/>
          <p:nvPr/>
        </p:nvSpPr>
        <p:spPr>
          <a:xfrm>
            <a:off x="241697" y="17372"/>
            <a:ext cx="1833835" cy="46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3D0F6A4C-BF6E-7949-F386-5DAA56F7FF8A}"/>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1F4EEF98-63E7-BBFB-E0FE-4AD649928330}"/>
              </a:ext>
            </a:extLst>
          </p:cNvPr>
          <p:cNvSpPr txBox="1"/>
          <p:nvPr/>
        </p:nvSpPr>
        <p:spPr>
          <a:xfrm>
            <a:off x="4939109" y="1613245"/>
            <a:ext cx="1959191" cy="338554"/>
          </a:xfrm>
          <a:prstGeom prst="rect">
            <a:avLst/>
          </a:prstGeom>
          <a:noFill/>
        </p:spPr>
        <p:txBody>
          <a:bodyPr wrap="none" rtlCol="0">
            <a:spAutoFit/>
          </a:bodyPr>
          <a:lstStyle/>
          <a:p>
            <a:r>
              <a:rPr kumimoji="1" lang="en-US" altLang="ja-JP" sz="1600" b="1">
                <a:latin typeface="Meiryo" panose="020B0604030504040204" pitchFamily="34" charset="-128"/>
                <a:ea typeface="Meiryo" panose="020B0604030504040204" pitchFamily="34" charset="-128"/>
              </a:rPr>
              <a:t>accuracy(</a:t>
            </a:r>
            <a:r>
              <a:rPr kumimoji="1" lang="ja-JP" altLang="en-US" sz="1600" b="1">
                <a:latin typeface="Meiryo" panose="020B0604030504040204" pitchFamily="34" charset="-128"/>
                <a:ea typeface="Meiryo" panose="020B0604030504040204" pitchFamily="34" charset="-128"/>
              </a:rPr>
              <a:t>正解率</a:t>
            </a:r>
            <a:r>
              <a:rPr kumimoji="1" lang="en-US" altLang="ja-JP" sz="1600" b="1">
                <a:latin typeface="Meiryo" panose="020B0604030504040204" pitchFamily="34" charset="-128"/>
                <a:ea typeface="Meiryo" panose="020B0604030504040204" pitchFamily="34" charset="-128"/>
              </a:rPr>
              <a:t>)</a:t>
            </a:r>
            <a:endParaRPr kumimoji="1" lang="ja-JP" altLang="en-US" sz="1600" b="1">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4D61D0B9-5263-E18A-D556-0CE59822AD3D}"/>
              </a:ext>
            </a:extLst>
          </p:cNvPr>
          <p:cNvSpPr txBox="1"/>
          <p:nvPr/>
        </p:nvSpPr>
        <p:spPr>
          <a:xfrm>
            <a:off x="7147419" y="1623293"/>
            <a:ext cx="1217000" cy="338554"/>
          </a:xfrm>
          <a:prstGeom prst="rect">
            <a:avLst/>
          </a:prstGeom>
          <a:noFill/>
        </p:spPr>
        <p:txBody>
          <a:bodyPr wrap="none" rtlCol="0">
            <a:spAutoFit/>
          </a:bodyPr>
          <a:lstStyle/>
          <a:p>
            <a:r>
              <a:rPr kumimoji="1" lang="en-US" altLang="ja-JP" sz="1600" b="1">
                <a:latin typeface="Meiryo" panose="020B0604030504040204" pitchFamily="34" charset="-128"/>
                <a:ea typeface="Meiryo" panose="020B0604030504040204" pitchFamily="34" charset="-128"/>
              </a:rPr>
              <a:t>loss(</a:t>
            </a:r>
            <a:r>
              <a:rPr kumimoji="1" lang="ja-JP" altLang="en-US" sz="1600" b="1">
                <a:latin typeface="Meiryo" panose="020B0604030504040204" pitchFamily="34" charset="-128"/>
                <a:ea typeface="Meiryo" panose="020B0604030504040204" pitchFamily="34" charset="-128"/>
              </a:rPr>
              <a:t>損失</a:t>
            </a:r>
            <a:r>
              <a:rPr kumimoji="1" lang="en-US" altLang="ja-JP" sz="1600" b="1">
                <a:latin typeface="Meiryo" panose="020B0604030504040204" pitchFamily="34" charset="-128"/>
                <a:ea typeface="Meiryo" panose="020B0604030504040204" pitchFamily="34" charset="-128"/>
              </a:rPr>
              <a:t>)</a:t>
            </a:r>
            <a:endParaRPr kumimoji="1" lang="ja-JP" altLang="en-US" sz="1600" b="1">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9E2C63C-6E86-5083-7CDE-61E1B807E87B}"/>
              </a:ext>
            </a:extLst>
          </p:cNvPr>
          <p:cNvSpPr txBox="1"/>
          <p:nvPr/>
        </p:nvSpPr>
        <p:spPr>
          <a:xfrm>
            <a:off x="502749" y="1630826"/>
            <a:ext cx="1959191" cy="338554"/>
          </a:xfrm>
          <a:prstGeom prst="rect">
            <a:avLst/>
          </a:prstGeom>
          <a:noFill/>
        </p:spPr>
        <p:txBody>
          <a:bodyPr wrap="none" rtlCol="0">
            <a:spAutoFit/>
          </a:bodyPr>
          <a:lstStyle/>
          <a:p>
            <a:r>
              <a:rPr kumimoji="1" lang="en-US" altLang="ja-JP" sz="1600" b="1">
                <a:latin typeface="Meiryo" panose="020B0604030504040204" pitchFamily="34" charset="-128"/>
                <a:ea typeface="Meiryo" panose="020B0604030504040204" pitchFamily="34" charset="-128"/>
              </a:rPr>
              <a:t>accuracy(</a:t>
            </a:r>
            <a:r>
              <a:rPr kumimoji="1" lang="ja-JP" altLang="en-US" sz="1600" b="1">
                <a:latin typeface="Meiryo" panose="020B0604030504040204" pitchFamily="34" charset="-128"/>
                <a:ea typeface="Meiryo" panose="020B0604030504040204" pitchFamily="34" charset="-128"/>
              </a:rPr>
              <a:t>正解率</a:t>
            </a:r>
            <a:r>
              <a:rPr kumimoji="1" lang="en-US" altLang="ja-JP" sz="1600" b="1">
                <a:latin typeface="Meiryo" panose="020B0604030504040204" pitchFamily="34" charset="-128"/>
                <a:ea typeface="Meiryo" panose="020B0604030504040204" pitchFamily="34" charset="-128"/>
              </a:rPr>
              <a:t>)</a:t>
            </a:r>
            <a:endParaRPr kumimoji="1" lang="ja-JP" altLang="en-US" sz="1600" b="1">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EFE06B26-F6DB-3F63-8CA7-9C133385F601}"/>
              </a:ext>
            </a:extLst>
          </p:cNvPr>
          <p:cNvSpPr txBox="1"/>
          <p:nvPr/>
        </p:nvSpPr>
        <p:spPr>
          <a:xfrm>
            <a:off x="2758983" y="1667013"/>
            <a:ext cx="1217000" cy="338554"/>
          </a:xfrm>
          <a:prstGeom prst="rect">
            <a:avLst/>
          </a:prstGeom>
          <a:noFill/>
        </p:spPr>
        <p:txBody>
          <a:bodyPr wrap="none" rtlCol="0">
            <a:spAutoFit/>
          </a:bodyPr>
          <a:lstStyle/>
          <a:p>
            <a:r>
              <a:rPr kumimoji="1" lang="en-US" altLang="ja-JP" sz="1600" b="1">
                <a:latin typeface="Meiryo" panose="020B0604030504040204" pitchFamily="34" charset="-128"/>
                <a:ea typeface="Meiryo" panose="020B0604030504040204" pitchFamily="34" charset="-128"/>
              </a:rPr>
              <a:t>loss(</a:t>
            </a:r>
            <a:r>
              <a:rPr kumimoji="1" lang="ja-JP" altLang="en-US" sz="1600" b="1">
                <a:latin typeface="Meiryo" panose="020B0604030504040204" pitchFamily="34" charset="-128"/>
                <a:ea typeface="Meiryo" panose="020B0604030504040204" pitchFamily="34" charset="-128"/>
              </a:rPr>
              <a:t>損失</a:t>
            </a:r>
            <a:r>
              <a:rPr kumimoji="1" lang="en-US" altLang="ja-JP" sz="1600" b="1">
                <a:latin typeface="Meiryo" panose="020B0604030504040204" pitchFamily="34" charset="-128"/>
                <a:ea typeface="Meiryo" panose="020B0604030504040204" pitchFamily="34" charset="-128"/>
              </a:rPr>
              <a:t>)</a:t>
            </a:r>
            <a:endParaRPr kumimoji="1" lang="ja-JP" altLang="en-US" sz="1600" b="1">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F741CD6D-5DB1-D124-D46D-349ADF4982B5}"/>
              </a:ext>
            </a:extLst>
          </p:cNvPr>
          <p:cNvSpPr/>
          <p:nvPr/>
        </p:nvSpPr>
        <p:spPr>
          <a:xfrm>
            <a:off x="348298" y="1613244"/>
            <a:ext cx="4114800" cy="1887384"/>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B7AFC86-4481-2168-1DDD-DA617D2896C4}"/>
              </a:ext>
            </a:extLst>
          </p:cNvPr>
          <p:cNvSpPr/>
          <p:nvPr/>
        </p:nvSpPr>
        <p:spPr>
          <a:xfrm>
            <a:off x="4786162" y="1613244"/>
            <a:ext cx="4114800" cy="1887383"/>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8525A6E-2351-879D-E6FF-A08317733ABA}"/>
              </a:ext>
            </a:extLst>
          </p:cNvPr>
          <p:cNvSpPr txBox="1"/>
          <p:nvPr/>
        </p:nvSpPr>
        <p:spPr>
          <a:xfrm>
            <a:off x="624847" y="1285610"/>
            <a:ext cx="3631122"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Dropout</a:t>
            </a:r>
            <a:r>
              <a:rPr kumimoji="1" lang="ja-JP" altLang="en-US" b="1">
                <a:latin typeface="Meiryo" panose="020B0604030504040204" pitchFamily="34" charset="-128"/>
                <a:ea typeface="Meiryo" panose="020B0604030504040204" pitchFamily="34" charset="-128"/>
              </a:rPr>
              <a:t>がないモデル</a:t>
            </a:r>
            <a:r>
              <a:rPr kumimoji="1" lang="en-US" altLang="ja-JP" b="1">
                <a:latin typeface="Meiryo" panose="020B0604030504040204" pitchFamily="34" charset="-128"/>
                <a:ea typeface="Meiryo" panose="020B0604030504040204" pitchFamily="34" charset="-128"/>
              </a:rPr>
              <a:t> (model)</a:t>
            </a:r>
            <a:endParaRPr kumimoji="1" lang="ja-JP" altLang="en-US" b="1">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D84365E5-7242-708E-C314-557A81086FD4}"/>
              </a:ext>
            </a:extLst>
          </p:cNvPr>
          <p:cNvSpPr txBox="1"/>
          <p:nvPr/>
        </p:nvSpPr>
        <p:spPr>
          <a:xfrm>
            <a:off x="4786162" y="1264792"/>
            <a:ext cx="3940502"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Dropout</a:t>
            </a:r>
            <a:r>
              <a:rPr kumimoji="1" lang="ja-JP" altLang="en-US" b="1">
                <a:latin typeface="Meiryo" panose="020B0604030504040204" pitchFamily="34" charset="-128"/>
                <a:ea typeface="Meiryo" panose="020B0604030504040204" pitchFamily="34" charset="-128"/>
              </a:rPr>
              <a:t>があるモデル</a:t>
            </a:r>
            <a:r>
              <a:rPr kumimoji="1" lang="en-US" altLang="ja-JP" b="1">
                <a:latin typeface="Meiryo" panose="020B0604030504040204" pitchFamily="34" charset="-128"/>
                <a:ea typeface="Meiryo" panose="020B0604030504040204" pitchFamily="34" charset="-128"/>
              </a:rPr>
              <a:t> (</a:t>
            </a:r>
            <a:r>
              <a:rPr kumimoji="1" lang="en-US" altLang="ja-JP" b="1" err="1">
                <a:latin typeface="Meiryo" panose="020B0604030504040204" pitchFamily="34" charset="-128"/>
                <a:ea typeface="Meiryo" panose="020B0604030504040204" pitchFamily="34" charset="-128"/>
              </a:rPr>
              <a:t>model_d</a:t>
            </a:r>
            <a:r>
              <a:rPr kumimoji="1" lang="en-US" altLang="ja-JP" b="1">
                <a:latin typeface="Meiryo" panose="020B0604030504040204" pitchFamily="34" charset="-128"/>
                <a:ea typeface="Meiryo" panose="020B0604030504040204" pitchFamily="34" charset="-128"/>
              </a:rPr>
              <a:t>)</a:t>
            </a:r>
            <a:endParaRPr kumimoji="1" lang="ja-JP" altLang="en-US" b="1">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D9FE3D7-4540-78B9-5805-572F74CDA8F9}"/>
              </a:ext>
            </a:extLst>
          </p:cNvPr>
          <p:cNvSpPr txBox="1"/>
          <p:nvPr/>
        </p:nvSpPr>
        <p:spPr>
          <a:xfrm>
            <a:off x="4846622" y="3659834"/>
            <a:ext cx="4166856" cy="584775"/>
          </a:xfrm>
          <a:prstGeom prst="rect">
            <a:avLst/>
          </a:prstGeom>
          <a:noFill/>
        </p:spPr>
        <p:txBody>
          <a:bodyPr wrap="square" rtlCol="0">
            <a:spAutoFit/>
          </a:bodyPr>
          <a:lstStyle/>
          <a:p>
            <a:r>
              <a:rPr kumimoji="1" lang="ja-JP" altLang="en-US" sz="1600" b="1">
                <a:solidFill>
                  <a:srgbClr val="00B050"/>
                </a:solidFill>
                <a:latin typeface="Meiryo" panose="020B0604030504040204" pitchFamily="34" charset="-128"/>
                <a:ea typeface="Meiryo" panose="020B0604030504040204" pitchFamily="34" charset="-128"/>
              </a:rPr>
              <a:t>検証用データでも学習データと似たような性能になっている</a:t>
            </a:r>
          </a:p>
        </p:txBody>
      </p:sp>
      <p:sp>
        <p:nvSpPr>
          <p:cNvPr id="26" name="テキスト ボックス 25">
            <a:extLst>
              <a:ext uri="{FF2B5EF4-FFF2-40B4-BE49-F238E27FC236}">
                <a16:creationId xmlns:a16="http://schemas.microsoft.com/office/drawing/2014/main" id="{926C5BD8-F442-788D-3451-B15AD2DBE436}"/>
              </a:ext>
            </a:extLst>
          </p:cNvPr>
          <p:cNvSpPr txBox="1"/>
          <p:nvPr/>
        </p:nvSpPr>
        <p:spPr>
          <a:xfrm>
            <a:off x="778603" y="3659834"/>
            <a:ext cx="4166856" cy="338554"/>
          </a:xfrm>
          <a:prstGeom prst="rect">
            <a:avLst/>
          </a:prstGeom>
          <a:noFill/>
        </p:spPr>
        <p:txBody>
          <a:bodyPr wrap="square" rtlCol="0">
            <a:spAutoFit/>
          </a:bodyPr>
          <a:lstStyle/>
          <a:p>
            <a:r>
              <a:rPr kumimoji="1" lang="ja-JP" altLang="en-US" sz="1600" b="1">
                <a:solidFill>
                  <a:srgbClr val="00B050"/>
                </a:solidFill>
                <a:latin typeface="Meiryo" panose="020B0604030504040204" pitchFamily="34" charset="-128"/>
                <a:ea typeface="Meiryo" panose="020B0604030504040204" pitchFamily="34" charset="-128"/>
              </a:rPr>
              <a:t>検証用データでは精度が悪い</a:t>
            </a:r>
          </a:p>
        </p:txBody>
      </p:sp>
      <p:pic>
        <p:nvPicPr>
          <p:cNvPr id="16" name="図 15" descr="グラフ, 折れ線グラフ&#10;&#10;自動的に生成された説明">
            <a:extLst>
              <a:ext uri="{FF2B5EF4-FFF2-40B4-BE49-F238E27FC236}">
                <a16:creationId xmlns:a16="http://schemas.microsoft.com/office/drawing/2014/main" id="{5192251E-660B-C839-1E33-A6E327CD4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260" y="1942761"/>
            <a:ext cx="1834418" cy="1362055"/>
          </a:xfrm>
          <a:prstGeom prst="rect">
            <a:avLst/>
          </a:prstGeom>
        </p:spPr>
      </p:pic>
      <p:pic>
        <p:nvPicPr>
          <p:cNvPr id="17" name="図 16" descr="グラフィカル ユーザー インターフェイス, ヒストグラム&#10;&#10;自動的に生成された説明">
            <a:extLst>
              <a:ext uri="{FF2B5EF4-FFF2-40B4-BE49-F238E27FC236}">
                <a16:creationId xmlns:a16="http://schemas.microsoft.com/office/drawing/2014/main" id="{B76C6DBA-B4F1-03F2-4607-EAF9E5542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733" y="1942083"/>
            <a:ext cx="1802316" cy="1362055"/>
          </a:xfrm>
          <a:prstGeom prst="rect">
            <a:avLst/>
          </a:prstGeom>
        </p:spPr>
      </p:pic>
      <p:pic>
        <p:nvPicPr>
          <p:cNvPr id="18" name="図 17" descr="グラフ, ヒストグラム&#10;&#10;自動的に生成された説明">
            <a:extLst>
              <a:ext uri="{FF2B5EF4-FFF2-40B4-BE49-F238E27FC236}">
                <a16:creationId xmlns:a16="http://schemas.microsoft.com/office/drawing/2014/main" id="{1A32174A-69DB-17D7-FEFC-DA884AFAC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0878" y="1995398"/>
            <a:ext cx="1810181" cy="1368000"/>
          </a:xfrm>
          <a:prstGeom prst="rect">
            <a:avLst/>
          </a:prstGeom>
        </p:spPr>
      </p:pic>
      <p:pic>
        <p:nvPicPr>
          <p:cNvPr id="19" name="図 18" descr="グラフ, 折れ線グラフ&#10;&#10;自動的に生成された説明">
            <a:extLst>
              <a:ext uri="{FF2B5EF4-FFF2-40B4-BE49-F238E27FC236}">
                <a16:creationId xmlns:a16="http://schemas.microsoft.com/office/drawing/2014/main" id="{AC74A489-C5BE-51C8-73DD-72033361E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99" y="1965607"/>
            <a:ext cx="1810182" cy="1368000"/>
          </a:xfrm>
          <a:prstGeom prst="rect">
            <a:avLst/>
          </a:prstGeom>
        </p:spPr>
      </p:pic>
      <p:sp>
        <p:nvSpPr>
          <p:cNvPr id="20" name="①学習モデルの選択…">
            <a:extLst>
              <a:ext uri="{FF2B5EF4-FFF2-40B4-BE49-F238E27FC236}">
                <a16:creationId xmlns:a16="http://schemas.microsoft.com/office/drawing/2014/main" id="{81245DC0-B64C-B202-8A38-B2EDD5F5028E}"/>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rgbClr val="FF0000"/>
                </a:solidFill>
                <a:latin typeface="Hiragino Kaku Gothic Pro W3" panose="020B0300000000000000" pitchFamily="34" charset="-128"/>
                <a:ea typeface="Hiragino Kaku Gothic Pro W3" panose="020B0300000000000000" pitchFamily="34" charset="-128"/>
              </a:rPr>
              <a:t>STEP4</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rgbClr val="FF0000"/>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STEP5</a:t>
            </a:r>
            <a:r>
              <a:rPr lang="ja-JP" altLang="en-US" sz="1200" b="1">
                <a:solidFill>
                  <a:schemeClr val="tx1"/>
                </a:solidFill>
                <a:latin typeface="Hiragino Kaku Gothic Pro W3" panose="020B0300000000000000" pitchFamily="34" charset="-128"/>
                <a:ea typeface="Hiragino Kaku Gothic Pro W3" panose="020B0300000000000000" pitchFamily="34" charset="-128"/>
              </a:rPr>
              <a:t>：予測</a:t>
            </a:r>
            <a:endParaRPr sz="1200" b="1">
              <a:solidFill>
                <a:schemeClr val="tx1"/>
              </a:solidFill>
              <a:latin typeface="Hiragino Kaku Gothic Pro W3" panose="020B0300000000000000" pitchFamily="34" charset="-128"/>
              <a:ea typeface="Hiragino Kaku Gothic Pro W3" panose="020B0300000000000000" pitchFamily="34" charset="-128"/>
            </a:endParaRPr>
          </a:p>
        </p:txBody>
      </p:sp>
      <p:sp>
        <p:nvSpPr>
          <p:cNvPr id="27" name="①学習モデルの選択(今回は線形回帰)…">
            <a:extLst>
              <a:ext uri="{FF2B5EF4-FFF2-40B4-BE49-F238E27FC236}">
                <a16:creationId xmlns:a16="http://schemas.microsoft.com/office/drawing/2014/main" id="{DEB0CE29-1F1C-0CD3-83F3-4427D72B14C3}"/>
              </a:ext>
            </a:extLst>
          </p:cNvPr>
          <p:cNvSpPr txBox="1"/>
          <p:nvPr/>
        </p:nvSpPr>
        <p:spPr>
          <a:xfrm>
            <a:off x="0" y="486731"/>
            <a:ext cx="54483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STEP4：モデルの評価</a:t>
            </a:r>
          </a:p>
        </p:txBody>
      </p:sp>
      <p:sp>
        <p:nvSpPr>
          <p:cNvPr id="2" name="スライド番号プレースホルダー 1">
            <a:extLst>
              <a:ext uri="{FF2B5EF4-FFF2-40B4-BE49-F238E27FC236}">
                <a16:creationId xmlns:a16="http://schemas.microsoft.com/office/drawing/2014/main" id="{84EE6C48-458A-3101-F4EA-2E894A9F9F2F}"/>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92</a:t>
            </a:fld>
            <a:endParaRPr lang="ja-JP" altLang="en-US" sz="1200"/>
          </a:p>
        </p:txBody>
      </p:sp>
    </p:spTree>
    <p:extLst>
      <p:ext uri="{BB962C8B-B14F-4D97-AF65-F5344CB8AC3E}">
        <p14:creationId xmlns:p14="http://schemas.microsoft.com/office/powerpoint/2010/main" val="126427393"/>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CBE1-A5E0-8244-3015-7363ACAACB35}"/>
            </a:ext>
          </a:extLst>
        </p:cNvPr>
        <p:cNvGrpSpPr/>
        <p:nvPr/>
      </p:nvGrpSpPr>
      <p:grpSpPr>
        <a:xfrm>
          <a:off x="0" y="0"/>
          <a:ext cx="0" cy="0"/>
          <a:chOff x="0" y="0"/>
          <a:chExt cx="0" cy="0"/>
        </a:xfrm>
      </p:grpSpPr>
      <p:sp>
        <p:nvSpPr>
          <p:cNvPr id="24" name="矢印">
            <a:extLst>
              <a:ext uri="{FF2B5EF4-FFF2-40B4-BE49-F238E27FC236}">
                <a16:creationId xmlns:a16="http://schemas.microsoft.com/office/drawing/2014/main" id="{B4914E20-8901-C27E-D19E-E75D27D28F5E}"/>
              </a:ext>
            </a:extLst>
          </p:cNvPr>
          <p:cNvSpPr/>
          <p:nvPr/>
        </p:nvSpPr>
        <p:spPr>
          <a:xfrm rot="16200000">
            <a:off x="5124752" y="2750187"/>
            <a:ext cx="504000" cy="219295"/>
          </a:xfrm>
          <a:prstGeom prst="rightArrow">
            <a:avLst>
              <a:gd name="adj1" fmla="val 32000"/>
              <a:gd name="adj2" fmla="val 64000"/>
            </a:avLst>
          </a:prstGeom>
          <a:solidFill>
            <a:srgbClr val="00B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94" name="機械学習の流れ(もう少し詳しく)">
            <a:extLst>
              <a:ext uri="{FF2B5EF4-FFF2-40B4-BE49-F238E27FC236}">
                <a16:creationId xmlns:a16="http://schemas.microsoft.com/office/drawing/2014/main" id="{1D58D9CA-5AD5-2713-CF62-FB80AD3B8267}"/>
              </a:ext>
            </a:extLst>
          </p:cNvPr>
          <p:cNvSpPr txBox="1"/>
          <p:nvPr/>
        </p:nvSpPr>
        <p:spPr>
          <a:xfrm>
            <a:off x="175521" y="80463"/>
            <a:ext cx="6654926" cy="407804"/>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defRPr sz="4700">
                <a:solidFill>
                  <a:srgbClr val="FFFFFF"/>
                </a:solidFill>
              </a:defRPr>
            </a:lvl1pPr>
          </a:lstStyle>
          <a:p>
            <a:pPr algn="l"/>
            <a:r>
              <a:rPr lang="ja-JP" altLang="en-US" sz="2400"/>
              <a:t>深層</a:t>
            </a:r>
            <a:r>
              <a:rPr sz="2400" err="1"/>
              <a:t>学習の流れ</a:t>
            </a:r>
            <a:r>
              <a:rPr lang="ja-JP" altLang="en-US" sz="2400"/>
              <a:t>のまとめ</a:t>
            </a:r>
            <a:endParaRPr sz="2400"/>
          </a:p>
        </p:txBody>
      </p:sp>
      <p:sp>
        <p:nvSpPr>
          <p:cNvPr id="2" name="正方形/長方形 1">
            <a:extLst>
              <a:ext uri="{FF2B5EF4-FFF2-40B4-BE49-F238E27FC236}">
                <a16:creationId xmlns:a16="http://schemas.microsoft.com/office/drawing/2014/main" id="{F1C61E05-7996-2CFA-3405-9CC333BDFE28}"/>
              </a:ext>
            </a:extLst>
          </p:cNvPr>
          <p:cNvSpPr/>
          <p:nvPr/>
        </p:nvSpPr>
        <p:spPr>
          <a:xfrm>
            <a:off x="342900" y="1153410"/>
            <a:ext cx="2804048" cy="3204000"/>
          </a:xfrm>
          <a:prstGeom prst="rect">
            <a:avLst/>
          </a:prstGeom>
          <a:noFill/>
          <a:ln w="41275"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3" name="テキスト ボックス 2">
            <a:extLst>
              <a:ext uri="{FF2B5EF4-FFF2-40B4-BE49-F238E27FC236}">
                <a16:creationId xmlns:a16="http://schemas.microsoft.com/office/drawing/2014/main" id="{E3289B5E-269E-86AD-1E06-9553442D3841}"/>
              </a:ext>
            </a:extLst>
          </p:cNvPr>
          <p:cNvSpPr txBox="1"/>
          <p:nvPr/>
        </p:nvSpPr>
        <p:spPr>
          <a:xfrm>
            <a:off x="604977" y="746708"/>
            <a:ext cx="235962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STEP1:</a:t>
            </a:r>
            <a:r>
              <a:rPr kumimoji="0" lang="ja-JP" altLang="en-US" sz="2000"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データ分割</a:t>
            </a:r>
          </a:p>
        </p:txBody>
      </p:sp>
      <p:sp>
        <p:nvSpPr>
          <p:cNvPr id="5" name="四角形">
            <a:extLst>
              <a:ext uri="{FF2B5EF4-FFF2-40B4-BE49-F238E27FC236}">
                <a16:creationId xmlns:a16="http://schemas.microsoft.com/office/drawing/2014/main" id="{70421460-97BB-6BBB-D0CC-E1A6B855F6EA}"/>
              </a:ext>
            </a:extLst>
          </p:cNvPr>
          <p:cNvSpPr/>
          <p:nvPr/>
        </p:nvSpPr>
        <p:spPr>
          <a:xfrm>
            <a:off x="706687" y="1625376"/>
            <a:ext cx="1104281" cy="1276146"/>
          </a:xfrm>
          <a:prstGeom prst="rect">
            <a:avLst/>
          </a:prstGeom>
          <a:solidFill>
            <a:srgbClr val="00B0F0">
              <a:alpha val="48472"/>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solidFill>
                <a:srgbClr val="00B0F0"/>
              </a:solidFill>
            </a:endParaRPr>
          </a:p>
        </p:txBody>
      </p:sp>
      <p:sp>
        <p:nvSpPr>
          <p:cNvPr id="6" name="四角形">
            <a:extLst>
              <a:ext uri="{FF2B5EF4-FFF2-40B4-BE49-F238E27FC236}">
                <a16:creationId xmlns:a16="http://schemas.microsoft.com/office/drawing/2014/main" id="{A48D8C71-7538-7375-8DCE-B856A29DFB53}"/>
              </a:ext>
            </a:extLst>
          </p:cNvPr>
          <p:cNvSpPr/>
          <p:nvPr/>
        </p:nvSpPr>
        <p:spPr>
          <a:xfrm>
            <a:off x="2117686" y="1595189"/>
            <a:ext cx="715224" cy="1300778"/>
          </a:xfrm>
          <a:prstGeom prst="rect">
            <a:avLst/>
          </a:prstGeom>
          <a:solidFill>
            <a:srgbClr val="00B0F0">
              <a:alpha val="45584"/>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7" name="x(特徴量データ)">
            <a:extLst>
              <a:ext uri="{FF2B5EF4-FFF2-40B4-BE49-F238E27FC236}">
                <a16:creationId xmlns:a16="http://schemas.microsoft.com/office/drawing/2014/main" id="{C84BD52E-950E-312C-2A03-09A70C9419C7}"/>
              </a:ext>
            </a:extLst>
          </p:cNvPr>
          <p:cNvSpPr txBox="1"/>
          <p:nvPr/>
        </p:nvSpPr>
        <p:spPr>
          <a:xfrm>
            <a:off x="536378" y="1270349"/>
            <a:ext cx="1370568"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400"/>
              <a:t>x(</a:t>
            </a:r>
            <a:r>
              <a:rPr sz="1400" err="1"/>
              <a:t>特徴量データ</a:t>
            </a:r>
            <a:r>
              <a:rPr sz="1400"/>
              <a:t>)</a:t>
            </a:r>
          </a:p>
        </p:txBody>
      </p:sp>
      <p:sp>
        <p:nvSpPr>
          <p:cNvPr id="8" name="y(正解データ)">
            <a:extLst>
              <a:ext uri="{FF2B5EF4-FFF2-40B4-BE49-F238E27FC236}">
                <a16:creationId xmlns:a16="http://schemas.microsoft.com/office/drawing/2014/main" id="{B8E15AB1-E06D-E6F2-263D-97A8C538B965}"/>
              </a:ext>
            </a:extLst>
          </p:cNvPr>
          <p:cNvSpPr txBox="1"/>
          <p:nvPr/>
        </p:nvSpPr>
        <p:spPr>
          <a:xfrm>
            <a:off x="1954314" y="1264077"/>
            <a:ext cx="1192634"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400"/>
              <a:t>y(</a:t>
            </a:r>
            <a:r>
              <a:rPr sz="1400" err="1"/>
              <a:t>正解データ</a:t>
            </a:r>
            <a:r>
              <a:rPr sz="1400"/>
              <a:t>)</a:t>
            </a:r>
          </a:p>
        </p:txBody>
      </p:sp>
      <p:sp>
        <p:nvSpPr>
          <p:cNvPr id="9" name="四角形">
            <a:extLst>
              <a:ext uri="{FF2B5EF4-FFF2-40B4-BE49-F238E27FC236}">
                <a16:creationId xmlns:a16="http://schemas.microsoft.com/office/drawing/2014/main" id="{1553F0D2-7AE2-0E9E-07BB-081ABA51E589}"/>
              </a:ext>
            </a:extLst>
          </p:cNvPr>
          <p:cNvSpPr/>
          <p:nvPr/>
        </p:nvSpPr>
        <p:spPr>
          <a:xfrm>
            <a:off x="720176" y="3421520"/>
            <a:ext cx="1064611" cy="761326"/>
          </a:xfrm>
          <a:prstGeom prst="rect">
            <a:avLst/>
          </a:prstGeom>
          <a:solidFill>
            <a:srgbClr val="00B0F0">
              <a:alpha val="48472"/>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10" name="四角形">
            <a:extLst>
              <a:ext uri="{FF2B5EF4-FFF2-40B4-BE49-F238E27FC236}">
                <a16:creationId xmlns:a16="http://schemas.microsoft.com/office/drawing/2014/main" id="{87011DB0-BF14-C638-C1EF-73D106AFD085}"/>
              </a:ext>
            </a:extLst>
          </p:cNvPr>
          <p:cNvSpPr/>
          <p:nvPr/>
        </p:nvSpPr>
        <p:spPr>
          <a:xfrm>
            <a:off x="2117686" y="3397691"/>
            <a:ext cx="715224" cy="761325"/>
          </a:xfrm>
          <a:prstGeom prst="rect">
            <a:avLst/>
          </a:prstGeom>
          <a:solidFill>
            <a:srgbClr val="00B0F0">
              <a:alpha val="45584"/>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600"/>
          </a:p>
        </p:txBody>
      </p:sp>
      <p:sp>
        <p:nvSpPr>
          <p:cNvPr id="11" name="x_train">
            <a:extLst>
              <a:ext uri="{FF2B5EF4-FFF2-40B4-BE49-F238E27FC236}">
                <a16:creationId xmlns:a16="http://schemas.microsoft.com/office/drawing/2014/main" id="{D8F656DE-B0C4-AA11-2230-AD838C2891B0}"/>
              </a:ext>
            </a:extLst>
          </p:cNvPr>
          <p:cNvSpPr txBox="1"/>
          <p:nvPr/>
        </p:nvSpPr>
        <p:spPr>
          <a:xfrm>
            <a:off x="866893" y="1962841"/>
            <a:ext cx="783869"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600" err="1"/>
              <a:t>x_train</a:t>
            </a:r>
            <a:endParaRPr sz="1600"/>
          </a:p>
        </p:txBody>
      </p:sp>
      <p:sp>
        <p:nvSpPr>
          <p:cNvPr id="12" name="y_train">
            <a:extLst>
              <a:ext uri="{FF2B5EF4-FFF2-40B4-BE49-F238E27FC236}">
                <a16:creationId xmlns:a16="http://schemas.microsoft.com/office/drawing/2014/main" id="{69536BEB-4409-0DDB-1C30-4C2223746719}"/>
              </a:ext>
            </a:extLst>
          </p:cNvPr>
          <p:cNvSpPr txBox="1"/>
          <p:nvPr/>
        </p:nvSpPr>
        <p:spPr>
          <a:xfrm>
            <a:off x="2082563" y="1962841"/>
            <a:ext cx="785472"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600" err="1"/>
              <a:t>y_train</a:t>
            </a:r>
            <a:endParaRPr sz="1600"/>
          </a:p>
        </p:txBody>
      </p:sp>
      <p:sp>
        <p:nvSpPr>
          <p:cNvPr id="13" name="y_test">
            <a:extLst>
              <a:ext uri="{FF2B5EF4-FFF2-40B4-BE49-F238E27FC236}">
                <a16:creationId xmlns:a16="http://schemas.microsoft.com/office/drawing/2014/main" id="{D38173F6-2935-1ED5-0A4E-7E360EC55E31}"/>
              </a:ext>
            </a:extLst>
          </p:cNvPr>
          <p:cNvSpPr txBox="1"/>
          <p:nvPr/>
        </p:nvSpPr>
        <p:spPr>
          <a:xfrm>
            <a:off x="2099487" y="3605499"/>
            <a:ext cx="703719"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600" err="1"/>
              <a:t>y_test</a:t>
            </a:r>
            <a:endParaRPr sz="1600"/>
          </a:p>
        </p:txBody>
      </p:sp>
      <p:sp>
        <p:nvSpPr>
          <p:cNvPr id="14" name="x_test">
            <a:extLst>
              <a:ext uri="{FF2B5EF4-FFF2-40B4-BE49-F238E27FC236}">
                <a16:creationId xmlns:a16="http://schemas.microsoft.com/office/drawing/2014/main" id="{FC182265-961C-CC7E-59C9-1ADBBEBF2A1D}"/>
              </a:ext>
            </a:extLst>
          </p:cNvPr>
          <p:cNvSpPr txBox="1"/>
          <p:nvPr/>
        </p:nvSpPr>
        <p:spPr>
          <a:xfrm>
            <a:off x="879864" y="3650057"/>
            <a:ext cx="702116"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sz="1600" err="1"/>
              <a:t>x_test</a:t>
            </a:r>
            <a:endParaRPr sz="1600"/>
          </a:p>
        </p:txBody>
      </p:sp>
      <p:sp>
        <p:nvSpPr>
          <p:cNvPr id="15" name="角丸四角形">
            <a:extLst>
              <a:ext uri="{FF2B5EF4-FFF2-40B4-BE49-F238E27FC236}">
                <a16:creationId xmlns:a16="http://schemas.microsoft.com/office/drawing/2014/main" id="{159D0D69-B68A-6A9D-42DC-7716770F1B3F}"/>
              </a:ext>
            </a:extLst>
          </p:cNvPr>
          <p:cNvSpPr/>
          <p:nvPr/>
        </p:nvSpPr>
        <p:spPr>
          <a:xfrm>
            <a:off x="3645733" y="1850497"/>
            <a:ext cx="962978" cy="583589"/>
          </a:xfrm>
          <a:prstGeom prst="roundRect">
            <a:avLst>
              <a:gd name="adj" fmla="val 15000"/>
            </a:avLst>
          </a:prstGeom>
          <a:solidFill>
            <a:srgbClr val="FFFF00">
              <a:alpha val="4793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16" name="学習モデルの選定">
            <a:extLst>
              <a:ext uri="{FF2B5EF4-FFF2-40B4-BE49-F238E27FC236}">
                <a16:creationId xmlns:a16="http://schemas.microsoft.com/office/drawing/2014/main" id="{4CDE977E-AA78-99CB-03CF-462954A837CB}"/>
              </a:ext>
            </a:extLst>
          </p:cNvPr>
          <p:cNvSpPr txBox="1"/>
          <p:nvPr/>
        </p:nvSpPr>
        <p:spPr>
          <a:xfrm>
            <a:off x="3329553" y="694055"/>
            <a:ext cx="2465420" cy="284693"/>
          </a:xfrm>
          <a:prstGeom prst="rect">
            <a:avLst/>
          </a:prstGeom>
          <a:solidFill>
            <a:srgbClr val="92D050">
              <a:alpha val="51385"/>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200">
                <a:latin typeface="+mn-lt"/>
                <a:ea typeface="+mn-ea"/>
                <a:cs typeface="+mn-cs"/>
                <a:sym typeface="ヒラギノ角ゴ ProN W3"/>
              </a:defRPr>
            </a:lvl1pPr>
          </a:lstStyle>
          <a:p>
            <a:r>
              <a:rPr lang="en-US" sz="1600" b="1"/>
              <a:t>STEP2:</a:t>
            </a:r>
            <a:r>
              <a:rPr sz="1600" b="1"/>
              <a:t>学習モデルの選定</a:t>
            </a:r>
          </a:p>
        </p:txBody>
      </p:sp>
      <p:sp>
        <p:nvSpPr>
          <p:cNvPr id="17" name="学習">
            <a:extLst>
              <a:ext uri="{FF2B5EF4-FFF2-40B4-BE49-F238E27FC236}">
                <a16:creationId xmlns:a16="http://schemas.microsoft.com/office/drawing/2014/main" id="{BE024C14-B2B5-ACD6-38CD-3B8C75FFC99B}"/>
              </a:ext>
            </a:extLst>
          </p:cNvPr>
          <p:cNvSpPr txBox="1"/>
          <p:nvPr/>
        </p:nvSpPr>
        <p:spPr>
          <a:xfrm>
            <a:off x="3732884" y="1986421"/>
            <a:ext cx="788678" cy="338554"/>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5200"/>
            </a:lvl1pPr>
          </a:lstStyle>
          <a:p>
            <a:r>
              <a:rPr lang="ja-JP" altLang="en-US" sz="1950"/>
              <a:t>モデル</a:t>
            </a:r>
            <a:endParaRPr sz="1950"/>
          </a:p>
        </p:txBody>
      </p:sp>
      <p:sp>
        <p:nvSpPr>
          <p:cNvPr id="18" name="矢印">
            <a:extLst>
              <a:ext uri="{FF2B5EF4-FFF2-40B4-BE49-F238E27FC236}">
                <a16:creationId xmlns:a16="http://schemas.microsoft.com/office/drawing/2014/main" id="{F3AE8A65-4E6E-2E70-FEA5-EEDDB1EB9B6B}"/>
              </a:ext>
            </a:extLst>
          </p:cNvPr>
          <p:cNvSpPr/>
          <p:nvPr/>
        </p:nvSpPr>
        <p:spPr>
          <a:xfrm rot="5400000">
            <a:off x="3780412" y="1189007"/>
            <a:ext cx="693618" cy="423337"/>
          </a:xfrm>
          <a:prstGeom prst="rightArrow">
            <a:avLst>
              <a:gd name="adj1" fmla="val 32000"/>
              <a:gd name="adj2" fmla="val 64000"/>
            </a:avLst>
          </a:prstGeom>
          <a:solidFill>
            <a:srgbClr val="92D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19" name="矢印">
            <a:extLst>
              <a:ext uri="{FF2B5EF4-FFF2-40B4-BE49-F238E27FC236}">
                <a16:creationId xmlns:a16="http://schemas.microsoft.com/office/drawing/2014/main" id="{9D02AB4B-0E19-1AB2-6632-166A4963E9E5}"/>
              </a:ext>
            </a:extLst>
          </p:cNvPr>
          <p:cNvSpPr/>
          <p:nvPr/>
        </p:nvSpPr>
        <p:spPr>
          <a:xfrm>
            <a:off x="2964597" y="1949113"/>
            <a:ext cx="658601" cy="47625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0" name="正方形/長方形 19">
            <a:extLst>
              <a:ext uri="{FF2B5EF4-FFF2-40B4-BE49-F238E27FC236}">
                <a16:creationId xmlns:a16="http://schemas.microsoft.com/office/drawing/2014/main" id="{B663194A-F995-F925-12AB-5856C17F1FD1}"/>
              </a:ext>
            </a:extLst>
          </p:cNvPr>
          <p:cNvSpPr/>
          <p:nvPr/>
        </p:nvSpPr>
        <p:spPr>
          <a:xfrm>
            <a:off x="536378" y="1517993"/>
            <a:ext cx="2428219" cy="1440000"/>
          </a:xfrm>
          <a:prstGeom prst="rect">
            <a:avLst/>
          </a:prstGeom>
          <a:noFill/>
          <a:ln w="3492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21" name="角丸四角形">
            <a:extLst>
              <a:ext uri="{FF2B5EF4-FFF2-40B4-BE49-F238E27FC236}">
                <a16:creationId xmlns:a16="http://schemas.microsoft.com/office/drawing/2014/main" id="{D480302A-989D-A52D-1A95-0F2FD1E51949}"/>
              </a:ext>
            </a:extLst>
          </p:cNvPr>
          <p:cNvSpPr/>
          <p:nvPr/>
        </p:nvSpPr>
        <p:spPr>
          <a:xfrm>
            <a:off x="5054716" y="1747485"/>
            <a:ext cx="962978" cy="850112"/>
          </a:xfrm>
          <a:prstGeom prst="roundRect">
            <a:avLst>
              <a:gd name="adj" fmla="val 15000"/>
            </a:avLst>
          </a:prstGeom>
          <a:solidFill>
            <a:srgbClr val="FFFF00">
              <a:alpha val="4793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2" name="学習済み…">
            <a:extLst>
              <a:ext uri="{FF2B5EF4-FFF2-40B4-BE49-F238E27FC236}">
                <a16:creationId xmlns:a16="http://schemas.microsoft.com/office/drawing/2014/main" id="{074F7B21-7875-1E23-A1E3-4DD1DB73E3C7}"/>
              </a:ext>
            </a:extLst>
          </p:cNvPr>
          <p:cNvSpPr txBox="1"/>
          <p:nvPr/>
        </p:nvSpPr>
        <p:spPr>
          <a:xfrm>
            <a:off x="5113011" y="1907249"/>
            <a:ext cx="846386" cy="523220"/>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defRPr sz="4200"/>
            </a:pPr>
            <a:r>
              <a:rPr sz="1575" err="1"/>
              <a:t>学習済み</a:t>
            </a:r>
            <a:endParaRPr sz="1575"/>
          </a:p>
          <a:p>
            <a:pPr>
              <a:defRPr sz="4200"/>
            </a:pPr>
            <a:r>
              <a:rPr sz="1575" err="1"/>
              <a:t>モデル</a:t>
            </a:r>
            <a:endParaRPr sz="1575"/>
          </a:p>
        </p:txBody>
      </p:sp>
      <p:sp>
        <p:nvSpPr>
          <p:cNvPr id="23" name="矢印">
            <a:extLst>
              <a:ext uri="{FF2B5EF4-FFF2-40B4-BE49-F238E27FC236}">
                <a16:creationId xmlns:a16="http://schemas.microsoft.com/office/drawing/2014/main" id="{EBC2F83F-8049-CE2B-6D20-AF5943803632}"/>
              </a:ext>
            </a:extLst>
          </p:cNvPr>
          <p:cNvSpPr/>
          <p:nvPr/>
        </p:nvSpPr>
        <p:spPr>
          <a:xfrm>
            <a:off x="4673276" y="1974619"/>
            <a:ext cx="367357" cy="425239"/>
          </a:xfrm>
          <a:prstGeom prst="rightArrow">
            <a:avLst>
              <a:gd name="adj1" fmla="val 31663"/>
              <a:gd name="adj2" fmla="val 55401"/>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5" name="正方形/長方形 24">
            <a:extLst>
              <a:ext uri="{FF2B5EF4-FFF2-40B4-BE49-F238E27FC236}">
                <a16:creationId xmlns:a16="http://schemas.microsoft.com/office/drawing/2014/main" id="{6A0F966B-CC5D-3E1F-A8D6-402DF8F4B417}"/>
              </a:ext>
            </a:extLst>
          </p:cNvPr>
          <p:cNvSpPr/>
          <p:nvPr/>
        </p:nvSpPr>
        <p:spPr>
          <a:xfrm>
            <a:off x="536379" y="3385866"/>
            <a:ext cx="1288672" cy="777491"/>
          </a:xfrm>
          <a:prstGeom prst="rect">
            <a:avLst/>
          </a:prstGeom>
          <a:noFill/>
          <a:ln w="34925"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26" name="角丸四角形">
            <a:extLst>
              <a:ext uri="{FF2B5EF4-FFF2-40B4-BE49-F238E27FC236}">
                <a16:creationId xmlns:a16="http://schemas.microsoft.com/office/drawing/2014/main" id="{198CD9E0-42DB-A80A-20CE-FB08CB474437}"/>
              </a:ext>
            </a:extLst>
          </p:cNvPr>
          <p:cNvSpPr/>
          <p:nvPr/>
        </p:nvSpPr>
        <p:spPr>
          <a:xfrm>
            <a:off x="6830447" y="1720544"/>
            <a:ext cx="1252919" cy="761326"/>
          </a:xfrm>
          <a:prstGeom prst="roundRect">
            <a:avLst>
              <a:gd name="adj" fmla="val 15000"/>
            </a:avLst>
          </a:prstGeom>
          <a:solidFill>
            <a:srgbClr val="FF0000">
              <a:alpha val="5887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7" name="正解の予測">
            <a:extLst>
              <a:ext uri="{FF2B5EF4-FFF2-40B4-BE49-F238E27FC236}">
                <a16:creationId xmlns:a16="http://schemas.microsoft.com/office/drawing/2014/main" id="{09A85375-9337-74AF-2654-3CB40CD21BA8}"/>
              </a:ext>
            </a:extLst>
          </p:cNvPr>
          <p:cNvSpPr txBox="1"/>
          <p:nvPr/>
        </p:nvSpPr>
        <p:spPr>
          <a:xfrm>
            <a:off x="6932724" y="1960783"/>
            <a:ext cx="1048364" cy="280846"/>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1575"/>
              <a:t>正解の予測</a:t>
            </a:r>
          </a:p>
        </p:txBody>
      </p:sp>
      <p:sp>
        <p:nvSpPr>
          <p:cNvPr id="28" name="矢印">
            <a:extLst>
              <a:ext uri="{FF2B5EF4-FFF2-40B4-BE49-F238E27FC236}">
                <a16:creationId xmlns:a16="http://schemas.microsoft.com/office/drawing/2014/main" id="{05390A46-999A-5DA2-C0AE-47D7835EF3AD}"/>
              </a:ext>
            </a:extLst>
          </p:cNvPr>
          <p:cNvSpPr/>
          <p:nvPr/>
        </p:nvSpPr>
        <p:spPr>
          <a:xfrm>
            <a:off x="6175453" y="1879684"/>
            <a:ext cx="522061" cy="425238"/>
          </a:xfrm>
          <a:prstGeom prst="rightArrow">
            <a:avLst>
              <a:gd name="adj1" fmla="val 31663"/>
              <a:gd name="adj2" fmla="val 55401"/>
            </a:avLst>
          </a:prstGeom>
          <a:solidFill>
            <a:srgbClr val="00B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29" name="正方形/長方形 28">
            <a:extLst>
              <a:ext uri="{FF2B5EF4-FFF2-40B4-BE49-F238E27FC236}">
                <a16:creationId xmlns:a16="http://schemas.microsoft.com/office/drawing/2014/main" id="{AFA7E13D-1114-FAA8-0629-FC034A7D2340}"/>
              </a:ext>
            </a:extLst>
          </p:cNvPr>
          <p:cNvSpPr/>
          <p:nvPr/>
        </p:nvSpPr>
        <p:spPr>
          <a:xfrm>
            <a:off x="2031026" y="3385866"/>
            <a:ext cx="933571" cy="805992"/>
          </a:xfrm>
          <a:prstGeom prst="rect">
            <a:avLst/>
          </a:prstGeom>
          <a:noFill/>
          <a:ln w="3492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ヒラギノ角ゴ ProN W3"/>
            </a:endParaRPr>
          </a:p>
        </p:txBody>
      </p:sp>
      <p:sp>
        <p:nvSpPr>
          <p:cNvPr id="30" name="矢印">
            <a:extLst>
              <a:ext uri="{FF2B5EF4-FFF2-40B4-BE49-F238E27FC236}">
                <a16:creationId xmlns:a16="http://schemas.microsoft.com/office/drawing/2014/main" id="{78F4DF81-6AB2-18B2-42EA-0FDF8CB43EEE}"/>
              </a:ext>
            </a:extLst>
          </p:cNvPr>
          <p:cNvSpPr/>
          <p:nvPr/>
        </p:nvSpPr>
        <p:spPr>
          <a:xfrm rot="5400000">
            <a:off x="7489806" y="2692380"/>
            <a:ext cx="658074" cy="494280"/>
          </a:xfrm>
          <a:prstGeom prst="rightArrow">
            <a:avLst>
              <a:gd name="adj1" fmla="val 32000"/>
              <a:gd name="adj2" fmla="val 64000"/>
            </a:avLst>
          </a:prstGeom>
          <a:solidFill>
            <a:srgbClr val="C000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1" name="角丸四角形">
            <a:extLst>
              <a:ext uri="{FF2B5EF4-FFF2-40B4-BE49-F238E27FC236}">
                <a16:creationId xmlns:a16="http://schemas.microsoft.com/office/drawing/2014/main" id="{BCC197E9-3012-3C5A-7B74-602C1FFD456F}"/>
              </a:ext>
            </a:extLst>
          </p:cNvPr>
          <p:cNvSpPr/>
          <p:nvPr/>
        </p:nvSpPr>
        <p:spPr>
          <a:xfrm>
            <a:off x="6474779" y="3362394"/>
            <a:ext cx="1949045" cy="656196"/>
          </a:xfrm>
          <a:prstGeom prst="roundRect">
            <a:avLst>
              <a:gd name="adj" fmla="val 17403"/>
            </a:avLst>
          </a:prstGeom>
          <a:solidFill>
            <a:srgbClr val="FF0000">
              <a:alpha val="58876"/>
            </a:srgb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2" name="正解との比較・評価">
            <a:extLst>
              <a:ext uri="{FF2B5EF4-FFF2-40B4-BE49-F238E27FC236}">
                <a16:creationId xmlns:a16="http://schemas.microsoft.com/office/drawing/2014/main" id="{D1E09B73-2C7B-84E7-F2C3-C17882DD05CB}"/>
              </a:ext>
            </a:extLst>
          </p:cNvPr>
          <p:cNvSpPr txBox="1"/>
          <p:nvPr/>
        </p:nvSpPr>
        <p:spPr>
          <a:xfrm>
            <a:off x="6521163" y="3550069"/>
            <a:ext cx="1856277" cy="280846"/>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4200"/>
            </a:lvl1pPr>
          </a:lstStyle>
          <a:p>
            <a:r>
              <a:rPr sz="1575"/>
              <a:t>正解との比較・評価</a:t>
            </a:r>
          </a:p>
        </p:txBody>
      </p:sp>
      <p:sp>
        <p:nvSpPr>
          <p:cNvPr id="34" name="矢印">
            <a:extLst>
              <a:ext uri="{FF2B5EF4-FFF2-40B4-BE49-F238E27FC236}">
                <a16:creationId xmlns:a16="http://schemas.microsoft.com/office/drawing/2014/main" id="{CF5166DE-6A3C-A4B5-24F5-0E77A771D332}"/>
              </a:ext>
            </a:extLst>
          </p:cNvPr>
          <p:cNvSpPr/>
          <p:nvPr/>
        </p:nvSpPr>
        <p:spPr>
          <a:xfrm>
            <a:off x="2964597" y="3515569"/>
            <a:ext cx="3454796" cy="381707"/>
          </a:xfrm>
          <a:prstGeom prst="rightArrow">
            <a:avLst>
              <a:gd name="adj1" fmla="val 32000"/>
              <a:gd name="adj2" fmla="val 64000"/>
            </a:avLst>
          </a:prstGeom>
          <a:solidFill>
            <a:srgbClr val="C000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35" name="テキスト ボックス 34">
            <a:extLst>
              <a:ext uri="{FF2B5EF4-FFF2-40B4-BE49-F238E27FC236}">
                <a16:creationId xmlns:a16="http://schemas.microsoft.com/office/drawing/2014/main" id="{81CCCFA6-0793-0213-6E61-296A4FE62113}"/>
              </a:ext>
            </a:extLst>
          </p:cNvPr>
          <p:cNvSpPr txBox="1"/>
          <p:nvPr/>
        </p:nvSpPr>
        <p:spPr>
          <a:xfrm>
            <a:off x="6414679" y="4067286"/>
            <a:ext cx="261610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a:ln>
                  <a:noFill/>
                </a:ln>
                <a:solidFill>
                  <a:srgbClr val="C00000"/>
                </a:solidFill>
                <a:effectLst/>
                <a:uFillTx/>
                <a:latin typeface="ヒラギノ角ゴ ProN W6"/>
                <a:ea typeface="ヒラギノ角ゴ ProN W6"/>
                <a:cs typeface="ヒラギノ角ゴ ProN W6"/>
                <a:sym typeface="ヒラギノ角ゴ ProN W6"/>
              </a:rPr>
              <a:t>STEP4:</a:t>
            </a:r>
            <a:r>
              <a:rPr kumimoji="0" lang="ja-JP" altLang="en-US" sz="2000" b="0" i="0" u="none" strike="noStrike" cap="none" spc="0" normalizeH="0" baseline="0">
                <a:ln>
                  <a:noFill/>
                </a:ln>
                <a:solidFill>
                  <a:srgbClr val="C00000"/>
                </a:solidFill>
                <a:effectLst/>
                <a:uFillTx/>
                <a:latin typeface="ヒラギノ角ゴ ProN W6"/>
                <a:ea typeface="ヒラギノ角ゴ ProN W6"/>
                <a:cs typeface="ヒラギノ角ゴ ProN W6"/>
                <a:sym typeface="ヒラギノ角ゴ ProN W6"/>
              </a:rPr>
              <a:t>モデルの評価</a:t>
            </a:r>
          </a:p>
        </p:txBody>
      </p:sp>
      <p:sp>
        <p:nvSpPr>
          <p:cNvPr id="4" name="スライド番号プレースホルダー 3">
            <a:extLst>
              <a:ext uri="{FF2B5EF4-FFF2-40B4-BE49-F238E27FC236}">
                <a16:creationId xmlns:a16="http://schemas.microsoft.com/office/drawing/2014/main" id="{47DC71A3-BB82-F613-8A7D-2AE007FB51D4}"/>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93</a:t>
            </a:fld>
            <a:endParaRPr lang="ja-JP" altLang="en-US" sz="1200"/>
          </a:p>
        </p:txBody>
      </p:sp>
      <p:cxnSp>
        <p:nvCxnSpPr>
          <p:cNvPr id="36" name="直線コネクタ 35">
            <a:extLst>
              <a:ext uri="{FF2B5EF4-FFF2-40B4-BE49-F238E27FC236}">
                <a16:creationId xmlns:a16="http://schemas.microsoft.com/office/drawing/2014/main" id="{72501439-3BE8-9863-4380-467863EE171E}"/>
              </a:ext>
            </a:extLst>
          </p:cNvPr>
          <p:cNvCxnSpPr>
            <a:cxnSpLocks/>
          </p:cNvCxnSpPr>
          <p:nvPr/>
        </p:nvCxnSpPr>
        <p:spPr>
          <a:xfrm>
            <a:off x="1227802" y="3154680"/>
            <a:ext cx="4182398" cy="0"/>
          </a:xfrm>
          <a:prstGeom prst="line">
            <a:avLst/>
          </a:prstGeom>
          <a:noFill/>
          <a:ln w="889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cxnSp>
        <p:nvCxnSpPr>
          <p:cNvPr id="37" name="直線コネクタ 36">
            <a:extLst>
              <a:ext uri="{FF2B5EF4-FFF2-40B4-BE49-F238E27FC236}">
                <a16:creationId xmlns:a16="http://schemas.microsoft.com/office/drawing/2014/main" id="{46D8B294-268F-7332-4CB9-63CB26ACEE59}"/>
              </a:ext>
            </a:extLst>
          </p:cNvPr>
          <p:cNvCxnSpPr>
            <a:cxnSpLocks/>
          </p:cNvCxnSpPr>
          <p:nvPr/>
        </p:nvCxnSpPr>
        <p:spPr>
          <a:xfrm flipV="1">
            <a:off x="1271474" y="3131820"/>
            <a:ext cx="0" cy="266770"/>
          </a:xfrm>
          <a:prstGeom prst="line">
            <a:avLst/>
          </a:prstGeom>
          <a:noFill/>
          <a:ln w="889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sp>
        <p:nvSpPr>
          <p:cNvPr id="41" name="テキスト ボックス 40">
            <a:extLst>
              <a:ext uri="{FF2B5EF4-FFF2-40B4-BE49-F238E27FC236}">
                <a16:creationId xmlns:a16="http://schemas.microsoft.com/office/drawing/2014/main" id="{761459C1-4DBD-2EF6-1035-BDDA10AAC133}"/>
              </a:ext>
            </a:extLst>
          </p:cNvPr>
          <p:cNvSpPr txBox="1"/>
          <p:nvPr/>
        </p:nvSpPr>
        <p:spPr>
          <a:xfrm>
            <a:off x="3667926" y="2665274"/>
            <a:ext cx="159017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2000" b="0" i="0" u="none" strike="noStrike" cap="none" spc="0" normalizeH="0" baseline="0">
                <a:ln>
                  <a:noFill/>
                </a:ln>
                <a:solidFill>
                  <a:srgbClr val="00B0F0"/>
                </a:solidFill>
                <a:effectLst/>
                <a:uFillTx/>
                <a:latin typeface="ヒラギノ角ゴ ProN W6"/>
                <a:ea typeface="ヒラギノ角ゴ ProN W6"/>
                <a:cs typeface="ヒラギノ角ゴ ProN W6"/>
                <a:sym typeface="ヒラギノ角ゴ ProN W6"/>
              </a:rPr>
              <a:t>STEP3:</a:t>
            </a:r>
            <a:r>
              <a:rPr kumimoji="0" lang="ja-JP" altLang="en-US" sz="2000" b="0" i="0" u="none" strike="noStrike" cap="none" spc="0" normalizeH="0" baseline="0">
                <a:ln>
                  <a:noFill/>
                </a:ln>
                <a:solidFill>
                  <a:srgbClr val="00B0F0"/>
                </a:solidFill>
                <a:effectLst/>
                <a:uFillTx/>
                <a:latin typeface="ヒラギノ角ゴ ProN W6"/>
                <a:ea typeface="ヒラギノ角ゴ ProN W6"/>
                <a:cs typeface="ヒラギノ角ゴ ProN W6"/>
                <a:sym typeface="ヒラギノ角ゴ ProN W6"/>
              </a:rPr>
              <a:t>学習</a:t>
            </a:r>
          </a:p>
        </p:txBody>
      </p:sp>
      <p:sp>
        <p:nvSpPr>
          <p:cNvPr id="33" name="テキスト ボックス 32">
            <a:extLst>
              <a:ext uri="{FF2B5EF4-FFF2-40B4-BE49-F238E27FC236}">
                <a16:creationId xmlns:a16="http://schemas.microsoft.com/office/drawing/2014/main" id="{23B2A0F2-2E98-2841-A61F-774A9341DD38}"/>
              </a:ext>
            </a:extLst>
          </p:cNvPr>
          <p:cNvSpPr txBox="1"/>
          <p:nvPr/>
        </p:nvSpPr>
        <p:spPr>
          <a:xfrm>
            <a:off x="4414218" y="1016099"/>
            <a:ext cx="4009606" cy="656590"/>
          </a:xfrm>
          <a:prstGeom prst="rect">
            <a:avLst/>
          </a:prstGeom>
          <a:noFill/>
          <a:ln w="12700" cap="flat">
            <a:solidFill>
              <a:srgbClr val="FF93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rPr>
              <a:t>深層学習ではニューラルネットワークを学習モデルを自分で設計する</a:t>
            </a:r>
            <a:endParaRPr kumimoji="0" lang="en-US" altLang="ja-JP" b="0" i="0" u="none" strike="noStrike" cap="none" spc="0" normalizeH="0" baseline="0">
              <a:ln>
                <a:noFill/>
              </a:ln>
              <a:solidFill>
                <a:srgbClr val="FF9300"/>
              </a:solidFill>
              <a:effectLst/>
              <a:uFillTx/>
              <a:latin typeface="ヒラギノ角ゴ ProN W6"/>
              <a:ea typeface="ヒラギノ角ゴ ProN W6"/>
              <a:cs typeface="ヒラギノ角ゴ ProN W6"/>
              <a:sym typeface="ヒラギノ角ゴ ProN W6"/>
            </a:endParaRPr>
          </a:p>
        </p:txBody>
      </p:sp>
      <p:sp>
        <p:nvSpPr>
          <p:cNvPr id="38" name="ニューラルネットワークとは(軽く復習)">
            <a:extLst>
              <a:ext uri="{FF2B5EF4-FFF2-40B4-BE49-F238E27FC236}">
                <a16:creationId xmlns:a16="http://schemas.microsoft.com/office/drawing/2014/main" id="{1FE3BFAC-94A7-16A2-9C69-4FC00ABC24D8}"/>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深層学習のコードの流れ</a:t>
            </a:r>
            <a:endParaRPr sz="2400" b="1">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4969E16E-2B67-82CC-C2F2-C8492EA5987C}"/>
              </a:ext>
            </a:extLst>
          </p:cNvPr>
          <p:cNvSpPr txBox="1"/>
          <p:nvPr/>
        </p:nvSpPr>
        <p:spPr>
          <a:xfrm>
            <a:off x="4876800" y="4756009"/>
            <a:ext cx="144270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b="0" i="0" u="none" strike="noStrike" cap="none" spc="0" normalizeH="0" baseline="0">
                <a:ln>
                  <a:noFill/>
                </a:ln>
                <a:solidFill>
                  <a:srgbClr val="92D050"/>
                </a:solidFill>
                <a:effectLst/>
                <a:uFillTx/>
                <a:latin typeface="ヒラギノ角ゴ ProN W6"/>
                <a:ea typeface="ヒラギノ角ゴ ProN W6"/>
                <a:cs typeface="ヒラギノ角ゴ ProN W6"/>
                <a:sym typeface="ヒラギノ角ゴ ProN W6"/>
              </a:rPr>
              <a:t>STEP5:</a:t>
            </a:r>
            <a:r>
              <a:rPr kumimoji="0" lang="ja-JP" altLang="en-US" b="0" i="0" u="none" strike="noStrike" cap="none" spc="0" normalizeH="0" baseline="0">
                <a:ln>
                  <a:noFill/>
                </a:ln>
                <a:solidFill>
                  <a:srgbClr val="92D050"/>
                </a:solidFill>
                <a:effectLst/>
                <a:uFillTx/>
                <a:latin typeface="ヒラギノ角ゴ ProN W6"/>
                <a:ea typeface="ヒラギノ角ゴ ProN W6"/>
                <a:cs typeface="ヒラギノ角ゴ ProN W6"/>
                <a:sym typeface="ヒラギノ角ゴ ProN W6"/>
              </a:rPr>
              <a:t>予測</a:t>
            </a:r>
          </a:p>
        </p:txBody>
      </p:sp>
      <p:pic>
        <p:nvPicPr>
          <p:cNvPr id="40" name="図 39" descr="人のレントゲン写真&#10;&#10;低い精度で自動的に生成された説明">
            <a:extLst>
              <a:ext uri="{FF2B5EF4-FFF2-40B4-BE49-F238E27FC236}">
                <a16:creationId xmlns:a16="http://schemas.microsoft.com/office/drawing/2014/main" id="{6BD226C8-341C-0062-942F-D017D01011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0774" y="3912237"/>
            <a:ext cx="864000" cy="864000"/>
          </a:xfrm>
          <a:prstGeom prst="rect">
            <a:avLst/>
          </a:prstGeom>
        </p:spPr>
      </p:pic>
      <p:cxnSp>
        <p:nvCxnSpPr>
          <p:cNvPr id="42" name="直線コネクタ 41">
            <a:extLst>
              <a:ext uri="{FF2B5EF4-FFF2-40B4-BE49-F238E27FC236}">
                <a16:creationId xmlns:a16="http://schemas.microsoft.com/office/drawing/2014/main" id="{E1CE70DB-C355-483A-B139-4ADBB95C526B}"/>
              </a:ext>
            </a:extLst>
          </p:cNvPr>
          <p:cNvCxnSpPr>
            <a:cxnSpLocks/>
          </p:cNvCxnSpPr>
          <p:nvPr/>
        </p:nvCxnSpPr>
        <p:spPr>
          <a:xfrm>
            <a:off x="5807673" y="2626664"/>
            <a:ext cx="0" cy="1263528"/>
          </a:xfrm>
          <a:prstGeom prst="line">
            <a:avLst/>
          </a:prstGeom>
          <a:noFill/>
          <a:ln w="69850" cap="flat">
            <a:solidFill>
              <a:srgbClr val="92D050"/>
            </a:solidFill>
            <a:prstDash val="solid"/>
            <a:miter lim="400000"/>
            <a:headEnd type="triangle"/>
          </a:ln>
          <a:effectLst/>
          <a:sp3d/>
        </p:spPr>
        <p:style>
          <a:lnRef idx="0">
            <a:scrgbClr r="0" g="0" b="0"/>
          </a:lnRef>
          <a:fillRef idx="0">
            <a:scrgbClr r="0" g="0" b="0"/>
          </a:fillRef>
          <a:effectRef idx="0">
            <a:scrgbClr r="0" g="0" b="0"/>
          </a:effectRef>
          <a:fontRef idx="none"/>
        </p:style>
      </p:cxnSp>
      <p:sp>
        <p:nvSpPr>
          <p:cNvPr id="46" name="矢印">
            <a:extLst>
              <a:ext uri="{FF2B5EF4-FFF2-40B4-BE49-F238E27FC236}">
                <a16:creationId xmlns:a16="http://schemas.microsoft.com/office/drawing/2014/main" id="{20474CDD-A356-5D41-E5A6-93A0B28D192E}"/>
              </a:ext>
            </a:extLst>
          </p:cNvPr>
          <p:cNvSpPr/>
          <p:nvPr/>
        </p:nvSpPr>
        <p:spPr>
          <a:xfrm>
            <a:off x="6153648" y="2363504"/>
            <a:ext cx="522061" cy="218244"/>
          </a:xfrm>
          <a:prstGeom prst="rightArrow">
            <a:avLst>
              <a:gd name="adj1" fmla="val 31663"/>
              <a:gd name="adj2" fmla="val 55401"/>
            </a:avLst>
          </a:prstGeom>
          <a:solidFill>
            <a:srgbClr val="92D05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endParaRPr sz="1200"/>
          </a:p>
        </p:txBody>
      </p:sp>
      <p:sp>
        <p:nvSpPr>
          <p:cNvPr id="47" name="テキスト ボックス 46">
            <a:extLst>
              <a:ext uri="{FF2B5EF4-FFF2-40B4-BE49-F238E27FC236}">
                <a16:creationId xmlns:a16="http://schemas.microsoft.com/office/drawing/2014/main" id="{23FE4E16-2CBF-748C-72CE-606C52B24E69}"/>
              </a:ext>
            </a:extLst>
          </p:cNvPr>
          <p:cNvSpPr txBox="1"/>
          <p:nvPr/>
        </p:nvSpPr>
        <p:spPr>
          <a:xfrm>
            <a:off x="5914534" y="2630926"/>
            <a:ext cx="1787669" cy="584775"/>
          </a:xfrm>
          <a:prstGeom prst="rect">
            <a:avLst/>
          </a:prstGeom>
          <a:noFill/>
        </p:spPr>
        <p:txBody>
          <a:bodyPr wrap="none" rtlCol="0">
            <a:spAutoFit/>
          </a:bodyPr>
          <a:lstStyle/>
          <a:p>
            <a:r>
              <a:rPr kumimoji="1" lang="en-US" altLang="ja-JP" sz="1600" b="1">
                <a:solidFill>
                  <a:srgbClr val="92D050"/>
                </a:solidFill>
                <a:latin typeface="Meiryo" panose="020B0604030504040204" pitchFamily="34" charset="-128"/>
                <a:ea typeface="Meiryo" panose="020B0604030504040204" pitchFamily="34" charset="-128"/>
              </a:rPr>
              <a:t>1</a:t>
            </a:r>
            <a:r>
              <a:rPr kumimoji="1" lang="ja-JP" altLang="en-US" sz="1600" b="1">
                <a:solidFill>
                  <a:srgbClr val="92D050"/>
                </a:solidFill>
                <a:latin typeface="Meiryo" panose="020B0604030504040204" pitchFamily="34" charset="-128"/>
                <a:ea typeface="Meiryo" panose="020B0604030504040204" pitchFamily="34" charset="-128"/>
              </a:rPr>
              <a:t>：</a:t>
            </a:r>
            <a:r>
              <a:rPr kumimoji="1" lang="en-US" altLang="ja-JP" sz="1600" b="1">
                <a:solidFill>
                  <a:srgbClr val="92D050"/>
                </a:solidFill>
                <a:latin typeface="Meiryo" panose="020B0604030504040204" pitchFamily="34" charset="-128"/>
                <a:ea typeface="Meiryo" panose="020B0604030504040204" pitchFamily="34" charset="-128"/>
              </a:rPr>
              <a:t>covid19</a:t>
            </a:r>
            <a:r>
              <a:rPr kumimoji="1" lang="ja-JP" altLang="en-US" sz="1600" b="1">
                <a:solidFill>
                  <a:srgbClr val="92D050"/>
                </a:solidFill>
                <a:latin typeface="Meiryo" panose="020B0604030504040204" pitchFamily="34" charset="-128"/>
                <a:ea typeface="Meiryo" panose="020B0604030504040204" pitchFamily="34" charset="-128"/>
              </a:rPr>
              <a:t>肺炎</a:t>
            </a:r>
            <a:endParaRPr kumimoji="1" lang="en-US" altLang="ja-JP" sz="1600" b="1">
              <a:solidFill>
                <a:srgbClr val="92D050"/>
              </a:solidFill>
              <a:latin typeface="Meiryo" panose="020B0604030504040204" pitchFamily="34" charset="-128"/>
              <a:ea typeface="Meiryo" panose="020B0604030504040204" pitchFamily="34" charset="-128"/>
            </a:endParaRPr>
          </a:p>
          <a:p>
            <a:r>
              <a:rPr kumimoji="1" lang="en-US" altLang="ja-JP" sz="1600" b="1">
                <a:solidFill>
                  <a:srgbClr val="92D050"/>
                </a:solidFill>
                <a:latin typeface="Meiryo" panose="020B0604030504040204" pitchFamily="34" charset="-128"/>
                <a:ea typeface="Meiryo" panose="020B0604030504040204" pitchFamily="34" charset="-128"/>
              </a:rPr>
              <a:t>0</a:t>
            </a:r>
            <a:r>
              <a:rPr kumimoji="1" lang="ja-JP" altLang="en-US" sz="1600" b="1">
                <a:solidFill>
                  <a:srgbClr val="92D050"/>
                </a:solidFill>
                <a:latin typeface="Meiryo" panose="020B0604030504040204" pitchFamily="34" charset="-128"/>
                <a:ea typeface="Meiryo" panose="020B0604030504040204" pitchFamily="34" charset="-128"/>
              </a:rPr>
              <a:t>：健康</a:t>
            </a:r>
          </a:p>
        </p:txBody>
      </p:sp>
    </p:spTree>
    <p:extLst>
      <p:ext uri="{BB962C8B-B14F-4D97-AF65-F5344CB8AC3E}">
        <p14:creationId xmlns:p14="http://schemas.microsoft.com/office/powerpoint/2010/main" val="2801037632"/>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7050-C995-2002-013D-7203FC0F01C7}"/>
            </a:ext>
          </a:extLst>
        </p:cNvPr>
        <p:cNvGrpSpPr/>
        <p:nvPr/>
      </p:nvGrpSpPr>
      <p:grpSpPr>
        <a:xfrm>
          <a:off x="0" y="0"/>
          <a:ext cx="0" cy="0"/>
          <a:chOff x="0" y="0"/>
          <a:chExt cx="0" cy="0"/>
        </a:xfrm>
      </p:grpSpPr>
      <p:sp>
        <p:nvSpPr>
          <p:cNvPr id="1026" name="新たな画像で分類を試してみよう">
            <a:extLst>
              <a:ext uri="{FF2B5EF4-FFF2-40B4-BE49-F238E27FC236}">
                <a16:creationId xmlns:a16="http://schemas.microsoft.com/office/drawing/2014/main" id="{B92A88ED-7FE4-ECB0-09FA-4099DFA571B3}"/>
              </a:ext>
            </a:extLst>
          </p:cNvPr>
          <p:cNvSpPr txBox="1"/>
          <p:nvPr/>
        </p:nvSpPr>
        <p:spPr>
          <a:xfrm>
            <a:off x="238613" y="544082"/>
            <a:ext cx="4744939" cy="461271"/>
          </a:xfrm>
          <a:prstGeom prst="rect">
            <a:avLst/>
          </a:prstGeom>
          <a:solidFill>
            <a:srgbClr val="92D050"/>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08000" tIns="72000" rIns="19050" bIns="19050" anchor="ctr">
            <a:spAutoFit/>
          </a:bodyPr>
          <a:lstStyle>
            <a:lvl1pPr defTabSz="1130300">
              <a:lnSpc>
                <a:spcPct val="100000"/>
              </a:lnSpc>
              <a:defRPr sz="6600">
                <a:solidFill>
                  <a:srgbClr val="FFFFFF"/>
                </a:solidFill>
                <a:latin typeface="Graphik"/>
                <a:ea typeface="Graphik"/>
                <a:cs typeface="Graphik"/>
                <a:sym typeface="Graphik"/>
              </a:defRPr>
            </a:lvl1pPr>
          </a:lstStyle>
          <a:p>
            <a:r>
              <a:rPr sz="2400" b="1" err="1">
                <a:latin typeface="Meiryo" panose="020B0604030504040204" pitchFamily="34" charset="-128"/>
                <a:ea typeface="Meiryo" panose="020B0604030504040204" pitchFamily="34" charset="-128"/>
              </a:rPr>
              <a:t>新たな画像で分類を試してみよう</a:t>
            </a:r>
            <a:endParaRPr sz="2400" b="1">
              <a:latin typeface="Meiryo" panose="020B0604030504040204" pitchFamily="34" charset="-128"/>
              <a:ea typeface="Meiryo" panose="020B0604030504040204" pitchFamily="34" charset="-128"/>
            </a:endParaRPr>
          </a:p>
        </p:txBody>
      </p:sp>
      <p:pic>
        <p:nvPicPr>
          <p:cNvPr id="3" name="図 2" descr="レントゲン, 抽象 が含まれている画像&#10;&#10;自動的に生成された説明">
            <a:extLst>
              <a:ext uri="{FF2B5EF4-FFF2-40B4-BE49-F238E27FC236}">
                <a16:creationId xmlns:a16="http://schemas.microsoft.com/office/drawing/2014/main" id="{1512D3EB-7D9A-5D35-1E2D-DD304A6A07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38004" y="1382030"/>
            <a:ext cx="1734677" cy="1734677"/>
          </a:xfrm>
          <a:prstGeom prst="rect">
            <a:avLst/>
          </a:prstGeom>
        </p:spPr>
      </p:pic>
      <p:pic>
        <p:nvPicPr>
          <p:cNvPr id="5" name="図 4" descr="人のレントゲン写真&#10;&#10;低い精度で自動的に生成された説明">
            <a:extLst>
              <a:ext uri="{FF2B5EF4-FFF2-40B4-BE49-F238E27FC236}">
                <a16:creationId xmlns:a16="http://schemas.microsoft.com/office/drawing/2014/main" id="{B3940BD8-BF8B-928B-C986-3E07B514A3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5400" y="1387982"/>
            <a:ext cx="1734677" cy="1734677"/>
          </a:xfrm>
          <a:prstGeom prst="rect">
            <a:avLst/>
          </a:prstGeom>
        </p:spPr>
      </p:pic>
      <p:sp>
        <p:nvSpPr>
          <p:cNvPr id="6" name="テキスト ボックス 5">
            <a:extLst>
              <a:ext uri="{FF2B5EF4-FFF2-40B4-BE49-F238E27FC236}">
                <a16:creationId xmlns:a16="http://schemas.microsoft.com/office/drawing/2014/main" id="{A2FDE7AD-1A98-B92F-09D1-2D60A7BF714C}"/>
              </a:ext>
            </a:extLst>
          </p:cNvPr>
          <p:cNvSpPr txBox="1"/>
          <p:nvPr/>
        </p:nvSpPr>
        <p:spPr>
          <a:xfrm>
            <a:off x="1600200" y="3226079"/>
            <a:ext cx="1019175" cy="287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rtl="0" hangingPunct="0">
              <a:lnSpc>
                <a:spcPct val="90000"/>
              </a:lnSpc>
            </a:pPr>
            <a:r>
              <a:rPr lang="en-US" altLang="ja-JP" b="1" err="1"/>
              <a:t>c</a:t>
            </a:r>
            <a:r>
              <a:rPr lang="en-US" altLang="ja-JP" b="1" err="1">
                <a:solidFill>
                  <a:srgbClr val="000000"/>
                </a:solidFill>
                <a:latin typeface="Canela Text Regular"/>
                <a:ea typeface="Canela Text Regular"/>
                <a:cs typeface="Canela Text Regular"/>
                <a:sym typeface="Canela Text Regular"/>
              </a:rPr>
              <a:t>ovid.jpg</a:t>
            </a:r>
            <a:endParaRPr lang="ja-JP" altLang="en-US" b="1">
              <a:solidFill>
                <a:srgbClr val="000000"/>
              </a:solidFill>
              <a:latin typeface="Canela Text Regular"/>
              <a:ea typeface="Canela Text Regular"/>
              <a:cs typeface="Canela Text Regular"/>
              <a:sym typeface="Canela Text Regular"/>
            </a:endParaRPr>
          </a:p>
        </p:txBody>
      </p:sp>
      <p:sp>
        <p:nvSpPr>
          <p:cNvPr id="7" name="テキスト ボックス 6">
            <a:extLst>
              <a:ext uri="{FF2B5EF4-FFF2-40B4-BE49-F238E27FC236}">
                <a16:creationId xmlns:a16="http://schemas.microsoft.com/office/drawing/2014/main" id="{AE6BEED7-1D75-874D-2994-0F3575CE5305}"/>
              </a:ext>
            </a:extLst>
          </p:cNvPr>
          <p:cNvSpPr txBox="1"/>
          <p:nvPr/>
        </p:nvSpPr>
        <p:spPr>
          <a:xfrm>
            <a:off x="5257800" y="3226635"/>
            <a:ext cx="1415596" cy="287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rtl="0" hangingPunct="0">
              <a:lnSpc>
                <a:spcPct val="90000"/>
              </a:lnSpc>
            </a:pPr>
            <a:r>
              <a:rPr lang="en-US" altLang="ja-JP" b="1" err="1">
                <a:solidFill>
                  <a:srgbClr val="000000"/>
                </a:solidFill>
                <a:latin typeface="Canela Text Regular"/>
                <a:ea typeface="Canela Text Regular"/>
                <a:cs typeface="Canela Text Regular"/>
                <a:sym typeface="Canela Text Regular"/>
              </a:rPr>
              <a:t>NORMAL.jpg</a:t>
            </a:r>
            <a:endParaRPr lang="ja-JP" altLang="en-US" b="1">
              <a:solidFill>
                <a:srgbClr val="000000"/>
              </a:solidFill>
              <a:latin typeface="Canela Text Regular"/>
              <a:ea typeface="Canela Text Regular"/>
              <a:cs typeface="Canela Text Regular"/>
              <a:sym typeface="Canela Text Regular"/>
            </a:endParaRPr>
          </a:p>
        </p:txBody>
      </p:sp>
      <p:sp>
        <p:nvSpPr>
          <p:cNvPr id="2" name="ニューラルネットワークとは(軽く復習)">
            <a:extLst>
              <a:ext uri="{FF2B5EF4-FFF2-40B4-BE49-F238E27FC236}">
                <a16:creationId xmlns:a16="http://schemas.microsoft.com/office/drawing/2014/main" id="{A9D0A2C3-EC9E-8754-7050-3011C2EF2850}"/>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17DB0650-2FBF-3A2C-CAA1-56155571A689}"/>
              </a:ext>
            </a:extLst>
          </p:cNvPr>
          <p:cNvSpPr txBox="1"/>
          <p:nvPr/>
        </p:nvSpPr>
        <p:spPr>
          <a:xfrm>
            <a:off x="1295400" y="3790950"/>
            <a:ext cx="6976729" cy="888705"/>
          </a:xfrm>
          <a:prstGeom prst="rect">
            <a:avLst/>
          </a:prstGeom>
          <a:noFill/>
        </p:spPr>
        <p:txBody>
          <a:bodyPr wrap="square" rtlCol="0">
            <a:spAutoFit/>
          </a:bodyPr>
          <a:lstStyle/>
          <a:p>
            <a:pPr>
              <a:lnSpc>
                <a:spcPct val="150000"/>
              </a:lnSpc>
            </a:pPr>
            <a:r>
              <a:rPr kumimoji="1" lang="ja-JP" altLang="en-US" b="1">
                <a:latin typeface="Meiryo" panose="020B0604030504040204" pitchFamily="34" charset="-128"/>
                <a:ea typeface="Meiryo" panose="020B0604030504040204" pitchFamily="34" charset="-128"/>
              </a:rPr>
              <a:t>学習モデルに入れたデータ</a:t>
            </a:r>
            <a:r>
              <a:rPr kumimoji="1" lang="en-US" altLang="ja-JP" b="1" dirty="0" err="1">
                <a:latin typeface="Meiryo" panose="020B0604030504040204" pitchFamily="34" charset="-128"/>
                <a:ea typeface="Meiryo" panose="020B0604030504040204" pitchFamily="34" charset="-128"/>
              </a:rPr>
              <a:t>x_train</a:t>
            </a:r>
            <a:r>
              <a:rPr kumimoji="1" lang="en-US" altLang="ja-JP" b="1" dirty="0">
                <a:latin typeface="Meiryo" panose="020B0604030504040204" pitchFamily="34" charset="-128"/>
                <a:ea typeface="Meiryo" panose="020B0604030504040204" pitchFamily="34" charset="-128"/>
              </a:rPr>
              <a:t>, </a:t>
            </a:r>
            <a:r>
              <a:rPr kumimoji="1" lang="en-US" altLang="ja-JP" b="1" dirty="0" err="1">
                <a:latin typeface="Meiryo" panose="020B0604030504040204" pitchFamily="34" charset="-128"/>
                <a:ea typeface="Meiryo" panose="020B0604030504040204" pitchFamily="34" charset="-128"/>
              </a:rPr>
              <a:t>y_train</a:t>
            </a:r>
            <a:r>
              <a:rPr kumimoji="1" lang="ja-JP" altLang="en-US" b="1">
                <a:latin typeface="Meiryo" panose="020B0604030504040204" pitchFamily="34" charset="-128"/>
                <a:ea typeface="Meiryo" panose="020B0604030504040204" pitchFamily="34" charset="-128"/>
              </a:rPr>
              <a:t>に含まれていない</a:t>
            </a:r>
            <a:endParaRPr kumimoji="1" lang="en-US" altLang="ja-JP" b="1" dirty="0">
              <a:latin typeface="Meiryo" panose="020B0604030504040204" pitchFamily="34" charset="-128"/>
              <a:ea typeface="Meiryo" panose="020B0604030504040204" pitchFamily="34" charset="-128"/>
            </a:endParaRPr>
          </a:p>
          <a:p>
            <a:pPr>
              <a:lnSpc>
                <a:spcPct val="150000"/>
              </a:lnSpc>
            </a:pPr>
            <a:r>
              <a:rPr kumimoji="1" lang="ja-JP" altLang="en-US" b="1">
                <a:latin typeface="Meiryo" panose="020B0604030504040204" pitchFamily="34" charset="-128"/>
                <a:ea typeface="Meiryo" panose="020B0604030504040204" pitchFamily="34" charset="-128"/>
              </a:rPr>
              <a:t>新たな画像データ</a:t>
            </a:r>
            <a:r>
              <a:rPr kumimoji="1" lang="en-US" altLang="ja-JP" b="1" dirty="0">
                <a:latin typeface="Meiryo" panose="020B0604030504040204" pitchFamily="34" charset="-128"/>
                <a:ea typeface="Meiryo" panose="020B0604030504040204" pitchFamily="34" charset="-128"/>
              </a:rPr>
              <a:t>(</a:t>
            </a:r>
            <a:r>
              <a:rPr kumimoji="1" lang="en-US" altLang="ja-JP" b="1" dirty="0" err="1">
                <a:latin typeface="Meiryo" panose="020B0604030504040204" pitchFamily="34" charset="-128"/>
                <a:ea typeface="Meiryo" panose="020B0604030504040204" pitchFamily="34" charset="-128"/>
              </a:rPr>
              <a:t>covid.jpg</a:t>
            </a:r>
            <a:r>
              <a:rPr kumimoji="1" lang="ja-JP" altLang="en-US" b="1">
                <a:latin typeface="Meiryo" panose="020B0604030504040204" pitchFamily="34" charset="-128"/>
                <a:ea typeface="Meiryo" panose="020B0604030504040204" pitchFamily="34" charset="-128"/>
              </a:rPr>
              <a:t>と</a:t>
            </a:r>
            <a:r>
              <a:rPr kumimoji="1" lang="en-US" altLang="ja-JP" b="1" dirty="0" err="1">
                <a:latin typeface="Meiryo" panose="020B0604030504040204" pitchFamily="34" charset="-128"/>
                <a:ea typeface="Meiryo" panose="020B0604030504040204" pitchFamily="34" charset="-128"/>
              </a:rPr>
              <a:t>NORMAL.jpg</a:t>
            </a:r>
            <a:r>
              <a:rPr kumimoji="1" lang="en-US" altLang="ja-JP" b="1" dirty="0">
                <a:latin typeface="Meiryo" panose="020B0604030504040204" pitchFamily="34" charset="-128"/>
                <a:ea typeface="Meiryo" panose="020B0604030504040204" pitchFamily="34" charset="-128"/>
              </a:rPr>
              <a:t>)</a:t>
            </a:r>
            <a:r>
              <a:rPr kumimoji="1" lang="ja-JP" altLang="en-US" b="1">
                <a:latin typeface="Meiryo" panose="020B0604030504040204" pitchFamily="34" charset="-128"/>
                <a:ea typeface="Meiryo" panose="020B0604030504040204" pitchFamily="34" charset="-128"/>
              </a:rPr>
              <a:t>で分類を予測する</a:t>
            </a:r>
          </a:p>
        </p:txBody>
      </p:sp>
      <p:sp>
        <p:nvSpPr>
          <p:cNvPr id="4" name="スライド番号プレースホルダー 3">
            <a:extLst>
              <a:ext uri="{FF2B5EF4-FFF2-40B4-BE49-F238E27FC236}">
                <a16:creationId xmlns:a16="http://schemas.microsoft.com/office/drawing/2014/main" id="{070D8719-9C00-BDE0-CDEC-8558B578A292}"/>
              </a:ext>
            </a:extLst>
          </p:cNvPr>
          <p:cNvSpPr>
            <a:spLocks noGrp="1"/>
          </p:cNvSpPr>
          <p:nvPr>
            <p:ph type="sldNum" sz="quarter" idx="2"/>
          </p:nvPr>
        </p:nvSpPr>
        <p:spPr>
          <a:xfrm>
            <a:off x="8479288" y="4601567"/>
            <a:ext cx="379898" cy="369332"/>
          </a:xfrm>
        </p:spPr>
        <p:txBody>
          <a:bodyPr/>
          <a:lstStyle/>
          <a:p>
            <a:fld id="{86CB4B4D-7CA3-9044-876B-883B54F8677D}" type="slidenum">
              <a:rPr lang="en-US" altLang="ja-JP" sz="1200" smtClean="0"/>
              <a:t>94</a:t>
            </a:fld>
            <a:endParaRPr lang="ja-JP" altLang="en-US" sz="1200"/>
          </a:p>
        </p:txBody>
      </p:sp>
    </p:spTree>
    <p:extLst>
      <p:ext uri="{BB962C8B-B14F-4D97-AF65-F5344CB8AC3E}">
        <p14:creationId xmlns:p14="http://schemas.microsoft.com/office/powerpoint/2010/main" val="1650418681"/>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1A16-58EE-89D1-70CF-9BEC29B7DD25}"/>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ABA5C17-E6EC-F2CB-7863-E4FCCC60A0C6}"/>
              </a:ext>
            </a:extLst>
          </p:cNvPr>
          <p:cNvSpPr txBox="1"/>
          <p:nvPr/>
        </p:nvSpPr>
        <p:spPr>
          <a:xfrm>
            <a:off x="241697" y="1026408"/>
            <a:ext cx="73152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a:t>
            </a:r>
            <a:r>
              <a:rPr lang="en-US" altLang="ja-JP" b="1">
                <a:solidFill>
                  <a:srgbClr val="002060"/>
                </a:solidFill>
                <a:latin typeface="Meiryo"/>
                <a:ea typeface="Meiryo"/>
              </a:rPr>
              <a:t>2-14 </a:t>
            </a:r>
            <a:r>
              <a:rPr lang="ja-JP" altLang="en-US" b="1">
                <a:solidFill>
                  <a:srgbClr val="002060"/>
                </a:solidFill>
                <a:latin typeface="Meiryo"/>
                <a:ea typeface="Meiryo"/>
                <a:cs typeface="Times New Roman"/>
              </a:rPr>
              <a:t>新たな画像での分類</a:t>
            </a:r>
            <a:r>
              <a:rPr lang="en-US" altLang="ja-JP" b="1">
                <a:solidFill>
                  <a:srgbClr val="002060"/>
                </a:solidFill>
                <a:latin typeface="Meiryo"/>
                <a:ea typeface="Meiryo"/>
                <a:cs typeface="Times New Roman"/>
              </a:rPr>
              <a:t>(covid.jpg)</a:t>
            </a:r>
          </a:p>
        </p:txBody>
      </p:sp>
      <p:sp>
        <p:nvSpPr>
          <p:cNvPr id="4" name="正方形/長方形 3">
            <a:extLst>
              <a:ext uri="{FF2B5EF4-FFF2-40B4-BE49-F238E27FC236}">
                <a16:creationId xmlns:a16="http://schemas.microsoft.com/office/drawing/2014/main" id="{9342A05F-EF8D-8759-EF50-CB82F13C2C70}"/>
              </a:ext>
            </a:extLst>
          </p:cNvPr>
          <p:cNvSpPr/>
          <p:nvPr/>
        </p:nvSpPr>
        <p:spPr>
          <a:xfrm>
            <a:off x="419641" y="1410313"/>
            <a:ext cx="8071557" cy="1771048"/>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b="1">
                <a:solidFill>
                  <a:srgbClr val="000000"/>
                </a:solidFill>
                <a:effectLst/>
                <a:latin typeface="Courier New" panose="02070309020205020404" pitchFamily="49" charset="0"/>
              </a:rPr>
              <a:t>img1 = </a:t>
            </a:r>
            <a:r>
              <a:rPr lang="en" altLang="ja-JP" b="1" err="1">
                <a:solidFill>
                  <a:srgbClr val="000000"/>
                </a:solidFill>
                <a:effectLst/>
                <a:latin typeface="Courier New" panose="02070309020205020404" pitchFamily="49" charset="0"/>
              </a:rPr>
              <a:t>img_to_array</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load_img</a:t>
            </a:r>
            <a:r>
              <a:rPr lang="en" altLang="ja-JP" b="1">
                <a:solidFill>
                  <a:srgbClr val="00B05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'/content/images/</a:t>
            </a:r>
            <a:r>
              <a:rPr lang="en" altLang="ja-JP" b="1" err="1">
                <a:solidFill>
                  <a:srgbClr val="A31515"/>
                </a:solidFill>
                <a:effectLst/>
                <a:latin typeface="Courier New" panose="02070309020205020404" pitchFamily="49" charset="0"/>
              </a:rPr>
              <a:t>covid.jpg</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a:p>
            <a:pPr>
              <a:lnSpc>
                <a:spcPct val="120000"/>
              </a:lnSpc>
            </a:pPr>
            <a:r>
              <a:rPr lang="ja-JP" altLang="en-US" b="1">
                <a:solidFill>
                  <a:srgbClr val="000000"/>
                </a:solidFill>
                <a:latin typeface="Courier New" panose="02070309020205020404" pitchFamily="49" charset="0"/>
              </a:rPr>
              <a:t>　　　　</a:t>
            </a:r>
            <a:r>
              <a:rPr lang="en" altLang="ja-JP" b="1" err="1">
                <a:solidFill>
                  <a:srgbClr val="000000"/>
                </a:solidFill>
                <a:effectLst/>
                <a:latin typeface="Courier New" panose="02070309020205020404" pitchFamily="49" charset="0"/>
              </a:rPr>
              <a:t>color_mode</a:t>
            </a:r>
            <a:r>
              <a:rPr lang="en" altLang="ja-JP" b="1">
                <a:solidFill>
                  <a:srgbClr val="000000"/>
                </a:solidFill>
                <a:effectLst/>
                <a:latin typeface="Courier New" panose="02070309020205020404" pitchFamily="49" charset="0"/>
              </a:rPr>
              <a:t> = </a:t>
            </a:r>
            <a:r>
              <a:rPr lang="en" altLang="ja-JP" b="1">
                <a:solidFill>
                  <a:srgbClr val="A31515"/>
                </a:solidFill>
                <a:effectLst/>
                <a:latin typeface="Courier New" panose="02070309020205020404" pitchFamily="49" charset="0"/>
              </a:rPr>
              <a:t>'grayscale’</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target_size</a:t>
            </a:r>
            <a:r>
              <a:rPr lang="en" altLang="ja-JP" b="1">
                <a:solidFill>
                  <a:srgbClr val="000000"/>
                </a:solidFill>
                <a:effectLst/>
                <a:latin typeface="Courier New" panose="02070309020205020404" pitchFamily="49" charset="0"/>
              </a:rPr>
              <a:t>=</a:t>
            </a:r>
            <a:r>
              <a:rPr lang="en" altLang="ja-JP" b="1">
                <a:solidFill>
                  <a:srgbClr val="C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C00000"/>
                </a:solidFill>
                <a:effectLst/>
                <a:latin typeface="Courier New" panose="02070309020205020404" pitchFamily="49" charset="0"/>
              </a:rPr>
              <a:t>)</a:t>
            </a:r>
            <a:r>
              <a:rPr lang="en" altLang="ja-JP" b="1">
                <a:solidFill>
                  <a:srgbClr val="00B050"/>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255</a:t>
            </a:r>
            <a:endParaRPr lang="en" altLang="ja-JP" b="1">
              <a:solidFill>
                <a:srgbClr val="000000"/>
              </a:solidFill>
              <a:effectLst/>
              <a:latin typeface="Courier New" panose="02070309020205020404" pitchFamily="49" charset="0"/>
            </a:endParaRPr>
          </a:p>
          <a:p>
            <a:pPr>
              <a:lnSpc>
                <a:spcPct val="120000"/>
              </a:lnSpc>
            </a:pPr>
            <a:r>
              <a:rPr lang="en" altLang="ja-JP" b="1">
                <a:solidFill>
                  <a:srgbClr val="000000"/>
                </a:solidFill>
                <a:effectLst/>
                <a:latin typeface="Courier New" panose="02070309020205020404" pitchFamily="49" charset="0"/>
              </a:rPr>
              <a:t>check = </a:t>
            </a:r>
            <a:r>
              <a:rPr lang="en" altLang="ja-JP" b="1" err="1">
                <a:solidFill>
                  <a:srgbClr val="000000"/>
                </a:solidFill>
                <a:effectLst/>
                <a:latin typeface="Courier New" panose="02070309020205020404" pitchFamily="49" charset="0"/>
              </a:rPr>
              <a:t>np.zeros</a:t>
            </a:r>
            <a:r>
              <a:rPr lang="en" altLang="ja-JP" b="1">
                <a:solidFill>
                  <a:srgbClr val="0070C0"/>
                </a:solidFill>
                <a:effectLst/>
                <a:latin typeface="Courier New" panose="02070309020205020404" pitchFamily="49" charset="0"/>
              </a:rPr>
              <a:t>(</a:t>
            </a:r>
            <a:r>
              <a:rPr lang="en" altLang="ja-JP" b="1">
                <a:solidFill>
                  <a:srgbClr val="00B050"/>
                </a:solidFill>
                <a:effectLst/>
                <a:latin typeface="Courier New" panose="02070309020205020404" pitchFamily="49" charset="0"/>
              </a:rPr>
              <a:t>(</a:t>
            </a:r>
            <a:r>
              <a:rPr lang="en-US" altLang="ja-JP" b="1">
                <a:solidFill>
                  <a:srgbClr val="008F00"/>
                </a:solidFill>
                <a:effectLst/>
                <a:latin typeface="Courier New" panose="02070309020205020404" pitchFamily="49" charset="0"/>
              </a:rPr>
              <a:t>1</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1</a:t>
            </a:r>
            <a:r>
              <a:rPr lang="en" altLang="ja-JP" b="1">
                <a:solidFill>
                  <a:srgbClr val="00B050"/>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p>
          <a:p>
            <a:pPr>
              <a:lnSpc>
                <a:spcPct val="120000"/>
              </a:lnSpc>
            </a:pPr>
            <a:r>
              <a:rPr lang="en" altLang="ja-JP" b="1">
                <a:solidFill>
                  <a:srgbClr val="000000"/>
                </a:solidFill>
                <a:effectLst/>
                <a:latin typeface="Courier New" panose="02070309020205020404" pitchFamily="49" charset="0"/>
              </a:rPr>
              <a:t>check</a:t>
            </a:r>
            <a:r>
              <a:rPr lang="en" altLang="ja-JP" b="1">
                <a:solidFill>
                  <a:srgbClr val="0070C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0</a:t>
            </a:r>
            <a:r>
              <a:rPr lang="en" altLang="ja-JP" b="1">
                <a:solidFill>
                  <a:srgbClr val="0070C0"/>
                </a:solidFill>
                <a:effectLst/>
                <a:latin typeface="Courier New" panose="02070309020205020404" pitchFamily="49" charset="0"/>
              </a:rPr>
              <a:t>] </a:t>
            </a:r>
            <a:r>
              <a:rPr lang="en" altLang="ja-JP" b="1">
                <a:solidFill>
                  <a:srgbClr val="000000"/>
                </a:solidFill>
                <a:effectLst/>
                <a:latin typeface="Courier New" panose="02070309020205020404" pitchFamily="49" charset="0"/>
              </a:rPr>
              <a:t>= img1</a:t>
            </a:r>
          </a:p>
        </p:txBody>
      </p:sp>
      <p:sp>
        <p:nvSpPr>
          <p:cNvPr id="5" name="線形回帰で88歳の歯周病の歯の本数を予測する">
            <a:extLst>
              <a:ext uri="{FF2B5EF4-FFF2-40B4-BE49-F238E27FC236}">
                <a16:creationId xmlns:a16="http://schemas.microsoft.com/office/drawing/2014/main" id="{37D1BF23-AD61-4C26-C715-46E2BDBF994F}"/>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823FFAB1-E450-73DC-B1D7-56AEAE729E05}"/>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14" name="①学習モデルの選択…">
            <a:extLst>
              <a:ext uri="{FF2B5EF4-FFF2-40B4-BE49-F238E27FC236}">
                <a16:creationId xmlns:a16="http://schemas.microsoft.com/office/drawing/2014/main" id="{AA0986E3-01D0-DEBE-D9B2-D3088D8F546E}"/>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STEP5</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：予測</a:t>
            </a:r>
            <a:endParaRPr sz="1200" b="1">
              <a:solidFill>
                <a:srgbClr val="FF0000"/>
              </a:solidFill>
              <a:latin typeface="Hiragino Kaku Gothic Pro W3" panose="020B0300000000000000" pitchFamily="34" charset="-128"/>
              <a:ea typeface="Hiragino Kaku Gothic Pro W3" panose="020B0300000000000000" pitchFamily="34" charset="-128"/>
            </a:endParaRPr>
          </a:p>
        </p:txBody>
      </p:sp>
      <p:sp>
        <p:nvSpPr>
          <p:cNvPr id="15" name="①学習モデルの選択(今回は線形回帰)…">
            <a:extLst>
              <a:ext uri="{FF2B5EF4-FFF2-40B4-BE49-F238E27FC236}">
                <a16:creationId xmlns:a16="http://schemas.microsoft.com/office/drawing/2014/main" id="{62902115-6C23-103E-C86B-5515E15FED57}"/>
              </a:ext>
            </a:extLst>
          </p:cNvPr>
          <p:cNvSpPr txBox="1"/>
          <p:nvPr/>
        </p:nvSpPr>
        <p:spPr>
          <a:xfrm>
            <a:off x="0" y="486731"/>
            <a:ext cx="28956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STEP5：予測</a:t>
            </a:r>
          </a:p>
        </p:txBody>
      </p:sp>
      <p:sp>
        <p:nvSpPr>
          <p:cNvPr id="16" name="テキスト ボックス 15">
            <a:extLst>
              <a:ext uri="{FF2B5EF4-FFF2-40B4-BE49-F238E27FC236}">
                <a16:creationId xmlns:a16="http://schemas.microsoft.com/office/drawing/2014/main" id="{83AB836F-BBCD-EA5C-D23D-3BA17D7ABB2B}"/>
              </a:ext>
            </a:extLst>
          </p:cNvPr>
          <p:cNvSpPr txBox="1"/>
          <p:nvPr/>
        </p:nvSpPr>
        <p:spPr>
          <a:xfrm>
            <a:off x="533400" y="3332744"/>
            <a:ext cx="7715656" cy="888705"/>
          </a:xfrm>
          <a:prstGeom prst="rect">
            <a:avLst/>
          </a:prstGeom>
          <a:noFill/>
        </p:spPr>
        <p:txBody>
          <a:bodyPr wrap="square" rtlCol="0">
            <a:spAutoFit/>
          </a:bodyPr>
          <a:lstStyle/>
          <a:p>
            <a:pPr marL="285750" indent="-285750">
              <a:lnSpc>
                <a:spcPct val="150000"/>
              </a:lnSpc>
              <a:buFont typeface="Wingdings" pitchFamily="2" charset="2"/>
              <a:buChar char="l"/>
            </a:pPr>
            <a:r>
              <a:rPr kumimoji="1" lang="en-US" altLang="ja-JP" b="1" err="1">
                <a:latin typeface="Courier New" panose="02070309020205020404" pitchFamily="49" charset="0"/>
                <a:ea typeface="Meiryo" panose="020B0604030504040204" pitchFamily="34" charset="-128"/>
                <a:cs typeface="Courier New" panose="02070309020205020404" pitchFamily="49" charset="0"/>
              </a:rPr>
              <a:t>covid.jpg</a:t>
            </a:r>
            <a:r>
              <a:rPr kumimoji="1" lang="ja-JP" altLang="en-US" b="1">
                <a:latin typeface="Courier New" panose="02070309020205020404" pitchFamily="49" charset="0"/>
                <a:ea typeface="Meiryo" panose="020B0604030504040204" pitchFamily="34" charset="-128"/>
                <a:cs typeface="Courier New" panose="02070309020205020404" pitchFamily="49" charset="0"/>
              </a:rPr>
              <a:t>の画像データ</a:t>
            </a:r>
            <a:r>
              <a:rPr kumimoji="1" lang="en-US" altLang="ja-JP" b="1">
                <a:latin typeface="Courier New" panose="02070309020205020404" pitchFamily="49" charset="0"/>
                <a:ea typeface="Meiryo" panose="020B0604030504040204" pitchFamily="34" charset="-128"/>
                <a:cs typeface="Courier New" panose="02070309020205020404" pitchFamily="49" charset="0"/>
              </a:rPr>
              <a:t>(Covid19</a:t>
            </a:r>
            <a:r>
              <a:rPr kumimoji="1" lang="ja-JP" altLang="en-US" b="1">
                <a:latin typeface="Courier New" panose="02070309020205020404" pitchFamily="49" charset="0"/>
                <a:ea typeface="Meiryo" panose="020B0604030504040204" pitchFamily="34" charset="-128"/>
                <a:cs typeface="Courier New" panose="02070309020205020404" pitchFamily="49" charset="0"/>
              </a:rPr>
              <a:t>肺炎の</a:t>
            </a:r>
            <a:r>
              <a:rPr kumimoji="1" lang="en-US" altLang="ja-JP" b="1">
                <a:latin typeface="Courier New" panose="02070309020205020404" pitchFamily="49" charset="0"/>
                <a:ea typeface="Meiryo" panose="020B0604030504040204" pitchFamily="34" charset="-128"/>
                <a:cs typeface="Courier New" panose="02070309020205020404" pitchFamily="49" charset="0"/>
              </a:rPr>
              <a:t>X</a:t>
            </a:r>
            <a:r>
              <a:rPr kumimoji="1" lang="ja-JP" altLang="en-US" b="1">
                <a:latin typeface="Courier New" panose="02070309020205020404" pitchFamily="49" charset="0"/>
                <a:ea typeface="Meiryo" panose="020B0604030504040204" pitchFamily="34" charset="-128"/>
                <a:cs typeface="Courier New" panose="02070309020205020404" pitchFamily="49" charset="0"/>
              </a:rPr>
              <a:t>線写真</a:t>
            </a:r>
            <a:r>
              <a:rPr kumimoji="1" lang="en-US" altLang="ja-JP" b="1">
                <a:latin typeface="Courier New" panose="02070309020205020404" pitchFamily="49" charset="0"/>
                <a:ea typeface="Meiryo" panose="020B0604030504040204" pitchFamily="34" charset="-128"/>
                <a:cs typeface="Courier New" panose="02070309020205020404" pitchFamily="49" charset="0"/>
              </a:rPr>
              <a:t>)</a:t>
            </a:r>
            <a:r>
              <a:rPr kumimoji="1" lang="ja-JP" altLang="en-US" b="1">
                <a:latin typeface="Courier New" panose="02070309020205020404" pitchFamily="49" charset="0"/>
                <a:ea typeface="Meiryo" panose="020B0604030504040204" pitchFamily="34" charset="-128"/>
                <a:cs typeface="Courier New" panose="02070309020205020404" pitchFamily="49" charset="0"/>
              </a:rPr>
              <a:t>を読み込み、前処理でしたことと同じデータ構造にする</a:t>
            </a:r>
            <a:endParaRPr kumimoji="1" lang="en-US" altLang="ja-JP" b="1">
              <a:latin typeface="Courier New" panose="02070309020205020404" pitchFamily="49" charset="0"/>
              <a:ea typeface="Meiryo" panose="020B0604030504040204" pitchFamily="34" charset="-128"/>
              <a:cs typeface="Courier New" panose="02070309020205020404" pitchFamily="49" charset="0"/>
            </a:endParaRPr>
          </a:p>
        </p:txBody>
      </p:sp>
      <p:sp>
        <p:nvSpPr>
          <p:cNvPr id="2" name="スライド番号プレースホルダー 1">
            <a:extLst>
              <a:ext uri="{FF2B5EF4-FFF2-40B4-BE49-F238E27FC236}">
                <a16:creationId xmlns:a16="http://schemas.microsoft.com/office/drawing/2014/main" id="{D0F94AE0-FD0F-4B62-C4B9-4FBA580F5AE1}"/>
              </a:ext>
            </a:extLst>
          </p:cNvPr>
          <p:cNvSpPr>
            <a:spLocks noGrp="1"/>
          </p:cNvSpPr>
          <p:nvPr>
            <p:ph type="sldNum" sz="quarter" idx="2"/>
          </p:nvPr>
        </p:nvSpPr>
        <p:spPr>
          <a:xfrm>
            <a:off x="6583681" y="4730989"/>
            <a:ext cx="2103120" cy="184666"/>
          </a:xfrm>
        </p:spPr>
        <p:txBody>
          <a:bodyPr/>
          <a:lstStyle/>
          <a:p>
            <a:fld id="{86CB4B4D-7CA3-9044-876B-883B54F8677D}" type="slidenum">
              <a:rPr lang="en-US" altLang="ja-JP" sz="1200" smtClean="0"/>
              <a:t>95</a:t>
            </a:fld>
            <a:endParaRPr lang="ja-JP" altLang="en-US" sz="1200"/>
          </a:p>
        </p:txBody>
      </p:sp>
    </p:spTree>
    <p:extLst>
      <p:ext uri="{BB962C8B-B14F-4D97-AF65-F5344CB8AC3E}">
        <p14:creationId xmlns:p14="http://schemas.microsoft.com/office/powerpoint/2010/main" val="3840588095"/>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79636-4D81-A1DA-2C18-BF882598F8BC}"/>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109EDF72-66B6-12FF-56A8-03E9F7AC92F9}"/>
              </a:ext>
            </a:extLst>
          </p:cNvPr>
          <p:cNvSpPr/>
          <p:nvPr/>
        </p:nvSpPr>
        <p:spPr>
          <a:xfrm>
            <a:off x="227192" y="1338761"/>
            <a:ext cx="7863509" cy="158638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sz="1600" b="1">
                <a:solidFill>
                  <a:srgbClr val="000000"/>
                </a:solidFill>
                <a:effectLst/>
                <a:latin typeface="Courier New" panose="02070309020205020404" pitchFamily="49" charset="0"/>
              </a:rPr>
              <a:t>img1 = </a:t>
            </a:r>
            <a:r>
              <a:rPr lang="en" altLang="ja-JP" sz="1600" b="1" err="1">
                <a:solidFill>
                  <a:srgbClr val="000000"/>
                </a:solidFill>
                <a:effectLst/>
                <a:latin typeface="Courier New" panose="02070309020205020404" pitchFamily="49" charset="0"/>
              </a:rPr>
              <a:t>img_to_array</a:t>
            </a:r>
            <a:r>
              <a:rPr lang="en" altLang="ja-JP" sz="1600" b="1">
                <a:solidFill>
                  <a:srgbClr val="0070C0"/>
                </a:solidFill>
                <a:effectLst/>
                <a:latin typeface="Courier New" panose="02070309020205020404" pitchFamily="49" charset="0"/>
              </a:rPr>
              <a:t>(</a:t>
            </a:r>
            <a:r>
              <a:rPr lang="en" altLang="ja-JP" sz="1600" b="1" err="1">
                <a:solidFill>
                  <a:srgbClr val="000000"/>
                </a:solidFill>
                <a:effectLst/>
                <a:latin typeface="Courier New" panose="02070309020205020404" pitchFamily="49" charset="0"/>
              </a:rPr>
              <a:t>load_img</a:t>
            </a:r>
            <a:r>
              <a:rPr lang="en" altLang="ja-JP" sz="1600" b="1">
                <a:solidFill>
                  <a:srgbClr val="00B050"/>
                </a:solidFill>
                <a:effectLst/>
                <a:latin typeface="Courier New" panose="02070309020205020404" pitchFamily="49" charset="0"/>
              </a:rPr>
              <a:t>(</a:t>
            </a:r>
            <a:r>
              <a:rPr lang="en" altLang="ja-JP" sz="1600" b="1">
                <a:solidFill>
                  <a:srgbClr val="A31515"/>
                </a:solidFill>
                <a:effectLst/>
                <a:latin typeface="Courier New" panose="02070309020205020404" pitchFamily="49" charset="0"/>
              </a:rPr>
              <a:t>'/content/images/</a:t>
            </a:r>
            <a:r>
              <a:rPr lang="en" altLang="ja-JP" sz="1600" b="1" err="1">
                <a:solidFill>
                  <a:srgbClr val="A31515"/>
                </a:solidFill>
                <a:effectLst/>
                <a:latin typeface="Courier New" panose="02070309020205020404" pitchFamily="49" charset="0"/>
              </a:rPr>
              <a:t>covid.jpg</a:t>
            </a:r>
            <a:r>
              <a:rPr lang="en" altLang="ja-JP" sz="1600" b="1">
                <a:solidFill>
                  <a:srgbClr val="A31515"/>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p>
          <a:p>
            <a:pPr>
              <a:lnSpc>
                <a:spcPct val="150000"/>
              </a:lnSpc>
            </a:pPr>
            <a:r>
              <a:rPr lang="ja-JP" altLang="en-US" sz="1600" b="1">
                <a:solidFill>
                  <a:srgbClr val="000000"/>
                </a:solidFill>
                <a:latin typeface="Courier New" panose="02070309020205020404" pitchFamily="49" charset="0"/>
              </a:rPr>
              <a:t>　　　　</a:t>
            </a:r>
            <a:r>
              <a:rPr lang="en" altLang="ja-JP" sz="1600" b="1" err="1">
                <a:solidFill>
                  <a:srgbClr val="000000"/>
                </a:solidFill>
                <a:effectLst/>
                <a:latin typeface="Courier New" panose="02070309020205020404" pitchFamily="49" charset="0"/>
              </a:rPr>
              <a:t>color_mode</a:t>
            </a:r>
            <a:r>
              <a:rPr lang="en" altLang="ja-JP" sz="1600" b="1">
                <a:solidFill>
                  <a:srgbClr val="000000"/>
                </a:solidFill>
                <a:effectLst/>
                <a:latin typeface="Courier New" panose="02070309020205020404" pitchFamily="49" charset="0"/>
              </a:rPr>
              <a:t> = </a:t>
            </a:r>
            <a:r>
              <a:rPr lang="en" altLang="ja-JP" sz="1600" b="1">
                <a:solidFill>
                  <a:srgbClr val="A31515"/>
                </a:solidFill>
                <a:effectLst/>
                <a:latin typeface="Courier New" panose="02070309020205020404" pitchFamily="49" charset="0"/>
              </a:rPr>
              <a:t>'grayscale'</a:t>
            </a:r>
            <a:r>
              <a:rPr lang="en" altLang="ja-JP" sz="1600" b="1">
                <a:solidFill>
                  <a:srgbClr val="000000"/>
                </a:solidFill>
                <a:effectLst/>
                <a:latin typeface="Courier New" panose="02070309020205020404" pitchFamily="49" charset="0"/>
              </a:rPr>
              <a:t>, </a:t>
            </a:r>
            <a:r>
              <a:rPr lang="en" altLang="ja-JP" sz="1600" b="1" err="1">
                <a:solidFill>
                  <a:srgbClr val="000000"/>
                </a:solidFill>
                <a:effectLst/>
                <a:latin typeface="Courier New" panose="02070309020205020404" pitchFamily="49" charset="0"/>
              </a:rPr>
              <a:t>target_size</a:t>
            </a:r>
            <a:r>
              <a:rPr lang="en" altLang="ja-JP" sz="1600" b="1">
                <a:solidFill>
                  <a:srgbClr val="000000"/>
                </a:solidFill>
                <a:effectLst/>
                <a:latin typeface="Courier New" panose="02070309020205020404" pitchFamily="49" charset="0"/>
              </a:rPr>
              <a:t>=</a:t>
            </a:r>
            <a:r>
              <a:rPr lang="en" altLang="ja-JP" sz="1600" b="1">
                <a:solidFill>
                  <a:srgbClr val="C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C0000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255</a:t>
            </a:r>
            <a:endParaRPr lang="en" altLang="ja-JP" sz="1600" b="1">
              <a:solidFill>
                <a:srgbClr val="000000"/>
              </a:solidFill>
              <a:effectLst/>
              <a:latin typeface="Courier New" panose="02070309020205020404" pitchFamily="49" charset="0"/>
            </a:endParaRPr>
          </a:p>
          <a:p>
            <a:pPr>
              <a:lnSpc>
                <a:spcPct val="150000"/>
              </a:lnSpc>
            </a:pPr>
            <a:r>
              <a:rPr lang="en" altLang="ja-JP" sz="1600" b="1">
                <a:solidFill>
                  <a:srgbClr val="000000"/>
                </a:solidFill>
                <a:effectLst/>
                <a:latin typeface="Courier New" panose="02070309020205020404" pitchFamily="49" charset="0"/>
              </a:rPr>
              <a:t>check = </a:t>
            </a:r>
            <a:r>
              <a:rPr lang="en" altLang="ja-JP" sz="1600" b="1" err="1">
                <a:solidFill>
                  <a:srgbClr val="000000"/>
                </a:solidFill>
                <a:effectLst/>
                <a:latin typeface="Courier New" panose="02070309020205020404" pitchFamily="49" charset="0"/>
              </a:rPr>
              <a:t>np.zeros</a:t>
            </a:r>
            <a:r>
              <a:rPr lang="en" altLang="ja-JP" sz="1600" b="1">
                <a:solidFill>
                  <a:srgbClr val="0070C0"/>
                </a:solidFill>
                <a:effectLst/>
                <a:latin typeface="Courier New" panose="02070309020205020404" pitchFamily="49" charset="0"/>
              </a:rPr>
              <a:t>(</a:t>
            </a:r>
            <a:r>
              <a:rPr lang="en" altLang="ja-JP" sz="1600" b="1">
                <a:solidFill>
                  <a:srgbClr val="00B050"/>
                </a:solidFill>
                <a:effectLst/>
                <a:latin typeface="Courier New" panose="02070309020205020404" pitchFamily="49" charset="0"/>
              </a:rPr>
              <a:t>(</a:t>
            </a:r>
            <a:r>
              <a:rPr lang="en-US" altLang="ja-JP" sz="1600" b="1">
                <a:solidFill>
                  <a:srgbClr val="008F00"/>
                </a:solidFill>
                <a:effectLst/>
                <a:latin typeface="Courier New" panose="02070309020205020404" pitchFamily="49" charset="0"/>
              </a:rPr>
              <a:t>1</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64</a:t>
            </a:r>
            <a:r>
              <a:rPr lang="en" altLang="ja-JP" sz="1600" b="1">
                <a:solidFill>
                  <a:srgbClr val="00000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1</a:t>
            </a:r>
            <a:r>
              <a:rPr lang="en" altLang="ja-JP" sz="1600" b="1">
                <a:solidFill>
                  <a:srgbClr val="00B050"/>
                </a:solidFill>
                <a:effectLst/>
                <a:latin typeface="Courier New" panose="02070309020205020404" pitchFamily="49" charset="0"/>
              </a:rPr>
              <a:t>)</a:t>
            </a:r>
            <a:r>
              <a:rPr lang="en" altLang="ja-JP" sz="1600" b="1">
                <a:solidFill>
                  <a:srgbClr val="0070C0"/>
                </a:solidFill>
                <a:effectLst/>
                <a:latin typeface="Courier New" panose="02070309020205020404" pitchFamily="49" charset="0"/>
              </a:rPr>
              <a:t>)</a:t>
            </a:r>
          </a:p>
          <a:p>
            <a:pPr>
              <a:lnSpc>
                <a:spcPct val="150000"/>
              </a:lnSpc>
            </a:pPr>
            <a:r>
              <a:rPr lang="en" altLang="ja-JP" sz="1600" b="1">
                <a:solidFill>
                  <a:srgbClr val="000000"/>
                </a:solidFill>
                <a:effectLst/>
                <a:latin typeface="Courier New" panose="02070309020205020404" pitchFamily="49" charset="0"/>
              </a:rPr>
              <a:t>check</a:t>
            </a:r>
            <a:r>
              <a:rPr lang="en" altLang="ja-JP" sz="1600" b="1">
                <a:solidFill>
                  <a:srgbClr val="0070C0"/>
                </a:solidFill>
                <a:effectLst/>
                <a:latin typeface="Courier New" panose="02070309020205020404" pitchFamily="49" charset="0"/>
              </a:rPr>
              <a:t>[</a:t>
            </a:r>
            <a:r>
              <a:rPr lang="en" altLang="ja-JP" sz="1600" b="1">
                <a:solidFill>
                  <a:srgbClr val="116644"/>
                </a:solidFill>
                <a:effectLst/>
                <a:latin typeface="Courier New" panose="02070309020205020404" pitchFamily="49" charset="0"/>
              </a:rPr>
              <a:t>0</a:t>
            </a:r>
            <a:r>
              <a:rPr lang="en" altLang="ja-JP" sz="1600" b="1">
                <a:solidFill>
                  <a:srgbClr val="0070C0"/>
                </a:solidFill>
                <a:effectLst/>
                <a:latin typeface="Courier New" panose="02070309020205020404" pitchFamily="49" charset="0"/>
              </a:rPr>
              <a:t>] </a:t>
            </a:r>
            <a:r>
              <a:rPr lang="en" altLang="ja-JP" sz="1600" b="1">
                <a:solidFill>
                  <a:srgbClr val="000000"/>
                </a:solidFill>
                <a:effectLst/>
                <a:latin typeface="Courier New" panose="02070309020205020404" pitchFamily="49" charset="0"/>
              </a:rPr>
              <a:t>= img1</a:t>
            </a:r>
          </a:p>
        </p:txBody>
      </p:sp>
      <p:cxnSp>
        <p:nvCxnSpPr>
          <p:cNvPr id="21" name="直線コネクタ 20">
            <a:extLst>
              <a:ext uri="{FF2B5EF4-FFF2-40B4-BE49-F238E27FC236}">
                <a16:creationId xmlns:a16="http://schemas.microsoft.com/office/drawing/2014/main" id="{C4248D20-161F-9404-DA12-0346CFCC5322}"/>
              </a:ext>
            </a:extLst>
          </p:cNvPr>
          <p:cNvCxnSpPr>
            <a:cxnSpLocks/>
          </p:cNvCxnSpPr>
          <p:nvPr/>
        </p:nvCxnSpPr>
        <p:spPr>
          <a:xfrm>
            <a:off x="3923569" y="2446214"/>
            <a:ext cx="1791431" cy="122641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5" name="線形回帰で88歳の歯周病の歯の本数を予測する">
            <a:extLst>
              <a:ext uri="{FF2B5EF4-FFF2-40B4-BE49-F238E27FC236}">
                <a16:creationId xmlns:a16="http://schemas.microsoft.com/office/drawing/2014/main" id="{F7609434-B9A2-719F-210E-F87BD773A408}"/>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A3261D95-64F0-4C35-374B-181D0921D9D3}"/>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9" name="画像を白黒で読み込んでnumpy配列に変換したものを255で割る">
            <a:extLst>
              <a:ext uri="{FF2B5EF4-FFF2-40B4-BE49-F238E27FC236}">
                <a16:creationId xmlns:a16="http://schemas.microsoft.com/office/drawing/2014/main" id="{8514CEF9-4B97-CFFA-B72D-672A1D36191E}"/>
              </a:ext>
            </a:extLst>
          </p:cNvPr>
          <p:cNvSpPr txBox="1"/>
          <p:nvPr/>
        </p:nvSpPr>
        <p:spPr>
          <a:xfrm>
            <a:off x="1794174" y="3221978"/>
            <a:ext cx="7264003" cy="355276"/>
          </a:xfrm>
          <a:prstGeom prst="rect">
            <a:avLst/>
          </a:prstGeom>
          <a:ln w="19050">
            <a:solidFill>
              <a:srgbClr val="7030A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72000" rIns="19050" bIns="36000" anchor="ctr">
            <a:spAutoFit/>
          </a:bodyPr>
          <a:lstStyle>
            <a:lvl1pPr algn="l" defTabSz="2438338">
              <a:lnSpc>
                <a:spcPct val="100000"/>
              </a:lnSpc>
              <a:defRPr sz="4500">
                <a:latin typeface="ヒラギノ角ゴ ProN W3"/>
                <a:ea typeface="ヒラギノ角ゴ ProN W3"/>
                <a:cs typeface="ヒラギノ角ゴ ProN W3"/>
                <a:sym typeface="ヒラギノ角ゴ ProN W3"/>
              </a:defRPr>
            </a:lvl1pPr>
          </a:lstStyle>
          <a:p>
            <a:r>
              <a:rPr sz="1600" b="1" err="1">
                <a:latin typeface="Meiryo" panose="020B0604030504040204" pitchFamily="34" charset="-128"/>
                <a:ea typeface="Meiryo" panose="020B0604030504040204" pitchFamily="34" charset="-128"/>
              </a:rPr>
              <a:t>画像を白黒で読み込んで</a:t>
            </a:r>
            <a:r>
              <a:rPr lang="en-US" sz="1600" b="1">
                <a:latin typeface="Meiryo" panose="020B0604030504040204" pitchFamily="34" charset="-128"/>
                <a:ea typeface="Meiryo" panose="020B0604030504040204" pitchFamily="34" charset="-128"/>
              </a:rPr>
              <a:t>(</a:t>
            </a:r>
            <a:r>
              <a:rPr lang="en-US" sz="1600" b="1" err="1">
                <a:latin typeface="Meiryo" panose="020B0604030504040204" pitchFamily="34" charset="-128"/>
                <a:ea typeface="Meiryo" panose="020B0604030504040204" pitchFamily="34" charset="-128"/>
              </a:rPr>
              <a:t>load_img</a:t>
            </a:r>
            <a:r>
              <a:rPr lang="en-US" sz="1600" b="1">
                <a:latin typeface="Meiryo" panose="020B0604030504040204" pitchFamily="34" charset="-128"/>
                <a:ea typeface="Meiryo" panose="020B0604030504040204" pitchFamily="34" charset="-128"/>
              </a:rPr>
              <a:t>)、</a:t>
            </a:r>
            <a:r>
              <a:rPr sz="1600" b="1" err="1">
                <a:latin typeface="Meiryo" panose="020B0604030504040204" pitchFamily="34" charset="-128"/>
                <a:ea typeface="Meiryo" panose="020B0604030504040204" pitchFamily="34" charset="-128"/>
              </a:rPr>
              <a:t>numpy配列に変換</a:t>
            </a:r>
            <a:r>
              <a:rPr lang="en-US" sz="1600" b="1">
                <a:latin typeface="Meiryo" panose="020B0604030504040204" pitchFamily="34" charset="-128"/>
                <a:ea typeface="Meiryo" panose="020B0604030504040204" pitchFamily="34" charset="-128"/>
              </a:rPr>
              <a:t>(</a:t>
            </a:r>
            <a:r>
              <a:rPr lang="en-US" sz="1600" b="1" err="1">
                <a:latin typeface="Meiryo" panose="020B0604030504040204" pitchFamily="34" charset="-128"/>
                <a:ea typeface="Meiryo" panose="020B0604030504040204" pitchFamily="34" charset="-128"/>
              </a:rPr>
              <a:t>img_to_array</a:t>
            </a:r>
            <a:r>
              <a:rPr lang="en-US" sz="1600" b="1">
                <a:latin typeface="Meiryo" panose="020B0604030504040204" pitchFamily="34" charset="-128"/>
                <a:ea typeface="Meiryo" panose="020B0604030504040204" pitchFamily="34" charset="-128"/>
              </a:rPr>
              <a:t>)</a:t>
            </a:r>
            <a:endParaRPr sz="1600" b="1">
              <a:latin typeface="Meiryo" panose="020B0604030504040204" pitchFamily="34" charset="-128"/>
              <a:ea typeface="Meiryo" panose="020B0604030504040204" pitchFamily="34" charset="-128"/>
            </a:endParaRPr>
          </a:p>
        </p:txBody>
      </p:sp>
      <p:sp>
        <p:nvSpPr>
          <p:cNvPr id="10" name="(2, 64, 64, 1)の4次元配列の行列を作って、画像データをcheck[0]とcheck[1]に代入">
            <a:extLst>
              <a:ext uri="{FF2B5EF4-FFF2-40B4-BE49-F238E27FC236}">
                <a16:creationId xmlns:a16="http://schemas.microsoft.com/office/drawing/2014/main" id="{7F2ACA6D-5A4C-FE43-17FE-721D192C6033}"/>
              </a:ext>
            </a:extLst>
          </p:cNvPr>
          <p:cNvSpPr txBox="1"/>
          <p:nvPr/>
        </p:nvSpPr>
        <p:spPr>
          <a:xfrm>
            <a:off x="3000953" y="3672624"/>
            <a:ext cx="5428094" cy="318924"/>
          </a:xfrm>
          <a:prstGeom prst="rect">
            <a:avLst/>
          </a:prstGeom>
          <a:ln w="19050">
            <a:solidFill>
              <a:srgbClr val="FF93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000" tIns="36000" rIns="19050" bIns="36000" anchor="ctr">
            <a:spAutoFit/>
          </a:bodyPr>
          <a:lstStyle>
            <a:lvl1pPr algn="l" defTabSz="2438338">
              <a:lnSpc>
                <a:spcPct val="100000"/>
              </a:lnSpc>
              <a:defRPr sz="4500">
                <a:latin typeface="ヒラギノ角ゴ ProN W3"/>
                <a:ea typeface="ヒラギノ角ゴ ProN W3"/>
                <a:cs typeface="ヒラギノ角ゴ ProN W3"/>
                <a:sym typeface="ヒラギノ角ゴ ProN W3"/>
              </a:defRPr>
            </a:lvl1pPr>
          </a:lstStyle>
          <a:p>
            <a:r>
              <a:rPr lang="ja-JP" altLang="en-US" sz="1600" b="1">
                <a:latin typeface="Meiryo" panose="020B0604030504040204" pitchFamily="34" charset="-128"/>
                <a:ea typeface="Meiryo" panose="020B0604030504040204" pitchFamily="34" charset="-128"/>
              </a:rPr>
              <a:t>全て</a:t>
            </a:r>
            <a:r>
              <a:rPr lang="en-US" altLang="ja-JP" sz="1600" b="1">
                <a:latin typeface="Meiryo" panose="020B0604030504040204" pitchFamily="34" charset="-128"/>
                <a:ea typeface="Meiryo" panose="020B0604030504040204" pitchFamily="34" charset="-128"/>
              </a:rPr>
              <a:t>0</a:t>
            </a:r>
            <a:r>
              <a:rPr lang="ja-JP" altLang="en-US" sz="1600" b="1">
                <a:latin typeface="Meiryo" panose="020B0604030504040204" pitchFamily="34" charset="-128"/>
                <a:ea typeface="Meiryo" panose="020B0604030504040204" pitchFamily="34" charset="-128"/>
              </a:rPr>
              <a:t>の要素の</a:t>
            </a:r>
            <a:r>
              <a:rPr sz="1600" b="1">
                <a:latin typeface="Meiryo" panose="020B0604030504040204" pitchFamily="34" charset="-128"/>
                <a:ea typeface="Meiryo" panose="020B0604030504040204" pitchFamily="34" charset="-128"/>
              </a:rPr>
              <a:t>(</a:t>
            </a:r>
            <a:r>
              <a:rPr lang="en-US" sz="1600" b="1">
                <a:latin typeface="Meiryo" panose="020B0604030504040204" pitchFamily="34" charset="-128"/>
                <a:ea typeface="Meiryo" panose="020B0604030504040204" pitchFamily="34" charset="-128"/>
              </a:rPr>
              <a:t>1</a:t>
            </a:r>
            <a:r>
              <a:rPr sz="1600" b="1">
                <a:latin typeface="Meiryo" panose="020B0604030504040204" pitchFamily="34" charset="-128"/>
                <a:ea typeface="Meiryo" panose="020B0604030504040204" pitchFamily="34" charset="-128"/>
              </a:rPr>
              <a:t>, 64, 64, 1)の4次元配列の行列を作</a:t>
            </a:r>
            <a:r>
              <a:rPr lang="ja-JP" altLang="en-US" sz="1600" b="1">
                <a:latin typeface="Meiryo" panose="020B0604030504040204" pitchFamily="34" charset="-128"/>
                <a:ea typeface="Meiryo" panose="020B0604030504040204" pitchFamily="34" charset="-128"/>
              </a:rPr>
              <a:t>る</a:t>
            </a:r>
            <a:endParaRPr lang="en-US" altLang="ja-JP" sz="1600" b="1">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82859E6F-6137-C136-879E-6764D4325FA4}"/>
              </a:ext>
            </a:extLst>
          </p:cNvPr>
          <p:cNvSpPr/>
          <p:nvPr/>
        </p:nvSpPr>
        <p:spPr>
          <a:xfrm>
            <a:off x="241697" y="1470210"/>
            <a:ext cx="7302103" cy="609600"/>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97183E35-EAE7-175E-F3FA-4A5AAC125C14}"/>
              </a:ext>
            </a:extLst>
          </p:cNvPr>
          <p:cNvCxnSpPr>
            <a:cxnSpLocks/>
          </p:cNvCxnSpPr>
          <p:nvPr/>
        </p:nvCxnSpPr>
        <p:spPr>
          <a:xfrm>
            <a:off x="5720148" y="2090139"/>
            <a:ext cx="452052" cy="113051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1F10E44C-D6AD-CD47-172B-427726FCD66E}"/>
              </a:ext>
            </a:extLst>
          </p:cNvPr>
          <p:cNvSpPr txBox="1"/>
          <p:nvPr/>
        </p:nvSpPr>
        <p:spPr>
          <a:xfrm>
            <a:off x="1295400" y="4061996"/>
            <a:ext cx="3796902" cy="338554"/>
          </a:xfrm>
          <a:prstGeom prst="rect">
            <a:avLst/>
          </a:prstGeom>
          <a:noFill/>
          <a:ln w="19050">
            <a:solidFill>
              <a:srgbClr val="00B050"/>
            </a:solidFill>
          </a:ln>
        </p:spPr>
        <p:txBody>
          <a:bodyPr wrap="square">
            <a:spAutoFit/>
          </a:bodyPr>
          <a:lstStyle/>
          <a:p>
            <a:r>
              <a:rPr lang="ja-JP" altLang="en-US" sz="1600" b="1">
                <a:latin typeface="Meiryo" panose="020B0604030504040204" pitchFamily="34" charset="-128"/>
                <a:ea typeface="Meiryo" panose="020B0604030504040204" pitchFamily="34" charset="-128"/>
              </a:rPr>
              <a:t>画像データの配列を</a:t>
            </a:r>
            <a:r>
              <a:rPr lang="en" altLang="ja-JP" sz="1600" b="1">
                <a:latin typeface="Meiryo" panose="020B0604030504040204" pitchFamily="34" charset="-128"/>
                <a:ea typeface="Meiryo" panose="020B0604030504040204" pitchFamily="34" charset="-128"/>
              </a:rPr>
              <a:t>check[0]</a:t>
            </a:r>
            <a:r>
              <a:rPr lang="ja-JP" altLang="en-US" sz="1600" b="1">
                <a:latin typeface="Meiryo" panose="020B0604030504040204" pitchFamily="34" charset="-128"/>
                <a:ea typeface="Meiryo" panose="020B0604030504040204" pitchFamily="34" charset="-128"/>
              </a:rPr>
              <a:t>に代入</a:t>
            </a:r>
          </a:p>
        </p:txBody>
      </p:sp>
      <p:sp>
        <p:nvSpPr>
          <p:cNvPr id="20" name="正方形/長方形 19">
            <a:extLst>
              <a:ext uri="{FF2B5EF4-FFF2-40B4-BE49-F238E27FC236}">
                <a16:creationId xmlns:a16="http://schemas.microsoft.com/office/drawing/2014/main" id="{79750891-79EC-87B3-5010-9C831CD74DA3}"/>
              </a:ext>
            </a:extLst>
          </p:cNvPr>
          <p:cNvSpPr/>
          <p:nvPr/>
        </p:nvSpPr>
        <p:spPr>
          <a:xfrm>
            <a:off x="227024" y="2179648"/>
            <a:ext cx="3796902" cy="264781"/>
          </a:xfrm>
          <a:prstGeom prst="rect">
            <a:avLst/>
          </a:prstGeom>
          <a:noFill/>
          <a:ln w="1905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611DFFA-BF0B-AAEA-D63A-19B781C47926}"/>
              </a:ext>
            </a:extLst>
          </p:cNvPr>
          <p:cNvSpPr/>
          <p:nvPr/>
        </p:nvSpPr>
        <p:spPr>
          <a:xfrm>
            <a:off x="241697" y="2548625"/>
            <a:ext cx="3415903" cy="264781"/>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02C4BB94-21F3-ECF1-E7F2-B5A841BFD613}"/>
              </a:ext>
            </a:extLst>
          </p:cNvPr>
          <p:cNvCxnSpPr>
            <a:cxnSpLocks/>
          </p:cNvCxnSpPr>
          <p:nvPr/>
        </p:nvCxnSpPr>
        <p:spPr>
          <a:xfrm>
            <a:off x="1524000" y="2813406"/>
            <a:ext cx="399857" cy="125581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①学習モデルの選択(今回は線形回帰)…">
            <a:extLst>
              <a:ext uri="{FF2B5EF4-FFF2-40B4-BE49-F238E27FC236}">
                <a16:creationId xmlns:a16="http://schemas.microsoft.com/office/drawing/2014/main" id="{5522B236-66F7-199E-A1C2-31B870B4D919}"/>
              </a:ext>
            </a:extLst>
          </p:cNvPr>
          <p:cNvSpPr txBox="1"/>
          <p:nvPr/>
        </p:nvSpPr>
        <p:spPr>
          <a:xfrm>
            <a:off x="0" y="486731"/>
            <a:ext cx="28956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STEP5：予測</a:t>
            </a:r>
          </a:p>
        </p:txBody>
      </p:sp>
      <p:sp>
        <p:nvSpPr>
          <p:cNvPr id="7" name="①学習モデルの選択…">
            <a:extLst>
              <a:ext uri="{FF2B5EF4-FFF2-40B4-BE49-F238E27FC236}">
                <a16:creationId xmlns:a16="http://schemas.microsoft.com/office/drawing/2014/main" id="{F17598D4-6E08-06F8-272A-86EDE07047D4}"/>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STEP5</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：予測</a:t>
            </a:r>
            <a:endParaRPr sz="1200" b="1">
              <a:solidFill>
                <a:srgbClr val="FF0000"/>
              </a:solidFill>
              <a:latin typeface="Hiragino Kaku Gothic Pro W3" panose="020B0300000000000000" pitchFamily="34" charset="-128"/>
              <a:ea typeface="Hiragino Kaku Gothic Pro W3" panose="020B0300000000000000" pitchFamily="34" charset="-128"/>
            </a:endParaRPr>
          </a:p>
        </p:txBody>
      </p:sp>
      <p:sp>
        <p:nvSpPr>
          <p:cNvPr id="2" name="スライド番号プレースホルダー 1">
            <a:extLst>
              <a:ext uri="{FF2B5EF4-FFF2-40B4-BE49-F238E27FC236}">
                <a16:creationId xmlns:a16="http://schemas.microsoft.com/office/drawing/2014/main" id="{B3144BB3-3074-F01F-7B22-0CE79822F2F8}"/>
              </a:ext>
            </a:extLst>
          </p:cNvPr>
          <p:cNvSpPr>
            <a:spLocks noGrp="1"/>
          </p:cNvSpPr>
          <p:nvPr>
            <p:ph type="sldNum" sz="quarter" idx="2"/>
          </p:nvPr>
        </p:nvSpPr>
        <p:spPr>
          <a:xfrm>
            <a:off x="6568691" y="4693233"/>
            <a:ext cx="2103120" cy="184666"/>
          </a:xfrm>
        </p:spPr>
        <p:txBody>
          <a:bodyPr/>
          <a:lstStyle/>
          <a:p>
            <a:fld id="{86CB4B4D-7CA3-9044-876B-883B54F8677D}" type="slidenum">
              <a:rPr lang="en-US" altLang="ja-JP" sz="1200" smtClean="0"/>
              <a:t>96</a:t>
            </a:fld>
            <a:endParaRPr lang="ja-JP" altLang="en-US" sz="1200"/>
          </a:p>
        </p:txBody>
      </p:sp>
    </p:spTree>
    <p:extLst>
      <p:ext uri="{BB962C8B-B14F-4D97-AF65-F5344CB8AC3E}">
        <p14:creationId xmlns:p14="http://schemas.microsoft.com/office/powerpoint/2010/main" val="4150851371"/>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56912-699B-325B-C365-52D12B25A62E}"/>
            </a:ext>
          </a:extLst>
        </p:cNvPr>
        <p:cNvGrpSpPr/>
        <p:nvPr/>
      </p:nvGrpSpPr>
      <p:grpSpPr>
        <a:xfrm>
          <a:off x="0" y="0"/>
          <a:ext cx="0" cy="0"/>
          <a:chOff x="0" y="0"/>
          <a:chExt cx="0" cy="0"/>
        </a:xfrm>
      </p:grpSpPr>
      <p:pic>
        <p:nvPicPr>
          <p:cNvPr id="13" name="図 12" descr="グラフィカル ユーザー インターフェイス, テキスト, アプリケーション&#10;&#10;自動的に生成された説明">
            <a:extLst>
              <a:ext uri="{FF2B5EF4-FFF2-40B4-BE49-F238E27FC236}">
                <a16:creationId xmlns:a16="http://schemas.microsoft.com/office/drawing/2014/main" id="{09B37776-28E1-89B0-87C8-AF66968F1C31}"/>
              </a:ext>
            </a:extLst>
          </p:cNvPr>
          <p:cNvPicPr>
            <a:picLocks noChangeAspect="1"/>
          </p:cNvPicPr>
          <p:nvPr/>
        </p:nvPicPr>
        <p:blipFill rotWithShape="1">
          <a:blip r:embed="rId3">
            <a:extLst>
              <a:ext uri="{28A0092B-C50C-407E-A947-70E740481C1C}">
                <a14:useLocalDpi xmlns:a14="http://schemas.microsoft.com/office/drawing/2010/main" val="0"/>
              </a:ext>
            </a:extLst>
          </a:blip>
          <a:srcRect l="13726" t="53595" r="45098" b="37691"/>
          <a:stretch/>
        </p:blipFill>
        <p:spPr>
          <a:xfrm>
            <a:off x="1127761" y="3028257"/>
            <a:ext cx="6142567" cy="731258"/>
          </a:xfrm>
          <a:prstGeom prst="rect">
            <a:avLst/>
          </a:prstGeom>
        </p:spPr>
      </p:pic>
      <p:sp>
        <p:nvSpPr>
          <p:cNvPr id="3" name="テキスト ボックス 2">
            <a:extLst>
              <a:ext uri="{FF2B5EF4-FFF2-40B4-BE49-F238E27FC236}">
                <a16:creationId xmlns:a16="http://schemas.microsoft.com/office/drawing/2014/main" id="{D7E1B378-8ADB-3803-86EF-824C64BD887C}"/>
              </a:ext>
            </a:extLst>
          </p:cNvPr>
          <p:cNvSpPr txBox="1"/>
          <p:nvPr/>
        </p:nvSpPr>
        <p:spPr>
          <a:xfrm>
            <a:off x="241697" y="1270238"/>
            <a:ext cx="73152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a:t>
            </a:r>
            <a:r>
              <a:rPr lang="en-US" altLang="ja-JP" b="1">
                <a:solidFill>
                  <a:srgbClr val="002060"/>
                </a:solidFill>
                <a:latin typeface="Meiryo"/>
                <a:ea typeface="Meiryo"/>
              </a:rPr>
              <a:t>2-15 </a:t>
            </a:r>
            <a:r>
              <a:rPr lang="ja-JP" altLang="en-US" b="1">
                <a:solidFill>
                  <a:srgbClr val="002060"/>
                </a:solidFill>
                <a:latin typeface="Meiryo"/>
                <a:ea typeface="Meiryo"/>
                <a:cs typeface="Times New Roman"/>
              </a:rPr>
              <a:t>新たな画像での分類</a:t>
            </a:r>
            <a:r>
              <a:rPr lang="en-US" altLang="ja-JP" b="1">
                <a:solidFill>
                  <a:srgbClr val="002060"/>
                </a:solidFill>
                <a:latin typeface="Meiryo"/>
                <a:ea typeface="Meiryo"/>
                <a:cs typeface="Times New Roman"/>
              </a:rPr>
              <a:t>(covid.jpg)</a:t>
            </a:r>
          </a:p>
        </p:txBody>
      </p:sp>
      <p:sp>
        <p:nvSpPr>
          <p:cNvPr id="4" name="正方形/長方形 3">
            <a:extLst>
              <a:ext uri="{FF2B5EF4-FFF2-40B4-BE49-F238E27FC236}">
                <a16:creationId xmlns:a16="http://schemas.microsoft.com/office/drawing/2014/main" id="{D8049891-D2E2-DE8B-BF14-DAAC5827E5DE}"/>
              </a:ext>
            </a:extLst>
          </p:cNvPr>
          <p:cNvSpPr/>
          <p:nvPr/>
        </p:nvSpPr>
        <p:spPr>
          <a:xfrm>
            <a:off x="609600" y="1627539"/>
            <a:ext cx="6142567" cy="570720"/>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sz="2000" b="1">
                <a:solidFill>
                  <a:srgbClr val="795E26"/>
                </a:solidFill>
                <a:effectLst/>
                <a:latin typeface="Courier New" panose="02070309020205020404" pitchFamily="49" charset="0"/>
              </a:rPr>
              <a:t>print</a:t>
            </a:r>
            <a:r>
              <a:rPr lang="en" altLang="ja-JP" sz="2000" b="1">
                <a:solidFill>
                  <a:srgbClr val="0070C0"/>
                </a:solidFill>
                <a:effectLst/>
                <a:latin typeface="Courier New" panose="02070309020205020404" pitchFamily="49" charset="0"/>
              </a:rPr>
              <a:t>(</a:t>
            </a:r>
            <a:r>
              <a:rPr lang="en" altLang="ja-JP" sz="2000" b="1" err="1">
                <a:solidFill>
                  <a:srgbClr val="000000"/>
                </a:solidFill>
                <a:effectLst/>
                <a:latin typeface="Courier New" panose="02070309020205020404" pitchFamily="49" charset="0"/>
              </a:rPr>
              <a:t>model_d.predict</a:t>
            </a:r>
            <a:r>
              <a:rPr lang="en" altLang="ja-JP" sz="2000" b="1">
                <a:solidFill>
                  <a:srgbClr val="0070C0"/>
                </a:solidFill>
                <a:effectLst/>
                <a:latin typeface="Courier New" panose="02070309020205020404" pitchFamily="49" charset="0"/>
              </a:rPr>
              <a:t>(</a:t>
            </a:r>
            <a:r>
              <a:rPr lang="en" altLang="ja-JP" sz="2000" b="1">
                <a:solidFill>
                  <a:srgbClr val="000000"/>
                </a:solidFill>
                <a:effectLst/>
                <a:latin typeface="Courier New" panose="02070309020205020404" pitchFamily="49" charset="0"/>
              </a:rPr>
              <a:t>check</a:t>
            </a:r>
            <a:r>
              <a:rPr lang="en" altLang="ja-JP" sz="2000" b="1">
                <a:solidFill>
                  <a:srgbClr val="0070C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E5BE288A-7818-2201-4648-8D8DD7CB95A0}"/>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E4AD6235-48A6-3EAC-7AB8-CB9D88CD92BE}"/>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0BF52420-BD34-A2BA-97C3-8CA885140E22}"/>
              </a:ext>
            </a:extLst>
          </p:cNvPr>
          <p:cNvSpPr/>
          <p:nvPr/>
        </p:nvSpPr>
        <p:spPr>
          <a:xfrm>
            <a:off x="8150287" y="4355485"/>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8" name="正方形/長方形 7">
            <a:extLst>
              <a:ext uri="{FF2B5EF4-FFF2-40B4-BE49-F238E27FC236}">
                <a16:creationId xmlns:a16="http://schemas.microsoft.com/office/drawing/2014/main" id="{077F0CF5-4E3F-2EFE-CA6A-C4877B8AB686}"/>
              </a:ext>
            </a:extLst>
          </p:cNvPr>
          <p:cNvSpPr/>
          <p:nvPr/>
        </p:nvSpPr>
        <p:spPr>
          <a:xfrm>
            <a:off x="1127761" y="3383190"/>
            <a:ext cx="1843709" cy="349205"/>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7B3F3B5-D8BE-16FE-3032-8BE8A6F25275}"/>
              </a:ext>
            </a:extLst>
          </p:cNvPr>
          <p:cNvSpPr txBox="1"/>
          <p:nvPr/>
        </p:nvSpPr>
        <p:spPr>
          <a:xfrm>
            <a:off x="1299709" y="3744764"/>
            <a:ext cx="3908442" cy="369332"/>
          </a:xfrm>
          <a:prstGeom prst="rect">
            <a:avLst/>
          </a:prstGeom>
          <a:noFill/>
        </p:spPr>
        <p:txBody>
          <a:bodyPr wrap="none" rtlCol="0">
            <a:spAutoFit/>
          </a:bodyPr>
          <a:lstStyle/>
          <a:p>
            <a:r>
              <a:rPr kumimoji="1" lang="ja-JP" altLang="en-US" b="1">
                <a:solidFill>
                  <a:srgbClr val="7030A0"/>
                </a:solidFill>
                <a:latin typeface="Meiryo" panose="020B0604030504040204" pitchFamily="34" charset="-128"/>
                <a:ea typeface="Meiryo" panose="020B0604030504040204" pitchFamily="34" charset="-128"/>
              </a:rPr>
              <a:t>この画像が</a:t>
            </a:r>
            <a:r>
              <a:rPr kumimoji="1" lang="en-US" altLang="ja-JP" b="1">
                <a:solidFill>
                  <a:srgbClr val="7030A0"/>
                </a:solidFill>
                <a:latin typeface="Meiryo" panose="020B0604030504040204" pitchFamily="34" charset="-128"/>
                <a:ea typeface="Meiryo" panose="020B0604030504040204" pitchFamily="34" charset="-128"/>
              </a:rPr>
              <a:t>covid19</a:t>
            </a:r>
            <a:r>
              <a:rPr kumimoji="1" lang="ja-JP" altLang="en-US" b="1">
                <a:solidFill>
                  <a:srgbClr val="7030A0"/>
                </a:solidFill>
                <a:latin typeface="Meiryo" panose="020B0604030504040204" pitchFamily="34" charset="-128"/>
                <a:ea typeface="Meiryo" panose="020B0604030504040204" pitchFamily="34" charset="-128"/>
              </a:rPr>
              <a:t>肺炎である確率</a:t>
            </a:r>
          </a:p>
        </p:txBody>
      </p:sp>
      <p:sp>
        <p:nvSpPr>
          <p:cNvPr id="10" name="テキスト ボックス 9">
            <a:extLst>
              <a:ext uri="{FF2B5EF4-FFF2-40B4-BE49-F238E27FC236}">
                <a16:creationId xmlns:a16="http://schemas.microsoft.com/office/drawing/2014/main" id="{92150ECB-B387-1707-1486-6DC040E7BC84}"/>
              </a:ext>
            </a:extLst>
          </p:cNvPr>
          <p:cNvSpPr txBox="1"/>
          <p:nvPr/>
        </p:nvSpPr>
        <p:spPr>
          <a:xfrm>
            <a:off x="674940" y="4100193"/>
            <a:ext cx="8223726" cy="369332"/>
          </a:xfrm>
          <a:prstGeom prst="rect">
            <a:avLst/>
          </a:prstGeom>
          <a:noFill/>
        </p:spPr>
        <p:txBody>
          <a:bodyPr wrap="none" rtlCol="0">
            <a:spAutoFit/>
          </a:bodyPr>
          <a:lstStyle/>
          <a:p>
            <a:r>
              <a:rPr kumimoji="1" lang="ja-JP" altLang="en-US" b="1">
                <a:solidFill>
                  <a:schemeClr val="tx1"/>
                </a:solidFill>
                <a:latin typeface="Meiryo" panose="020B0604030504040204" pitchFamily="34" charset="-128"/>
                <a:ea typeface="Meiryo" panose="020B0604030504040204" pitchFamily="34" charset="-128"/>
              </a:rPr>
              <a:t>＊</a:t>
            </a:r>
            <a:r>
              <a:rPr kumimoji="1" lang="en-US" altLang="ja-JP" b="1" dirty="0">
                <a:solidFill>
                  <a:schemeClr val="tx1"/>
                </a:solidFill>
                <a:latin typeface="Meiryo" panose="020B0604030504040204" pitchFamily="34" charset="-128"/>
                <a:ea typeface="Meiryo" panose="020B0604030504040204" pitchFamily="34" charset="-128"/>
              </a:rPr>
              <a:t>covid19</a:t>
            </a:r>
            <a:r>
              <a:rPr kumimoji="1" lang="ja-JP" altLang="en-US" b="1">
                <a:solidFill>
                  <a:schemeClr val="tx1"/>
                </a:solidFill>
                <a:latin typeface="Meiryo" panose="020B0604030504040204" pitchFamily="34" charset="-128"/>
                <a:ea typeface="Meiryo" panose="020B0604030504040204" pitchFamily="34" charset="-128"/>
              </a:rPr>
              <a:t>肺炎のデータを読み込み確率は</a:t>
            </a:r>
            <a:r>
              <a:rPr kumimoji="1" lang="en-US" altLang="ja-JP" b="1" dirty="0">
                <a:solidFill>
                  <a:schemeClr val="tx1"/>
                </a:solidFill>
                <a:latin typeface="Meiryo" panose="020B0604030504040204" pitchFamily="34" charset="-128"/>
                <a:ea typeface="Meiryo" panose="020B0604030504040204" pitchFamily="34" charset="-128"/>
              </a:rPr>
              <a:t>0.5</a:t>
            </a:r>
            <a:r>
              <a:rPr kumimoji="1" lang="ja-JP" altLang="en-US" b="1">
                <a:solidFill>
                  <a:schemeClr val="tx1"/>
                </a:solidFill>
                <a:latin typeface="Meiryo" panose="020B0604030504040204" pitchFamily="34" charset="-128"/>
                <a:ea typeface="Meiryo" panose="020B0604030504040204" pitchFamily="34" charset="-128"/>
              </a:rPr>
              <a:t>以上なので、予測としては</a:t>
            </a:r>
            <a:r>
              <a:rPr kumimoji="1" lang="ja-JP" altLang="en-US" b="1" u="sng">
                <a:solidFill>
                  <a:srgbClr val="FF0000"/>
                </a:solidFill>
                <a:latin typeface="Meiryo" panose="020B0604030504040204" pitchFamily="34" charset="-128"/>
                <a:ea typeface="Meiryo" panose="020B0604030504040204" pitchFamily="34" charset="-128"/>
              </a:rPr>
              <a:t>正解</a:t>
            </a:r>
          </a:p>
        </p:txBody>
      </p:sp>
      <p:sp>
        <p:nvSpPr>
          <p:cNvPr id="14" name="①学習モデルの選択…">
            <a:extLst>
              <a:ext uri="{FF2B5EF4-FFF2-40B4-BE49-F238E27FC236}">
                <a16:creationId xmlns:a16="http://schemas.microsoft.com/office/drawing/2014/main" id="{DFDA0927-A9BF-48D1-FCD8-503D8CFE3CE0}"/>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STEP5</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：予測</a:t>
            </a:r>
            <a:endParaRPr sz="1200" b="1">
              <a:solidFill>
                <a:srgbClr val="FF0000"/>
              </a:solidFill>
              <a:latin typeface="Hiragino Kaku Gothic Pro W3" panose="020B0300000000000000" pitchFamily="34" charset="-128"/>
              <a:ea typeface="Hiragino Kaku Gothic Pro W3" panose="020B0300000000000000" pitchFamily="34" charset="-128"/>
            </a:endParaRPr>
          </a:p>
        </p:txBody>
      </p:sp>
      <p:sp>
        <p:nvSpPr>
          <p:cNvPr id="15" name="①学習モデルの選択(今回は線形回帰)…">
            <a:extLst>
              <a:ext uri="{FF2B5EF4-FFF2-40B4-BE49-F238E27FC236}">
                <a16:creationId xmlns:a16="http://schemas.microsoft.com/office/drawing/2014/main" id="{A8605C07-B0B2-0C37-0AE2-177A46CDEB10}"/>
              </a:ext>
            </a:extLst>
          </p:cNvPr>
          <p:cNvSpPr txBox="1"/>
          <p:nvPr/>
        </p:nvSpPr>
        <p:spPr>
          <a:xfrm>
            <a:off x="0" y="486731"/>
            <a:ext cx="28956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STEP5：予測</a:t>
            </a:r>
          </a:p>
        </p:txBody>
      </p:sp>
      <p:sp>
        <p:nvSpPr>
          <p:cNvPr id="2" name="テキスト ボックス 1">
            <a:extLst>
              <a:ext uri="{FF2B5EF4-FFF2-40B4-BE49-F238E27FC236}">
                <a16:creationId xmlns:a16="http://schemas.microsoft.com/office/drawing/2014/main" id="{1B8A9A41-5D28-EB2E-EC07-1AD63153D342}"/>
              </a:ext>
            </a:extLst>
          </p:cNvPr>
          <p:cNvSpPr txBox="1"/>
          <p:nvPr/>
        </p:nvSpPr>
        <p:spPr>
          <a:xfrm>
            <a:off x="780288" y="2431569"/>
            <a:ext cx="7055136" cy="369332"/>
          </a:xfrm>
          <a:prstGeom prst="rect">
            <a:avLst/>
          </a:prstGeom>
          <a:noFill/>
        </p:spPr>
        <p:txBody>
          <a:bodyPr wrap="none" rtlCol="0">
            <a:spAutoFit/>
          </a:bodyPr>
          <a:lstStyle/>
          <a:p>
            <a:r>
              <a:rPr kumimoji="1" lang="ja-JP" altLang="en-US" b="1">
                <a:latin typeface="Courier New" panose="02070309020205020404" pitchFamily="49" charset="0"/>
                <a:ea typeface="Meiryo" panose="020B0604030504040204" pitchFamily="34" charset="-128"/>
                <a:cs typeface="Courier New" panose="02070309020205020404" pitchFamily="49" charset="0"/>
              </a:rPr>
              <a:t>機械学習と同様に</a:t>
            </a:r>
            <a:r>
              <a:rPr kumimoji="1" lang="en-US" altLang="ja-JP" b="1">
                <a:latin typeface="Courier New" panose="02070309020205020404" pitchFamily="49" charset="0"/>
                <a:ea typeface="Meiryo" panose="020B0604030504040204" pitchFamily="34" charset="-128"/>
                <a:cs typeface="Courier New" panose="02070309020205020404" pitchFamily="49" charset="0"/>
              </a:rPr>
              <a:t> (</a:t>
            </a:r>
            <a:r>
              <a:rPr kumimoji="1" lang="ja-JP" altLang="en-US" b="1">
                <a:latin typeface="Courier New" panose="02070309020205020404" pitchFamily="49" charset="0"/>
                <a:ea typeface="Meiryo" panose="020B0604030504040204" pitchFamily="34" charset="-128"/>
                <a:cs typeface="Courier New" panose="02070309020205020404" pitchFamily="49" charset="0"/>
              </a:rPr>
              <a:t>モデル名</a:t>
            </a:r>
            <a:r>
              <a:rPr kumimoji="1" lang="en-US" altLang="ja-JP" b="1">
                <a:latin typeface="Courier New" panose="02070309020205020404" pitchFamily="49" charset="0"/>
                <a:ea typeface="Meiryo" panose="020B0604030504040204" pitchFamily="34" charset="-128"/>
                <a:cs typeface="Courier New" panose="02070309020205020404" pitchFamily="49" charset="0"/>
              </a:rPr>
              <a:t>).predict()</a:t>
            </a:r>
            <a:r>
              <a:rPr kumimoji="1" lang="ja-JP" altLang="en-US" b="1">
                <a:latin typeface="Courier New" panose="02070309020205020404" pitchFamily="49" charset="0"/>
                <a:ea typeface="Meiryo" panose="020B0604030504040204" pitchFamily="34" charset="-128"/>
                <a:cs typeface="Courier New" panose="02070309020205020404" pitchFamily="49" charset="0"/>
              </a:rPr>
              <a:t>で予測値が出力される</a:t>
            </a:r>
          </a:p>
        </p:txBody>
      </p:sp>
      <p:sp>
        <p:nvSpPr>
          <p:cNvPr id="6" name="下矢印 5">
            <a:extLst>
              <a:ext uri="{FF2B5EF4-FFF2-40B4-BE49-F238E27FC236}">
                <a16:creationId xmlns:a16="http://schemas.microsoft.com/office/drawing/2014/main" id="{991D80B5-7AC0-4833-B2F9-6A47549D4E87}"/>
              </a:ext>
            </a:extLst>
          </p:cNvPr>
          <p:cNvSpPr/>
          <p:nvPr/>
        </p:nvSpPr>
        <p:spPr>
          <a:xfrm rot="16200000" flipH="1">
            <a:off x="595127" y="3230790"/>
            <a:ext cx="370322" cy="30480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sp>
        <p:nvSpPr>
          <p:cNvPr id="7" name="スライド番号プレースホルダー 6">
            <a:extLst>
              <a:ext uri="{FF2B5EF4-FFF2-40B4-BE49-F238E27FC236}">
                <a16:creationId xmlns:a16="http://schemas.microsoft.com/office/drawing/2014/main" id="{6EF5D284-C591-8A34-EA2C-10B88B23D312}"/>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97</a:t>
            </a:fld>
            <a:endParaRPr lang="ja-JP" altLang="en-US" sz="1200"/>
          </a:p>
        </p:txBody>
      </p:sp>
    </p:spTree>
    <p:extLst>
      <p:ext uri="{BB962C8B-B14F-4D97-AF65-F5344CB8AC3E}">
        <p14:creationId xmlns:p14="http://schemas.microsoft.com/office/powerpoint/2010/main" val="4108733705"/>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174A1-BD3E-2770-1B70-BFA01A47FAA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1F9248C-0B77-A8FA-8ACD-623122F520C7}"/>
              </a:ext>
            </a:extLst>
          </p:cNvPr>
          <p:cNvSpPr txBox="1"/>
          <p:nvPr/>
        </p:nvSpPr>
        <p:spPr>
          <a:xfrm>
            <a:off x="253889" y="1291520"/>
            <a:ext cx="73152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a:t>
            </a:r>
            <a:r>
              <a:rPr lang="en-US" altLang="ja-JP" b="1">
                <a:solidFill>
                  <a:srgbClr val="002060"/>
                </a:solidFill>
                <a:latin typeface="Meiryo"/>
                <a:ea typeface="Meiryo"/>
              </a:rPr>
              <a:t>2-16 </a:t>
            </a:r>
            <a:r>
              <a:rPr lang="ja-JP" altLang="en-US" b="1">
                <a:solidFill>
                  <a:srgbClr val="002060"/>
                </a:solidFill>
                <a:latin typeface="Meiryo"/>
                <a:ea typeface="Meiryo"/>
                <a:cs typeface="Times New Roman"/>
              </a:rPr>
              <a:t>新たな画像での分類</a:t>
            </a:r>
            <a:r>
              <a:rPr lang="en-US" altLang="ja-JP" b="1">
                <a:solidFill>
                  <a:srgbClr val="002060"/>
                </a:solidFill>
                <a:latin typeface="Meiryo"/>
                <a:ea typeface="Meiryo"/>
                <a:cs typeface="Times New Roman"/>
              </a:rPr>
              <a:t>(NORMAL.jpg)</a:t>
            </a:r>
          </a:p>
        </p:txBody>
      </p:sp>
      <p:sp>
        <p:nvSpPr>
          <p:cNvPr id="4" name="正方形/長方形 3">
            <a:extLst>
              <a:ext uri="{FF2B5EF4-FFF2-40B4-BE49-F238E27FC236}">
                <a16:creationId xmlns:a16="http://schemas.microsoft.com/office/drawing/2014/main" id="{B16FF803-9445-C867-EF89-CC6F02C834DF}"/>
              </a:ext>
            </a:extLst>
          </p:cNvPr>
          <p:cNvSpPr/>
          <p:nvPr/>
        </p:nvSpPr>
        <p:spPr>
          <a:xfrm>
            <a:off x="241697" y="1748732"/>
            <a:ext cx="8292704" cy="1438649"/>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20000"/>
              </a:lnSpc>
            </a:pPr>
            <a:r>
              <a:rPr lang="en" altLang="ja-JP" b="1" err="1">
                <a:solidFill>
                  <a:srgbClr val="000000"/>
                </a:solidFill>
                <a:effectLst/>
                <a:latin typeface="Courier New" panose="02070309020205020404" pitchFamily="49" charset="0"/>
              </a:rPr>
              <a:t>img</a:t>
            </a:r>
            <a:r>
              <a:rPr lang="en-US" altLang="ja-JP" b="1">
                <a:solidFill>
                  <a:srgbClr val="000000"/>
                </a:solidFill>
                <a:effectLst/>
                <a:latin typeface="Courier New" panose="02070309020205020404" pitchFamily="49" charset="0"/>
              </a:rPr>
              <a:t>2</a:t>
            </a:r>
            <a:r>
              <a:rPr lang="en" altLang="ja-JP" b="1">
                <a:solidFill>
                  <a:srgbClr val="000000"/>
                </a:solidFill>
                <a:effectLst/>
                <a:latin typeface="Courier New" panose="02070309020205020404" pitchFamily="49" charset="0"/>
              </a:rPr>
              <a:t> = </a:t>
            </a:r>
            <a:r>
              <a:rPr lang="en" altLang="ja-JP" b="1" err="1">
                <a:solidFill>
                  <a:srgbClr val="000000"/>
                </a:solidFill>
                <a:effectLst/>
                <a:latin typeface="Courier New" panose="02070309020205020404" pitchFamily="49" charset="0"/>
              </a:rPr>
              <a:t>img_to_array</a:t>
            </a:r>
            <a:r>
              <a:rPr lang="en" altLang="ja-JP" b="1">
                <a:solidFill>
                  <a:srgbClr val="0070C0"/>
                </a:solidFill>
                <a:effectLst/>
                <a:latin typeface="Courier New" panose="02070309020205020404" pitchFamily="49" charset="0"/>
              </a:rPr>
              <a:t>(</a:t>
            </a:r>
            <a:r>
              <a:rPr lang="en" altLang="ja-JP" b="1" err="1">
                <a:solidFill>
                  <a:srgbClr val="000000"/>
                </a:solidFill>
                <a:effectLst/>
                <a:latin typeface="Courier New" panose="02070309020205020404" pitchFamily="49" charset="0"/>
              </a:rPr>
              <a:t>load_img</a:t>
            </a:r>
            <a:r>
              <a:rPr lang="en" altLang="ja-JP" b="1">
                <a:solidFill>
                  <a:srgbClr val="00B050"/>
                </a:solidFill>
                <a:effectLst/>
                <a:latin typeface="Courier New" panose="02070309020205020404" pitchFamily="49" charset="0"/>
              </a:rPr>
              <a:t>(</a:t>
            </a:r>
            <a:r>
              <a:rPr lang="en" altLang="ja-JP" b="1">
                <a:solidFill>
                  <a:srgbClr val="A31515"/>
                </a:solidFill>
                <a:effectLst/>
                <a:latin typeface="Courier New" panose="02070309020205020404" pitchFamily="49" charset="0"/>
              </a:rPr>
              <a:t>'/content/images/</a:t>
            </a:r>
            <a:r>
              <a:rPr lang="en" altLang="ja-JP" sz="1800" b="1" err="1">
                <a:solidFill>
                  <a:srgbClr val="A31515"/>
                </a:solidFill>
                <a:effectLst/>
                <a:latin typeface="Courier New" panose="02070309020205020404" pitchFamily="49" charset="0"/>
              </a:rPr>
              <a:t>NORMAL.jpg</a:t>
            </a:r>
            <a:r>
              <a:rPr lang="en" altLang="ja-JP" b="1">
                <a:solidFill>
                  <a:srgbClr val="A31515"/>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p>
          <a:p>
            <a:pPr>
              <a:lnSpc>
                <a:spcPct val="120000"/>
              </a:lnSpc>
            </a:pPr>
            <a:r>
              <a:rPr lang="ja-JP" altLang="en-US" b="1">
                <a:solidFill>
                  <a:srgbClr val="000000"/>
                </a:solidFill>
                <a:latin typeface="Courier New" panose="02070309020205020404" pitchFamily="49" charset="0"/>
              </a:rPr>
              <a:t>　　　　</a:t>
            </a:r>
            <a:r>
              <a:rPr lang="en" altLang="ja-JP" b="1" err="1">
                <a:solidFill>
                  <a:srgbClr val="000000"/>
                </a:solidFill>
                <a:effectLst/>
                <a:latin typeface="Courier New" panose="02070309020205020404" pitchFamily="49" charset="0"/>
              </a:rPr>
              <a:t>color_mode</a:t>
            </a:r>
            <a:r>
              <a:rPr lang="en" altLang="ja-JP" b="1">
                <a:solidFill>
                  <a:srgbClr val="000000"/>
                </a:solidFill>
                <a:effectLst/>
                <a:latin typeface="Courier New" panose="02070309020205020404" pitchFamily="49" charset="0"/>
              </a:rPr>
              <a:t> = </a:t>
            </a:r>
            <a:r>
              <a:rPr lang="en" altLang="ja-JP" b="1">
                <a:solidFill>
                  <a:srgbClr val="A31515"/>
                </a:solidFill>
                <a:effectLst/>
                <a:latin typeface="Courier New" panose="02070309020205020404" pitchFamily="49" charset="0"/>
              </a:rPr>
              <a:t>'grayscale'</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target_size</a:t>
            </a:r>
            <a:r>
              <a:rPr lang="en" altLang="ja-JP" b="1">
                <a:solidFill>
                  <a:srgbClr val="000000"/>
                </a:solidFill>
                <a:effectLst/>
                <a:latin typeface="Courier New" panose="02070309020205020404" pitchFamily="49" charset="0"/>
              </a:rPr>
              <a:t>=</a:t>
            </a:r>
            <a:r>
              <a:rPr lang="en" altLang="ja-JP" b="1">
                <a:solidFill>
                  <a:srgbClr val="C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C00000"/>
                </a:solidFill>
                <a:effectLst/>
                <a:latin typeface="Courier New" panose="02070309020205020404" pitchFamily="49" charset="0"/>
              </a:rPr>
              <a:t>)</a:t>
            </a:r>
            <a:r>
              <a:rPr lang="en" altLang="ja-JP" b="1">
                <a:solidFill>
                  <a:srgbClr val="00B050"/>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255</a:t>
            </a:r>
            <a:endParaRPr lang="en" altLang="ja-JP" b="1">
              <a:solidFill>
                <a:srgbClr val="000000"/>
              </a:solidFill>
              <a:effectLst/>
              <a:latin typeface="Courier New" panose="02070309020205020404" pitchFamily="49" charset="0"/>
            </a:endParaRPr>
          </a:p>
          <a:p>
            <a:pPr>
              <a:lnSpc>
                <a:spcPct val="120000"/>
              </a:lnSpc>
            </a:pPr>
            <a:r>
              <a:rPr lang="en" altLang="ja-JP" b="1">
                <a:solidFill>
                  <a:srgbClr val="000000"/>
                </a:solidFill>
                <a:effectLst/>
                <a:latin typeface="Courier New" panose="02070309020205020404" pitchFamily="49" charset="0"/>
              </a:rPr>
              <a:t>check = </a:t>
            </a:r>
            <a:r>
              <a:rPr lang="en" altLang="ja-JP" b="1" err="1">
                <a:solidFill>
                  <a:srgbClr val="000000"/>
                </a:solidFill>
                <a:effectLst/>
                <a:latin typeface="Courier New" panose="02070309020205020404" pitchFamily="49" charset="0"/>
              </a:rPr>
              <a:t>np.zeros</a:t>
            </a:r>
            <a:r>
              <a:rPr lang="en" altLang="ja-JP" b="1">
                <a:solidFill>
                  <a:srgbClr val="0070C0"/>
                </a:solidFill>
                <a:effectLst/>
                <a:latin typeface="Courier New" panose="02070309020205020404" pitchFamily="49" charset="0"/>
              </a:rPr>
              <a:t>(</a:t>
            </a:r>
            <a:r>
              <a:rPr lang="en" altLang="ja-JP" b="1">
                <a:solidFill>
                  <a:srgbClr val="00B050"/>
                </a:solidFill>
                <a:effectLst/>
                <a:latin typeface="Courier New" panose="02070309020205020404" pitchFamily="49" charset="0"/>
              </a:rPr>
              <a:t>(</a:t>
            </a:r>
            <a:r>
              <a:rPr lang="en-US" altLang="ja-JP" b="1">
                <a:solidFill>
                  <a:srgbClr val="008F00"/>
                </a:solidFill>
                <a:effectLst/>
                <a:latin typeface="Courier New" panose="02070309020205020404" pitchFamily="49" charset="0"/>
              </a:rPr>
              <a:t>1</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64</a:t>
            </a:r>
            <a:r>
              <a:rPr lang="en" altLang="ja-JP" b="1">
                <a:solidFill>
                  <a:srgbClr val="00000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1</a:t>
            </a:r>
            <a:r>
              <a:rPr lang="en" altLang="ja-JP" b="1">
                <a:solidFill>
                  <a:srgbClr val="00B050"/>
                </a:solidFill>
                <a:effectLst/>
                <a:latin typeface="Courier New" panose="02070309020205020404" pitchFamily="49" charset="0"/>
              </a:rPr>
              <a:t>)</a:t>
            </a:r>
            <a:r>
              <a:rPr lang="en" altLang="ja-JP" b="1">
                <a:solidFill>
                  <a:srgbClr val="0070C0"/>
                </a:solidFill>
                <a:effectLst/>
                <a:latin typeface="Courier New" panose="02070309020205020404" pitchFamily="49" charset="0"/>
              </a:rPr>
              <a:t>)</a:t>
            </a:r>
          </a:p>
          <a:p>
            <a:pPr>
              <a:lnSpc>
                <a:spcPct val="120000"/>
              </a:lnSpc>
            </a:pPr>
            <a:r>
              <a:rPr lang="en" altLang="ja-JP" b="1">
                <a:solidFill>
                  <a:srgbClr val="000000"/>
                </a:solidFill>
                <a:effectLst/>
                <a:latin typeface="Courier New" panose="02070309020205020404" pitchFamily="49" charset="0"/>
              </a:rPr>
              <a:t>check</a:t>
            </a:r>
            <a:r>
              <a:rPr lang="en" altLang="ja-JP" b="1">
                <a:solidFill>
                  <a:srgbClr val="0070C0"/>
                </a:solidFill>
                <a:effectLst/>
                <a:latin typeface="Courier New" panose="02070309020205020404" pitchFamily="49" charset="0"/>
              </a:rPr>
              <a:t>[</a:t>
            </a:r>
            <a:r>
              <a:rPr lang="en" altLang="ja-JP" b="1">
                <a:solidFill>
                  <a:srgbClr val="116644"/>
                </a:solidFill>
                <a:effectLst/>
                <a:latin typeface="Courier New" panose="02070309020205020404" pitchFamily="49" charset="0"/>
              </a:rPr>
              <a:t>0</a:t>
            </a:r>
            <a:r>
              <a:rPr lang="en" altLang="ja-JP" b="1">
                <a:solidFill>
                  <a:srgbClr val="0070C0"/>
                </a:solidFill>
                <a:effectLst/>
                <a:latin typeface="Courier New" panose="02070309020205020404" pitchFamily="49" charset="0"/>
              </a:rPr>
              <a:t>] </a:t>
            </a:r>
            <a:r>
              <a:rPr lang="en" altLang="ja-JP" b="1">
                <a:solidFill>
                  <a:srgbClr val="000000"/>
                </a:solidFill>
                <a:effectLst/>
                <a:latin typeface="Courier New" panose="02070309020205020404" pitchFamily="49" charset="0"/>
              </a:rPr>
              <a:t>= </a:t>
            </a:r>
            <a:r>
              <a:rPr lang="en" altLang="ja-JP" b="1" err="1">
                <a:solidFill>
                  <a:srgbClr val="000000"/>
                </a:solidFill>
                <a:effectLst/>
                <a:latin typeface="Courier New" panose="02070309020205020404" pitchFamily="49" charset="0"/>
              </a:rPr>
              <a:t>img</a:t>
            </a:r>
            <a:r>
              <a:rPr lang="en-US" altLang="ja-JP" b="1">
                <a:solidFill>
                  <a:srgbClr val="000000"/>
                </a:solidFill>
                <a:effectLst/>
                <a:latin typeface="Courier New" panose="02070309020205020404" pitchFamily="49" charset="0"/>
              </a:rPr>
              <a:t>2</a:t>
            </a:r>
            <a:endParaRPr lang="en" altLang="ja-JP" b="1">
              <a:solidFill>
                <a:srgbClr val="000000"/>
              </a:solidFill>
              <a:effectLst/>
              <a:latin typeface="Courier New" panose="02070309020205020404" pitchFamily="49" charset="0"/>
            </a:endParaRPr>
          </a:p>
        </p:txBody>
      </p:sp>
      <p:sp>
        <p:nvSpPr>
          <p:cNvPr id="5" name="線形回帰で88歳の歯周病の歯の本数を予測する">
            <a:extLst>
              <a:ext uri="{FF2B5EF4-FFF2-40B4-BE49-F238E27FC236}">
                <a16:creationId xmlns:a16="http://schemas.microsoft.com/office/drawing/2014/main" id="{C95EAFC5-CB7E-DEF6-F959-27842D260DEA}"/>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8DDE1BAB-2575-3D54-8763-0EE4BA9AE990}"/>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15" name="①学習モデルの選択(今回は線形回帰)…">
            <a:extLst>
              <a:ext uri="{FF2B5EF4-FFF2-40B4-BE49-F238E27FC236}">
                <a16:creationId xmlns:a16="http://schemas.microsoft.com/office/drawing/2014/main" id="{88E5CAD4-19AF-4B7F-699F-BF193B0F6BF4}"/>
              </a:ext>
            </a:extLst>
          </p:cNvPr>
          <p:cNvSpPr txBox="1"/>
          <p:nvPr/>
        </p:nvSpPr>
        <p:spPr>
          <a:xfrm>
            <a:off x="0" y="486731"/>
            <a:ext cx="28956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STEP5：予測</a:t>
            </a:r>
          </a:p>
        </p:txBody>
      </p:sp>
      <p:sp>
        <p:nvSpPr>
          <p:cNvPr id="16" name="①学習モデルの選択…">
            <a:extLst>
              <a:ext uri="{FF2B5EF4-FFF2-40B4-BE49-F238E27FC236}">
                <a16:creationId xmlns:a16="http://schemas.microsoft.com/office/drawing/2014/main" id="{07AC2179-AE7D-84A3-57E1-04F9282F1977}"/>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STEP5</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：予測</a:t>
            </a:r>
            <a:endParaRPr sz="1200" b="1">
              <a:solidFill>
                <a:srgbClr val="FF0000"/>
              </a:solidFill>
              <a:latin typeface="Hiragino Kaku Gothic Pro W3" panose="020B0300000000000000" pitchFamily="34" charset="-128"/>
              <a:ea typeface="Hiragino Kaku Gothic Pro W3" panose="020B0300000000000000" pitchFamily="34" charset="-128"/>
            </a:endParaRPr>
          </a:p>
        </p:txBody>
      </p:sp>
      <p:sp>
        <p:nvSpPr>
          <p:cNvPr id="17" name="テキスト ボックス 16">
            <a:extLst>
              <a:ext uri="{FF2B5EF4-FFF2-40B4-BE49-F238E27FC236}">
                <a16:creationId xmlns:a16="http://schemas.microsoft.com/office/drawing/2014/main" id="{44B0EF62-D483-B903-57D8-7591965C0C53}"/>
              </a:ext>
            </a:extLst>
          </p:cNvPr>
          <p:cNvSpPr txBox="1"/>
          <p:nvPr/>
        </p:nvSpPr>
        <p:spPr>
          <a:xfrm>
            <a:off x="533400" y="3332744"/>
            <a:ext cx="7715656" cy="888705"/>
          </a:xfrm>
          <a:prstGeom prst="rect">
            <a:avLst/>
          </a:prstGeom>
          <a:noFill/>
        </p:spPr>
        <p:txBody>
          <a:bodyPr wrap="square" rtlCol="0">
            <a:spAutoFit/>
          </a:bodyPr>
          <a:lstStyle/>
          <a:p>
            <a:pPr marL="285750" indent="-285750">
              <a:lnSpc>
                <a:spcPct val="150000"/>
              </a:lnSpc>
              <a:buFont typeface="Wingdings" pitchFamily="2" charset="2"/>
              <a:buChar char="l"/>
            </a:pPr>
            <a:r>
              <a:rPr kumimoji="1" lang="en-US" altLang="ja-JP" b="1" err="1">
                <a:latin typeface="Courier New" panose="02070309020205020404" pitchFamily="49" charset="0"/>
                <a:ea typeface="Meiryo" panose="020B0604030504040204" pitchFamily="34" charset="-128"/>
                <a:cs typeface="Courier New" panose="02070309020205020404" pitchFamily="49" charset="0"/>
              </a:rPr>
              <a:t>NORMAL.jpg</a:t>
            </a:r>
            <a:r>
              <a:rPr kumimoji="1" lang="ja-JP" altLang="en-US" b="1">
                <a:latin typeface="Courier New" panose="02070309020205020404" pitchFamily="49" charset="0"/>
                <a:ea typeface="Meiryo" panose="020B0604030504040204" pitchFamily="34" charset="-128"/>
                <a:cs typeface="Courier New" panose="02070309020205020404" pitchFamily="49" charset="0"/>
              </a:rPr>
              <a:t>の画像データ</a:t>
            </a:r>
            <a:r>
              <a:rPr kumimoji="1" lang="en-US" altLang="ja-JP" b="1">
                <a:latin typeface="Courier New" panose="02070309020205020404" pitchFamily="49" charset="0"/>
                <a:ea typeface="Meiryo" panose="020B0604030504040204" pitchFamily="34" charset="-128"/>
                <a:cs typeface="Courier New" panose="02070309020205020404" pitchFamily="49" charset="0"/>
              </a:rPr>
              <a:t>(</a:t>
            </a:r>
            <a:r>
              <a:rPr kumimoji="1" lang="ja-JP" altLang="en-US" b="1">
                <a:latin typeface="Courier New" panose="02070309020205020404" pitchFamily="49" charset="0"/>
                <a:ea typeface="Meiryo" panose="020B0604030504040204" pitchFamily="34" charset="-128"/>
                <a:cs typeface="Courier New" panose="02070309020205020404" pitchFamily="49" charset="0"/>
              </a:rPr>
              <a:t>健康な肺の</a:t>
            </a:r>
            <a:r>
              <a:rPr kumimoji="1" lang="en-US" altLang="ja-JP" b="1">
                <a:latin typeface="Courier New" panose="02070309020205020404" pitchFamily="49" charset="0"/>
                <a:ea typeface="Meiryo" panose="020B0604030504040204" pitchFamily="34" charset="-128"/>
                <a:cs typeface="Courier New" panose="02070309020205020404" pitchFamily="49" charset="0"/>
              </a:rPr>
              <a:t>X</a:t>
            </a:r>
            <a:r>
              <a:rPr kumimoji="1" lang="ja-JP" altLang="en-US" b="1">
                <a:latin typeface="Courier New" panose="02070309020205020404" pitchFamily="49" charset="0"/>
                <a:ea typeface="Meiryo" panose="020B0604030504040204" pitchFamily="34" charset="-128"/>
                <a:cs typeface="Courier New" panose="02070309020205020404" pitchFamily="49" charset="0"/>
              </a:rPr>
              <a:t>線写真</a:t>
            </a:r>
            <a:r>
              <a:rPr kumimoji="1" lang="en-US" altLang="ja-JP" b="1">
                <a:latin typeface="Courier New" panose="02070309020205020404" pitchFamily="49" charset="0"/>
                <a:ea typeface="Meiryo" panose="020B0604030504040204" pitchFamily="34" charset="-128"/>
                <a:cs typeface="Courier New" panose="02070309020205020404" pitchFamily="49" charset="0"/>
              </a:rPr>
              <a:t>)</a:t>
            </a:r>
            <a:r>
              <a:rPr kumimoji="1" lang="ja-JP" altLang="en-US" b="1">
                <a:latin typeface="Courier New" panose="02070309020205020404" pitchFamily="49" charset="0"/>
                <a:ea typeface="Meiryo" panose="020B0604030504040204" pitchFamily="34" charset="-128"/>
                <a:cs typeface="Courier New" panose="02070309020205020404" pitchFamily="49" charset="0"/>
              </a:rPr>
              <a:t>を読み込み、前処理でしたことと同じデータ構造にする</a:t>
            </a:r>
            <a:endParaRPr kumimoji="1" lang="en-US" altLang="ja-JP" b="1">
              <a:latin typeface="Courier New" panose="02070309020205020404" pitchFamily="49" charset="0"/>
              <a:ea typeface="Meiryo" panose="020B0604030504040204" pitchFamily="34" charset="-128"/>
              <a:cs typeface="Courier New" panose="02070309020205020404" pitchFamily="49" charset="0"/>
            </a:endParaRPr>
          </a:p>
        </p:txBody>
      </p:sp>
      <p:sp>
        <p:nvSpPr>
          <p:cNvPr id="2" name="スライド番号プレースホルダー 1">
            <a:extLst>
              <a:ext uri="{FF2B5EF4-FFF2-40B4-BE49-F238E27FC236}">
                <a16:creationId xmlns:a16="http://schemas.microsoft.com/office/drawing/2014/main" id="{84A3592B-463C-A344-7B4E-03760EE44E61}"/>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98</a:t>
            </a:fld>
            <a:endParaRPr lang="ja-JP" altLang="en-US" sz="1200"/>
          </a:p>
        </p:txBody>
      </p:sp>
    </p:spTree>
    <p:extLst>
      <p:ext uri="{BB962C8B-B14F-4D97-AF65-F5344CB8AC3E}">
        <p14:creationId xmlns:p14="http://schemas.microsoft.com/office/powerpoint/2010/main" val="802189191"/>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DAEE5-70E9-CCDB-985F-B69151EFC96D}"/>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06A9B76-8366-9F35-D958-EB81894B94BE}"/>
              </a:ext>
            </a:extLst>
          </p:cNvPr>
          <p:cNvSpPr txBox="1"/>
          <p:nvPr/>
        </p:nvSpPr>
        <p:spPr>
          <a:xfrm>
            <a:off x="241697" y="1270238"/>
            <a:ext cx="7315200"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ja-JP" altLang="en-US" b="1">
                <a:solidFill>
                  <a:srgbClr val="002060"/>
                </a:solidFill>
                <a:latin typeface="Meiryo"/>
                <a:ea typeface="Meiryo"/>
              </a:rPr>
              <a:t>コード</a:t>
            </a:r>
            <a:r>
              <a:rPr lang="en-US" altLang="ja-JP" b="1">
                <a:solidFill>
                  <a:srgbClr val="002060"/>
                </a:solidFill>
                <a:latin typeface="Meiryo"/>
                <a:ea typeface="Meiryo"/>
              </a:rPr>
              <a:t>2-17 </a:t>
            </a:r>
            <a:r>
              <a:rPr lang="ja-JP" altLang="en-US" b="1">
                <a:solidFill>
                  <a:srgbClr val="002060"/>
                </a:solidFill>
                <a:latin typeface="Meiryo"/>
                <a:ea typeface="Meiryo"/>
                <a:cs typeface="Times New Roman"/>
              </a:rPr>
              <a:t>新たな画像での分類</a:t>
            </a:r>
            <a:r>
              <a:rPr lang="en-US" altLang="ja-JP" b="1">
                <a:solidFill>
                  <a:srgbClr val="002060"/>
                </a:solidFill>
                <a:latin typeface="Meiryo"/>
                <a:ea typeface="Meiryo"/>
                <a:cs typeface="Times New Roman"/>
              </a:rPr>
              <a:t> (NORMAL.jpg)</a:t>
            </a:r>
          </a:p>
        </p:txBody>
      </p:sp>
      <p:sp>
        <p:nvSpPr>
          <p:cNvPr id="4" name="正方形/長方形 3">
            <a:extLst>
              <a:ext uri="{FF2B5EF4-FFF2-40B4-BE49-F238E27FC236}">
                <a16:creationId xmlns:a16="http://schemas.microsoft.com/office/drawing/2014/main" id="{227B5FD0-64E9-E6CF-856E-F57B5C0E68E2}"/>
              </a:ext>
            </a:extLst>
          </p:cNvPr>
          <p:cNvSpPr/>
          <p:nvPr/>
        </p:nvSpPr>
        <p:spPr>
          <a:xfrm>
            <a:off x="609600" y="1627539"/>
            <a:ext cx="6142567" cy="570720"/>
          </a:xfrm>
          <a:prstGeom prst="rect">
            <a:avLst/>
          </a:prstGeom>
          <a:noFill/>
          <a:ln w="254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4000" tIns="36000" rIns="180000" bIns="72000" numCol="1" spcCol="38100" rtlCol="0" anchor="ctr">
            <a:spAutoFit/>
          </a:bodyPr>
          <a:lstStyle/>
          <a:p>
            <a:pPr>
              <a:lnSpc>
                <a:spcPct val="150000"/>
              </a:lnSpc>
            </a:pPr>
            <a:r>
              <a:rPr lang="en" altLang="ja-JP" sz="2000" b="1">
                <a:solidFill>
                  <a:srgbClr val="795E26"/>
                </a:solidFill>
                <a:effectLst/>
                <a:latin typeface="Courier New" panose="02070309020205020404" pitchFamily="49" charset="0"/>
              </a:rPr>
              <a:t>print</a:t>
            </a:r>
            <a:r>
              <a:rPr lang="en" altLang="ja-JP" sz="2000" b="1">
                <a:solidFill>
                  <a:srgbClr val="0070C0"/>
                </a:solidFill>
                <a:effectLst/>
                <a:latin typeface="Courier New" panose="02070309020205020404" pitchFamily="49" charset="0"/>
              </a:rPr>
              <a:t>(</a:t>
            </a:r>
            <a:r>
              <a:rPr lang="en" altLang="ja-JP" sz="2000" b="1" err="1">
                <a:solidFill>
                  <a:srgbClr val="000000"/>
                </a:solidFill>
                <a:effectLst/>
                <a:latin typeface="Courier New" panose="02070309020205020404" pitchFamily="49" charset="0"/>
              </a:rPr>
              <a:t>model_d.predict</a:t>
            </a:r>
            <a:r>
              <a:rPr lang="en" altLang="ja-JP" sz="2000" b="1">
                <a:solidFill>
                  <a:srgbClr val="0070C0"/>
                </a:solidFill>
                <a:effectLst/>
                <a:latin typeface="Courier New" panose="02070309020205020404" pitchFamily="49" charset="0"/>
              </a:rPr>
              <a:t>(</a:t>
            </a:r>
            <a:r>
              <a:rPr lang="en" altLang="ja-JP" sz="2000" b="1">
                <a:solidFill>
                  <a:srgbClr val="000000"/>
                </a:solidFill>
                <a:effectLst/>
                <a:latin typeface="Courier New" panose="02070309020205020404" pitchFamily="49" charset="0"/>
              </a:rPr>
              <a:t>check</a:t>
            </a:r>
            <a:r>
              <a:rPr lang="en" altLang="ja-JP" sz="2000" b="1">
                <a:solidFill>
                  <a:srgbClr val="0070C0"/>
                </a:solidFill>
                <a:effectLst/>
                <a:latin typeface="Courier New" panose="02070309020205020404" pitchFamily="49" charset="0"/>
              </a:rPr>
              <a:t>))</a:t>
            </a:r>
          </a:p>
        </p:txBody>
      </p:sp>
      <p:sp>
        <p:nvSpPr>
          <p:cNvPr id="5" name="線形回帰で88歳の歯周病の歯の本数を予測する">
            <a:extLst>
              <a:ext uri="{FF2B5EF4-FFF2-40B4-BE49-F238E27FC236}">
                <a16:creationId xmlns:a16="http://schemas.microsoft.com/office/drawing/2014/main" id="{2CFA3796-E286-102E-86E3-92F4CD029300}"/>
              </a:ext>
            </a:extLst>
          </p:cNvPr>
          <p:cNvSpPr txBox="1"/>
          <p:nvPr/>
        </p:nvSpPr>
        <p:spPr>
          <a:xfrm>
            <a:off x="241697" y="17372"/>
            <a:ext cx="1833835" cy="4693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9050" tIns="19050" rIns="19050" bIns="19050" anchor="ctr">
            <a:spAutoFit/>
          </a:bodyPr>
          <a:lstStyle>
            <a:lvl1pPr algn="l">
              <a:defRPr sz="4600">
                <a:solidFill>
                  <a:srgbClr val="FFFFFF"/>
                </a:solidFill>
              </a:defRPr>
            </a:lvl1pPr>
          </a:lstStyle>
          <a:p>
            <a:r>
              <a:rPr lang="ja-JP" altLang="en-US" sz="2800"/>
              <a:t>決定木分析</a:t>
            </a:r>
            <a:endParaRPr sz="2800"/>
          </a:p>
        </p:txBody>
      </p:sp>
      <p:sp>
        <p:nvSpPr>
          <p:cNvPr id="12" name="ニューラルネットワークとは(軽く復習)">
            <a:extLst>
              <a:ext uri="{FF2B5EF4-FFF2-40B4-BE49-F238E27FC236}">
                <a16:creationId xmlns:a16="http://schemas.microsoft.com/office/drawing/2014/main" id="{861F29F3-9AA5-B627-4FE9-8E9A30A79E35}"/>
              </a:ext>
            </a:extLst>
          </p:cNvPr>
          <p:cNvSpPr txBox="1"/>
          <p:nvPr/>
        </p:nvSpPr>
        <p:spPr>
          <a:xfrm>
            <a:off x="0" y="-19050"/>
            <a:ext cx="9144000" cy="51473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0" tIns="72000" rIns="19050" bIns="72000" anchor="ctr">
            <a:spAutoFit/>
          </a:bodyPr>
          <a:lstStyle>
            <a:lvl1pPr defTabSz="1130300">
              <a:lnSpc>
                <a:spcPct val="100000"/>
              </a:lnSpc>
              <a:defRPr sz="5200">
                <a:solidFill>
                  <a:srgbClr val="FFFFFF"/>
                </a:solidFill>
                <a:latin typeface="Graphik"/>
                <a:ea typeface="Graphik"/>
                <a:cs typeface="Graphik"/>
                <a:sym typeface="Graphik"/>
              </a:defRPr>
            </a:lvl1pPr>
          </a:lstStyle>
          <a:p>
            <a:r>
              <a:rPr lang="ja-JP" altLang="en-US" sz="2400" b="1">
                <a:latin typeface="Meiryo" panose="020B0604030504040204" pitchFamily="34" charset="-128"/>
                <a:ea typeface="Meiryo" panose="020B0604030504040204" pitchFamily="34" charset="-128"/>
              </a:rPr>
              <a:t>深層学習 </a:t>
            </a:r>
            <a:r>
              <a:rPr lang="en-US" altLang="ja-JP" sz="2400" b="1">
                <a:latin typeface="Meiryo" panose="020B0604030504040204" pitchFamily="34" charset="-128"/>
                <a:ea typeface="Meiryo" panose="020B0604030504040204" pitchFamily="34" charset="-128"/>
              </a:rPr>
              <a:t>(</a:t>
            </a:r>
            <a:r>
              <a:rPr lang="ja-JP" altLang="en-US" sz="2400" b="1">
                <a:latin typeface="Meiryo" panose="020B0604030504040204" pitchFamily="34" charset="-128"/>
                <a:ea typeface="Meiryo" panose="020B0604030504040204" pitchFamily="34" charset="-128"/>
              </a:rPr>
              <a:t>画像の分類</a:t>
            </a:r>
            <a:r>
              <a:rPr lang="en-US" altLang="ja-JP" sz="2400" b="1">
                <a:latin typeface="Meiryo" panose="020B0604030504040204" pitchFamily="34" charset="-128"/>
                <a:ea typeface="Meiryo" panose="020B0604030504040204" pitchFamily="34" charset="-128"/>
              </a:rPr>
              <a:t>)</a:t>
            </a:r>
            <a:endParaRPr lang="ja-JP" altLang="en-US" sz="2400" b="1">
              <a:latin typeface="Meiryo" panose="020B0604030504040204" pitchFamily="34" charset="-128"/>
              <a:ea typeface="Meiryo" panose="020B0604030504040204" pitchFamily="34" charset="-128"/>
            </a:endParaRPr>
          </a:p>
        </p:txBody>
      </p:sp>
      <p:sp>
        <p:nvSpPr>
          <p:cNvPr id="36" name="右矢印 35">
            <a:extLst>
              <a:ext uri="{FF2B5EF4-FFF2-40B4-BE49-F238E27FC236}">
                <a16:creationId xmlns:a16="http://schemas.microsoft.com/office/drawing/2014/main" id="{20A4F3C8-0F99-CE06-91A2-61D3A6CAF4B2}"/>
              </a:ext>
            </a:extLst>
          </p:cNvPr>
          <p:cNvSpPr/>
          <p:nvPr/>
        </p:nvSpPr>
        <p:spPr>
          <a:xfrm>
            <a:off x="8135297" y="4349380"/>
            <a:ext cx="748379" cy="427970"/>
          </a:xfrm>
          <a:prstGeom prst="rightArrow">
            <a:avLst/>
          </a:prstGeom>
          <a:noFill/>
          <a:ln w="22225" cap="flat">
            <a:solidFill>
              <a:schemeClr val="tx1">
                <a:lumMod val="95000"/>
                <a:lumOff val="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1400" b="1" i="0" u="none" strike="noStrike" cap="none" spc="0" normalizeH="0" baseline="0" err="1">
                <a:ln>
                  <a:noFill/>
                </a:ln>
                <a:solidFill>
                  <a:schemeClr val="tx1"/>
                </a:solidFill>
                <a:effectLst/>
                <a:uFillTx/>
                <a:latin typeface="+mn-lt"/>
                <a:ea typeface="+mn-ea"/>
                <a:cs typeface="+mn-cs"/>
                <a:sym typeface="ヒラギノ角ゴ ProN W3"/>
              </a:rPr>
              <a:t>colab</a:t>
            </a:r>
            <a:endParaRPr kumimoji="0" lang="ja-JP" altLang="en-US" sz="1400" b="1" i="0" u="none" strike="noStrike" cap="none" spc="0" normalizeH="0" baseline="0">
              <a:ln>
                <a:noFill/>
              </a:ln>
              <a:solidFill>
                <a:schemeClr val="tx1"/>
              </a:solidFill>
              <a:effectLst/>
              <a:uFillTx/>
              <a:latin typeface="+mn-lt"/>
              <a:ea typeface="+mn-ea"/>
              <a:cs typeface="+mn-cs"/>
              <a:sym typeface="ヒラギノ角ゴ ProN W3"/>
            </a:endParaRPr>
          </a:p>
        </p:txBody>
      </p:sp>
      <p:sp>
        <p:nvSpPr>
          <p:cNvPr id="14" name="①学習モデルの選択…">
            <a:extLst>
              <a:ext uri="{FF2B5EF4-FFF2-40B4-BE49-F238E27FC236}">
                <a16:creationId xmlns:a16="http://schemas.microsoft.com/office/drawing/2014/main" id="{163E4654-B266-E4F9-E058-ACD5EB0A7FB0}"/>
              </a:ext>
            </a:extLst>
          </p:cNvPr>
          <p:cNvSpPr txBox="1"/>
          <p:nvPr/>
        </p:nvSpPr>
        <p:spPr>
          <a:xfrm>
            <a:off x="6781800" y="-3810"/>
            <a:ext cx="2362200" cy="118069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36000" rIns="36000" bIns="36000" anchor="ctr">
            <a:spAutoFit/>
          </a:bodyPr>
          <a:lstStyle/>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STEP0：事前準備</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STEP1：データの用意と前処理</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STEP2：学習モデルの選択</a:t>
            </a:r>
          </a:p>
          <a:p>
            <a:pPr marL="92075" indent="-41275" algn="l">
              <a:defRPr sz="4500"/>
            </a:pPr>
            <a:r>
              <a:rPr lang="en-US" sz="1200" b="1">
                <a:solidFill>
                  <a:schemeClr val="tx1"/>
                </a:solidFill>
                <a:latin typeface="Hiragino Kaku Gothic Pro W3" panose="020B0300000000000000" pitchFamily="34" charset="-128"/>
                <a:ea typeface="Hiragino Kaku Gothic Pro W3" panose="020B0300000000000000" pitchFamily="34" charset="-128"/>
              </a:rPr>
              <a:t>STEP3：データを入れて学習</a:t>
            </a:r>
          </a:p>
          <a:p>
            <a:pPr marL="92075" indent="-41275" algn="l">
              <a:defRPr sz="4500"/>
            </a:pPr>
            <a:r>
              <a:rPr lang="en-US" altLang="ja-JP" sz="1200" b="1">
                <a:solidFill>
                  <a:schemeClr val="tx1"/>
                </a:solidFill>
                <a:latin typeface="Hiragino Kaku Gothic Pro W3" panose="020B0300000000000000" pitchFamily="34" charset="-128"/>
                <a:ea typeface="Hiragino Kaku Gothic Pro W3" panose="020B0300000000000000" pitchFamily="34" charset="-128"/>
              </a:rPr>
              <a:t>STEP4</a:t>
            </a:r>
            <a:r>
              <a:rPr lang="ja-JP" altLang="en-US" sz="1200" b="1">
                <a:solidFill>
                  <a:schemeClr val="tx1"/>
                </a:solidFill>
                <a:latin typeface="Hiragino Kaku Gothic Pro W3" panose="020B0300000000000000" pitchFamily="34" charset="-128"/>
                <a:ea typeface="Hiragino Kaku Gothic Pro W3" panose="020B0300000000000000" pitchFamily="34" charset="-128"/>
              </a:rPr>
              <a:t>：モデルの評価</a:t>
            </a:r>
            <a:endParaRPr lang="en-US" altLang="ja-JP" sz="1200" b="1">
              <a:solidFill>
                <a:schemeClr val="tx1"/>
              </a:solidFill>
              <a:latin typeface="Hiragino Kaku Gothic Pro W3" panose="020B0300000000000000" pitchFamily="34" charset="-128"/>
              <a:ea typeface="Hiragino Kaku Gothic Pro W3" panose="020B0300000000000000" pitchFamily="34" charset="-128"/>
            </a:endParaRPr>
          </a:p>
          <a:p>
            <a:pPr marL="92075" indent="-41275" algn="l">
              <a:defRPr sz="4500"/>
            </a:pPr>
            <a:r>
              <a:rPr lang="en-US" sz="1200" b="1">
                <a:solidFill>
                  <a:srgbClr val="FF0000"/>
                </a:solidFill>
                <a:latin typeface="Hiragino Kaku Gothic Pro W3" panose="020B0300000000000000" pitchFamily="34" charset="-128"/>
                <a:ea typeface="Hiragino Kaku Gothic Pro W3" panose="020B0300000000000000" pitchFamily="34" charset="-128"/>
              </a:rPr>
              <a:t>STEP5</a:t>
            </a:r>
            <a:r>
              <a:rPr lang="ja-JP" altLang="en-US" sz="1200" b="1">
                <a:solidFill>
                  <a:srgbClr val="FF0000"/>
                </a:solidFill>
                <a:latin typeface="Hiragino Kaku Gothic Pro W3" panose="020B0300000000000000" pitchFamily="34" charset="-128"/>
                <a:ea typeface="Hiragino Kaku Gothic Pro W3" panose="020B0300000000000000" pitchFamily="34" charset="-128"/>
              </a:rPr>
              <a:t>：予測</a:t>
            </a:r>
            <a:endParaRPr sz="1200" b="1">
              <a:solidFill>
                <a:srgbClr val="FF0000"/>
              </a:solidFill>
              <a:latin typeface="Hiragino Kaku Gothic Pro W3" panose="020B0300000000000000" pitchFamily="34" charset="-128"/>
              <a:ea typeface="Hiragino Kaku Gothic Pro W3" panose="020B0300000000000000" pitchFamily="34" charset="-128"/>
            </a:endParaRPr>
          </a:p>
        </p:txBody>
      </p:sp>
      <p:sp>
        <p:nvSpPr>
          <p:cNvPr id="15" name="①学習モデルの選択(今回は線形回帰)…">
            <a:extLst>
              <a:ext uri="{FF2B5EF4-FFF2-40B4-BE49-F238E27FC236}">
                <a16:creationId xmlns:a16="http://schemas.microsoft.com/office/drawing/2014/main" id="{A98E2E07-D18B-A51F-4CFB-E797E516C210}"/>
              </a:ext>
            </a:extLst>
          </p:cNvPr>
          <p:cNvSpPr txBox="1"/>
          <p:nvPr/>
        </p:nvSpPr>
        <p:spPr>
          <a:xfrm>
            <a:off x="0" y="486731"/>
            <a:ext cx="2895600" cy="346249"/>
          </a:xfrm>
          <a:prstGeom prst="rect">
            <a:avLst/>
          </a:prstGeom>
          <a:solidFill>
            <a:schemeClr val="accent5">
              <a:lumMod val="20000"/>
              <a:lumOff val="80000"/>
            </a:schemeClr>
          </a:solidFill>
          <a:ln w="19050">
            <a:solidFill>
              <a:schemeClr val="accent5">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marL="135731" algn="l">
              <a:defRPr sz="4500"/>
            </a:pPr>
            <a:r>
              <a:rPr lang="en-US" sz="2000" b="1">
                <a:latin typeface="Hiragino Maru Gothic ProN W4" panose="020F0400000000000000" pitchFamily="34" charset="-128"/>
                <a:ea typeface="Hiragino Maru Gothic ProN W4" panose="020F0400000000000000" pitchFamily="34" charset="-128"/>
              </a:rPr>
              <a:t>STEP5：予測</a:t>
            </a:r>
          </a:p>
        </p:txBody>
      </p:sp>
      <p:sp>
        <p:nvSpPr>
          <p:cNvPr id="2" name="テキスト ボックス 1">
            <a:extLst>
              <a:ext uri="{FF2B5EF4-FFF2-40B4-BE49-F238E27FC236}">
                <a16:creationId xmlns:a16="http://schemas.microsoft.com/office/drawing/2014/main" id="{A849B385-1980-2D68-26DE-B49CA0BD6D16}"/>
              </a:ext>
            </a:extLst>
          </p:cNvPr>
          <p:cNvSpPr txBox="1"/>
          <p:nvPr/>
        </p:nvSpPr>
        <p:spPr>
          <a:xfrm>
            <a:off x="780288" y="2431569"/>
            <a:ext cx="7055136" cy="369332"/>
          </a:xfrm>
          <a:prstGeom prst="rect">
            <a:avLst/>
          </a:prstGeom>
          <a:noFill/>
        </p:spPr>
        <p:txBody>
          <a:bodyPr wrap="none" rtlCol="0">
            <a:spAutoFit/>
          </a:bodyPr>
          <a:lstStyle/>
          <a:p>
            <a:r>
              <a:rPr kumimoji="1" lang="ja-JP" altLang="en-US" b="1">
                <a:latin typeface="Courier New" panose="02070309020205020404" pitchFamily="49" charset="0"/>
                <a:ea typeface="Meiryo" panose="020B0604030504040204" pitchFamily="34" charset="-128"/>
                <a:cs typeface="Courier New" panose="02070309020205020404" pitchFamily="49" charset="0"/>
              </a:rPr>
              <a:t>機械学習と同様に</a:t>
            </a:r>
            <a:r>
              <a:rPr kumimoji="1" lang="en-US" altLang="ja-JP" b="1">
                <a:latin typeface="Courier New" panose="02070309020205020404" pitchFamily="49" charset="0"/>
                <a:ea typeface="Meiryo" panose="020B0604030504040204" pitchFamily="34" charset="-128"/>
                <a:cs typeface="Courier New" panose="02070309020205020404" pitchFamily="49" charset="0"/>
              </a:rPr>
              <a:t> (</a:t>
            </a:r>
            <a:r>
              <a:rPr kumimoji="1" lang="ja-JP" altLang="en-US" b="1">
                <a:latin typeface="Courier New" panose="02070309020205020404" pitchFamily="49" charset="0"/>
                <a:ea typeface="Meiryo" panose="020B0604030504040204" pitchFamily="34" charset="-128"/>
                <a:cs typeface="Courier New" panose="02070309020205020404" pitchFamily="49" charset="0"/>
              </a:rPr>
              <a:t>モデル名</a:t>
            </a:r>
            <a:r>
              <a:rPr kumimoji="1" lang="en-US" altLang="ja-JP" b="1">
                <a:latin typeface="Courier New" panose="02070309020205020404" pitchFamily="49" charset="0"/>
                <a:ea typeface="Meiryo" panose="020B0604030504040204" pitchFamily="34" charset="-128"/>
                <a:cs typeface="Courier New" panose="02070309020205020404" pitchFamily="49" charset="0"/>
              </a:rPr>
              <a:t>).predict()</a:t>
            </a:r>
            <a:r>
              <a:rPr kumimoji="1" lang="ja-JP" altLang="en-US" b="1">
                <a:latin typeface="Courier New" panose="02070309020205020404" pitchFamily="49" charset="0"/>
                <a:ea typeface="Meiryo" panose="020B0604030504040204" pitchFamily="34" charset="-128"/>
                <a:cs typeface="Courier New" panose="02070309020205020404" pitchFamily="49" charset="0"/>
              </a:rPr>
              <a:t>で予測値が出力される</a:t>
            </a:r>
          </a:p>
        </p:txBody>
      </p:sp>
      <p:sp>
        <p:nvSpPr>
          <p:cNvPr id="6" name="下矢印 5">
            <a:extLst>
              <a:ext uri="{FF2B5EF4-FFF2-40B4-BE49-F238E27FC236}">
                <a16:creationId xmlns:a16="http://schemas.microsoft.com/office/drawing/2014/main" id="{D3567C69-E89F-1BCD-8FE1-77E05B092EC9}"/>
              </a:ext>
            </a:extLst>
          </p:cNvPr>
          <p:cNvSpPr/>
          <p:nvPr/>
        </p:nvSpPr>
        <p:spPr>
          <a:xfrm rot="16200000" flipH="1">
            <a:off x="595127" y="3230790"/>
            <a:ext cx="370322" cy="304801"/>
          </a:xfrm>
          <a:prstGeom prst="downArrow">
            <a:avLst/>
          </a:prstGeom>
          <a:solidFill>
            <a:srgbClr val="00B0F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endParaRPr lang="ja-JP" altLang="en-US" sz="1200">
              <a:solidFill>
                <a:srgbClr val="00B0F0"/>
              </a:solidFill>
              <a:latin typeface="+mn-lt"/>
              <a:ea typeface="+mn-ea"/>
              <a:cs typeface="+mn-cs"/>
              <a:sym typeface="ヒラギノ角ゴ ProN W3"/>
            </a:endParaRPr>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D30FC8F9-CE07-FB64-402A-29113634E999}"/>
              </a:ext>
            </a:extLst>
          </p:cNvPr>
          <p:cNvPicPr>
            <a:picLocks noChangeAspect="1"/>
          </p:cNvPicPr>
          <p:nvPr/>
        </p:nvPicPr>
        <p:blipFill rotWithShape="1">
          <a:blip r:embed="rId3">
            <a:extLst>
              <a:ext uri="{28A0092B-C50C-407E-A947-70E740481C1C}">
                <a14:useLocalDpi xmlns:a14="http://schemas.microsoft.com/office/drawing/2010/main" val="0"/>
              </a:ext>
            </a:extLst>
          </a:blip>
          <a:srcRect l="20588" t="71024" r="52941" b="23293"/>
          <a:stretch/>
        </p:blipFill>
        <p:spPr>
          <a:xfrm>
            <a:off x="990600" y="3067928"/>
            <a:ext cx="6376996" cy="770022"/>
          </a:xfrm>
          <a:prstGeom prst="rect">
            <a:avLst/>
          </a:prstGeom>
        </p:spPr>
      </p:pic>
      <p:sp>
        <p:nvSpPr>
          <p:cNvPr id="11" name="正方形/長方形 10">
            <a:extLst>
              <a:ext uri="{FF2B5EF4-FFF2-40B4-BE49-F238E27FC236}">
                <a16:creationId xmlns:a16="http://schemas.microsoft.com/office/drawing/2014/main" id="{600A18EB-6C6D-33D8-9670-9DE93D730FAD}"/>
              </a:ext>
            </a:extLst>
          </p:cNvPr>
          <p:cNvSpPr/>
          <p:nvPr/>
        </p:nvSpPr>
        <p:spPr>
          <a:xfrm>
            <a:off x="1128091" y="3374125"/>
            <a:ext cx="1843709" cy="349205"/>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0348F98-D84C-83BD-B892-C9742C8539B5}"/>
              </a:ext>
            </a:extLst>
          </p:cNvPr>
          <p:cNvSpPr txBox="1"/>
          <p:nvPr/>
        </p:nvSpPr>
        <p:spPr>
          <a:xfrm>
            <a:off x="1463414" y="3723297"/>
            <a:ext cx="3908442" cy="369332"/>
          </a:xfrm>
          <a:prstGeom prst="rect">
            <a:avLst/>
          </a:prstGeom>
          <a:noFill/>
        </p:spPr>
        <p:txBody>
          <a:bodyPr wrap="none" rtlCol="0">
            <a:spAutoFit/>
          </a:bodyPr>
          <a:lstStyle/>
          <a:p>
            <a:r>
              <a:rPr kumimoji="1" lang="ja-JP" altLang="en-US" b="1">
                <a:solidFill>
                  <a:srgbClr val="7030A0"/>
                </a:solidFill>
                <a:latin typeface="Meiryo" panose="020B0604030504040204" pitchFamily="34" charset="-128"/>
                <a:ea typeface="Meiryo" panose="020B0604030504040204" pitchFamily="34" charset="-128"/>
              </a:rPr>
              <a:t>この画像が</a:t>
            </a:r>
            <a:r>
              <a:rPr kumimoji="1" lang="en-US" altLang="ja-JP" b="1">
                <a:solidFill>
                  <a:srgbClr val="7030A0"/>
                </a:solidFill>
                <a:latin typeface="Meiryo" panose="020B0604030504040204" pitchFamily="34" charset="-128"/>
                <a:ea typeface="Meiryo" panose="020B0604030504040204" pitchFamily="34" charset="-128"/>
              </a:rPr>
              <a:t>covid19</a:t>
            </a:r>
            <a:r>
              <a:rPr kumimoji="1" lang="ja-JP" altLang="en-US" b="1">
                <a:solidFill>
                  <a:srgbClr val="7030A0"/>
                </a:solidFill>
                <a:latin typeface="Meiryo" panose="020B0604030504040204" pitchFamily="34" charset="-128"/>
                <a:ea typeface="Meiryo" panose="020B0604030504040204" pitchFamily="34" charset="-128"/>
              </a:rPr>
              <a:t>肺炎である確率</a:t>
            </a:r>
          </a:p>
        </p:txBody>
      </p:sp>
      <p:sp>
        <p:nvSpPr>
          <p:cNvPr id="17" name="テキスト ボックス 16">
            <a:extLst>
              <a:ext uri="{FF2B5EF4-FFF2-40B4-BE49-F238E27FC236}">
                <a16:creationId xmlns:a16="http://schemas.microsoft.com/office/drawing/2014/main" id="{61B43B0F-0A4D-C70A-3CCB-D5ED10D14160}"/>
              </a:ext>
            </a:extLst>
          </p:cNvPr>
          <p:cNvSpPr txBox="1"/>
          <p:nvPr/>
        </p:nvSpPr>
        <p:spPr>
          <a:xfrm>
            <a:off x="706198" y="4144147"/>
            <a:ext cx="7731604" cy="369332"/>
          </a:xfrm>
          <a:prstGeom prst="rect">
            <a:avLst/>
          </a:prstGeom>
          <a:noFill/>
        </p:spPr>
        <p:txBody>
          <a:bodyPr wrap="none" rtlCol="0">
            <a:spAutoFit/>
          </a:bodyPr>
          <a:lstStyle/>
          <a:p>
            <a:r>
              <a:rPr kumimoji="1" lang="ja-JP" altLang="en-US" b="1">
                <a:solidFill>
                  <a:schemeClr val="tx1"/>
                </a:solidFill>
                <a:latin typeface="Meiryo" panose="020B0604030504040204" pitchFamily="34" charset="-128"/>
                <a:ea typeface="Meiryo" panose="020B0604030504040204" pitchFamily="34" charset="-128"/>
              </a:rPr>
              <a:t>＊健康データを読み込んだので、確率は</a:t>
            </a:r>
            <a:r>
              <a:rPr kumimoji="1" lang="en-US" altLang="ja-JP" b="1" dirty="0">
                <a:solidFill>
                  <a:schemeClr val="tx1"/>
                </a:solidFill>
                <a:latin typeface="Meiryo" panose="020B0604030504040204" pitchFamily="34" charset="-128"/>
                <a:ea typeface="Meiryo" panose="020B0604030504040204" pitchFamily="34" charset="-128"/>
              </a:rPr>
              <a:t>0.5</a:t>
            </a:r>
            <a:r>
              <a:rPr kumimoji="1" lang="ja-JP" altLang="en-US" b="1">
                <a:solidFill>
                  <a:schemeClr val="tx1"/>
                </a:solidFill>
                <a:latin typeface="Meiryo" panose="020B0604030504040204" pitchFamily="34" charset="-128"/>
                <a:ea typeface="Meiryo" panose="020B0604030504040204" pitchFamily="34" charset="-128"/>
              </a:rPr>
              <a:t>以下なので予測としては</a:t>
            </a:r>
            <a:r>
              <a:rPr kumimoji="1" lang="ja-JP" altLang="en-US" b="1" u="sng">
                <a:solidFill>
                  <a:srgbClr val="FF0000"/>
                </a:solidFill>
                <a:latin typeface="Meiryo" panose="020B0604030504040204" pitchFamily="34" charset="-128"/>
                <a:ea typeface="Meiryo" panose="020B0604030504040204" pitchFamily="34" charset="-128"/>
              </a:rPr>
              <a:t>正解</a:t>
            </a:r>
          </a:p>
        </p:txBody>
      </p:sp>
      <p:sp>
        <p:nvSpPr>
          <p:cNvPr id="8" name="スライド番号プレースホルダー 7">
            <a:extLst>
              <a:ext uri="{FF2B5EF4-FFF2-40B4-BE49-F238E27FC236}">
                <a16:creationId xmlns:a16="http://schemas.microsoft.com/office/drawing/2014/main" id="{4F0FD7BE-6D1A-B435-CDF4-CE578B3F04A0}"/>
              </a:ext>
            </a:extLst>
          </p:cNvPr>
          <p:cNvSpPr>
            <a:spLocks noGrp="1"/>
          </p:cNvSpPr>
          <p:nvPr>
            <p:ph type="sldNum" sz="quarter" idx="2"/>
          </p:nvPr>
        </p:nvSpPr>
        <p:spPr>
          <a:xfrm>
            <a:off x="6583681" y="4783455"/>
            <a:ext cx="2103120" cy="184666"/>
          </a:xfrm>
        </p:spPr>
        <p:txBody>
          <a:bodyPr/>
          <a:lstStyle/>
          <a:p>
            <a:fld id="{86CB4B4D-7CA3-9044-876B-883B54F8677D}" type="slidenum">
              <a:rPr lang="en-US" altLang="ja-JP" sz="1200" smtClean="0"/>
              <a:t>99</a:t>
            </a:fld>
            <a:endParaRPr lang="ja-JP" altLang="en-US" sz="1200"/>
          </a:p>
        </p:txBody>
      </p:sp>
    </p:spTree>
    <p:extLst>
      <p:ext uri="{BB962C8B-B14F-4D97-AF65-F5344CB8AC3E}">
        <p14:creationId xmlns:p14="http://schemas.microsoft.com/office/powerpoint/2010/main" val="2080952939"/>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06b4c2f-2c82-42f4-a7b1-f551fd148232" xsi:nil="true"/>
    <lcf76f155ced4ddcb4097134ff3c332f xmlns="3bedeca0-c2ed-4417-b266-8522ee8d02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74597ED3F9DF04396CDAF7ADD5042AD" ma:contentTypeVersion="16" ma:contentTypeDescription="新しいドキュメントを作成します。" ma:contentTypeScope="" ma:versionID="cc81f611e112f3e2ed258b6ede35e7bb">
  <xsd:schema xmlns:xsd="http://www.w3.org/2001/XMLSchema" xmlns:xs="http://www.w3.org/2001/XMLSchema" xmlns:p="http://schemas.microsoft.com/office/2006/metadata/properties" xmlns:ns2="3bedeca0-c2ed-4417-b266-8522ee8d026f" xmlns:ns3="f06b4c2f-2c82-42f4-a7b1-f551fd148232" targetNamespace="http://schemas.microsoft.com/office/2006/metadata/properties" ma:root="true" ma:fieldsID="14f8125897bec85f8b10cb04740fcf64" ns2:_="" ns3:_="">
    <xsd:import namespace="3bedeca0-c2ed-4417-b266-8522ee8d026f"/>
    <xsd:import namespace="f06b4c2f-2c82-42f4-a7b1-f551fd1482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deca0-c2ed-4417-b266-8522ee8d02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64d63cec-adaa-4823-9f5f-a031abd4e23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b4c2f-2c82-42f4-a7b1-f551fd148232"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324322fb-54ae-441b-a0be-81c7a9c24d11}" ma:internalName="TaxCatchAll" ma:showField="CatchAllData" ma:web="f06b4c2f-2c82-42f4-a7b1-f551fd1482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BE7851-45DB-4F24-999B-517A4253BC07}">
  <ds:schemaRefs>
    <ds:schemaRef ds:uri="http://schemas.microsoft.com/sharepoint/v3/contenttype/forms"/>
  </ds:schemaRefs>
</ds:datastoreItem>
</file>

<file path=customXml/itemProps2.xml><?xml version="1.0" encoding="utf-8"?>
<ds:datastoreItem xmlns:ds="http://schemas.openxmlformats.org/officeDocument/2006/customXml" ds:itemID="{E9EE9D2D-4CE3-4EEE-8310-A75C852D9363}">
  <ds:schemaRefs>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www.w3.org/XML/1998/namespace"/>
    <ds:schemaRef ds:uri="http://schemas.openxmlformats.org/package/2006/metadata/core-properties"/>
    <ds:schemaRef ds:uri="http://schemas.microsoft.com/office/infopath/2007/PartnerControls"/>
    <ds:schemaRef ds:uri="f06b4c2f-2c82-42f4-a7b1-f551fd148232"/>
    <ds:schemaRef ds:uri="3bedeca0-c2ed-4417-b266-8522ee8d026f"/>
  </ds:schemaRefs>
</ds:datastoreItem>
</file>

<file path=customXml/itemProps3.xml><?xml version="1.0" encoding="utf-8"?>
<ds:datastoreItem xmlns:ds="http://schemas.openxmlformats.org/officeDocument/2006/customXml" ds:itemID="{C0156E4C-2830-4742-9A84-D3B1246B5A1B}"/>
</file>

<file path=docProps/app.xml><?xml version="1.0" encoding="utf-8"?>
<Properties xmlns="http://schemas.openxmlformats.org/officeDocument/2006/extended-properties" xmlns:vt="http://schemas.openxmlformats.org/officeDocument/2006/docPropsVTypes">
  <Template>Office 2013 - 2022 Theme</Template>
  <TotalTime>7915</TotalTime>
  <Words>17275</Words>
  <Application>Microsoft Macintosh PowerPoint</Application>
  <PresentationFormat>画面に合わせる (16:9)</PresentationFormat>
  <Paragraphs>2690</Paragraphs>
  <Slides>144</Slides>
  <Notes>102</Notes>
  <HiddenSlides>4</HiddenSlides>
  <MMClips>0</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144</vt:i4>
      </vt:variant>
    </vt:vector>
  </HeadingPairs>
  <TitlesOfParts>
    <vt:vector size="166" baseType="lpstr">
      <vt:lpstr>BIZ UDGothic</vt:lpstr>
      <vt:lpstr>Canela Text Regular</vt:lpstr>
      <vt:lpstr>Graphik</vt:lpstr>
      <vt:lpstr>Hiragino Kaku Gothic Pro W3</vt:lpstr>
      <vt:lpstr>Hiragino Maru Gothic ProN W4</vt:lpstr>
      <vt:lpstr>ＭＳ Ｐゴシック</vt:lpstr>
      <vt:lpstr>Toppan Bunkyu Gothic Regular</vt:lpstr>
      <vt:lpstr>YuGothic</vt:lpstr>
      <vt:lpstr>ヒラギノ角ゴ ProN W6</vt:lpstr>
      <vt:lpstr>ヒラギノ丸ゴ ProN W4</vt:lpstr>
      <vt:lpstr>Meiryo</vt:lpstr>
      <vt:lpstr>游ゴシック</vt:lpstr>
      <vt:lpstr>游明朝</vt:lpstr>
      <vt:lpstr>Apple Chancery</vt:lpstr>
      <vt:lpstr>Arial</vt:lpstr>
      <vt:lpstr>Cambria</vt:lpstr>
      <vt:lpstr>Cambria Math</vt:lpstr>
      <vt:lpstr>Consolas</vt:lpstr>
      <vt:lpstr>Courier New</vt:lpstr>
      <vt:lpstr>Times New Roman</vt:lpstr>
      <vt:lpstr>Wingdings</vt:lpstr>
      <vt:lpstr>Office Theme</vt:lpstr>
      <vt:lpstr>医療系データサイエンス 教育ワークショップ  2024/2/29　2回目</vt:lpstr>
      <vt:lpstr>演習中の質問対応について</vt:lpstr>
      <vt:lpstr>PowerPoint プレゼンテーション</vt:lpstr>
      <vt:lpstr>今回の演習の目的 肺のレントゲン画像で深層学習を行い、Covid19肺炎かどうかを予測する</vt:lpstr>
      <vt:lpstr>演習後の学生の反応 　肺のレントゲン画像で深層学習を行い、Covid19肺炎かどうかを予測する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肺のレントゲン画像で深層学習を行いCovid19肺炎かどうかを予測する</vt:lpstr>
      <vt:lpstr>PowerPoint プレゼンテーション</vt:lpstr>
      <vt:lpstr>PowerPoint プレゼンテーション</vt:lpstr>
      <vt:lpstr>PowerPoint プレゼンテーション</vt:lpstr>
      <vt:lpstr>①webclassにログインし、IL2300919 医療系データサイエンス教育ワークショップ 2023年度版 のコースにアクセスしてください。「2回目の事前準備」をクリックしてください。</vt:lpstr>
      <vt:lpstr>PowerPoint プレゼンテーション</vt:lpstr>
      <vt:lpstr>⑤GoogleのブラウザもしくはGmailなどの自分のアカウント画面からGoogle Driveへ移動します</vt:lpstr>
      <vt:lpstr>⑥Google Driveのマイドライブの中にzipファイルのままアップロードして下さい</vt:lpstr>
      <vt:lpstr>PowerPoint プレゼンテーション</vt:lpstr>
      <vt:lpstr>検索google colab Colaboratory へようこそ - Colaboratory - Google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過学習を抑制する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深層学習のまとめ</vt:lpstr>
      <vt:lpstr>PowerPoint プレゼンテーション</vt:lpstr>
      <vt:lpstr>PowerPoint プレゼンテーション</vt:lpstr>
      <vt:lpstr> 追加資料： ＳＴＥＰ1-1​の詳細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須藤毅顕</dc:creator>
  <cp:lastModifiedBy>石丸　美穂</cp:lastModifiedBy>
  <cp:revision>40</cp:revision>
  <dcterms:created xsi:type="dcterms:W3CDTF">2024-01-16T07:06:59Z</dcterms:created>
  <dcterms:modified xsi:type="dcterms:W3CDTF">2024-02-29T01:32:32Z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2021-07-09T00:00:00Z</vt:filetime>
  </property>
  <property fmtid="{D5CDD505-2E9C-101B-9397-08002B2CF9AE}" pid="3" name="Creator">
    <vt:lpwstr>Microsoft® PowerPoint® for Microsoft 365</vt:lpwstr>
  </property>
  <property fmtid="{D5CDD505-2E9C-101B-9397-08002B2CF9AE}" pid="4" name="LastSaved">
    <vt:filetime>2024-01-16T00:00:00Z</vt:filetime>
  </property>
  <property fmtid="{D5CDD505-2E9C-101B-9397-08002B2CF9AE}" pid="5" name="Producer">
    <vt:lpwstr>Microsoft® PowerPoint® for Microsoft 365</vt:lpwstr>
  </property>
  <property fmtid="{D5CDD505-2E9C-101B-9397-08002B2CF9AE}" pid="6" name="ContentTypeId">
    <vt:lpwstr>0x010100E74597ED3F9DF04396CDAF7ADD5042AD</vt:lpwstr>
  </property>
  <property fmtid="{D5CDD505-2E9C-101B-9397-08002B2CF9AE}" pid="7" name="MediaServiceImageTags">
    <vt:lpwstr/>
  </property>
</Properties>
</file>